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60" r:id="rId5"/>
    <p:sldId id="267" r:id="rId6"/>
    <p:sldId id="259" r:id="rId7"/>
    <p:sldId id="276" r:id="rId8"/>
    <p:sldId id="278" r:id="rId9"/>
    <p:sldId id="263" r:id="rId10"/>
    <p:sldId id="268" r:id="rId11"/>
    <p:sldId id="269" r:id="rId12"/>
    <p:sldId id="270" r:id="rId13"/>
    <p:sldId id="271" r:id="rId14"/>
    <p:sldId id="272" r:id="rId15"/>
    <p:sldId id="273" r:id="rId16"/>
    <p:sldId id="275" r:id="rId17"/>
    <p:sldId id="274"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46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4/23/2023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4/23/2023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4/23/2023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4/23/2023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4/23/2023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4/23/2023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4/23/2023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4/23/2023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4/23/2023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4/23/2023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688" y="2780928"/>
            <a:ext cx="5400600" cy="1872208"/>
          </a:xfrm>
        </p:spPr>
        <p:txBody>
          <a:bodyPr>
            <a:normAutofit fontScale="90000"/>
          </a:bodyPr>
          <a:lstStyle/>
          <a:p>
            <a:br>
              <a:rPr lang="en-IN" b="1" dirty="0">
                <a:latin typeface="Bahnschrift" panose="020B0502040204020203" pitchFamily="34" charset="0"/>
              </a:rPr>
            </a:br>
            <a:r>
              <a:rPr lang="en-IN" sz="5400" b="1" dirty="0">
                <a:latin typeface="Bahnschrift" panose="020B0502040204020203" pitchFamily="34" charset="0"/>
              </a:rPr>
              <a:t>Chronic Kidney Disease Prediction</a:t>
            </a:r>
            <a:br>
              <a:rPr lang="en-IN" b="1" dirty="0">
                <a:latin typeface="Bahnschrift" panose="020B0502040204020203" pitchFamily="34" charset="0"/>
              </a:rPr>
            </a:br>
            <a:br>
              <a:rPr lang="en-IN" sz="5400" dirty="0">
                <a:latin typeface="Bahnschrift" panose="020B0502040204020203" pitchFamily="34" charset="0"/>
              </a:rPr>
            </a:br>
            <a:r>
              <a:rPr lang="en-IN" dirty="0"/>
              <a:t> </a:t>
            </a:r>
            <a:endParaRPr lang="en-US" dirty="0"/>
          </a:p>
        </p:txBody>
      </p:sp>
      <p:sp>
        <p:nvSpPr>
          <p:cNvPr id="3" name="Subtitle 2"/>
          <p:cNvSpPr>
            <a:spLocks noGrp="1"/>
          </p:cNvSpPr>
          <p:nvPr>
            <p:ph type="subTitle" idx="1"/>
          </p:nvPr>
        </p:nvSpPr>
        <p:spPr>
          <a:xfrm>
            <a:off x="1055440" y="3573016"/>
            <a:ext cx="4098175" cy="685800"/>
          </a:xfrm>
        </p:spPr>
        <p:txBody>
          <a:bodyPr>
            <a:normAutofit lnSpcReduction="10000"/>
          </a:bodyPr>
          <a:lstStyle/>
          <a:p>
            <a:r>
              <a:rPr lang="en-IN" sz="2400" dirty="0">
                <a:latin typeface="Bahnschrift" panose="020B0502040204020203" pitchFamily="34" charset="0"/>
              </a:rPr>
              <a:t>Using Machine Learning Algorithms </a:t>
            </a:r>
          </a:p>
          <a:p>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3D79-DE65-8FC7-C9EF-53BD426556A3}"/>
              </a:ext>
            </a:extLst>
          </p:cNvPr>
          <p:cNvSpPr>
            <a:spLocks noGrp="1"/>
          </p:cNvSpPr>
          <p:nvPr>
            <p:ph type="title"/>
          </p:nvPr>
        </p:nvSpPr>
        <p:spPr>
          <a:xfrm>
            <a:off x="191344" y="99220"/>
            <a:ext cx="10058400" cy="1325563"/>
          </a:xfrm>
        </p:spPr>
        <p:txBody>
          <a:bodyPr/>
          <a:lstStyle/>
          <a:p>
            <a:r>
              <a:rPr lang="en-US" dirty="0"/>
              <a:t>Training and Testing the Model :</a:t>
            </a:r>
            <a:endParaRPr lang="en-IN" dirty="0"/>
          </a:p>
        </p:txBody>
      </p:sp>
      <p:sp>
        <p:nvSpPr>
          <p:cNvPr id="3" name="TextBox 2">
            <a:extLst>
              <a:ext uri="{FF2B5EF4-FFF2-40B4-BE49-F238E27FC236}">
                <a16:creationId xmlns:a16="http://schemas.microsoft.com/office/drawing/2014/main" id="{C787010A-D18A-4FFB-BD91-A3DC46BEBF02}"/>
              </a:ext>
            </a:extLst>
          </p:cNvPr>
          <p:cNvSpPr txBox="1"/>
          <p:nvPr/>
        </p:nvSpPr>
        <p:spPr>
          <a:xfrm>
            <a:off x="695400" y="2276872"/>
            <a:ext cx="9649072" cy="3108543"/>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effectLst/>
                <a:latin typeface="Söhne"/>
              </a:rPr>
              <a:t>The data is typically split into training and test sets. The training set is used to train the ML algorithm, while the test set is used to evaluate its performance. Cross-validation may also be used to further validate the model. We split the training and testing dataset into two parts in 8:2 ratio</a:t>
            </a:r>
          </a:p>
          <a:p>
            <a:pPr marL="285750" indent="-285750">
              <a:buFont typeface="Arial" panose="020B0604020202020204" pitchFamily="34" charset="0"/>
              <a:buChar char="•"/>
            </a:pPr>
            <a:r>
              <a:rPr lang="en-US" sz="2800" dirty="0">
                <a:latin typeface="Söhne"/>
              </a:rPr>
              <a:t>The training dataset is used to train the data and the testing dataset is used to test the data </a:t>
            </a:r>
            <a:endParaRPr lang="en-IN" sz="2800" dirty="0"/>
          </a:p>
        </p:txBody>
      </p:sp>
    </p:spTree>
    <p:extLst>
      <p:ext uri="{BB962C8B-B14F-4D97-AF65-F5344CB8AC3E}">
        <p14:creationId xmlns:p14="http://schemas.microsoft.com/office/powerpoint/2010/main" val="229463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B3CA-44C7-E6C0-9898-65E25C9F0212}"/>
              </a:ext>
            </a:extLst>
          </p:cNvPr>
          <p:cNvSpPr>
            <a:spLocks noGrp="1"/>
          </p:cNvSpPr>
          <p:nvPr>
            <p:ph type="title"/>
          </p:nvPr>
        </p:nvSpPr>
        <p:spPr>
          <a:xfrm>
            <a:off x="20634" y="116632"/>
            <a:ext cx="10058400" cy="1325563"/>
          </a:xfrm>
        </p:spPr>
        <p:txBody>
          <a:bodyPr/>
          <a:lstStyle/>
          <a:p>
            <a:r>
              <a:rPr lang="en-US" dirty="0"/>
              <a:t>Choose Machine Learning Models :</a:t>
            </a:r>
            <a:endParaRPr lang="en-IN" dirty="0"/>
          </a:p>
        </p:txBody>
      </p:sp>
      <p:sp>
        <p:nvSpPr>
          <p:cNvPr id="3" name="TextBox 2">
            <a:extLst>
              <a:ext uri="{FF2B5EF4-FFF2-40B4-BE49-F238E27FC236}">
                <a16:creationId xmlns:a16="http://schemas.microsoft.com/office/drawing/2014/main" id="{FFCFB361-5DE1-03BE-75A9-A7C0EB789A83}"/>
              </a:ext>
            </a:extLst>
          </p:cNvPr>
          <p:cNvSpPr txBox="1"/>
          <p:nvPr/>
        </p:nvSpPr>
        <p:spPr>
          <a:xfrm>
            <a:off x="407368" y="1916832"/>
            <a:ext cx="9865096"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öhne"/>
              </a:rPr>
              <a:t>We have developed a model  using Machine learning Techniques used different classifiers and ensemble techniques to predict the Chronic Kidney Disease dataset</a:t>
            </a:r>
          </a:p>
          <a:p>
            <a:pPr marL="285750" indent="-285750">
              <a:buFont typeface="Arial" panose="020B0604020202020204" pitchFamily="34" charset="0"/>
              <a:buChar char="•"/>
            </a:pPr>
            <a:endParaRPr lang="en-US" dirty="0">
              <a:latin typeface="Söhne"/>
            </a:endParaRPr>
          </a:p>
          <a:p>
            <a:pPr marL="285750" indent="-285750">
              <a:buFont typeface="Wingdings" panose="05000000000000000000" pitchFamily="2" charset="2"/>
              <a:buChar char="Ø"/>
            </a:pPr>
            <a:r>
              <a:rPr lang="en-IN" sz="1800" b="1" i="0" dirty="0" err="1">
                <a:effectLst/>
                <a:latin typeface="Söhne"/>
              </a:rPr>
              <a:t>Kneighbors</a:t>
            </a:r>
            <a:r>
              <a:rPr lang="en-IN" sz="1800" b="1" i="0" dirty="0">
                <a:effectLst/>
                <a:latin typeface="Söhne"/>
              </a:rPr>
              <a:t> Classifier </a:t>
            </a:r>
            <a:r>
              <a:rPr lang="en-IN" sz="1800" b="0" i="0" dirty="0">
                <a:effectLst/>
                <a:latin typeface="Söhne"/>
              </a:rPr>
              <a:t>:</a:t>
            </a:r>
          </a:p>
          <a:p>
            <a:r>
              <a:rPr lang="en-IN" b="0" i="0" dirty="0">
                <a:effectLst/>
                <a:latin typeface="Söhne"/>
              </a:rPr>
              <a:t>                        Training Accuracy: 98.4375% Test Accuracy: 97.5000%</a:t>
            </a:r>
            <a:endParaRPr lang="en-US" dirty="0">
              <a:latin typeface="Söhne"/>
            </a:endParaRPr>
          </a:p>
          <a:p>
            <a:pPr marL="285750" indent="-285750">
              <a:buFont typeface="Wingdings" panose="05000000000000000000" pitchFamily="2" charset="2"/>
              <a:buChar char="Ø"/>
            </a:pPr>
            <a:r>
              <a:rPr lang="en-IN" b="1" i="0" dirty="0">
                <a:effectLst/>
                <a:latin typeface="Söhne"/>
              </a:rPr>
              <a:t>SVC </a:t>
            </a:r>
            <a:r>
              <a:rPr lang="en-IN" b="0" i="0" dirty="0">
                <a:effectLst/>
                <a:latin typeface="Söhne"/>
              </a:rPr>
              <a:t>:</a:t>
            </a:r>
          </a:p>
          <a:p>
            <a:r>
              <a:rPr lang="en-IN" b="0" i="0" dirty="0">
                <a:effectLst/>
                <a:latin typeface="Söhne"/>
              </a:rPr>
              <a:t>                        Training Accuracy: 99.0625% Test Accuracy: 98.7500%</a:t>
            </a:r>
            <a:endParaRPr lang="en-IN" dirty="0">
              <a:latin typeface="Söhne"/>
            </a:endParaRPr>
          </a:p>
          <a:p>
            <a:pPr marL="285750" indent="-285750">
              <a:buFont typeface="Wingdings" panose="05000000000000000000" pitchFamily="2" charset="2"/>
              <a:buChar char="Ø"/>
            </a:pPr>
            <a:r>
              <a:rPr lang="en-IN" b="1" i="0" dirty="0">
                <a:effectLst/>
                <a:latin typeface="Söhne"/>
              </a:rPr>
              <a:t>Decision Tree Classifier</a:t>
            </a:r>
            <a:r>
              <a:rPr lang="en-IN" b="0" i="0" dirty="0">
                <a:effectLst/>
                <a:latin typeface="Söhne"/>
              </a:rPr>
              <a:t>:</a:t>
            </a:r>
          </a:p>
          <a:p>
            <a:r>
              <a:rPr lang="en-IN" b="0" i="0" dirty="0">
                <a:effectLst/>
                <a:latin typeface="Söhne"/>
              </a:rPr>
              <a:t>                        Training Accuracy: 100.0000% Test Accuracy: 100.0000%</a:t>
            </a:r>
          </a:p>
          <a:p>
            <a:pPr marL="285750" indent="-285750">
              <a:buFont typeface="Wingdings" panose="05000000000000000000" pitchFamily="2" charset="2"/>
              <a:buChar char="Ø"/>
            </a:pPr>
            <a:r>
              <a:rPr lang="en-IN" b="1" i="0" dirty="0">
                <a:effectLst/>
                <a:latin typeface="Söhne"/>
              </a:rPr>
              <a:t>Random Forest Classifier </a:t>
            </a:r>
            <a:r>
              <a:rPr lang="en-IN" b="0" i="0" dirty="0">
                <a:effectLst/>
                <a:latin typeface="Söhne"/>
              </a:rPr>
              <a:t>:</a:t>
            </a:r>
          </a:p>
          <a:p>
            <a:r>
              <a:rPr lang="en-IN" b="0" i="0" dirty="0">
                <a:effectLst/>
                <a:latin typeface="Söhne"/>
              </a:rPr>
              <a:t>                        Training Accuracy: 100.0000% Test Accuracy: 100.0000%</a:t>
            </a:r>
          </a:p>
          <a:p>
            <a:pPr marL="285750" indent="-285750">
              <a:buFont typeface="Wingdings" panose="05000000000000000000" pitchFamily="2" charset="2"/>
              <a:buChar char="Ø"/>
            </a:pPr>
            <a:r>
              <a:rPr lang="en-IN" b="1" i="0" dirty="0">
                <a:effectLst/>
                <a:latin typeface="Söhne"/>
              </a:rPr>
              <a:t>Gaussian NB </a:t>
            </a:r>
            <a:r>
              <a:rPr lang="en-IN" b="0" i="0" dirty="0">
                <a:effectLst/>
                <a:latin typeface="Söhne"/>
              </a:rPr>
              <a:t>:</a:t>
            </a:r>
          </a:p>
          <a:p>
            <a:r>
              <a:rPr lang="en-IN" b="0" i="0" dirty="0">
                <a:effectLst/>
                <a:latin typeface="Söhne"/>
              </a:rPr>
              <a:t>                        Training Accuracy: 96.5625% Test Accuracy: 96.2500%</a:t>
            </a:r>
          </a:p>
          <a:p>
            <a:pPr marL="285750" indent="-285750">
              <a:buFont typeface="Wingdings" panose="05000000000000000000" pitchFamily="2" charset="2"/>
              <a:buChar char="Ø"/>
            </a:pPr>
            <a:r>
              <a:rPr lang="en-IN" b="1" i="0" dirty="0">
                <a:effectLst/>
                <a:latin typeface="Söhne"/>
              </a:rPr>
              <a:t>Logistic Regression </a:t>
            </a:r>
            <a:r>
              <a:rPr lang="en-IN" b="0" i="0" dirty="0">
                <a:effectLst/>
                <a:latin typeface="Söhne"/>
              </a:rPr>
              <a:t>:</a:t>
            </a:r>
            <a:endParaRPr lang="en-US" dirty="0">
              <a:latin typeface="Söhne"/>
            </a:endParaRPr>
          </a:p>
          <a:p>
            <a:r>
              <a:rPr lang="en-US" dirty="0">
                <a:latin typeface="Söhne"/>
              </a:rPr>
              <a:t>                        </a:t>
            </a:r>
            <a:r>
              <a:rPr lang="en-IN" b="0" i="0" dirty="0">
                <a:effectLst/>
                <a:latin typeface="Söhne"/>
              </a:rPr>
              <a:t>Training Accuracy: 100.0000% Test Accuracy: 100.0000%</a:t>
            </a:r>
            <a:endParaRPr lang="en-IN" dirty="0">
              <a:latin typeface="Söhne"/>
            </a:endParaRPr>
          </a:p>
        </p:txBody>
      </p:sp>
    </p:spTree>
    <p:extLst>
      <p:ext uri="{BB962C8B-B14F-4D97-AF65-F5344CB8AC3E}">
        <p14:creationId xmlns:p14="http://schemas.microsoft.com/office/powerpoint/2010/main" val="92063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D166-2E9C-FD36-B6FE-1C8665106A7C}"/>
              </a:ext>
            </a:extLst>
          </p:cNvPr>
          <p:cNvSpPr>
            <a:spLocks noGrp="1"/>
          </p:cNvSpPr>
          <p:nvPr>
            <p:ph type="title"/>
          </p:nvPr>
        </p:nvSpPr>
        <p:spPr>
          <a:xfrm>
            <a:off x="191344" y="116632"/>
            <a:ext cx="10058400" cy="1325563"/>
          </a:xfrm>
        </p:spPr>
        <p:txBody>
          <a:bodyPr/>
          <a:lstStyle/>
          <a:p>
            <a:r>
              <a:rPr lang="en-US" dirty="0"/>
              <a:t>Support vector Classifier</a:t>
            </a:r>
            <a:endParaRPr lang="en-IN" dirty="0"/>
          </a:p>
        </p:txBody>
      </p:sp>
      <p:sp>
        <p:nvSpPr>
          <p:cNvPr id="4" name="TextBox 3">
            <a:extLst>
              <a:ext uri="{FF2B5EF4-FFF2-40B4-BE49-F238E27FC236}">
                <a16:creationId xmlns:a16="http://schemas.microsoft.com/office/drawing/2014/main" id="{632463F1-1E20-7CFC-6B8B-E60FD09B686E}"/>
              </a:ext>
            </a:extLst>
          </p:cNvPr>
          <p:cNvSpPr txBox="1"/>
          <p:nvPr/>
        </p:nvSpPr>
        <p:spPr>
          <a:xfrm>
            <a:off x="200753" y="2361843"/>
            <a:ext cx="7848872" cy="4801314"/>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Söhne"/>
              </a:rPr>
              <a:t>Support Vector Classifier. It is a type of supervised learning algorithm used in machine learning and is a variation of Support Vector Machines (SVMs). The SVC algorithm is used for classification tasks where the data is separated into classes or categories. The algorithm works by finding the hyperplane that maximally separates the data points into different classes. </a:t>
            </a:r>
          </a:p>
          <a:p>
            <a:pPr marL="285750" indent="-285750">
              <a:buFont typeface="Arial" panose="020B0604020202020204" pitchFamily="34" charset="0"/>
              <a:buChar char="•"/>
            </a:pPr>
            <a:r>
              <a:rPr lang="en-US" b="0" i="0" dirty="0">
                <a:effectLst/>
                <a:latin typeface="Söhne"/>
              </a:rPr>
              <a:t>This algorithm is useful for classification tasks where the classes are not easily separable using linear separation, as it can use a kernel trick to transform the data into a higher-dimensional space where linear separation is possible.</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endParaRPr lang="en-IN" dirty="0"/>
          </a:p>
        </p:txBody>
      </p:sp>
      <p:pic>
        <p:nvPicPr>
          <p:cNvPr id="12" name="Picture 11">
            <a:extLst>
              <a:ext uri="{FF2B5EF4-FFF2-40B4-BE49-F238E27FC236}">
                <a16:creationId xmlns:a16="http://schemas.microsoft.com/office/drawing/2014/main" id="{F6C568F2-8A36-C86E-2C25-FF93D273F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971" y="2276872"/>
            <a:ext cx="4063309" cy="2880320"/>
          </a:xfrm>
          <a:prstGeom prst="rect">
            <a:avLst/>
          </a:prstGeom>
        </p:spPr>
      </p:pic>
    </p:spTree>
    <p:extLst>
      <p:ext uri="{BB962C8B-B14F-4D97-AF65-F5344CB8AC3E}">
        <p14:creationId xmlns:p14="http://schemas.microsoft.com/office/powerpoint/2010/main" val="263603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32A9-B665-6788-EC9B-88294B9E9F9E}"/>
              </a:ext>
            </a:extLst>
          </p:cNvPr>
          <p:cNvSpPr>
            <a:spLocks noGrp="1"/>
          </p:cNvSpPr>
          <p:nvPr>
            <p:ph type="title"/>
          </p:nvPr>
        </p:nvSpPr>
        <p:spPr>
          <a:xfrm>
            <a:off x="407368" y="116632"/>
            <a:ext cx="10058400" cy="1325563"/>
          </a:xfrm>
        </p:spPr>
        <p:txBody>
          <a:bodyPr/>
          <a:lstStyle/>
          <a:p>
            <a:r>
              <a:rPr lang="en-US" dirty="0"/>
              <a:t>Decision Tree :</a:t>
            </a:r>
            <a:endParaRPr lang="en-IN" dirty="0"/>
          </a:p>
        </p:txBody>
      </p:sp>
      <p:sp>
        <p:nvSpPr>
          <p:cNvPr id="4" name="TextBox 3">
            <a:extLst>
              <a:ext uri="{FF2B5EF4-FFF2-40B4-BE49-F238E27FC236}">
                <a16:creationId xmlns:a16="http://schemas.microsoft.com/office/drawing/2014/main" id="{23F25068-0DEF-FCD5-B62A-DB37F69B3357}"/>
              </a:ext>
            </a:extLst>
          </p:cNvPr>
          <p:cNvSpPr txBox="1"/>
          <p:nvPr/>
        </p:nvSpPr>
        <p:spPr>
          <a:xfrm>
            <a:off x="263352" y="2060848"/>
            <a:ext cx="6094562" cy="3693319"/>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Söhne"/>
              </a:rPr>
              <a:t>A decision tree is a type of supervised learning algorithm used in machine learning that is used for both classification and regression tasks. It is a tree-like model where each node represents a feature (attribute) of the data, each branch represents a possible value for that feature, and each leaf node represents a classification or a regression value</a:t>
            </a:r>
          </a:p>
          <a:p>
            <a:endParaRPr lang="en-US" dirty="0">
              <a:latin typeface="Söhne"/>
            </a:endParaRPr>
          </a:p>
          <a:p>
            <a:pPr marL="285750" indent="-285750">
              <a:buFont typeface="Arial" panose="020B0604020202020204" pitchFamily="34" charset="0"/>
              <a:buChar char="•"/>
            </a:pPr>
            <a:r>
              <a:rPr lang="en-US" b="0" i="0" dirty="0">
                <a:effectLst/>
                <a:latin typeface="Söhne"/>
              </a:rPr>
              <a:t>Decision trees are easy to interpret and visualize, and they can handle both numerical and categorical data. However, they can easily overfit the data if the tree is too complex or if the stopping criterion is not appropriate. This can be addressed by using pruning techniques, such as cost-complexity pruning or reduced-error pruning.</a:t>
            </a:r>
            <a:endParaRPr lang="en-IN" dirty="0"/>
          </a:p>
        </p:txBody>
      </p:sp>
      <p:pic>
        <p:nvPicPr>
          <p:cNvPr id="6" name="Picture 5">
            <a:extLst>
              <a:ext uri="{FF2B5EF4-FFF2-40B4-BE49-F238E27FC236}">
                <a16:creationId xmlns:a16="http://schemas.microsoft.com/office/drawing/2014/main" id="{988961CB-7B97-47B7-1E57-7FE27EEAA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048" y="2564904"/>
            <a:ext cx="5267770" cy="2376264"/>
          </a:xfrm>
          <a:prstGeom prst="rect">
            <a:avLst/>
          </a:prstGeom>
        </p:spPr>
      </p:pic>
    </p:spTree>
    <p:extLst>
      <p:ext uri="{BB962C8B-B14F-4D97-AF65-F5344CB8AC3E}">
        <p14:creationId xmlns:p14="http://schemas.microsoft.com/office/powerpoint/2010/main" val="191399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F522-A7F9-029D-2251-1D2DF168FB22}"/>
              </a:ext>
            </a:extLst>
          </p:cNvPr>
          <p:cNvSpPr>
            <a:spLocks noGrp="1"/>
          </p:cNvSpPr>
          <p:nvPr>
            <p:ph type="title"/>
          </p:nvPr>
        </p:nvSpPr>
        <p:spPr>
          <a:xfrm>
            <a:off x="407368" y="130220"/>
            <a:ext cx="10058400" cy="1325563"/>
          </a:xfrm>
        </p:spPr>
        <p:txBody>
          <a:bodyPr/>
          <a:lstStyle/>
          <a:p>
            <a:r>
              <a:rPr lang="en-US" b="1" i="1" dirty="0">
                <a:effectLst/>
                <a:latin typeface="inter-bold"/>
              </a:rPr>
              <a:t>Random Forest :</a:t>
            </a:r>
            <a:endParaRPr lang="en-IN" dirty="0"/>
          </a:p>
        </p:txBody>
      </p:sp>
      <p:sp>
        <p:nvSpPr>
          <p:cNvPr id="4" name="TextBox 3">
            <a:extLst>
              <a:ext uri="{FF2B5EF4-FFF2-40B4-BE49-F238E27FC236}">
                <a16:creationId xmlns:a16="http://schemas.microsoft.com/office/drawing/2014/main" id="{301C2135-D5DB-BB19-3B58-000ED0A371C5}"/>
              </a:ext>
            </a:extLst>
          </p:cNvPr>
          <p:cNvSpPr txBox="1"/>
          <p:nvPr/>
        </p:nvSpPr>
        <p:spPr>
          <a:xfrm>
            <a:off x="335360" y="2783880"/>
            <a:ext cx="5904656" cy="2585323"/>
          </a:xfrm>
          <a:prstGeom prst="rect">
            <a:avLst/>
          </a:prstGeom>
          <a:noFill/>
        </p:spPr>
        <p:txBody>
          <a:bodyPr wrap="square">
            <a:spAutoFit/>
          </a:bodyPr>
          <a:lstStyle/>
          <a:p>
            <a:pPr marL="285750" indent="-285750">
              <a:buFont typeface="Arial" panose="020B0604020202020204" pitchFamily="34" charset="0"/>
              <a:buChar char="•"/>
            </a:pPr>
            <a:r>
              <a:rPr lang="en-US" i="1" dirty="0">
                <a:solidFill>
                  <a:srgbClr val="333333"/>
                </a:solidFill>
                <a:effectLst/>
                <a:latin typeface="Söhne"/>
              </a:rPr>
              <a:t>Random Forest is a classifier that contains a number of decision trees on various subsets of the given dataset and takes the average to improve the predictive accuracy of that dataset </a:t>
            </a:r>
          </a:p>
          <a:p>
            <a:endParaRPr lang="en-US" i="1" dirty="0">
              <a:solidFill>
                <a:srgbClr val="333333"/>
              </a:solidFill>
              <a:effectLst/>
              <a:latin typeface="Söhne"/>
            </a:endParaRPr>
          </a:p>
          <a:p>
            <a:pPr marL="285750" indent="-285750">
              <a:buFont typeface="Arial" panose="020B0604020202020204" pitchFamily="34" charset="0"/>
              <a:buChar char="•"/>
            </a:pPr>
            <a:r>
              <a:rPr lang="en-US" i="0" dirty="0">
                <a:solidFill>
                  <a:srgbClr val="333333"/>
                </a:solidFill>
                <a:effectLst/>
                <a:latin typeface="Söhne"/>
              </a:rPr>
              <a:t>Instead of relying on one decision tree, the random forest takes the prediction from each tree and based on the majority votes of predictions, and it predicts the final output.</a:t>
            </a:r>
            <a:endParaRPr lang="en-IN" dirty="0">
              <a:latin typeface="Söhne"/>
            </a:endParaRPr>
          </a:p>
        </p:txBody>
      </p:sp>
      <p:pic>
        <p:nvPicPr>
          <p:cNvPr id="6" name="Picture 5">
            <a:extLst>
              <a:ext uri="{FF2B5EF4-FFF2-40B4-BE49-F238E27FC236}">
                <a16:creationId xmlns:a16="http://schemas.microsoft.com/office/drawing/2014/main" id="{BA0555DD-6960-40C3-3B5B-2A766E59D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556792"/>
            <a:ext cx="5715000" cy="4762500"/>
          </a:xfrm>
          <a:prstGeom prst="rect">
            <a:avLst/>
          </a:prstGeom>
        </p:spPr>
      </p:pic>
    </p:spTree>
    <p:extLst>
      <p:ext uri="{BB962C8B-B14F-4D97-AF65-F5344CB8AC3E}">
        <p14:creationId xmlns:p14="http://schemas.microsoft.com/office/powerpoint/2010/main" val="26284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273A-1539-1892-F88A-3E713E4309F2}"/>
              </a:ext>
            </a:extLst>
          </p:cNvPr>
          <p:cNvSpPr>
            <a:spLocks noGrp="1"/>
          </p:cNvSpPr>
          <p:nvPr>
            <p:ph type="title"/>
          </p:nvPr>
        </p:nvSpPr>
        <p:spPr>
          <a:xfrm>
            <a:off x="263352" y="116632"/>
            <a:ext cx="10058400" cy="1325563"/>
          </a:xfrm>
        </p:spPr>
        <p:txBody>
          <a:bodyPr/>
          <a:lstStyle/>
          <a:p>
            <a:r>
              <a:rPr lang="en-US" dirty="0"/>
              <a:t>User Interface :</a:t>
            </a:r>
            <a:endParaRPr lang="en-IN" dirty="0"/>
          </a:p>
        </p:txBody>
      </p:sp>
      <p:pic>
        <p:nvPicPr>
          <p:cNvPr id="4" name="Picture 3">
            <a:extLst>
              <a:ext uri="{FF2B5EF4-FFF2-40B4-BE49-F238E27FC236}">
                <a16:creationId xmlns:a16="http://schemas.microsoft.com/office/drawing/2014/main" id="{AD0C18AE-052B-CE56-7559-6C878387A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1320" y="1556792"/>
            <a:ext cx="6120680" cy="4880421"/>
          </a:xfrm>
          <a:prstGeom prst="rect">
            <a:avLst/>
          </a:prstGeom>
        </p:spPr>
      </p:pic>
      <p:sp>
        <p:nvSpPr>
          <p:cNvPr id="5" name="TextBox 4">
            <a:extLst>
              <a:ext uri="{FF2B5EF4-FFF2-40B4-BE49-F238E27FC236}">
                <a16:creationId xmlns:a16="http://schemas.microsoft.com/office/drawing/2014/main" id="{15A6E2A1-1796-3DB2-8CA8-F0866B69FDC8}"/>
              </a:ext>
            </a:extLst>
          </p:cNvPr>
          <p:cNvSpPr txBox="1"/>
          <p:nvPr/>
        </p:nvSpPr>
        <p:spPr>
          <a:xfrm>
            <a:off x="263352" y="2348880"/>
            <a:ext cx="5328592"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öhne"/>
              </a:rPr>
              <a:t>We created a graphical user interface  using Python</a:t>
            </a:r>
          </a:p>
          <a:p>
            <a:pPr marL="285750" indent="-285750">
              <a:buFont typeface="Arial" panose="020B0604020202020204" pitchFamily="34" charset="0"/>
              <a:buChar char="•"/>
            </a:pPr>
            <a:r>
              <a:rPr lang="en-US" dirty="0">
                <a:latin typeface="Söhne"/>
              </a:rPr>
              <a:t> It can be operated on any operating system like Windows, macOS, Unix.</a:t>
            </a:r>
          </a:p>
          <a:p>
            <a:pPr marL="285750" indent="-285750">
              <a:buFont typeface="Arial" panose="020B0604020202020204" pitchFamily="34" charset="0"/>
              <a:buChar char="•"/>
            </a:pPr>
            <a:r>
              <a:rPr lang="en-US" dirty="0">
                <a:latin typeface="Söhne"/>
              </a:rPr>
              <a:t>We show the accuracy and which machine learning model is used to run the model.</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endParaRPr lang="en-IN" dirty="0">
              <a:latin typeface="Söhne"/>
            </a:endParaRPr>
          </a:p>
        </p:txBody>
      </p:sp>
    </p:spTree>
    <p:extLst>
      <p:ext uri="{BB962C8B-B14F-4D97-AF65-F5344CB8AC3E}">
        <p14:creationId xmlns:p14="http://schemas.microsoft.com/office/powerpoint/2010/main" val="230579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05DE-20AB-DBC8-095F-7CAF4E28B531}"/>
              </a:ext>
            </a:extLst>
          </p:cNvPr>
          <p:cNvSpPr>
            <a:spLocks noGrp="1"/>
          </p:cNvSpPr>
          <p:nvPr>
            <p:ph type="title"/>
          </p:nvPr>
        </p:nvSpPr>
        <p:spPr>
          <a:xfrm>
            <a:off x="269237" y="99220"/>
            <a:ext cx="10058400" cy="1325563"/>
          </a:xfrm>
        </p:spPr>
        <p:txBody>
          <a:bodyPr/>
          <a:lstStyle/>
          <a:p>
            <a:r>
              <a:rPr lang="en-IN" dirty="0"/>
              <a:t>Result :</a:t>
            </a:r>
          </a:p>
        </p:txBody>
      </p:sp>
      <p:pic>
        <p:nvPicPr>
          <p:cNvPr id="6" name="Picture 5">
            <a:extLst>
              <a:ext uri="{FF2B5EF4-FFF2-40B4-BE49-F238E27FC236}">
                <a16:creationId xmlns:a16="http://schemas.microsoft.com/office/drawing/2014/main" id="{378D74B2-A105-B448-2D34-743E7FB02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158" y="2124388"/>
            <a:ext cx="5874165" cy="4634391"/>
          </a:xfrm>
          <a:prstGeom prst="rect">
            <a:avLst/>
          </a:prstGeom>
        </p:spPr>
      </p:pic>
      <p:pic>
        <p:nvPicPr>
          <p:cNvPr id="8" name="Picture 7">
            <a:extLst>
              <a:ext uri="{FF2B5EF4-FFF2-40B4-BE49-F238E27FC236}">
                <a16:creationId xmlns:a16="http://schemas.microsoft.com/office/drawing/2014/main" id="{F9D22A67-6ADA-F2A1-387E-46516D244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37" y="2124389"/>
            <a:ext cx="5826763" cy="4634391"/>
          </a:xfrm>
          <a:prstGeom prst="rect">
            <a:avLst/>
          </a:prstGeom>
        </p:spPr>
      </p:pic>
      <p:sp>
        <p:nvSpPr>
          <p:cNvPr id="9" name="TextBox 8">
            <a:extLst>
              <a:ext uri="{FF2B5EF4-FFF2-40B4-BE49-F238E27FC236}">
                <a16:creationId xmlns:a16="http://schemas.microsoft.com/office/drawing/2014/main" id="{D1F30BC0-A486-31A8-7B92-B0E3922AE1F2}"/>
              </a:ext>
            </a:extLst>
          </p:cNvPr>
          <p:cNvSpPr txBox="1"/>
          <p:nvPr/>
        </p:nvSpPr>
        <p:spPr>
          <a:xfrm>
            <a:off x="137732" y="1556792"/>
            <a:ext cx="5328592" cy="646331"/>
          </a:xfrm>
          <a:prstGeom prst="rect">
            <a:avLst/>
          </a:prstGeom>
          <a:noFill/>
        </p:spPr>
        <p:txBody>
          <a:bodyPr wrap="square" rtlCol="0">
            <a:spAutoFit/>
          </a:bodyPr>
          <a:lstStyle/>
          <a:p>
            <a:r>
              <a:rPr lang="en-US" dirty="0"/>
              <a:t>When a patient is not suffering from chronic kidney disease :</a:t>
            </a:r>
            <a:endParaRPr lang="en-IN" dirty="0"/>
          </a:p>
        </p:txBody>
      </p:sp>
      <p:sp>
        <p:nvSpPr>
          <p:cNvPr id="10" name="TextBox 9">
            <a:extLst>
              <a:ext uri="{FF2B5EF4-FFF2-40B4-BE49-F238E27FC236}">
                <a16:creationId xmlns:a16="http://schemas.microsoft.com/office/drawing/2014/main" id="{25FCB48D-C5C6-906F-6A37-E231D13491EC}"/>
              </a:ext>
            </a:extLst>
          </p:cNvPr>
          <p:cNvSpPr txBox="1"/>
          <p:nvPr/>
        </p:nvSpPr>
        <p:spPr>
          <a:xfrm>
            <a:off x="6096000" y="1575449"/>
            <a:ext cx="5735960" cy="923330"/>
          </a:xfrm>
          <a:prstGeom prst="rect">
            <a:avLst/>
          </a:prstGeom>
          <a:noFill/>
        </p:spPr>
        <p:txBody>
          <a:bodyPr wrap="square" rtlCol="0">
            <a:spAutoFit/>
          </a:bodyPr>
          <a:lstStyle/>
          <a:p>
            <a:r>
              <a:rPr lang="en-US" dirty="0"/>
              <a:t>When a patient is  suffering from chronic kidney</a:t>
            </a:r>
          </a:p>
          <a:p>
            <a:r>
              <a:rPr lang="en-US" dirty="0"/>
              <a:t> disease :</a:t>
            </a:r>
            <a:endParaRPr lang="en-IN" dirty="0"/>
          </a:p>
          <a:p>
            <a:endParaRPr lang="en-IN" dirty="0"/>
          </a:p>
        </p:txBody>
      </p:sp>
    </p:spTree>
    <p:extLst>
      <p:ext uri="{BB962C8B-B14F-4D97-AF65-F5344CB8AC3E}">
        <p14:creationId xmlns:p14="http://schemas.microsoft.com/office/powerpoint/2010/main" val="378437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C0B3-D69A-B799-C0C5-B37BA22AEF39}"/>
              </a:ext>
            </a:extLst>
          </p:cNvPr>
          <p:cNvSpPr>
            <a:spLocks noGrp="1"/>
          </p:cNvSpPr>
          <p:nvPr>
            <p:ph type="title"/>
          </p:nvPr>
        </p:nvSpPr>
        <p:spPr/>
        <p:txBody>
          <a:bodyPr/>
          <a:lstStyle/>
          <a:p>
            <a:r>
              <a:rPr lang="en-IN" dirty="0"/>
              <a:t>Conclusion :</a:t>
            </a:r>
          </a:p>
        </p:txBody>
      </p:sp>
      <p:sp>
        <p:nvSpPr>
          <p:cNvPr id="4" name="TextBox 3">
            <a:extLst>
              <a:ext uri="{FF2B5EF4-FFF2-40B4-BE49-F238E27FC236}">
                <a16:creationId xmlns:a16="http://schemas.microsoft.com/office/drawing/2014/main" id="{91CDC9CF-E433-E3E7-64A5-07C63E1BF4F6}"/>
              </a:ext>
            </a:extLst>
          </p:cNvPr>
          <p:cNvSpPr txBox="1"/>
          <p:nvPr/>
        </p:nvSpPr>
        <p:spPr>
          <a:xfrm>
            <a:off x="1415480" y="2204864"/>
            <a:ext cx="8568952" cy="3139321"/>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Söhne"/>
              </a:rPr>
              <a:t>Machine learning can be a valuable tool in predicting and managing chronic kidney disease (CKD). By analyzing large datasets of patient information, machine learning algorithms can identify patterns and risk factors that may not be immediately apparent to human analysts. This can lead to earlier identification of CKD and more effective treatment plans</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b="0" i="0" dirty="0">
                <a:effectLst/>
                <a:latin typeface="Söhne"/>
              </a:rPr>
              <a:t>Overall, machine learning has the potential to greatly improve our ability to identify, manage, and treat CKD. However, it is important to note that these algorithms are only as good as the data they are trained on, and careful consideration must be given to issues such as data bias and privacy concerns.</a:t>
            </a:r>
            <a:endParaRPr lang="en-IN" dirty="0"/>
          </a:p>
        </p:txBody>
      </p:sp>
    </p:spTree>
    <p:extLst>
      <p:ext uri="{BB962C8B-B14F-4D97-AF65-F5344CB8AC3E}">
        <p14:creationId xmlns:p14="http://schemas.microsoft.com/office/powerpoint/2010/main" val="143517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1C9B84-A5D3-A05F-6E8C-990E929C6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4054" y="1628800"/>
            <a:ext cx="4023891" cy="4023891"/>
          </a:xfrm>
          <a:prstGeom prst="rect">
            <a:avLst/>
          </a:prstGeom>
        </p:spPr>
      </p:pic>
    </p:spTree>
    <p:extLst>
      <p:ext uri="{BB962C8B-B14F-4D97-AF65-F5344CB8AC3E}">
        <p14:creationId xmlns:p14="http://schemas.microsoft.com/office/powerpoint/2010/main" val="31919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ahnschrift" panose="020B0502040204020203" pitchFamily="34" charset="0"/>
              </a:rPr>
              <a:t>Agenda :</a:t>
            </a:r>
            <a:br>
              <a:rPr lang="en-US" sz="3600" dirty="0">
                <a:latin typeface="Bahnschrift" panose="020B0502040204020203" pitchFamily="34" charset="0"/>
              </a:rPr>
            </a:br>
            <a:endParaRPr lang="en-US" dirty="0"/>
          </a:p>
        </p:txBody>
      </p:sp>
      <p:sp>
        <p:nvSpPr>
          <p:cNvPr id="3" name="Content Placeholder 2"/>
          <p:cNvSpPr>
            <a:spLocks noGrp="1"/>
          </p:cNvSpPr>
          <p:nvPr>
            <p:ph idx="1"/>
          </p:nvPr>
        </p:nvSpPr>
        <p:spPr>
          <a:xfrm>
            <a:off x="479376" y="1772816"/>
            <a:ext cx="9144000" cy="4572001"/>
          </a:xfrm>
        </p:spPr>
        <p:txBody>
          <a:bodyPr>
            <a:normAutofit fontScale="40000" lnSpcReduction="20000"/>
          </a:bodyPr>
          <a:lstStyle/>
          <a:p>
            <a:pPr marL="342900" indent="-342900">
              <a:buFont typeface="+mj-lt"/>
              <a:buAutoNum type="arabicPeriod"/>
            </a:pPr>
            <a:r>
              <a:rPr lang="en-US" sz="2400" dirty="0">
                <a:latin typeface="Bahnschrift" panose="020B0502040204020203" pitchFamily="34" charset="0"/>
              </a:rPr>
              <a:t>Introduction</a:t>
            </a:r>
          </a:p>
          <a:p>
            <a:pPr marL="342900" indent="-342900">
              <a:buFont typeface="+mj-lt"/>
              <a:buAutoNum type="arabicPeriod"/>
            </a:pPr>
            <a:r>
              <a:rPr lang="en-US" sz="2400" dirty="0">
                <a:latin typeface="Bahnschrift" panose="020B0502040204020203" pitchFamily="34" charset="0"/>
              </a:rPr>
              <a:t>Understanding Chronic Kidney Disease </a:t>
            </a:r>
          </a:p>
          <a:p>
            <a:pPr marL="342900" indent="-342900">
              <a:buFont typeface="+mj-lt"/>
              <a:buAutoNum type="arabicPeriod"/>
            </a:pPr>
            <a:r>
              <a:rPr lang="en-US" sz="2400" dirty="0">
                <a:latin typeface="Bahnschrift" panose="020B0502040204020203" pitchFamily="34" charset="0"/>
              </a:rPr>
              <a:t>Challenges and Limitations </a:t>
            </a:r>
          </a:p>
          <a:p>
            <a:pPr marL="342900" indent="-342900">
              <a:buFont typeface="+mj-lt"/>
              <a:buAutoNum type="arabicPeriod"/>
            </a:pPr>
            <a:r>
              <a:rPr lang="en-US" sz="2400" dirty="0">
                <a:latin typeface="Bahnschrift" panose="020B0502040204020203" pitchFamily="34" charset="0"/>
              </a:rPr>
              <a:t>Machine Learning for Chronic Kidney Disease</a:t>
            </a:r>
          </a:p>
          <a:p>
            <a:pPr marL="342900" indent="-342900">
              <a:buFont typeface="+mj-lt"/>
              <a:buAutoNum type="arabicPeriod"/>
            </a:pPr>
            <a:r>
              <a:rPr lang="en-US" sz="2400" dirty="0">
                <a:latin typeface="Bahnschrift" panose="020B0502040204020203" pitchFamily="34" charset="0"/>
              </a:rPr>
              <a:t>Technologies used </a:t>
            </a:r>
          </a:p>
          <a:p>
            <a:pPr marL="342900" indent="-342900">
              <a:buFont typeface="+mj-lt"/>
              <a:buAutoNum type="arabicPeriod"/>
            </a:pPr>
            <a:r>
              <a:rPr lang="en-US" sz="2400">
                <a:latin typeface="Bahnschrift" panose="020B0502040204020203" pitchFamily="34" charset="0"/>
              </a:rPr>
              <a:t>Data </a:t>
            </a:r>
            <a:r>
              <a:rPr lang="en-US" sz="2400" dirty="0">
                <a:latin typeface="Bahnschrift" panose="020B0502040204020203" pitchFamily="34" charset="0"/>
              </a:rPr>
              <a:t>pre-processing </a:t>
            </a:r>
          </a:p>
          <a:p>
            <a:pPr marL="342900" indent="-342900">
              <a:buFont typeface="+mj-lt"/>
              <a:buAutoNum type="arabicPeriod"/>
            </a:pPr>
            <a:r>
              <a:rPr lang="en-US" sz="2400" dirty="0">
                <a:latin typeface="Bahnschrift" panose="020B0502040204020203" pitchFamily="34" charset="0"/>
              </a:rPr>
              <a:t>Testing and training the Model </a:t>
            </a:r>
          </a:p>
          <a:p>
            <a:pPr marL="342900" indent="-342900">
              <a:buFont typeface="+mj-lt"/>
              <a:buAutoNum type="arabicPeriod"/>
            </a:pPr>
            <a:r>
              <a:rPr lang="en-US" sz="2400" dirty="0">
                <a:latin typeface="Bahnschrift" panose="020B0502040204020203" pitchFamily="34" charset="0"/>
              </a:rPr>
              <a:t>Choose Machine Learning Models </a:t>
            </a:r>
          </a:p>
          <a:p>
            <a:pPr marL="342900" indent="-342900">
              <a:buFont typeface="+mj-lt"/>
              <a:buAutoNum type="arabicPeriod"/>
            </a:pPr>
            <a:r>
              <a:rPr lang="en-US" dirty="0">
                <a:latin typeface="Bahnschrift" panose="020B0502040204020203" pitchFamily="34" charset="0"/>
              </a:rPr>
              <a:t>Support Vector Classifier</a:t>
            </a:r>
          </a:p>
          <a:p>
            <a:pPr marL="342900" indent="-342900">
              <a:buFont typeface="+mj-lt"/>
              <a:buAutoNum type="arabicPeriod"/>
            </a:pPr>
            <a:r>
              <a:rPr lang="en-US" dirty="0">
                <a:latin typeface="Bahnschrift" panose="020B0502040204020203" pitchFamily="34" charset="0"/>
              </a:rPr>
              <a:t>Decision Tree</a:t>
            </a:r>
            <a:endParaRPr lang="en-US" sz="2400" dirty="0">
              <a:latin typeface="Bahnschrift" panose="020B0502040204020203" pitchFamily="34" charset="0"/>
            </a:endParaRPr>
          </a:p>
          <a:p>
            <a:pPr marL="342900" indent="-342900">
              <a:buFont typeface="+mj-lt"/>
              <a:buAutoNum type="arabicPeriod"/>
            </a:pPr>
            <a:r>
              <a:rPr lang="en-US" sz="2400" dirty="0">
                <a:latin typeface="Bahnschrift" panose="020B0502040204020203" pitchFamily="34" charset="0"/>
              </a:rPr>
              <a:t>Understanding random forest classifier</a:t>
            </a:r>
          </a:p>
          <a:p>
            <a:pPr marL="342900" indent="-342900">
              <a:buFont typeface="+mj-lt"/>
              <a:buAutoNum type="arabicPeriod"/>
            </a:pPr>
            <a:r>
              <a:rPr lang="en-US" sz="2400" dirty="0">
                <a:latin typeface="Bahnschrift" panose="020B0502040204020203" pitchFamily="34" charset="0"/>
              </a:rPr>
              <a:t>User interface </a:t>
            </a:r>
          </a:p>
          <a:p>
            <a:pPr marL="342900" indent="-342900">
              <a:buFont typeface="+mj-lt"/>
              <a:buAutoNum type="arabicPeriod"/>
            </a:pPr>
            <a:r>
              <a:rPr lang="en-US" sz="2400" dirty="0">
                <a:latin typeface="Bahnschrift" panose="020B0502040204020203" pitchFamily="34" charset="0"/>
              </a:rPr>
              <a:t>Result</a:t>
            </a:r>
          </a:p>
          <a:p>
            <a:pPr marL="342900" indent="-342900">
              <a:buFont typeface="+mj-lt"/>
              <a:buAutoNum type="arabicPeriod"/>
            </a:pPr>
            <a:r>
              <a:rPr lang="en-US" sz="2400" dirty="0">
                <a:latin typeface="Bahnschrift" panose="020B0502040204020203" pitchFamily="34" charset="0"/>
              </a:rPr>
              <a:t>Conclusion </a:t>
            </a:r>
          </a:p>
          <a:p>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t>
            </a:r>
          </a:p>
        </p:txBody>
      </p:sp>
      <p:sp>
        <p:nvSpPr>
          <p:cNvPr id="8" name="Content Placeholder 7">
            <a:extLst>
              <a:ext uri="{FF2B5EF4-FFF2-40B4-BE49-F238E27FC236}">
                <a16:creationId xmlns:a16="http://schemas.microsoft.com/office/drawing/2014/main" id="{7BBCF48B-847F-BB46-FF28-B088E200F5AC}"/>
              </a:ext>
            </a:extLst>
          </p:cNvPr>
          <p:cNvSpPr>
            <a:spLocks noGrp="1"/>
          </p:cNvSpPr>
          <p:nvPr>
            <p:ph idx="1"/>
          </p:nvPr>
        </p:nvSpPr>
        <p:spPr>
          <a:xfrm>
            <a:off x="8384" y="1556792"/>
            <a:ext cx="5871592" cy="5040560"/>
          </a:xfrm>
        </p:spPr>
        <p:txBody>
          <a:bodyPr/>
          <a:lstStyle/>
          <a:p>
            <a:pPr marL="285750" indent="-285750">
              <a:buFont typeface="Arial" panose="020B0604020202020204" pitchFamily="34" charset="0"/>
              <a:buChar char="•"/>
            </a:pPr>
            <a:r>
              <a:rPr lang="en-US" b="1" i="0" dirty="0">
                <a:effectLst/>
                <a:latin typeface="Söhne"/>
              </a:rPr>
              <a:t>Chronic kidney disease (CKD) is a condition in which the kidneys gradually lose function over time. </a:t>
            </a:r>
          </a:p>
          <a:p>
            <a:pPr marL="285750" indent="-285750">
              <a:buFont typeface="Arial" panose="020B0604020202020204" pitchFamily="34" charset="0"/>
              <a:buChar char="•"/>
            </a:pPr>
            <a:r>
              <a:rPr lang="en-US" b="0" i="0" dirty="0">
                <a:effectLst/>
                <a:latin typeface="Söhne"/>
              </a:rPr>
              <a:t>Early detection and prediction of CKD is crucial because it allows for timely interventions to slow or even prevent disease progression. Here are some specific reasons why early detection and prediction of CKD is important:    </a:t>
            </a:r>
          </a:p>
          <a:p>
            <a:pPr marL="1200150" lvl="2" indent="-285750">
              <a:buFont typeface="Wingdings" panose="05000000000000000000" pitchFamily="2" charset="2"/>
              <a:buChar char="Ø"/>
            </a:pPr>
            <a:r>
              <a:rPr lang="en-US" b="0" i="0" dirty="0">
                <a:effectLst/>
                <a:latin typeface="Söhne"/>
              </a:rPr>
              <a:t>Delaying the progression of CKD</a:t>
            </a:r>
          </a:p>
          <a:p>
            <a:pPr marL="1200150" lvl="2" indent="-285750">
              <a:buFont typeface="Wingdings" panose="05000000000000000000" pitchFamily="2" charset="2"/>
              <a:buChar char="Ø"/>
            </a:pPr>
            <a:r>
              <a:rPr lang="en-IN" b="0" i="0" dirty="0">
                <a:effectLst/>
                <a:latin typeface="Söhne"/>
              </a:rPr>
              <a:t>Preventing complications</a:t>
            </a:r>
          </a:p>
          <a:p>
            <a:pPr marL="1200150" lvl="2" indent="-285750">
              <a:buFont typeface="Wingdings" panose="05000000000000000000" pitchFamily="2" charset="2"/>
              <a:buChar char="Ø"/>
            </a:pPr>
            <a:r>
              <a:rPr lang="en-US" b="0" i="0" dirty="0">
                <a:effectLst/>
                <a:latin typeface="Söhne"/>
              </a:rPr>
              <a:t> Identifying the underlying causes of CKD</a:t>
            </a:r>
          </a:p>
          <a:p>
            <a:pPr marL="1200150" lvl="2" indent="-285750">
              <a:buFont typeface="Wingdings" panose="05000000000000000000" pitchFamily="2" charset="2"/>
              <a:buChar char="Ø"/>
            </a:pPr>
            <a:r>
              <a:rPr lang="en-IN" b="0" i="0" dirty="0">
                <a:effectLst/>
                <a:latin typeface="Söhne"/>
              </a:rPr>
              <a:t>Improving the quality of life</a:t>
            </a:r>
          </a:p>
          <a:p>
            <a:pPr marL="1200150" lvl="2" indent="-285750">
              <a:buFont typeface="Wingdings" panose="05000000000000000000" pitchFamily="2" charset="2"/>
              <a:buChar char="Ø"/>
            </a:pPr>
            <a:r>
              <a:rPr lang="en-IN" b="0" i="0" dirty="0">
                <a:effectLst/>
                <a:latin typeface="Söhne"/>
              </a:rPr>
              <a:t>Cost savings</a:t>
            </a:r>
          </a:p>
          <a:p>
            <a:endParaRPr lang="en-IN" dirty="0"/>
          </a:p>
        </p:txBody>
      </p:sp>
      <p:pic>
        <p:nvPicPr>
          <p:cNvPr id="12" name="Picture 11">
            <a:extLst>
              <a:ext uri="{FF2B5EF4-FFF2-40B4-BE49-F238E27FC236}">
                <a16:creationId xmlns:a16="http://schemas.microsoft.com/office/drawing/2014/main" id="{26B2E350-07F4-906A-3D83-E7171F4BF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976" y="2780928"/>
            <a:ext cx="6074595" cy="2736304"/>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16" y="91702"/>
            <a:ext cx="10058400" cy="1325563"/>
          </a:xfrm>
        </p:spPr>
        <p:txBody>
          <a:bodyPr/>
          <a:lstStyle/>
          <a:p>
            <a:r>
              <a:rPr lang="en-US" sz="3600" b="1" dirty="0">
                <a:latin typeface="Bahnschrift" panose="020B0502040204020203" pitchFamily="34" charset="0"/>
              </a:rPr>
              <a:t>Understanding Chronic Kidney Disease </a:t>
            </a:r>
            <a:r>
              <a:rPr lang="en-US" sz="3200" dirty="0"/>
              <a:t>:</a:t>
            </a:r>
            <a:endParaRPr lang="en-IN" sz="3200" dirty="0"/>
          </a:p>
        </p:txBody>
      </p:sp>
      <p:sp>
        <p:nvSpPr>
          <p:cNvPr id="3" name="Content Placeholder 2"/>
          <p:cNvSpPr>
            <a:spLocks noGrp="1"/>
          </p:cNvSpPr>
          <p:nvPr>
            <p:ph sz="half" idx="1"/>
          </p:nvPr>
        </p:nvSpPr>
        <p:spPr>
          <a:xfrm>
            <a:off x="263352" y="1772816"/>
            <a:ext cx="5256584" cy="4575175"/>
          </a:xfrm>
        </p:spPr>
        <p:txBody>
          <a:bodyPr>
            <a:normAutofit fontScale="92500" lnSpcReduction="20000"/>
          </a:bodyPr>
          <a:lstStyle/>
          <a:p>
            <a:pPr marL="342900" indent="-342900" algn="l">
              <a:buFont typeface="Arial" panose="020B0604020202020204" pitchFamily="34" charset="0"/>
              <a:buChar char="•"/>
            </a:pPr>
            <a:r>
              <a:rPr lang="en-US" b="0" i="0" dirty="0">
                <a:effectLst/>
                <a:latin typeface="Söhne"/>
              </a:rPr>
              <a:t>CKD is usually diagnosed by measuring the level of a waste product called creatinine in the blood. Creatinine is produced by muscles and is normally filtered out of the blood by the kidneys. As kidney function declines, creatinine levels in the blood rise. Other tests, such as urine tests, can also be used to diagnose CKD and monitor its progression.</a:t>
            </a:r>
          </a:p>
          <a:p>
            <a:pPr marL="285750" indent="-285750" algn="l">
              <a:buFont typeface="Arial" panose="020B0604020202020204" pitchFamily="34" charset="0"/>
              <a:buChar char="•"/>
            </a:pPr>
            <a:r>
              <a:rPr lang="en-US" b="0" i="0" dirty="0">
                <a:effectLst/>
                <a:latin typeface="Söhne"/>
              </a:rPr>
              <a:t>The severity of CKD is determined by the estimated glomerular filtration rate (eGFR), which is a measure of how well the kidneys are functioning. An eGFR of 90 or above is considered normal, while an eGFR of less than 15 is considered very severe.</a:t>
            </a:r>
          </a:p>
        </p:txBody>
      </p:sp>
      <p:pic>
        <p:nvPicPr>
          <p:cNvPr id="8" name="Content Placeholder 7">
            <a:extLst>
              <a:ext uri="{FF2B5EF4-FFF2-40B4-BE49-F238E27FC236}">
                <a16:creationId xmlns:a16="http://schemas.microsoft.com/office/drawing/2014/main" id="{442E91C0-9A76-E0BB-3CD8-7A7C2FA7793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84034" y="2276872"/>
            <a:ext cx="5722034" cy="3168352"/>
          </a:xfr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4D07-AD0F-7F91-F18E-B75187162A84}"/>
              </a:ext>
            </a:extLst>
          </p:cNvPr>
          <p:cNvSpPr>
            <a:spLocks noGrp="1"/>
          </p:cNvSpPr>
          <p:nvPr>
            <p:ph type="title"/>
          </p:nvPr>
        </p:nvSpPr>
        <p:spPr>
          <a:xfrm>
            <a:off x="281716" y="188640"/>
            <a:ext cx="10058400" cy="1325563"/>
          </a:xfrm>
        </p:spPr>
        <p:txBody>
          <a:bodyPr/>
          <a:lstStyle/>
          <a:p>
            <a:r>
              <a:rPr lang="en-US" dirty="0"/>
              <a:t>Challenges and Limitations :</a:t>
            </a:r>
            <a:endParaRPr lang="en-IN" dirty="0"/>
          </a:p>
        </p:txBody>
      </p:sp>
      <p:sp>
        <p:nvSpPr>
          <p:cNvPr id="3" name="Content Placeholder 2">
            <a:extLst>
              <a:ext uri="{FF2B5EF4-FFF2-40B4-BE49-F238E27FC236}">
                <a16:creationId xmlns:a16="http://schemas.microsoft.com/office/drawing/2014/main" id="{738300EA-C358-847E-569E-637F582D5C36}"/>
              </a:ext>
            </a:extLst>
          </p:cNvPr>
          <p:cNvSpPr>
            <a:spLocks noGrp="1"/>
          </p:cNvSpPr>
          <p:nvPr>
            <p:ph idx="1"/>
          </p:nvPr>
        </p:nvSpPr>
        <p:spPr>
          <a:xfrm>
            <a:off x="263352" y="1916832"/>
            <a:ext cx="9144000" cy="4572001"/>
          </a:xfrm>
        </p:spPr>
        <p:txBody>
          <a:bodyPr>
            <a:normAutofit/>
          </a:bodyPr>
          <a:lstStyle/>
          <a:p>
            <a:pPr algn="l">
              <a:buFont typeface="+mj-lt"/>
              <a:buAutoNum type="arabicPeriod"/>
            </a:pPr>
            <a:r>
              <a:rPr lang="en-US" b="0" i="0" dirty="0">
                <a:solidFill>
                  <a:schemeClr val="tx1"/>
                </a:solidFill>
                <a:effectLst/>
                <a:latin typeface="Söhne"/>
              </a:rPr>
              <a:t>Data quality: ML algorithms require large amounts of high-quality data to train accurately. However, CKD data is often incomplete, inconsistent, or missing key information, which can reduce the accuracy of the models.</a:t>
            </a:r>
          </a:p>
          <a:p>
            <a:pPr algn="l">
              <a:buFont typeface="+mj-lt"/>
              <a:buAutoNum type="arabicPeriod"/>
            </a:pPr>
            <a:r>
              <a:rPr lang="en-US" b="0" i="0" dirty="0">
                <a:solidFill>
                  <a:schemeClr val="tx1"/>
                </a:solidFill>
                <a:effectLst/>
                <a:latin typeface="Söhne"/>
              </a:rPr>
              <a:t>Data bias: The accuracy of ML models can be affected by biases in the data used to train them. For example, if the training data contains more cases of CKD in certain demographics, such as men or people of a certain age, the model may be less accurate when applied to other demographics.</a:t>
            </a:r>
          </a:p>
          <a:p>
            <a:pPr algn="l">
              <a:buFont typeface="+mj-lt"/>
              <a:buAutoNum type="arabicPeriod"/>
            </a:pPr>
            <a:r>
              <a:rPr lang="en-US" b="0" i="0" dirty="0">
                <a:solidFill>
                  <a:schemeClr val="tx1"/>
                </a:solidFill>
                <a:effectLst/>
                <a:latin typeface="Söhne"/>
              </a:rPr>
              <a:t>Limited generalizability: ML models may not generalize well to new populations or settings, particularly if the data used to train the model is not representative of those populations or settings.</a:t>
            </a:r>
          </a:p>
        </p:txBody>
      </p:sp>
    </p:spTree>
    <p:extLst>
      <p:ext uri="{BB962C8B-B14F-4D97-AF65-F5344CB8AC3E}">
        <p14:creationId xmlns:p14="http://schemas.microsoft.com/office/powerpoint/2010/main" val="135773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74" y="116632"/>
            <a:ext cx="10058400" cy="1325563"/>
          </a:xfrm>
        </p:spPr>
        <p:txBody>
          <a:bodyPr/>
          <a:lstStyle/>
          <a:p>
            <a:r>
              <a:rPr lang="en-US" dirty="0"/>
              <a:t>Machine Learning For Chronic Kidney Disease :</a:t>
            </a:r>
          </a:p>
        </p:txBody>
      </p:sp>
      <p:sp>
        <p:nvSpPr>
          <p:cNvPr id="3" name="Content Placeholder 2"/>
          <p:cNvSpPr>
            <a:spLocks noGrp="1"/>
          </p:cNvSpPr>
          <p:nvPr>
            <p:ph sz="half" idx="1"/>
          </p:nvPr>
        </p:nvSpPr>
        <p:spPr>
          <a:xfrm>
            <a:off x="639587" y="3573016"/>
            <a:ext cx="10208941" cy="2232248"/>
          </a:xfrm>
        </p:spPr>
        <p:txBody>
          <a:bodyPr>
            <a:normAutofit/>
          </a:bodyPr>
          <a:lstStyle/>
          <a:p>
            <a:r>
              <a:rPr lang="en-US" b="0" i="0" dirty="0">
                <a:effectLst/>
                <a:latin typeface="Bahnschrift" panose="020B0502040204020203" pitchFamily="34" charset="0"/>
              </a:rPr>
              <a:t>Predicting CKD risk: ML models can be trained on large datasets of patient information to predict the risk of CKD in individuals. These models can take into account factors such as age, sex, blood pressure, and other medical conditions to identify those who are at higher risk of developing CKD. This information can help healthcare providers intervene early to prevent or slow the progression of the disease</a:t>
            </a:r>
            <a:endParaRPr lang="en-IN" dirty="0">
              <a:latin typeface="Bahnschrift" panose="020B0502040204020203" pitchFamily="34" charset="0"/>
            </a:endParaRPr>
          </a:p>
          <a:p>
            <a:endParaRPr lang="en-US" dirty="0"/>
          </a:p>
        </p:txBody>
      </p:sp>
      <p:sp>
        <p:nvSpPr>
          <p:cNvPr id="5" name="Content Placeholder 4">
            <a:extLst>
              <a:ext uri="{FF2B5EF4-FFF2-40B4-BE49-F238E27FC236}">
                <a16:creationId xmlns:a16="http://schemas.microsoft.com/office/drawing/2014/main" id="{2C294BA9-0E8A-4916-5CCC-9ED910ED1CE9}"/>
              </a:ext>
            </a:extLst>
          </p:cNvPr>
          <p:cNvSpPr>
            <a:spLocks noGrp="1"/>
          </p:cNvSpPr>
          <p:nvPr>
            <p:ph sz="half" idx="2"/>
          </p:nvPr>
        </p:nvSpPr>
        <p:spPr>
          <a:xfrm>
            <a:off x="623392" y="1916832"/>
            <a:ext cx="10513167" cy="1584175"/>
          </a:xfrm>
        </p:spPr>
        <p:txBody>
          <a:bodyPr>
            <a:normAutofit/>
          </a:bodyPr>
          <a:lstStyle/>
          <a:p>
            <a:r>
              <a:rPr lang="en-US" b="0" i="0" dirty="0">
                <a:effectLst/>
                <a:latin typeface="Bahnschrift" panose="020B0502040204020203" pitchFamily="34" charset="0"/>
              </a:rPr>
              <a:t>ML has the potential to revolutionize CKD prediction by providing more accurate and personalized risk assessments, identifying individuals who may benefit from early interventions, and improving our understanding of the underlying mechanisms of the disease.</a:t>
            </a:r>
            <a:endParaRPr lang="en-IN" dirty="0">
              <a:latin typeface="Bahnschrift" panose="020B0502040204020203" pitchFamily="34" charset="0"/>
            </a:endParaRPr>
          </a:p>
          <a:p>
            <a:pPr marL="0" indent="0">
              <a:buNone/>
            </a:pPr>
            <a:endParaRPr lang="en-IN"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9CCC-5B5D-CF61-073C-7D7F0C140CD8}"/>
              </a:ext>
            </a:extLst>
          </p:cNvPr>
          <p:cNvSpPr>
            <a:spLocks noGrp="1"/>
          </p:cNvSpPr>
          <p:nvPr>
            <p:ph type="title"/>
          </p:nvPr>
        </p:nvSpPr>
        <p:spPr/>
        <p:txBody>
          <a:bodyPr/>
          <a:lstStyle/>
          <a:p>
            <a:r>
              <a:rPr lang="en-IN" dirty="0"/>
              <a:t>Technologies and Libraries Used :</a:t>
            </a:r>
          </a:p>
        </p:txBody>
      </p:sp>
      <p:sp>
        <p:nvSpPr>
          <p:cNvPr id="3" name="TextBox 2">
            <a:extLst>
              <a:ext uri="{FF2B5EF4-FFF2-40B4-BE49-F238E27FC236}">
                <a16:creationId xmlns:a16="http://schemas.microsoft.com/office/drawing/2014/main" id="{94E1D941-DC90-B432-5EE2-B3E26283CC30}"/>
              </a:ext>
            </a:extLst>
          </p:cNvPr>
          <p:cNvSpPr txBox="1"/>
          <p:nvPr/>
        </p:nvSpPr>
        <p:spPr>
          <a:xfrm>
            <a:off x="911424" y="1916832"/>
            <a:ext cx="6624736" cy="3970318"/>
          </a:xfrm>
          <a:prstGeom prst="rect">
            <a:avLst/>
          </a:prstGeom>
          <a:noFill/>
        </p:spPr>
        <p:txBody>
          <a:bodyPr wrap="square" rtlCol="0">
            <a:spAutoFit/>
          </a:bodyPr>
          <a:lstStyle/>
          <a:p>
            <a:pPr marL="285750" indent="-285750">
              <a:buFont typeface="Arial" panose="020B0604020202020204" pitchFamily="34" charset="0"/>
              <a:buChar char="•"/>
            </a:pPr>
            <a:r>
              <a:rPr lang="en-IN" sz="2800" dirty="0" err="1"/>
              <a:t>Jupeter</a:t>
            </a:r>
            <a:r>
              <a:rPr lang="en-IN" sz="2800" dirty="0"/>
              <a:t> Notebook</a:t>
            </a:r>
          </a:p>
          <a:p>
            <a:pPr marL="285750" indent="-285750">
              <a:buFont typeface="Arial" panose="020B0604020202020204" pitchFamily="34" charset="0"/>
              <a:buChar char="•"/>
            </a:pPr>
            <a:endParaRPr lang="en-IN" sz="2800" dirty="0"/>
          </a:p>
          <a:p>
            <a:r>
              <a:rPr lang="en-IN" sz="2800" b="1" u="sng" dirty="0"/>
              <a:t>Python Libraries :</a:t>
            </a:r>
          </a:p>
          <a:p>
            <a:pPr marL="285750" indent="-285750">
              <a:buFont typeface="Arial" panose="020B0604020202020204" pitchFamily="34" charset="0"/>
              <a:buChar char="•"/>
            </a:pPr>
            <a:r>
              <a:rPr lang="en-IN" sz="2800" dirty="0"/>
              <a:t>Pandas </a:t>
            </a:r>
          </a:p>
          <a:p>
            <a:pPr marL="285750" indent="-285750">
              <a:buFont typeface="Arial" panose="020B0604020202020204" pitchFamily="34" charset="0"/>
              <a:buChar char="•"/>
            </a:pPr>
            <a:r>
              <a:rPr lang="en-IN" sz="2800" dirty="0" err="1"/>
              <a:t>Numpy</a:t>
            </a:r>
            <a:endParaRPr lang="en-IN" sz="2800" dirty="0"/>
          </a:p>
          <a:p>
            <a:pPr marL="285750" indent="-285750">
              <a:buFont typeface="Arial" panose="020B0604020202020204" pitchFamily="34" charset="0"/>
              <a:buChar char="•"/>
            </a:pPr>
            <a:r>
              <a:rPr lang="en-IN" sz="2800" dirty="0"/>
              <a:t>Matplotlib</a:t>
            </a:r>
          </a:p>
          <a:p>
            <a:pPr marL="285750" indent="-285750">
              <a:buFont typeface="Arial" panose="020B0604020202020204" pitchFamily="34" charset="0"/>
              <a:buChar char="•"/>
            </a:pPr>
            <a:r>
              <a:rPr lang="en-IN" sz="2800" dirty="0" err="1"/>
              <a:t>Sklearn</a:t>
            </a:r>
            <a:endParaRPr lang="en-IN" sz="2800" dirty="0"/>
          </a:p>
          <a:p>
            <a:pPr marL="285750" indent="-285750">
              <a:buFont typeface="Arial" panose="020B0604020202020204" pitchFamily="34" charset="0"/>
              <a:buChar char="•"/>
            </a:pPr>
            <a:r>
              <a:rPr lang="en-IN" sz="2800" dirty="0"/>
              <a:t>Seaborn </a:t>
            </a:r>
          </a:p>
          <a:p>
            <a:pPr marL="285750" indent="-285750">
              <a:buFont typeface="Arial" panose="020B0604020202020204" pitchFamily="34" charset="0"/>
              <a:buChar char="•"/>
            </a:pPr>
            <a:r>
              <a:rPr lang="en-IN" sz="2800" dirty="0"/>
              <a:t>Pickle</a:t>
            </a:r>
          </a:p>
        </p:txBody>
      </p:sp>
    </p:spTree>
    <p:extLst>
      <p:ext uri="{BB962C8B-B14F-4D97-AF65-F5344CB8AC3E}">
        <p14:creationId xmlns:p14="http://schemas.microsoft.com/office/powerpoint/2010/main" val="390149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08C1DB-D1F4-45CF-B5C1-128D7650E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4704"/>
            <a:ext cx="12192000" cy="5810250"/>
          </a:xfrm>
          <a:prstGeom prst="rect">
            <a:avLst/>
          </a:prstGeom>
        </p:spPr>
      </p:pic>
      <p:sp>
        <p:nvSpPr>
          <p:cNvPr id="4" name="TextBox 3">
            <a:extLst>
              <a:ext uri="{FF2B5EF4-FFF2-40B4-BE49-F238E27FC236}">
                <a16:creationId xmlns:a16="http://schemas.microsoft.com/office/drawing/2014/main" id="{65194E61-0051-B9C4-EFA3-038B5836D10A}"/>
              </a:ext>
            </a:extLst>
          </p:cNvPr>
          <p:cNvSpPr txBox="1"/>
          <p:nvPr/>
        </p:nvSpPr>
        <p:spPr>
          <a:xfrm>
            <a:off x="263352" y="116632"/>
            <a:ext cx="6912768" cy="523220"/>
          </a:xfrm>
          <a:prstGeom prst="rect">
            <a:avLst/>
          </a:prstGeom>
          <a:noFill/>
        </p:spPr>
        <p:txBody>
          <a:bodyPr wrap="square" rtlCol="0">
            <a:spAutoFit/>
          </a:bodyPr>
          <a:lstStyle/>
          <a:p>
            <a:r>
              <a:rPr lang="en-IN" sz="2800" dirty="0">
                <a:latin typeface="Söhne"/>
              </a:rPr>
              <a:t>Dataset </a:t>
            </a:r>
            <a:r>
              <a:rPr lang="en-IN" dirty="0"/>
              <a:t>:</a:t>
            </a:r>
          </a:p>
        </p:txBody>
      </p:sp>
    </p:spTree>
    <p:extLst>
      <p:ext uri="{BB962C8B-B14F-4D97-AF65-F5344CB8AC3E}">
        <p14:creationId xmlns:p14="http://schemas.microsoft.com/office/powerpoint/2010/main" val="29110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a:t>
            </a:r>
          </a:p>
        </p:txBody>
      </p:sp>
      <p:sp>
        <p:nvSpPr>
          <p:cNvPr id="4" name="TextBox 3">
            <a:extLst>
              <a:ext uri="{FF2B5EF4-FFF2-40B4-BE49-F238E27FC236}">
                <a16:creationId xmlns:a16="http://schemas.microsoft.com/office/drawing/2014/main" id="{AEA84CB8-04A9-3544-4B61-7D2A4C4CDACF}"/>
              </a:ext>
            </a:extLst>
          </p:cNvPr>
          <p:cNvSpPr txBox="1"/>
          <p:nvPr/>
        </p:nvSpPr>
        <p:spPr>
          <a:xfrm>
            <a:off x="191344" y="1680467"/>
            <a:ext cx="7992888" cy="5078313"/>
          </a:xfrm>
          <a:prstGeom prst="rect">
            <a:avLst/>
          </a:prstGeom>
          <a:noFill/>
        </p:spPr>
        <p:txBody>
          <a:bodyPr wrap="square">
            <a:spAutoFit/>
          </a:bodyPr>
          <a:lstStyle/>
          <a:p>
            <a:pPr algn="l"/>
            <a:r>
              <a:rPr lang="en-US" b="0" i="0" dirty="0">
                <a:effectLst/>
                <a:latin typeface="Söhne"/>
              </a:rPr>
              <a:t>Data preprocessing is a critical step in using machine learning (ML) algorithms for CKD prediction, as it helps ensure that the data is clean, consistent, and ready for analysis. Here are some common steps for data preprocessing in CKD prediction using ML:</a:t>
            </a:r>
          </a:p>
          <a:p>
            <a:pPr algn="l"/>
            <a:endParaRPr lang="en-US" b="0" i="0" dirty="0">
              <a:effectLst/>
              <a:latin typeface="Söhne"/>
            </a:endParaRPr>
          </a:p>
          <a:p>
            <a:pPr algn="l">
              <a:buFont typeface="+mj-lt"/>
              <a:buAutoNum type="arabicPeriod"/>
            </a:pPr>
            <a:r>
              <a:rPr lang="en-US" b="0" i="0" dirty="0">
                <a:effectLst/>
                <a:latin typeface="Söhne"/>
              </a:rPr>
              <a:t>Data cleaning: This involves identifying and correcting errors or inconsistencies in the data, such as missing values, outliers, or incorrect entries. Depending on the severity of the errors, the data may need to be removed or imputed with estimates based on other data points.</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Feature selection: Feature selection involves identifying the most relevant variables or features for predicting CKD. This can be done through statistical methods, such as correlation analysis or feature importance ranking, or through domain knowledge and clinical expertise. </a:t>
            </a: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Feature scaling: Scaling the features to a common range can help improve the performance of some ML algorithms. Common scaling methods include normalization or standardization</a:t>
            </a:r>
          </a:p>
        </p:txBody>
      </p:sp>
      <p:pic>
        <p:nvPicPr>
          <p:cNvPr id="6" name="Picture 5">
            <a:extLst>
              <a:ext uri="{FF2B5EF4-FFF2-40B4-BE49-F238E27FC236}">
                <a16:creationId xmlns:a16="http://schemas.microsoft.com/office/drawing/2014/main" id="{58C1D426-24E4-3430-1C74-12BAB6DF8319}"/>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8027519" y="1844824"/>
            <a:ext cx="3973137" cy="3947504"/>
          </a:xfrm>
          <a:prstGeom prst="rect">
            <a:avLst/>
          </a:prstGeom>
          <a:ln>
            <a:noFill/>
          </a:ln>
          <a:effectLst>
            <a:softEdge rad="112500"/>
          </a:effectLst>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471</TotalTime>
  <Words>1373</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Bahnschrift</vt:lpstr>
      <vt:lpstr>Franklin Gothic Medium</vt:lpstr>
      <vt:lpstr>inter-bold</vt:lpstr>
      <vt:lpstr>Söhne</vt:lpstr>
      <vt:lpstr>Wingdings</vt:lpstr>
      <vt:lpstr>Medical Design 16x9</vt:lpstr>
      <vt:lpstr> Chronic Kidney Disease Prediction   </vt:lpstr>
      <vt:lpstr>Agenda : </vt:lpstr>
      <vt:lpstr>Introduction :</vt:lpstr>
      <vt:lpstr>Understanding Chronic Kidney Disease :</vt:lpstr>
      <vt:lpstr>Challenges and Limitations :</vt:lpstr>
      <vt:lpstr>Machine Learning For Chronic Kidney Disease :</vt:lpstr>
      <vt:lpstr>Technologies and Libraries Used :</vt:lpstr>
      <vt:lpstr>PowerPoint Presentation</vt:lpstr>
      <vt:lpstr>Data Preprocessing :</vt:lpstr>
      <vt:lpstr>Training and Testing the Model :</vt:lpstr>
      <vt:lpstr>Choose Machine Learning Models :</vt:lpstr>
      <vt:lpstr>Support vector Classifier</vt:lpstr>
      <vt:lpstr>Decision Tree :</vt:lpstr>
      <vt:lpstr>Random Forest :</vt:lpstr>
      <vt:lpstr>User Interface :</vt:lpstr>
      <vt:lpstr>Result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Kidney Disease Prediction</dc:title>
  <dc:creator>prasanth vusirikala</dc:creator>
  <cp:lastModifiedBy>prasanth vusirikala</cp:lastModifiedBy>
  <cp:revision>6</cp:revision>
  <dcterms:created xsi:type="dcterms:W3CDTF">2023-04-18T04:20:19Z</dcterms:created>
  <dcterms:modified xsi:type="dcterms:W3CDTF">2023-04-23T04:45:25Z</dcterms:modified>
</cp:coreProperties>
</file>