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embeddedFontLst>
    <p:embeddedFont>
      <p:font typeface="Calibri" panose="020F0502020204030204" charset="0"/>
      <p:regular r:id="rId17"/>
      <p:bold r:id="rId18"/>
      <p:italic r:id="rId19"/>
      <p:boldItalic r:id="rId20"/>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p:spPr>
      </p:sp>
      <p:sp>
        <p:nvSpPr>
          <p:cNvPr id="3" name="Shape 1"/>
          <p:cNvSpPr/>
          <p:nvPr/>
        </p:nvSpPr>
        <p:spPr>
          <a:xfrm>
            <a:off x="0" y="0"/>
            <a:ext cx="14630400" cy="8229600"/>
          </a:xfrm>
          <a:prstGeom prst="rect">
            <a:avLst/>
          </a:prstGeom>
          <a:solidFill>
            <a:srgbClr val="11121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6.xml"/><Relationship Id="rId7" Type="http://schemas.openxmlformats.org/officeDocument/2006/relationships/image" Target="../media/image4.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9.xml"/><Relationship Id="rId4" Type="http://schemas.openxmlformats.org/officeDocument/2006/relationships/image" Target="../media/image4.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3798" y="2318385"/>
            <a:ext cx="7416403" cy="1402556"/>
          </a:xfrm>
          <a:prstGeom prst="rect">
            <a:avLst/>
          </a:prstGeom>
          <a:noFill/>
        </p:spPr>
        <p:txBody>
          <a:bodyPr wrap="squar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Credit Card Fraud Detection: An Overview</a:t>
            </a:r>
            <a:endParaRPr lang="en-US" sz="4400" dirty="0"/>
          </a:p>
        </p:txBody>
      </p:sp>
      <p:sp>
        <p:nvSpPr>
          <p:cNvPr id="4" name="Text 1"/>
          <p:cNvSpPr/>
          <p:nvPr/>
        </p:nvSpPr>
        <p:spPr>
          <a:xfrm>
            <a:off x="863798" y="4091107"/>
            <a:ext cx="7416403" cy="1110496"/>
          </a:xfrm>
          <a:prstGeom prst="rect">
            <a:avLst/>
          </a:prstGeom>
          <a:noFill/>
        </p:spPr>
        <p:txBody>
          <a:bodyPr wrap="square" lIns="0" tIns="0" rIns="0" bIns="0" rtlCol="0" anchor="t"/>
          <a:lstStyle/>
          <a:p>
            <a:pPr marL="0" indent="0">
              <a:lnSpc>
                <a:spcPts val="2900"/>
              </a:lnSpc>
              <a:buNone/>
            </a:pPr>
            <a:r>
              <a:rPr lang="en-US" altLang="en-US" sz="1900" dirty="0">
                <a:solidFill>
                  <a:srgbClr val="E2E6E9"/>
                </a:solidFill>
                <a:latin typeface="Source Sans Pro" pitchFamily="34" charset="0"/>
                <a:ea typeface="Source Sans Pro" pitchFamily="34" charset="-122"/>
                <a:cs typeface="Source Sans Pro" pitchFamily="34" charset="-120"/>
              </a:rPr>
              <a:t>This presentation explores the journey of detecting credit card fraud, covering data preparation, model training, evaluation, and insights for future improvements</a:t>
            </a:r>
            <a:r>
              <a:rPr lang="en-US" sz="1900" dirty="0">
                <a:solidFill>
                  <a:srgbClr val="E2E6E9"/>
                </a:solidFill>
                <a:latin typeface="Source Sans Pro" pitchFamily="34" charset="0"/>
                <a:ea typeface="Source Sans Pro" pitchFamily="34" charset="-122"/>
                <a:cs typeface="Source Sans Pro" pitchFamily="34" charset="-120"/>
              </a:rPr>
              <a:t>.</a:t>
            </a:r>
            <a:endParaRPr lang="en-US" sz="1900" dirty="0"/>
          </a:p>
        </p:txBody>
      </p:sp>
      <p:sp>
        <p:nvSpPr>
          <p:cNvPr id="5" name="Shape 2"/>
          <p:cNvSpPr/>
          <p:nvPr/>
        </p:nvSpPr>
        <p:spPr>
          <a:xfrm>
            <a:off x="863798" y="5497711"/>
            <a:ext cx="394930" cy="394930"/>
          </a:xfrm>
          <a:prstGeom prst="roundRect">
            <a:avLst>
              <a:gd name="adj" fmla="val 23151155"/>
            </a:avLst>
          </a:prstGeom>
          <a:noFill/>
          <a:ln w="7620">
            <a:solidFill>
              <a:srgbClr val="FFFFFF"/>
            </a:solidFill>
            <a:prstDash val="solid"/>
          </a:ln>
        </p:spPr>
      </p:sp>
      <p:pic>
        <p:nvPicPr>
          <p:cNvPr id="6" name="Image 1" descr="preencoded.png"/>
          <p:cNvPicPr>
            <a:picLocks noChangeAspect="1"/>
          </p:cNvPicPr>
          <p:nvPr/>
        </p:nvPicPr>
        <p:blipFill>
          <a:blip r:embed="rId2"/>
          <a:stretch>
            <a:fillRect/>
          </a:stretch>
        </p:blipFill>
        <p:spPr>
          <a:xfrm>
            <a:off x="871418" y="5505331"/>
            <a:ext cx="379690" cy="379690"/>
          </a:xfrm>
          <a:prstGeom prst="rect">
            <a:avLst/>
          </a:prstGeom>
        </p:spPr>
      </p:pic>
      <p:sp>
        <p:nvSpPr>
          <p:cNvPr id="7" name="Text 3"/>
          <p:cNvSpPr/>
          <p:nvPr/>
        </p:nvSpPr>
        <p:spPr>
          <a:xfrm>
            <a:off x="1382078" y="5479256"/>
            <a:ext cx="4303157" cy="431840"/>
          </a:xfrm>
          <a:prstGeom prst="rect">
            <a:avLst/>
          </a:prstGeom>
          <a:noFill/>
        </p:spPr>
        <p:txBody>
          <a:bodyPr wrap="none" lIns="0" tIns="0" rIns="0" bIns="0" rtlCol="0" anchor="t"/>
          <a:lstStyle/>
          <a:p>
            <a:pPr marL="0" indent="0" algn="l">
              <a:lnSpc>
                <a:spcPts val="3400"/>
              </a:lnSpc>
              <a:buNone/>
            </a:pPr>
            <a:r>
              <a:rPr lang="en-US" sz="2400" b="1" dirty="0">
                <a:solidFill>
                  <a:srgbClr val="E2E6E9"/>
                </a:solidFill>
                <a:latin typeface="Source Sans Pro Bold" pitchFamily="34" charset="0"/>
                <a:ea typeface="Source Sans Pro Bold" pitchFamily="34" charset="-122"/>
                <a:cs typeface="Source Sans Pro Bold" pitchFamily="34" charset="-120"/>
              </a:rPr>
              <a:t>by PRASANTHKUMAR BHUMULA</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20182" y="622102"/>
            <a:ext cx="7676436" cy="1191101"/>
          </a:xfrm>
          <a:prstGeom prst="rect">
            <a:avLst/>
          </a:prstGeom>
          <a:noFill/>
        </p:spPr>
        <p:txBody>
          <a:bodyPr wrap="square" lIns="0" tIns="0" rIns="0" bIns="0" rtlCol="0" anchor="t"/>
          <a:lstStyle/>
          <a:p>
            <a:pPr marL="0" indent="0">
              <a:lnSpc>
                <a:spcPts val="4650"/>
              </a:lnSpc>
              <a:buNone/>
            </a:pPr>
            <a:r>
              <a:rPr lang="en-US" sz="3750" b="1" kern="0" spc="-38" dirty="0">
                <a:solidFill>
                  <a:srgbClr val="FFFFFF"/>
                </a:solidFill>
                <a:latin typeface="Montserrat Bold" pitchFamily="34" charset="0"/>
                <a:ea typeface="Montserrat Bold" pitchFamily="34" charset="-122"/>
                <a:cs typeface="Montserrat Bold" pitchFamily="34" charset="-120"/>
              </a:rPr>
              <a:t>Conclusion: A Path Towards Secure Transactions</a:t>
            </a:r>
            <a:endParaRPr lang="en-US" sz="3750" dirty="0"/>
          </a:p>
        </p:txBody>
      </p:sp>
      <p:sp>
        <p:nvSpPr>
          <p:cNvPr id="4" name="Text 1"/>
          <p:cNvSpPr/>
          <p:nvPr/>
        </p:nvSpPr>
        <p:spPr>
          <a:xfrm>
            <a:off x="6220182" y="2232422"/>
            <a:ext cx="3680936" cy="691872"/>
          </a:xfrm>
          <a:prstGeom prst="rect">
            <a:avLst/>
          </a:prstGeom>
          <a:noFill/>
        </p:spPr>
        <p:txBody>
          <a:bodyPr wrap="none" lIns="0" tIns="0" rIns="0" bIns="0" rtlCol="0" anchor="t"/>
          <a:lstStyle/>
          <a:p>
            <a:pPr marL="0" indent="0" algn="ctr">
              <a:lnSpc>
                <a:spcPts val="5400"/>
              </a:lnSpc>
              <a:buNone/>
            </a:pPr>
            <a:r>
              <a:rPr lang="en-US" sz="5400" b="1" kern="0" spc="-54" dirty="0">
                <a:solidFill>
                  <a:srgbClr val="E2E6E9"/>
                </a:solidFill>
                <a:latin typeface="Montserrat Bold" pitchFamily="34" charset="0"/>
                <a:ea typeface="Montserrat Bold" pitchFamily="34" charset="-122"/>
                <a:cs typeface="Montserrat Bold" pitchFamily="34" charset="-120"/>
              </a:rPr>
              <a:t>1</a:t>
            </a:r>
            <a:endParaRPr lang="en-US" sz="5400" dirty="0"/>
          </a:p>
        </p:txBody>
      </p:sp>
      <p:sp>
        <p:nvSpPr>
          <p:cNvPr id="5" name="Text 2"/>
          <p:cNvSpPr/>
          <p:nvPr/>
        </p:nvSpPr>
        <p:spPr>
          <a:xfrm>
            <a:off x="6689288" y="3186232"/>
            <a:ext cx="2742724" cy="297775"/>
          </a:xfrm>
          <a:prstGeom prst="rect">
            <a:avLst/>
          </a:prstGeom>
          <a:noFill/>
        </p:spPr>
        <p:txBody>
          <a:bodyPr wrap="none" lIns="0" tIns="0" rIns="0" bIns="0" rtlCol="0" anchor="t"/>
          <a:lstStyle/>
          <a:p>
            <a:pPr marL="0" indent="0" algn="ctr">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Data-Driven Approach</a:t>
            </a:r>
            <a:endParaRPr lang="en-US" sz="1850" dirty="0"/>
          </a:p>
        </p:txBody>
      </p:sp>
      <p:sp>
        <p:nvSpPr>
          <p:cNvPr id="6" name="Text 3"/>
          <p:cNvSpPr/>
          <p:nvPr/>
        </p:nvSpPr>
        <p:spPr>
          <a:xfrm>
            <a:off x="6220182" y="3609737"/>
            <a:ext cx="3680936" cy="943332"/>
          </a:xfrm>
          <a:prstGeom prst="rect">
            <a:avLst/>
          </a:prstGeom>
          <a:noFill/>
        </p:spPr>
        <p:txBody>
          <a:bodyPr wrap="square" lIns="0" tIns="0" rIns="0" bIns="0" rtlCol="0" anchor="t"/>
          <a:lstStyle/>
          <a:p>
            <a:pPr marL="0" indent="0" algn="ctr">
              <a:lnSpc>
                <a:spcPts val="2450"/>
              </a:lnSpc>
              <a:buNone/>
            </a:pPr>
            <a:r>
              <a:rPr lang="en-US" sz="1650" dirty="0">
                <a:solidFill>
                  <a:srgbClr val="E2E6E9"/>
                </a:solidFill>
                <a:latin typeface="Source Sans Pro" pitchFamily="34" charset="0"/>
                <a:ea typeface="Source Sans Pro" pitchFamily="34" charset="-122"/>
                <a:cs typeface="Source Sans Pro" pitchFamily="34" charset="-120"/>
              </a:rPr>
              <a:t>Leveraging data analysis and machine learning is crucial for effective fraud detection.</a:t>
            </a:r>
            <a:endParaRPr lang="en-US" sz="1650" dirty="0"/>
          </a:p>
        </p:txBody>
      </p:sp>
      <p:sp>
        <p:nvSpPr>
          <p:cNvPr id="7" name="Text 4"/>
          <p:cNvSpPr/>
          <p:nvPr/>
        </p:nvSpPr>
        <p:spPr>
          <a:xfrm>
            <a:off x="10215563" y="2232422"/>
            <a:ext cx="3681055" cy="691872"/>
          </a:xfrm>
          <a:prstGeom prst="rect">
            <a:avLst/>
          </a:prstGeom>
          <a:noFill/>
        </p:spPr>
        <p:txBody>
          <a:bodyPr wrap="none" lIns="0" tIns="0" rIns="0" bIns="0" rtlCol="0" anchor="t"/>
          <a:lstStyle/>
          <a:p>
            <a:pPr marL="0" indent="0" algn="ctr">
              <a:lnSpc>
                <a:spcPts val="5400"/>
              </a:lnSpc>
              <a:buNone/>
            </a:pPr>
            <a:r>
              <a:rPr lang="en-US" sz="5400" b="1" kern="0" spc="-54" dirty="0">
                <a:solidFill>
                  <a:srgbClr val="E2E6E9"/>
                </a:solidFill>
                <a:latin typeface="Montserrat Bold" pitchFamily="34" charset="0"/>
                <a:ea typeface="Montserrat Bold" pitchFamily="34" charset="-122"/>
                <a:cs typeface="Montserrat Bold" pitchFamily="34" charset="-120"/>
              </a:rPr>
              <a:t>2</a:t>
            </a:r>
            <a:endParaRPr lang="en-US" sz="5400" dirty="0"/>
          </a:p>
        </p:txBody>
      </p:sp>
      <p:sp>
        <p:nvSpPr>
          <p:cNvPr id="8" name="Text 5"/>
          <p:cNvSpPr/>
          <p:nvPr/>
        </p:nvSpPr>
        <p:spPr>
          <a:xfrm>
            <a:off x="10477976" y="3186232"/>
            <a:ext cx="3156109" cy="297775"/>
          </a:xfrm>
          <a:prstGeom prst="rect">
            <a:avLst/>
          </a:prstGeom>
          <a:noFill/>
        </p:spPr>
        <p:txBody>
          <a:bodyPr wrap="none" lIns="0" tIns="0" rIns="0" bIns="0" rtlCol="0" anchor="t"/>
          <a:lstStyle/>
          <a:p>
            <a:pPr marL="0" indent="0" algn="ctr">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Continuous Improvement</a:t>
            </a:r>
            <a:endParaRPr lang="en-US" sz="1850" dirty="0"/>
          </a:p>
        </p:txBody>
      </p:sp>
      <p:sp>
        <p:nvSpPr>
          <p:cNvPr id="9" name="Text 6"/>
          <p:cNvSpPr/>
          <p:nvPr/>
        </p:nvSpPr>
        <p:spPr>
          <a:xfrm>
            <a:off x="10215563" y="3609737"/>
            <a:ext cx="3681055" cy="943332"/>
          </a:xfrm>
          <a:prstGeom prst="rect">
            <a:avLst/>
          </a:prstGeom>
          <a:noFill/>
        </p:spPr>
        <p:txBody>
          <a:bodyPr wrap="square" lIns="0" tIns="0" rIns="0" bIns="0" rtlCol="0" anchor="t"/>
          <a:lstStyle/>
          <a:p>
            <a:pPr marL="0" indent="0" algn="ctr">
              <a:lnSpc>
                <a:spcPts val="2450"/>
              </a:lnSpc>
              <a:buNone/>
            </a:pPr>
            <a:r>
              <a:rPr lang="en-US" sz="1650" dirty="0">
                <a:solidFill>
                  <a:srgbClr val="E2E6E9"/>
                </a:solidFill>
                <a:latin typeface="Source Sans Pro" pitchFamily="34" charset="0"/>
                <a:ea typeface="Source Sans Pro" pitchFamily="34" charset="-122"/>
                <a:cs typeface="Source Sans Pro" pitchFamily="34" charset="-120"/>
              </a:rPr>
              <a:t>Models must be constantly monitored and updated to adapt to evolving fraud patterns.</a:t>
            </a:r>
            <a:endParaRPr lang="en-US" sz="1650" dirty="0"/>
          </a:p>
        </p:txBody>
      </p:sp>
      <p:sp>
        <p:nvSpPr>
          <p:cNvPr id="10" name="Text 7"/>
          <p:cNvSpPr/>
          <p:nvPr/>
        </p:nvSpPr>
        <p:spPr>
          <a:xfrm>
            <a:off x="6220182" y="5286851"/>
            <a:ext cx="3680936" cy="691872"/>
          </a:xfrm>
          <a:prstGeom prst="rect">
            <a:avLst/>
          </a:prstGeom>
          <a:noFill/>
        </p:spPr>
        <p:txBody>
          <a:bodyPr wrap="none" lIns="0" tIns="0" rIns="0" bIns="0" rtlCol="0" anchor="t"/>
          <a:lstStyle/>
          <a:p>
            <a:pPr marL="0" indent="0" algn="ctr">
              <a:lnSpc>
                <a:spcPts val="5400"/>
              </a:lnSpc>
              <a:buNone/>
            </a:pPr>
            <a:r>
              <a:rPr lang="en-US" sz="5400" b="1" kern="0" spc="-54" dirty="0">
                <a:solidFill>
                  <a:srgbClr val="E2E6E9"/>
                </a:solidFill>
                <a:latin typeface="Montserrat Bold" pitchFamily="34" charset="0"/>
                <a:ea typeface="Montserrat Bold" pitchFamily="34" charset="-122"/>
                <a:cs typeface="Montserrat Bold" pitchFamily="34" charset="-120"/>
              </a:rPr>
              <a:t>3</a:t>
            </a:r>
            <a:endParaRPr lang="en-US" sz="5400" dirty="0"/>
          </a:p>
        </p:txBody>
      </p:sp>
      <p:sp>
        <p:nvSpPr>
          <p:cNvPr id="11" name="Text 8"/>
          <p:cNvSpPr/>
          <p:nvPr/>
        </p:nvSpPr>
        <p:spPr>
          <a:xfrm>
            <a:off x="6850975" y="6240661"/>
            <a:ext cx="2419350" cy="297775"/>
          </a:xfrm>
          <a:prstGeom prst="rect">
            <a:avLst/>
          </a:prstGeom>
          <a:noFill/>
        </p:spPr>
        <p:txBody>
          <a:bodyPr wrap="none" lIns="0" tIns="0" rIns="0" bIns="0" rtlCol="0" anchor="t"/>
          <a:lstStyle/>
          <a:p>
            <a:pPr marL="0" indent="0" algn="ctr">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Collaboration is Key</a:t>
            </a:r>
            <a:endParaRPr lang="en-US" sz="1850" dirty="0"/>
          </a:p>
        </p:txBody>
      </p:sp>
      <p:sp>
        <p:nvSpPr>
          <p:cNvPr id="12" name="Text 9"/>
          <p:cNvSpPr/>
          <p:nvPr/>
        </p:nvSpPr>
        <p:spPr>
          <a:xfrm>
            <a:off x="6220182" y="6664166"/>
            <a:ext cx="3680936" cy="943332"/>
          </a:xfrm>
          <a:prstGeom prst="rect">
            <a:avLst/>
          </a:prstGeom>
          <a:noFill/>
        </p:spPr>
        <p:txBody>
          <a:bodyPr wrap="square" lIns="0" tIns="0" rIns="0" bIns="0" rtlCol="0" anchor="t"/>
          <a:lstStyle/>
          <a:p>
            <a:pPr marL="0" indent="0" algn="ctr">
              <a:lnSpc>
                <a:spcPts val="2450"/>
              </a:lnSpc>
              <a:buNone/>
            </a:pPr>
            <a:r>
              <a:rPr lang="en-US" sz="1650" dirty="0">
                <a:solidFill>
                  <a:srgbClr val="E2E6E9"/>
                </a:solidFill>
                <a:latin typeface="Source Sans Pro" pitchFamily="34" charset="0"/>
                <a:ea typeface="Source Sans Pro" pitchFamily="34" charset="-122"/>
                <a:cs typeface="Source Sans Pro" pitchFamily="34" charset="-120"/>
              </a:rPr>
              <a:t>Sharing knowledge and resources among institutions can strengthen the fight against fraud.</a:t>
            </a:r>
            <a:endParaRPr lang="en-US" sz="1650" dirty="0"/>
          </a:p>
        </p:txBody>
      </p:sp>
      <p:pic>
        <p:nvPicPr>
          <p:cNvPr id="14" name="Picture 13"/>
          <p:cNvPicPr>
            <a:picLocks noChangeAspect="1"/>
          </p:cNvPicPr>
          <p:nvPr/>
        </p:nvPicPr>
        <p:blipFill>
          <a:blip r:embed="rId2"/>
          <a:stretch>
            <a:fillRect/>
          </a:stretch>
        </p:blipFill>
        <p:spPr>
          <a:xfrm>
            <a:off x="12882245" y="7799070"/>
            <a:ext cx="1622425" cy="3784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2490668"/>
            <a:ext cx="10427256" cy="701278"/>
          </a:xfrm>
          <a:prstGeom prst="rect">
            <a:avLst/>
          </a:prstGeom>
          <a:noFill/>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Dataset: A Foundation for Detection</a:t>
            </a:r>
            <a:endParaRPr lang="en-US" sz="4400" dirty="0"/>
          </a:p>
        </p:txBody>
      </p:sp>
      <p:sp>
        <p:nvSpPr>
          <p:cNvPr id="3" name="Text 1"/>
          <p:cNvSpPr/>
          <p:nvPr/>
        </p:nvSpPr>
        <p:spPr>
          <a:xfrm>
            <a:off x="863798" y="3808928"/>
            <a:ext cx="2804874" cy="350639"/>
          </a:xfrm>
          <a:prstGeom prst="rect">
            <a:avLst/>
          </a:prstGeom>
          <a:noFill/>
        </p:spPr>
        <p:txBody>
          <a:bodyPr wrap="none" lIns="0" tIns="0" rIns="0" bIns="0" rtlCol="0" anchor="t"/>
          <a:lstStyle/>
          <a:p>
            <a:pPr marL="0" indent="0">
              <a:lnSpc>
                <a:spcPts val="2750"/>
              </a:lnSpc>
              <a:buNone/>
            </a:pPr>
            <a:r>
              <a:rPr lang="en-US" sz="2200" b="1" kern="0" spc="-22" dirty="0">
                <a:solidFill>
                  <a:srgbClr val="FFFFFF"/>
                </a:solidFill>
                <a:latin typeface="Montserrat Bold" pitchFamily="34" charset="0"/>
                <a:ea typeface="Montserrat Bold" pitchFamily="34" charset="-122"/>
                <a:cs typeface="Montserrat Bold" pitchFamily="34" charset="-120"/>
              </a:rPr>
              <a:t>Transaction Details</a:t>
            </a:r>
            <a:endParaRPr lang="en-US" sz="2200" dirty="0"/>
          </a:p>
        </p:txBody>
      </p:sp>
      <p:sp>
        <p:nvSpPr>
          <p:cNvPr id="4" name="Text 2"/>
          <p:cNvSpPr/>
          <p:nvPr/>
        </p:nvSpPr>
        <p:spPr>
          <a:xfrm>
            <a:off x="863798" y="4406384"/>
            <a:ext cx="6150293" cy="1110496"/>
          </a:xfrm>
          <a:prstGeom prst="rect">
            <a:avLst/>
          </a:prstGeom>
          <a:noFill/>
        </p:spPr>
        <p:txBody>
          <a:bodyPr wrap="square" lIns="0" tIns="0" rIns="0" bIns="0" rtlCol="0" anchor="t"/>
          <a:lstStyle/>
          <a:p>
            <a:pPr marL="0" indent="0">
              <a:lnSpc>
                <a:spcPts val="2900"/>
              </a:lnSpc>
              <a:buNone/>
            </a:pPr>
            <a:r>
              <a:rPr lang="en-US" altLang="en-US" sz="1900" dirty="0">
                <a:solidFill>
                  <a:srgbClr val="E2E6E9"/>
                </a:solidFill>
                <a:latin typeface="Source Sans Pro" pitchFamily="34" charset="0"/>
                <a:ea typeface="Source Sans Pro" pitchFamily="34" charset="-122"/>
                <a:cs typeface="Source Sans Pro" pitchFamily="34" charset="-120"/>
              </a:rPr>
              <a:t>The dataset contains anonymized transaction features (V1 to V28), time, and amount, enabling fraud pattern recognition.</a:t>
            </a:r>
            <a:endParaRPr lang="en-US" sz="1900" dirty="0"/>
          </a:p>
        </p:txBody>
      </p:sp>
      <p:sp>
        <p:nvSpPr>
          <p:cNvPr id="5" name="Text 3"/>
          <p:cNvSpPr/>
          <p:nvPr/>
        </p:nvSpPr>
        <p:spPr>
          <a:xfrm>
            <a:off x="7623929" y="3808928"/>
            <a:ext cx="2804874" cy="350639"/>
          </a:xfrm>
          <a:prstGeom prst="rect">
            <a:avLst/>
          </a:prstGeom>
          <a:noFill/>
        </p:spPr>
        <p:txBody>
          <a:bodyPr wrap="none" lIns="0" tIns="0" rIns="0" bIns="0" rtlCol="0" anchor="t"/>
          <a:lstStyle/>
          <a:p>
            <a:pPr marL="0" indent="0">
              <a:lnSpc>
                <a:spcPts val="2750"/>
              </a:lnSpc>
              <a:buNone/>
            </a:pPr>
            <a:r>
              <a:rPr lang="en-US" sz="2200" b="1" kern="0" spc="-22" dirty="0">
                <a:solidFill>
                  <a:srgbClr val="FFFFFF"/>
                </a:solidFill>
                <a:latin typeface="Montserrat Bold" pitchFamily="34" charset="0"/>
                <a:ea typeface="Montserrat Bold" pitchFamily="34" charset="-122"/>
                <a:cs typeface="Montserrat Bold" pitchFamily="34" charset="-120"/>
              </a:rPr>
              <a:t>Labeling Fraud</a:t>
            </a:r>
            <a:endParaRPr lang="en-US" sz="2200" dirty="0"/>
          </a:p>
        </p:txBody>
      </p:sp>
      <p:sp>
        <p:nvSpPr>
          <p:cNvPr id="6" name="Text 4"/>
          <p:cNvSpPr/>
          <p:nvPr/>
        </p:nvSpPr>
        <p:spPr>
          <a:xfrm>
            <a:off x="7623929" y="4406384"/>
            <a:ext cx="6150293" cy="1110496"/>
          </a:xfrm>
          <a:prstGeom prst="rect">
            <a:avLst/>
          </a:prstGeom>
          <a:noFill/>
        </p:spPr>
        <p:txBody>
          <a:bodyPr wrap="square" lIns="0" tIns="0" rIns="0" bIns="0" rtlCol="0" anchor="t"/>
          <a:lstStyle/>
          <a:p>
            <a:pPr marL="0" indent="0">
              <a:lnSpc>
                <a:spcPts val="2900"/>
              </a:lnSpc>
              <a:buNone/>
            </a:pPr>
            <a:r>
              <a:rPr lang="en-US" altLang="en-US" sz="1900" dirty="0">
                <a:solidFill>
                  <a:srgbClr val="E2E6E9"/>
                </a:solidFill>
                <a:latin typeface="Source Sans Pro" pitchFamily="34" charset="0"/>
                <a:ea typeface="Source Sans Pro" pitchFamily="34" charset="-122"/>
                <a:cs typeface="Source Sans Pro" pitchFamily="34" charset="-120"/>
              </a:rPr>
              <a:t>Each transaction is labeled as fraudulent (1) or legitimate (0), essential for model training and evaluation</a:t>
            </a:r>
            <a:r>
              <a:rPr lang="en-US" sz="1900" dirty="0">
                <a:solidFill>
                  <a:srgbClr val="E2E6E9"/>
                </a:solidFill>
                <a:latin typeface="Source Sans Pro" pitchFamily="34" charset="0"/>
                <a:ea typeface="Source Sans Pro" pitchFamily="34" charset="-122"/>
                <a:cs typeface="Source Sans Pro" pitchFamily="34" charset="-120"/>
              </a:rPr>
              <a:t>.</a:t>
            </a:r>
            <a:endParaRPr lang="en-US" sz="1900" dirty="0"/>
          </a:p>
        </p:txBody>
      </p:sp>
      <p:pic>
        <p:nvPicPr>
          <p:cNvPr id="7" name="Picture 6"/>
          <p:cNvPicPr>
            <a:picLocks noChangeAspect="1"/>
          </p:cNvPicPr>
          <p:nvPr/>
        </p:nvPicPr>
        <p:blipFill>
          <a:blip r:embed="rId1"/>
          <a:stretch>
            <a:fillRect/>
          </a:stretch>
        </p:blipFill>
        <p:spPr>
          <a:xfrm>
            <a:off x="12844145" y="7787005"/>
            <a:ext cx="1686560" cy="3930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42340" y="673656"/>
            <a:ext cx="7432119" cy="1389459"/>
          </a:xfrm>
          <a:prstGeom prst="rect">
            <a:avLst/>
          </a:prstGeom>
          <a:noFill/>
        </p:spPr>
        <p:txBody>
          <a:bodyPr wrap="square" lIns="0" tIns="0" rIns="0" bIns="0" rtlCol="0" anchor="t"/>
          <a:lstStyle/>
          <a:p>
            <a:pPr marL="0" indent="0">
              <a:lnSpc>
                <a:spcPts val="5450"/>
              </a:lnSpc>
              <a:buNone/>
            </a:pPr>
            <a:r>
              <a:rPr lang="en-US" sz="4350" b="1" kern="0" spc="-44" dirty="0">
                <a:solidFill>
                  <a:srgbClr val="FFFFFF"/>
                </a:solidFill>
                <a:latin typeface="Montserrat Bold" pitchFamily="34" charset="0"/>
                <a:ea typeface="Montserrat Bold" pitchFamily="34" charset="-122"/>
                <a:cs typeface="Montserrat Bold" pitchFamily="34" charset="-120"/>
              </a:rPr>
              <a:t>Data Preprocessing: Preparing for Modeling</a:t>
            </a:r>
            <a:endParaRPr lang="en-US" sz="4350" dirty="0"/>
          </a:p>
        </p:txBody>
      </p:sp>
      <p:sp>
        <p:nvSpPr>
          <p:cNvPr id="4" name="Shape 1"/>
          <p:cNvSpPr/>
          <p:nvPr/>
        </p:nvSpPr>
        <p:spPr>
          <a:xfrm>
            <a:off x="6342340" y="2429947"/>
            <a:ext cx="3593783" cy="2797731"/>
          </a:xfrm>
          <a:prstGeom prst="roundRect">
            <a:avLst>
              <a:gd name="adj" fmla="val 1311"/>
            </a:avLst>
          </a:prstGeom>
          <a:solidFill>
            <a:srgbClr val="303132"/>
          </a:solidFill>
        </p:spPr>
        <p:txBody>
          <a:bodyPr/>
          <a:p>
            <a:endParaRPr lang="en-US"/>
          </a:p>
        </p:txBody>
      </p:sp>
      <p:sp>
        <p:nvSpPr>
          <p:cNvPr id="5" name="Text 2"/>
          <p:cNvSpPr/>
          <p:nvPr/>
        </p:nvSpPr>
        <p:spPr>
          <a:xfrm>
            <a:off x="6586895" y="2473841"/>
            <a:ext cx="3104674" cy="694611"/>
          </a:xfrm>
          <a:prstGeom prst="rect">
            <a:avLst/>
          </a:prstGeom>
          <a:noFill/>
        </p:spPr>
        <p:txBody>
          <a:bodyPr wrap="square" lIns="0" tIns="0" rIns="0" bIns="0" rtlCol="0" anchor="t"/>
          <a:lstStyle/>
          <a:p>
            <a:pPr marL="0" indent="0">
              <a:lnSpc>
                <a:spcPts val="2700"/>
              </a:lnSpc>
              <a:buNone/>
            </a:pPr>
            <a:r>
              <a:rPr lang="en-US" sz="2150" b="1" kern="0" spc="-22" dirty="0">
                <a:solidFill>
                  <a:srgbClr val="E2E6E9"/>
                </a:solidFill>
                <a:latin typeface="Montserrat Bold" pitchFamily="34" charset="0"/>
                <a:ea typeface="Montserrat Bold" pitchFamily="34" charset="-122"/>
                <a:cs typeface="Montserrat Bold" pitchFamily="34" charset="-120"/>
              </a:rPr>
              <a:t>Handling Missing Values</a:t>
            </a:r>
            <a:endParaRPr lang="en-US" sz="2150" dirty="0"/>
          </a:p>
        </p:txBody>
      </p:sp>
      <p:sp>
        <p:nvSpPr>
          <p:cNvPr id="6" name="Text 3"/>
          <p:cNvSpPr/>
          <p:nvPr/>
        </p:nvSpPr>
        <p:spPr>
          <a:xfrm>
            <a:off x="6586855" y="3363595"/>
            <a:ext cx="3104515" cy="1619885"/>
          </a:xfrm>
          <a:prstGeom prst="rect">
            <a:avLst/>
          </a:prstGeom>
          <a:noFill/>
        </p:spPr>
        <p:txBody>
          <a:bodyPr wrap="square" lIns="0" tIns="0" rIns="0" bIns="0" rtlCol="0" anchor="t"/>
          <a:lstStyle/>
          <a:p>
            <a:pPr marL="0" indent="0">
              <a:lnSpc>
                <a:spcPts val="2850"/>
              </a:lnSpc>
              <a:buNone/>
            </a:pPr>
            <a:r>
              <a:rPr lang="en-US" sz="1900" dirty="0">
                <a:solidFill>
                  <a:srgbClr val="E2E6E9"/>
                </a:solidFill>
                <a:latin typeface="Source Sans Pro" pitchFamily="34" charset="0"/>
                <a:ea typeface="Source Sans Pro" pitchFamily="34" charset="-122"/>
                <a:cs typeface="Source Sans Pro" pitchFamily="34" charset="-120"/>
              </a:rPr>
              <a:t>Missing values are addressed through techniques like imputation or deletion, ensuring data integrity.</a:t>
            </a:r>
            <a:endParaRPr lang="en-US" sz="1900" dirty="0"/>
          </a:p>
        </p:txBody>
      </p:sp>
      <p:sp>
        <p:nvSpPr>
          <p:cNvPr id="7" name="Shape 4"/>
          <p:cNvSpPr/>
          <p:nvPr/>
        </p:nvSpPr>
        <p:spPr>
          <a:xfrm>
            <a:off x="10180677" y="2429947"/>
            <a:ext cx="3593783" cy="2797731"/>
          </a:xfrm>
          <a:prstGeom prst="roundRect">
            <a:avLst>
              <a:gd name="adj" fmla="val 1311"/>
            </a:avLst>
          </a:prstGeom>
          <a:solidFill>
            <a:srgbClr val="303132"/>
          </a:solidFill>
        </p:spPr>
      </p:sp>
      <p:sp>
        <p:nvSpPr>
          <p:cNvPr id="8" name="Text 5"/>
          <p:cNvSpPr/>
          <p:nvPr/>
        </p:nvSpPr>
        <p:spPr>
          <a:xfrm>
            <a:off x="10425232" y="2674501"/>
            <a:ext cx="2779157" cy="347305"/>
          </a:xfrm>
          <a:prstGeom prst="rect">
            <a:avLst/>
          </a:prstGeom>
          <a:noFill/>
        </p:spPr>
        <p:txBody>
          <a:bodyPr wrap="none" lIns="0" tIns="0" rIns="0" bIns="0" rtlCol="0" anchor="t"/>
          <a:lstStyle/>
          <a:p>
            <a:pPr marL="0" indent="0">
              <a:lnSpc>
                <a:spcPts val="2700"/>
              </a:lnSpc>
              <a:buNone/>
            </a:pPr>
            <a:r>
              <a:rPr lang="en-US" sz="2150" b="1" kern="0" spc="-22" dirty="0">
                <a:solidFill>
                  <a:srgbClr val="E2E6E9"/>
                </a:solidFill>
                <a:latin typeface="Montserrat Bold" pitchFamily="34" charset="0"/>
                <a:ea typeface="Montserrat Bold" pitchFamily="34" charset="-122"/>
                <a:cs typeface="Montserrat Bold" pitchFamily="34" charset="-120"/>
              </a:rPr>
              <a:t>Outlier Detection</a:t>
            </a:r>
            <a:endParaRPr lang="en-US" sz="2150" dirty="0"/>
          </a:p>
        </p:txBody>
      </p:sp>
      <p:sp>
        <p:nvSpPr>
          <p:cNvPr id="9" name="Text 6"/>
          <p:cNvSpPr/>
          <p:nvPr/>
        </p:nvSpPr>
        <p:spPr>
          <a:xfrm>
            <a:off x="10425232" y="3094831"/>
            <a:ext cx="3104674" cy="1467326"/>
          </a:xfrm>
          <a:prstGeom prst="rect">
            <a:avLst/>
          </a:prstGeom>
          <a:noFill/>
        </p:spPr>
        <p:txBody>
          <a:bodyPr wrap="square" lIns="0" tIns="0" rIns="0" bIns="0" rtlCol="0" anchor="t"/>
          <a:lstStyle/>
          <a:p>
            <a:pPr marL="0" indent="0">
              <a:lnSpc>
                <a:spcPts val="2850"/>
              </a:lnSpc>
              <a:buNone/>
            </a:pPr>
            <a:r>
              <a:rPr lang="en-US" altLang="en-US" sz="1900" dirty="0">
                <a:solidFill>
                  <a:srgbClr val="E2E6E9"/>
                </a:solidFill>
                <a:latin typeface="Source Sans Pro" pitchFamily="34" charset="0"/>
                <a:ea typeface="Source Sans Pro" pitchFamily="34" charset="-122"/>
                <a:cs typeface="Source Sans Pro" pitchFamily="34" charset="-120"/>
              </a:rPr>
              <a:t>Outliers, which may indicate fraud, were identified using statistical methods and handled by either removal or treatment to improve model accuracy.</a:t>
            </a:r>
            <a:endParaRPr lang="en-US" altLang="en-US" sz="1900" dirty="0">
              <a:solidFill>
                <a:srgbClr val="E2E6E9"/>
              </a:solidFill>
              <a:latin typeface="Source Sans Pro" pitchFamily="34" charset="0"/>
              <a:ea typeface="Source Sans Pro" pitchFamily="34" charset="-122"/>
              <a:cs typeface="Source Sans Pro" pitchFamily="34" charset="-120"/>
            </a:endParaRPr>
          </a:p>
          <a:p>
            <a:pPr marL="0" indent="0">
              <a:lnSpc>
                <a:spcPts val="2850"/>
              </a:lnSpc>
              <a:buNone/>
            </a:pPr>
            <a:endParaRPr lang="en-US" altLang="en-US" sz="1900" dirty="0">
              <a:solidFill>
                <a:srgbClr val="E2E6E9"/>
              </a:solidFill>
              <a:latin typeface="Source Sans Pro" pitchFamily="34" charset="0"/>
              <a:ea typeface="Source Sans Pro" pitchFamily="34" charset="-122"/>
              <a:cs typeface="Source Sans Pro" pitchFamily="34" charset="-120"/>
            </a:endParaRPr>
          </a:p>
          <a:p>
            <a:pPr marL="0" indent="0">
              <a:lnSpc>
                <a:spcPts val="2850"/>
              </a:lnSpc>
              <a:buNone/>
            </a:pPr>
            <a:r>
              <a:rPr lang="en-US" sz="1900" dirty="0">
                <a:solidFill>
                  <a:srgbClr val="E2E6E9"/>
                </a:solidFill>
                <a:latin typeface="Source Sans Pro" pitchFamily="34" charset="0"/>
                <a:ea typeface="Source Sans Pro" pitchFamily="34" charset="-122"/>
                <a:cs typeface="Source Sans Pro" pitchFamily="34" charset="-120"/>
              </a:rPr>
              <a:t>.</a:t>
            </a:r>
            <a:endParaRPr lang="en-US" sz="1900" dirty="0"/>
          </a:p>
        </p:txBody>
      </p:sp>
      <p:sp>
        <p:nvSpPr>
          <p:cNvPr id="10" name="Shape 7"/>
          <p:cNvSpPr/>
          <p:nvPr/>
        </p:nvSpPr>
        <p:spPr>
          <a:xfrm>
            <a:off x="6342340" y="5472232"/>
            <a:ext cx="7432119" cy="2083594"/>
          </a:xfrm>
          <a:prstGeom prst="roundRect">
            <a:avLst>
              <a:gd name="adj" fmla="val 1761"/>
            </a:avLst>
          </a:prstGeom>
          <a:solidFill>
            <a:srgbClr val="303132"/>
          </a:solidFill>
        </p:spPr>
      </p:sp>
      <p:sp>
        <p:nvSpPr>
          <p:cNvPr id="11" name="Text 8"/>
          <p:cNvSpPr/>
          <p:nvPr/>
        </p:nvSpPr>
        <p:spPr>
          <a:xfrm>
            <a:off x="6586895" y="5716786"/>
            <a:ext cx="2779157" cy="347305"/>
          </a:xfrm>
          <a:prstGeom prst="rect">
            <a:avLst/>
          </a:prstGeom>
          <a:noFill/>
        </p:spPr>
        <p:txBody>
          <a:bodyPr wrap="none" lIns="0" tIns="0" rIns="0" bIns="0" rtlCol="0" anchor="t"/>
          <a:lstStyle/>
          <a:p>
            <a:pPr marL="0" indent="0">
              <a:lnSpc>
                <a:spcPts val="2700"/>
              </a:lnSpc>
              <a:buNone/>
            </a:pPr>
            <a:r>
              <a:rPr lang="en-US" sz="2150" b="1" kern="0" spc="-22" dirty="0">
                <a:solidFill>
                  <a:srgbClr val="E2E6E9"/>
                </a:solidFill>
                <a:latin typeface="Montserrat Bold" pitchFamily="34" charset="0"/>
                <a:ea typeface="Montserrat Bold" pitchFamily="34" charset="-122"/>
                <a:cs typeface="Montserrat Bold" pitchFamily="34" charset="-120"/>
              </a:rPr>
              <a:t>Class Imbalance</a:t>
            </a:r>
            <a:endParaRPr lang="en-US" sz="2150" dirty="0"/>
          </a:p>
        </p:txBody>
      </p:sp>
      <p:sp>
        <p:nvSpPr>
          <p:cNvPr id="12" name="Text 9"/>
          <p:cNvSpPr/>
          <p:nvPr/>
        </p:nvSpPr>
        <p:spPr>
          <a:xfrm>
            <a:off x="6586855" y="6064250"/>
            <a:ext cx="6943090" cy="1247140"/>
          </a:xfrm>
          <a:prstGeom prst="rect">
            <a:avLst/>
          </a:prstGeom>
          <a:noFill/>
        </p:spPr>
        <p:txBody>
          <a:bodyPr wrap="square" lIns="0" tIns="0" rIns="0" bIns="0" rtlCol="0" anchor="t"/>
          <a:lstStyle/>
          <a:p>
            <a:pPr marL="0" indent="0">
              <a:lnSpc>
                <a:spcPts val="2850"/>
              </a:lnSpc>
              <a:buNone/>
            </a:pPr>
            <a:r>
              <a:rPr lang="en-US" altLang="en-US" sz="1900" dirty="0">
                <a:solidFill>
                  <a:srgbClr val="E2E6E9"/>
                </a:solidFill>
                <a:latin typeface="Source Sans Pro" pitchFamily="34" charset="0"/>
                <a:ea typeface="Source Sans Pro" pitchFamily="34" charset="-122"/>
                <a:cs typeface="Source Sans Pro" pitchFamily="34" charset="-120"/>
              </a:rPr>
              <a:t>We used techniques like oversampling and undersampling to balance the number of fraudulent and legitimate transactions in our dataset. This ensured that our model could effectively learn to identify fraud without being biased toward the majority class.</a:t>
            </a:r>
            <a:endParaRPr lang="en-US" altLang="en-US" sz="1900" dirty="0">
              <a:solidFill>
                <a:srgbClr val="E2E6E9"/>
              </a:solidFill>
              <a:latin typeface="Source Sans Pro" pitchFamily="34" charset="0"/>
              <a:ea typeface="Source Sans Pro" pitchFamily="34" charset="-122"/>
              <a:cs typeface="Source Sans Pro" pitchFamily="34" charset="-120"/>
            </a:endParaRPr>
          </a:p>
          <a:p>
            <a:pPr marL="0" indent="0">
              <a:lnSpc>
                <a:spcPts val="2850"/>
              </a:lnSpc>
              <a:buNone/>
            </a:pPr>
            <a:endParaRPr lang="en-US" altLang="en-US" sz="1900" dirty="0">
              <a:solidFill>
                <a:srgbClr val="E2E6E9"/>
              </a:solidFill>
              <a:latin typeface="Source Sans Pro" pitchFamily="34" charset="0"/>
              <a:ea typeface="Source Sans Pro" pitchFamily="34" charset="-122"/>
              <a:cs typeface="Source Sans Pro" pitchFamily="34" charset="-120"/>
            </a:endParaRPr>
          </a:p>
          <a:p>
            <a:pPr marL="0" indent="0">
              <a:lnSpc>
                <a:spcPts val="2850"/>
              </a:lnSpc>
              <a:buNone/>
            </a:pPr>
            <a:r>
              <a:rPr lang="en-US" sz="1900" dirty="0">
                <a:solidFill>
                  <a:srgbClr val="E2E6E9"/>
                </a:solidFill>
                <a:latin typeface="Source Sans Pro" pitchFamily="34" charset="0"/>
                <a:ea typeface="Source Sans Pro" pitchFamily="34" charset="-122"/>
                <a:cs typeface="Source Sans Pro" pitchFamily="34" charset="-120"/>
              </a:rPr>
              <a:t>.</a:t>
            </a:r>
            <a:endParaRPr lang="en-US" sz="1900" dirty="0"/>
          </a:p>
        </p:txBody>
      </p:sp>
      <p:pic>
        <p:nvPicPr>
          <p:cNvPr id="13" name="Picture 12"/>
          <p:cNvPicPr>
            <a:picLocks noChangeAspect="1"/>
          </p:cNvPicPr>
          <p:nvPr/>
        </p:nvPicPr>
        <p:blipFill>
          <a:blip r:embed="rId2"/>
          <a:stretch>
            <a:fillRect/>
          </a:stretch>
        </p:blipFill>
        <p:spPr>
          <a:xfrm>
            <a:off x="12576810" y="7800340"/>
            <a:ext cx="1921510" cy="448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076960" y="135890"/>
            <a:ext cx="11341735" cy="803275"/>
          </a:xfrm>
          <a:prstGeom prst="rect">
            <a:avLst/>
          </a:prstGeom>
          <a:noFill/>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Modeling Approach: Unveiling Patterns</a:t>
            </a:r>
            <a:endParaRPr lang="en-US" sz="4400" dirty="0"/>
          </a:p>
        </p:txBody>
      </p:sp>
      <p:sp>
        <p:nvSpPr>
          <p:cNvPr id="4" name="Shape 1"/>
          <p:cNvSpPr/>
          <p:nvPr/>
        </p:nvSpPr>
        <p:spPr>
          <a:xfrm>
            <a:off x="863798" y="1189157"/>
            <a:ext cx="555308" cy="555308"/>
          </a:xfrm>
          <a:prstGeom prst="roundRect">
            <a:avLst>
              <a:gd name="adj" fmla="val 6667"/>
            </a:avLst>
          </a:prstGeom>
          <a:solidFill>
            <a:srgbClr val="303132"/>
          </a:solidFill>
        </p:spPr>
        <p:txBody>
          <a:bodyPr/>
          <a:p>
            <a:r>
              <a:rPr lang="en-US" b="1" kern="0" spc="-27" dirty="0">
                <a:solidFill>
                  <a:srgbClr val="E2E6E9"/>
                </a:solidFill>
                <a:latin typeface="Montserrat Bold" pitchFamily="34" charset="0"/>
                <a:ea typeface="Montserrat Bold" pitchFamily="34" charset="-122"/>
                <a:cs typeface="Montserrat Bold" pitchFamily="34" charset="-120"/>
                <a:sym typeface="+mn-ea"/>
              </a:rPr>
              <a:t>1</a:t>
            </a:r>
            <a:endParaRPr lang="en-US"/>
          </a:p>
        </p:txBody>
      </p:sp>
      <p:sp>
        <p:nvSpPr>
          <p:cNvPr id="5" name="Text 2"/>
          <p:cNvSpPr/>
          <p:nvPr/>
        </p:nvSpPr>
        <p:spPr>
          <a:xfrm>
            <a:off x="1077158" y="5636776"/>
            <a:ext cx="128588" cy="336590"/>
          </a:xfrm>
          <a:prstGeom prst="rect">
            <a:avLst/>
          </a:prstGeom>
          <a:noFill/>
        </p:spPr>
        <p:txBody>
          <a:bodyPr wrap="none" lIns="0" tIns="0" rIns="0" bIns="0" rtlCol="0" anchor="t"/>
          <a:lstStyle/>
          <a:p>
            <a:pPr marL="0" indent="0" algn="ctr">
              <a:lnSpc>
                <a:spcPts val="2650"/>
              </a:lnSpc>
              <a:buNone/>
            </a:pPr>
            <a:endParaRPr lang="en-US" sz="2650" dirty="0"/>
          </a:p>
        </p:txBody>
      </p:sp>
      <p:sp>
        <p:nvSpPr>
          <p:cNvPr id="6" name="Text 3"/>
          <p:cNvSpPr/>
          <p:nvPr/>
        </p:nvSpPr>
        <p:spPr>
          <a:xfrm>
            <a:off x="1665923" y="1291392"/>
            <a:ext cx="2813804" cy="350639"/>
          </a:xfrm>
          <a:prstGeom prst="rect">
            <a:avLst/>
          </a:prstGeom>
          <a:noFill/>
        </p:spPr>
        <p:txBody>
          <a:bodyPr wrap="none" lIns="0" tIns="0" rIns="0" bIns="0" rtlCol="0" anchor="t"/>
          <a:lstStyle/>
          <a:p>
            <a:pPr marL="0" indent="0">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Logistic Regression</a:t>
            </a:r>
            <a:endParaRPr lang="en-US" sz="2200" dirty="0"/>
          </a:p>
        </p:txBody>
      </p:sp>
      <p:sp>
        <p:nvSpPr>
          <p:cNvPr id="7" name="Text 4"/>
          <p:cNvSpPr/>
          <p:nvPr/>
        </p:nvSpPr>
        <p:spPr>
          <a:xfrm>
            <a:off x="1666240" y="1790065"/>
            <a:ext cx="3334385" cy="2136775"/>
          </a:xfrm>
          <a:prstGeom prst="rect">
            <a:avLst/>
          </a:prstGeom>
          <a:noFill/>
        </p:spPr>
        <p:txBody>
          <a:bodyPr wrap="square" lIns="0" tIns="0" rIns="0" bIns="0" rtlCol="0" anchor="t"/>
          <a:lstStyle/>
          <a:p>
            <a:pPr marL="0" indent="0">
              <a:lnSpc>
                <a:spcPts val="2900"/>
              </a:lnSpc>
              <a:buNone/>
            </a:pPr>
            <a:r>
              <a:rPr lang="en-US" altLang="en-US" sz="1900" dirty="0">
                <a:solidFill>
                  <a:srgbClr val="E2E6E9"/>
                </a:solidFill>
                <a:latin typeface="Source Sans Pro" pitchFamily="34" charset="0"/>
                <a:ea typeface="Source Sans Pro" pitchFamily="34" charset="-122"/>
                <a:cs typeface="Source Sans Pro" pitchFamily="34" charset="-120"/>
              </a:rPr>
              <a:t>A simple model that predicts the probability of fraud based on feature relationships. Useful for understanding how each feature impacts the likelihood of fraud</a:t>
            </a:r>
            <a:r>
              <a:rPr lang="en-US" sz="1900" dirty="0">
                <a:solidFill>
                  <a:srgbClr val="E2E6E9"/>
                </a:solidFill>
                <a:latin typeface="Source Sans Pro" pitchFamily="34" charset="0"/>
                <a:ea typeface="Source Sans Pro" pitchFamily="34" charset="-122"/>
                <a:cs typeface="Source Sans Pro" pitchFamily="34" charset="-120"/>
              </a:rPr>
              <a:t>.</a:t>
            </a:r>
            <a:endParaRPr lang="en-US" sz="1900" dirty="0"/>
          </a:p>
        </p:txBody>
      </p:sp>
      <p:sp>
        <p:nvSpPr>
          <p:cNvPr id="8" name="Shape 5"/>
          <p:cNvSpPr/>
          <p:nvPr/>
        </p:nvSpPr>
        <p:spPr>
          <a:xfrm>
            <a:off x="5246330" y="1189157"/>
            <a:ext cx="555308" cy="555308"/>
          </a:xfrm>
          <a:prstGeom prst="roundRect">
            <a:avLst>
              <a:gd name="adj" fmla="val 6667"/>
            </a:avLst>
          </a:prstGeom>
          <a:solidFill>
            <a:srgbClr val="303132"/>
          </a:solidFill>
        </p:spPr>
      </p:sp>
      <p:sp>
        <p:nvSpPr>
          <p:cNvPr id="9" name="Text 6"/>
          <p:cNvSpPr/>
          <p:nvPr/>
        </p:nvSpPr>
        <p:spPr>
          <a:xfrm>
            <a:off x="5426353" y="1298456"/>
            <a:ext cx="195263" cy="336590"/>
          </a:xfrm>
          <a:prstGeom prst="rect">
            <a:avLst/>
          </a:prstGeom>
          <a:noFill/>
        </p:spPr>
        <p:txBody>
          <a:bodyPr wrap="none" lIns="0" tIns="0" rIns="0" bIns="0" rtlCol="0" anchor="t"/>
          <a:lstStyle/>
          <a:p>
            <a:pPr marL="0" indent="0" algn="ctr">
              <a:lnSpc>
                <a:spcPts val="2650"/>
              </a:lnSpc>
              <a:buNone/>
            </a:pPr>
            <a:r>
              <a:rPr lang="en-US" sz="2650" b="1" kern="0" spc="-27" dirty="0">
                <a:solidFill>
                  <a:srgbClr val="E2E6E9"/>
                </a:solidFill>
                <a:latin typeface="Montserrat Bold" pitchFamily="34" charset="0"/>
                <a:ea typeface="Montserrat Bold" pitchFamily="34" charset="-122"/>
                <a:cs typeface="Montserrat Bold" pitchFamily="34" charset="-120"/>
              </a:rPr>
              <a:t>2</a:t>
            </a:r>
            <a:endParaRPr lang="en-US" sz="2650" dirty="0"/>
          </a:p>
        </p:txBody>
      </p:sp>
      <p:sp>
        <p:nvSpPr>
          <p:cNvPr id="10" name="Text 7"/>
          <p:cNvSpPr/>
          <p:nvPr/>
        </p:nvSpPr>
        <p:spPr>
          <a:xfrm>
            <a:off x="6048454" y="1189157"/>
            <a:ext cx="2804874" cy="350639"/>
          </a:xfrm>
          <a:prstGeom prst="rect">
            <a:avLst/>
          </a:prstGeom>
          <a:noFill/>
        </p:spPr>
        <p:txBody>
          <a:bodyPr wrap="none" lIns="0" tIns="0" rIns="0" bIns="0" rtlCol="0" anchor="t"/>
          <a:lstStyle/>
          <a:p>
            <a:pPr marL="0" indent="0">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Decision Trees</a:t>
            </a:r>
            <a:endParaRPr lang="en-US" sz="2200" dirty="0"/>
          </a:p>
        </p:txBody>
      </p:sp>
      <p:sp>
        <p:nvSpPr>
          <p:cNvPr id="11" name="Text 8"/>
          <p:cNvSpPr/>
          <p:nvPr/>
        </p:nvSpPr>
        <p:spPr>
          <a:xfrm>
            <a:off x="5426075" y="1790065"/>
            <a:ext cx="3449320" cy="2136775"/>
          </a:xfrm>
          <a:prstGeom prst="rect">
            <a:avLst/>
          </a:prstGeom>
          <a:noFill/>
        </p:spPr>
        <p:txBody>
          <a:bodyPr wrap="square" lIns="0" tIns="0" rIns="0" bIns="0" rtlCol="0" anchor="t"/>
          <a:lstStyle/>
          <a:p>
            <a:pPr marL="0" indent="0">
              <a:lnSpc>
                <a:spcPts val="2900"/>
              </a:lnSpc>
              <a:buNone/>
            </a:pPr>
            <a:r>
              <a:rPr lang="en-US" altLang="en-US" sz="1900" dirty="0">
                <a:solidFill>
                  <a:srgbClr val="E2E6E9"/>
                </a:solidFill>
                <a:latin typeface="Source Sans Pro" pitchFamily="34" charset="0"/>
                <a:ea typeface="Source Sans Pro" pitchFamily="34" charset="-122"/>
                <a:cs typeface="Source Sans Pro" pitchFamily="34" charset="-120"/>
              </a:rPr>
              <a:t>A model that splits data into branches based on feature values. Helps identify key factors contributing to fraudulent transactions in an interpretable manner.</a:t>
            </a:r>
            <a:r>
              <a:rPr lang="en-US" sz="1900" dirty="0">
                <a:solidFill>
                  <a:srgbClr val="E2E6E9"/>
                </a:solidFill>
                <a:latin typeface="Source Sans Pro" pitchFamily="34" charset="0"/>
                <a:ea typeface="Source Sans Pro" pitchFamily="34" charset="-122"/>
                <a:cs typeface="Source Sans Pro" pitchFamily="34" charset="-120"/>
              </a:rPr>
              <a:t>.</a:t>
            </a:r>
            <a:endParaRPr lang="en-US" sz="1900" dirty="0"/>
          </a:p>
        </p:txBody>
      </p:sp>
      <p:sp>
        <p:nvSpPr>
          <p:cNvPr id="12" name="Shape 9"/>
          <p:cNvSpPr/>
          <p:nvPr/>
        </p:nvSpPr>
        <p:spPr>
          <a:xfrm>
            <a:off x="9254212" y="1079302"/>
            <a:ext cx="555308" cy="555308"/>
          </a:xfrm>
          <a:prstGeom prst="roundRect">
            <a:avLst>
              <a:gd name="adj" fmla="val 6667"/>
            </a:avLst>
          </a:prstGeom>
          <a:solidFill>
            <a:srgbClr val="303132"/>
          </a:solidFill>
        </p:spPr>
      </p:sp>
      <p:sp>
        <p:nvSpPr>
          <p:cNvPr id="13" name="Text 10"/>
          <p:cNvSpPr/>
          <p:nvPr/>
        </p:nvSpPr>
        <p:spPr>
          <a:xfrm>
            <a:off x="9433878" y="1188601"/>
            <a:ext cx="195858" cy="336590"/>
          </a:xfrm>
          <a:prstGeom prst="rect">
            <a:avLst/>
          </a:prstGeom>
          <a:noFill/>
        </p:spPr>
        <p:txBody>
          <a:bodyPr wrap="none" lIns="0" tIns="0" rIns="0" bIns="0" rtlCol="0" anchor="t"/>
          <a:lstStyle/>
          <a:p>
            <a:pPr marL="0" indent="0" algn="ctr">
              <a:lnSpc>
                <a:spcPts val="2650"/>
              </a:lnSpc>
              <a:buNone/>
            </a:pPr>
            <a:r>
              <a:rPr lang="en-US" sz="2650" b="1" kern="0" spc="-27" dirty="0">
                <a:solidFill>
                  <a:srgbClr val="E2E6E9"/>
                </a:solidFill>
                <a:latin typeface="Montserrat Bold" pitchFamily="34" charset="0"/>
                <a:ea typeface="Montserrat Bold" pitchFamily="34" charset="-122"/>
                <a:cs typeface="Montserrat Bold" pitchFamily="34" charset="-120"/>
              </a:rPr>
              <a:t>3</a:t>
            </a:r>
            <a:endParaRPr lang="en-US" sz="2650" dirty="0"/>
          </a:p>
        </p:txBody>
      </p:sp>
      <p:sp>
        <p:nvSpPr>
          <p:cNvPr id="14" name="Text 11"/>
          <p:cNvSpPr/>
          <p:nvPr/>
        </p:nvSpPr>
        <p:spPr>
          <a:xfrm>
            <a:off x="10056336" y="1079302"/>
            <a:ext cx="2804874" cy="350639"/>
          </a:xfrm>
          <a:prstGeom prst="rect">
            <a:avLst/>
          </a:prstGeom>
          <a:noFill/>
        </p:spPr>
        <p:txBody>
          <a:bodyPr wrap="none" lIns="0" tIns="0" rIns="0" bIns="0" rtlCol="0" anchor="t"/>
          <a:lstStyle/>
          <a:p>
            <a:pPr marL="0" indent="0">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Random Forests</a:t>
            </a:r>
            <a:endParaRPr lang="en-US" sz="2200" dirty="0"/>
          </a:p>
        </p:txBody>
      </p:sp>
      <p:sp>
        <p:nvSpPr>
          <p:cNvPr id="15" name="Text 12"/>
          <p:cNvSpPr/>
          <p:nvPr/>
        </p:nvSpPr>
        <p:spPr>
          <a:xfrm>
            <a:off x="9186545" y="1790065"/>
            <a:ext cx="3354070" cy="2161540"/>
          </a:xfrm>
          <a:prstGeom prst="rect">
            <a:avLst/>
          </a:prstGeom>
          <a:noFill/>
        </p:spPr>
        <p:txBody>
          <a:bodyPr wrap="square" lIns="0" tIns="0" rIns="0" bIns="0" rtlCol="0" anchor="t"/>
          <a:lstStyle/>
          <a:p>
            <a:pPr marL="0" indent="0">
              <a:lnSpc>
                <a:spcPts val="2900"/>
              </a:lnSpc>
              <a:buNone/>
            </a:pPr>
            <a:r>
              <a:rPr lang="en-US" altLang="en-US" sz="1900" dirty="0">
                <a:solidFill>
                  <a:srgbClr val="E2E6E9"/>
                </a:solidFill>
                <a:latin typeface="Source Sans Pro" pitchFamily="34" charset="0"/>
                <a:ea typeface="Source Sans Pro" pitchFamily="34" charset="-122"/>
                <a:cs typeface="Source Sans Pro" pitchFamily="34" charset="-120"/>
              </a:rPr>
              <a:t>An ensemble of decision trees that improves accuracy and reduces overfitting. Robust against noise, making it effective for fraud detection.</a:t>
            </a:r>
            <a:r>
              <a:rPr lang="en-US" sz="1900" dirty="0">
                <a:solidFill>
                  <a:srgbClr val="E2E6E9"/>
                </a:solidFill>
                <a:latin typeface="Source Sans Pro" pitchFamily="34" charset="0"/>
                <a:ea typeface="Source Sans Pro" pitchFamily="34" charset="-122"/>
                <a:cs typeface="Source Sans Pro" pitchFamily="34" charset="-120"/>
              </a:rPr>
              <a:t>.</a:t>
            </a:r>
            <a:endParaRPr lang="en-US" sz="1900" dirty="0"/>
          </a:p>
        </p:txBody>
      </p:sp>
      <p:sp>
        <p:nvSpPr>
          <p:cNvPr id="16" name="Text Box 15"/>
          <p:cNvSpPr txBox="1"/>
          <p:nvPr/>
        </p:nvSpPr>
        <p:spPr>
          <a:xfrm flipH="1">
            <a:off x="864235" y="4917440"/>
            <a:ext cx="466725" cy="459105"/>
          </a:xfrm>
          <a:prstGeom prst="rect">
            <a:avLst/>
          </a:prstGeom>
          <a:noFill/>
        </p:spPr>
        <p:txBody>
          <a:bodyPr wrap="square" rtlCol="0">
            <a:noAutofit/>
          </a:bodyPr>
          <a:p>
            <a:endParaRPr lang="en-US"/>
          </a:p>
        </p:txBody>
      </p:sp>
      <p:sp>
        <p:nvSpPr>
          <p:cNvPr id="19" name="Shape 1"/>
          <p:cNvSpPr/>
          <p:nvPr/>
        </p:nvSpPr>
        <p:spPr>
          <a:xfrm>
            <a:off x="775533" y="4360982"/>
            <a:ext cx="555308" cy="555308"/>
          </a:xfrm>
          <a:prstGeom prst="roundRect">
            <a:avLst>
              <a:gd name="adj" fmla="val 6667"/>
            </a:avLst>
          </a:prstGeom>
          <a:solidFill>
            <a:srgbClr val="303132"/>
          </a:solidFill>
        </p:spPr>
        <p:txBody>
          <a:bodyPr/>
          <a:p>
            <a:r>
              <a:rPr lang="en-US" b="1" kern="0" spc="-27" dirty="0">
                <a:solidFill>
                  <a:srgbClr val="E2E6E9"/>
                </a:solidFill>
                <a:latin typeface="Montserrat Bold" pitchFamily="34" charset="0"/>
                <a:ea typeface="Montserrat Bold" pitchFamily="34" charset="-122"/>
                <a:cs typeface="Montserrat Bold" pitchFamily="34" charset="-120"/>
                <a:sym typeface="+mn-ea"/>
              </a:rPr>
              <a:t>4</a:t>
            </a:r>
            <a:endParaRPr lang="en-US"/>
          </a:p>
        </p:txBody>
      </p:sp>
      <p:sp>
        <p:nvSpPr>
          <p:cNvPr id="23" name="Text Box 22"/>
          <p:cNvSpPr txBox="1"/>
          <p:nvPr/>
        </p:nvSpPr>
        <p:spPr>
          <a:xfrm>
            <a:off x="1666240" y="4361815"/>
            <a:ext cx="4876800" cy="796290"/>
          </a:xfrm>
          <a:prstGeom prst="rect">
            <a:avLst/>
          </a:prstGeom>
          <a:noFill/>
        </p:spPr>
        <p:txBody>
          <a:bodyPr wrap="square" rtlCol="0">
            <a:spAutoFit/>
          </a:bodyPr>
          <a:p>
            <a:pPr marL="0" indent="0">
              <a:lnSpc>
                <a:spcPts val="2750"/>
              </a:lnSpc>
              <a:buNone/>
            </a:pPr>
            <a:r>
              <a:rPr lang="en-US" altLang="en-US" b="1" kern="0" spc="-22" dirty="0">
                <a:solidFill>
                  <a:srgbClr val="E2E6E9"/>
                </a:solidFill>
                <a:latin typeface="Montserrat Bold" pitchFamily="34" charset="0"/>
                <a:ea typeface="Montserrat Bold" pitchFamily="34" charset="-122"/>
                <a:cs typeface="Montserrat Bold" pitchFamily="34" charset="-120"/>
                <a:sym typeface="+mn-ea"/>
              </a:rPr>
              <a:t>Gradient Boosting (XGBoost, LightGBM, CatBoost)</a:t>
            </a:r>
            <a:endParaRPr lang="en-US" altLang="en-US"/>
          </a:p>
        </p:txBody>
      </p:sp>
      <p:sp>
        <p:nvSpPr>
          <p:cNvPr id="24" name="Text Box 23"/>
          <p:cNvSpPr txBox="1"/>
          <p:nvPr/>
        </p:nvSpPr>
        <p:spPr>
          <a:xfrm>
            <a:off x="1692275" y="5376545"/>
            <a:ext cx="5450205" cy="1780540"/>
          </a:xfrm>
          <a:prstGeom prst="rect">
            <a:avLst/>
          </a:prstGeom>
          <a:noFill/>
        </p:spPr>
        <p:txBody>
          <a:bodyPr wrap="square" rtlCol="0">
            <a:noAutofit/>
          </a:bodyPr>
          <a:p>
            <a:pPr marL="0" indent="0">
              <a:lnSpc>
                <a:spcPts val="2900"/>
              </a:lnSpc>
              <a:buNone/>
            </a:pPr>
            <a:r>
              <a:rPr lang="en-US" altLang="en-US" dirty="0">
                <a:solidFill>
                  <a:srgbClr val="E2E6E9"/>
                </a:solidFill>
                <a:latin typeface="Source Sans Pro" pitchFamily="34" charset="0"/>
                <a:ea typeface="Source Sans Pro" pitchFamily="34" charset="-122"/>
                <a:cs typeface="Source Sans Pro" pitchFamily="34" charset="-120"/>
                <a:sym typeface="+mn-ea"/>
              </a:rPr>
              <a:t>Ensemble methods that sequentially correct errors from previous models. Highly effective in capturing complex patterns for improved fraud detection.</a:t>
            </a:r>
            <a:endParaRPr lang="en-US"/>
          </a:p>
        </p:txBody>
      </p:sp>
      <p:sp>
        <p:nvSpPr>
          <p:cNvPr id="26" name="Text Box 25"/>
          <p:cNvSpPr txBox="1"/>
          <p:nvPr/>
        </p:nvSpPr>
        <p:spPr>
          <a:xfrm>
            <a:off x="8288020" y="4371340"/>
            <a:ext cx="587375" cy="544830"/>
          </a:xfrm>
          <a:prstGeom prst="rect">
            <a:avLst/>
          </a:prstGeom>
          <a:noFill/>
        </p:spPr>
        <p:txBody>
          <a:bodyPr wrap="square" rtlCol="0">
            <a:noAutofit/>
          </a:bodyPr>
          <a:p>
            <a:r>
              <a:rPr lang="en-US" b="1" kern="0" spc="-27" dirty="0">
                <a:solidFill>
                  <a:srgbClr val="E2E6E9"/>
                </a:solidFill>
                <a:latin typeface="Montserrat Bold" pitchFamily="34" charset="0"/>
                <a:ea typeface="Montserrat Bold" pitchFamily="34" charset="-122"/>
                <a:cs typeface="Montserrat Bold" pitchFamily="34" charset="-120"/>
                <a:sym typeface="+mn-ea"/>
              </a:rPr>
              <a:t>5</a:t>
            </a:r>
            <a:endParaRPr lang="en-US"/>
          </a:p>
          <a:p>
            <a:endParaRPr lang="en-US"/>
          </a:p>
        </p:txBody>
      </p:sp>
      <p:sp>
        <p:nvSpPr>
          <p:cNvPr id="27" name="Text Box 26"/>
          <p:cNvSpPr txBox="1"/>
          <p:nvPr/>
        </p:nvSpPr>
        <p:spPr>
          <a:xfrm>
            <a:off x="8853170" y="4311650"/>
            <a:ext cx="4876800" cy="645160"/>
          </a:xfrm>
          <a:prstGeom prst="rect">
            <a:avLst/>
          </a:prstGeom>
          <a:noFill/>
        </p:spPr>
        <p:txBody>
          <a:bodyPr wrap="square" rtlCol="0">
            <a:spAutoFit/>
          </a:bodyPr>
          <a:p>
            <a:r>
              <a:rPr lang="en-US" altLang="en-US" b="1" kern="0" spc="-22" dirty="0">
                <a:solidFill>
                  <a:srgbClr val="E2E6E9"/>
                </a:solidFill>
                <a:latin typeface="Montserrat Bold" pitchFamily="34" charset="0"/>
                <a:ea typeface="Montserrat Bold" pitchFamily="34" charset="-122"/>
                <a:cs typeface="Montserrat Bold" pitchFamily="34" charset="-120"/>
                <a:sym typeface="+mn-ea"/>
              </a:rPr>
              <a:t>Support Vector Machines (SVM)</a:t>
            </a:r>
            <a:endParaRPr lang="en-US" dirty="0"/>
          </a:p>
          <a:p>
            <a:endParaRPr lang="en-US"/>
          </a:p>
        </p:txBody>
      </p:sp>
      <p:sp>
        <p:nvSpPr>
          <p:cNvPr id="29" name="Text Box 28"/>
          <p:cNvSpPr txBox="1"/>
          <p:nvPr/>
        </p:nvSpPr>
        <p:spPr>
          <a:xfrm>
            <a:off x="8682990" y="5067300"/>
            <a:ext cx="4876800" cy="1476375"/>
          </a:xfrm>
          <a:prstGeom prst="rect">
            <a:avLst/>
          </a:prstGeom>
          <a:noFill/>
        </p:spPr>
        <p:txBody>
          <a:bodyPr wrap="square" rtlCol="0">
            <a:spAutoFit/>
          </a:bodyPr>
          <a:p>
            <a:r>
              <a:rPr lang="en-US" altLang="en-US" dirty="0">
                <a:solidFill>
                  <a:srgbClr val="E2E6E9"/>
                </a:solidFill>
                <a:latin typeface="Source Sans Pro" pitchFamily="34" charset="0"/>
                <a:ea typeface="Source Sans Pro" pitchFamily="34" charset="-122"/>
                <a:cs typeface="Source Sans Pro" pitchFamily="34" charset="-120"/>
                <a:sym typeface="+mn-ea"/>
              </a:rPr>
              <a:t>A classifier that finds the optimal hyperplane to separate fraudulent and legitimate transactions. Effective in high-dimensional spaces and for non-linear separability.</a:t>
            </a:r>
            <a:endParaRPr lang="en-US" dirty="0"/>
          </a:p>
          <a:p>
            <a:endParaRPr lang="en-US"/>
          </a:p>
        </p:txBody>
      </p:sp>
      <p:pic>
        <p:nvPicPr>
          <p:cNvPr id="30" name="Picture 29"/>
          <p:cNvPicPr>
            <a:picLocks noChangeAspect="1"/>
          </p:cNvPicPr>
          <p:nvPr/>
        </p:nvPicPr>
        <p:blipFill>
          <a:blip r:embed="rId1"/>
          <a:stretch>
            <a:fillRect/>
          </a:stretch>
        </p:blipFill>
        <p:spPr>
          <a:xfrm>
            <a:off x="12861290" y="7728585"/>
            <a:ext cx="1607185" cy="374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9500" y="601623"/>
            <a:ext cx="12628840" cy="616387"/>
          </a:xfrm>
          <a:prstGeom prst="rect">
            <a:avLst/>
          </a:prstGeom>
          <a:noFill/>
        </p:spPr>
        <p:txBody>
          <a:bodyPr wrap="none" lIns="0" tIns="0" rIns="0" bIns="0" rtlCol="0" anchor="t"/>
          <a:lstStyle/>
          <a:p>
            <a:pPr marL="0" indent="0">
              <a:lnSpc>
                <a:spcPts val="4850"/>
              </a:lnSpc>
              <a:buNone/>
            </a:pPr>
            <a:r>
              <a:rPr lang="en-US" sz="3850" b="1" kern="0" spc="-39" dirty="0">
                <a:solidFill>
                  <a:srgbClr val="FFFFFF"/>
                </a:solidFill>
                <a:latin typeface="Montserrat Bold" pitchFamily="34" charset="0"/>
                <a:ea typeface="Montserrat Bold" pitchFamily="34" charset="-122"/>
                <a:cs typeface="Montserrat Bold" pitchFamily="34" charset="-120"/>
              </a:rPr>
              <a:t>Evaluation Metrics: Assessing Model Performance</a:t>
            </a:r>
            <a:endParaRPr lang="en-US" sz="3850" dirty="0"/>
          </a:p>
        </p:txBody>
      </p:sp>
      <p:pic>
        <p:nvPicPr>
          <p:cNvPr id="3" name="Image 0" descr="preencoded.png"/>
          <p:cNvPicPr>
            <a:picLocks noChangeAspect="1"/>
          </p:cNvPicPr>
          <p:nvPr/>
        </p:nvPicPr>
        <p:blipFill>
          <a:blip r:embed="rId1"/>
          <a:stretch>
            <a:fillRect/>
          </a:stretch>
        </p:blipFill>
        <p:spPr>
          <a:xfrm>
            <a:off x="759500" y="1651992"/>
            <a:ext cx="542449" cy="542449"/>
          </a:xfrm>
          <a:prstGeom prst="rect">
            <a:avLst/>
          </a:prstGeom>
        </p:spPr>
      </p:pic>
      <p:sp>
        <p:nvSpPr>
          <p:cNvPr id="4" name="Text 1"/>
          <p:cNvSpPr/>
          <p:nvPr/>
        </p:nvSpPr>
        <p:spPr>
          <a:xfrm>
            <a:off x="759500" y="2411373"/>
            <a:ext cx="2466023" cy="308134"/>
          </a:xfrm>
          <a:prstGeom prst="rect">
            <a:avLst/>
          </a:prstGeom>
          <a:noFill/>
        </p:spPr>
        <p:txBody>
          <a:bodyPr wrap="none" lIns="0" tIns="0" rIns="0" bIns="0" rtlCol="0" anchor="t"/>
          <a:lstStyle/>
          <a:p>
            <a:pPr marL="0" indent="0" algn="l">
              <a:lnSpc>
                <a:spcPts val="2400"/>
              </a:lnSpc>
              <a:buNone/>
            </a:pPr>
            <a:r>
              <a:rPr lang="en-US" sz="1900" b="1" kern="0" spc="-19" dirty="0">
                <a:solidFill>
                  <a:srgbClr val="E2E6E9"/>
                </a:solidFill>
                <a:latin typeface="Montserrat Bold" pitchFamily="34" charset="0"/>
                <a:ea typeface="Montserrat Bold" pitchFamily="34" charset="-122"/>
                <a:cs typeface="Montserrat Bold" pitchFamily="34" charset="-120"/>
              </a:rPr>
              <a:t>Accuracy</a:t>
            </a:r>
            <a:endParaRPr lang="en-US" sz="1900" dirty="0"/>
          </a:p>
        </p:txBody>
      </p:sp>
      <p:sp>
        <p:nvSpPr>
          <p:cNvPr id="5" name="Text 2"/>
          <p:cNvSpPr/>
          <p:nvPr/>
        </p:nvSpPr>
        <p:spPr>
          <a:xfrm>
            <a:off x="759500" y="2849642"/>
            <a:ext cx="3033712" cy="651034"/>
          </a:xfrm>
          <a:prstGeom prst="rect">
            <a:avLst/>
          </a:prstGeom>
          <a:noFill/>
        </p:spPr>
        <p:txBody>
          <a:bodyPr wrap="square" lIns="0" tIns="0" rIns="0" bIns="0" rtlCol="0" anchor="t"/>
          <a:lstStyle/>
          <a:p>
            <a:pPr marL="0" indent="0" algn="l">
              <a:lnSpc>
                <a:spcPts val="2550"/>
              </a:lnSpc>
              <a:buNone/>
            </a:pPr>
            <a:r>
              <a:rPr lang="en-US" sz="1700" dirty="0">
                <a:solidFill>
                  <a:srgbClr val="E2E6E9"/>
                </a:solidFill>
                <a:latin typeface="Source Sans Pro" pitchFamily="34" charset="0"/>
                <a:ea typeface="Source Sans Pro" pitchFamily="34" charset="-122"/>
                <a:cs typeface="Source Sans Pro" pitchFamily="34" charset="-120"/>
              </a:rPr>
              <a:t>The proportion of correctly classified transactions.</a:t>
            </a:r>
            <a:endParaRPr lang="en-US" sz="1700" dirty="0"/>
          </a:p>
        </p:txBody>
      </p:sp>
      <p:pic>
        <p:nvPicPr>
          <p:cNvPr id="6" name="Image 1" descr="preencoded.png"/>
          <p:cNvPicPr>
            <a:picLocks noChangeAspect="1"/>
          </p:cNvPicPr>
          <p:nvPr/>
        </p:nvPicPr>
        <p:blipFill>
          <a:blip r:embed="rId2"/>
          <a:stretch>
            <a:fillRect/>
          </a:stretch>
        </p:blipFill>
        <p:spPr>
          <a:xfrm>
            <a:off x="4118729" y="1651992"/>
            <a:ext cx="542449" cy="542449"/>
          </a:xfrm>
          <a:prstGeom prst="rect">
            <a:avLst/>
          </a:prstGeom>
        </p:spPr>
      </p:pic>
      <p:sp>
        <p:nvSpPr>
          <p:cNvPr id="7" name="Text 3"/>
          <p:cNvSpPr/>
          <p:nvPr/>
        </p:nvSpPr>
        <p:spPr>
          <a:xfrm>
            <a:off x="4118729" y="2411373"/>
            <a:ext cx="2466023" cy="308134"/>
          </a:xfrm>
          <a:prstGeom prst="rect">
            <a:avLst/>
          </a:prstGeom>
          <a:noFill/>
        </p:spPr>
        <p:txBody>
          <a:bodyPr wrap="none" lIns="0" tIns="0" rIns="0" bIns="0" rtlCol="0" anchor="t"/>
          <a:lstStyle/>
          <a:p>
            <a:pPr marL="0" indent="0" algn="l">
              <a:lnSpc>
                <a:spcPts val="2400"/>
              </a:lnSpc>
              <a:buNone/>
            </a:pPr>
            <a:r>
              <a:rPr lang="en-US" sz="1900" b="1" kern="0" spc="-19" dirty="0">
                <a:solidFill>
                  <a:srgbClr val="E2E6E9"/>
                </a:solidFill>
                <a:latin typeface="Montserrat Bold" pitchFamily="34" charset="0"/>
                <a:ea typeface="Montserrat Bold" pitchFamily="34" charset="-122"/>
                <a:cs typeface="Montserrat Bold" pitchFamily="34" charset="-120"/>
              </a:rPr>
              <a:t>Precision</a:t>
            </a:r>
            <a:endParaRPr lang="en-US" sz="1900" dirty="0"/>
          </a:p>
        </p:txBody>
      </p:sp>
      <p:sp>
        <p:nvSpPr>
          <p:cNvPr id="8" name="Text 4"/>
          <p:cNvSpPr/>
          <p:nvPr/>
        </p:nvSpPr>
        <p:spPr>
          <a:xfrm>
            <a:off x="4118729" y="2849642"/>
            <a:ext cx="3033712" cy="1627584"/>
          </a:xfrm>
          <a:prstGeom prst="rect">
            <a:avLst/>
          </a:prstGeom>
          <a:noFill/>
        </p:spPr>
        <p:txBody>
          <a:bodyPr wrap="square" lIns="0" tIns="0" rIns="0" bIns="0" rtlCol="0" anchor="t"/>
          <a:lstStyle/>
          <a:p>
            <a:pPr marL="0" indent="0" algn="l">
              <a:lnSpc>
                <a:spcPts val="2550"/>
              </a:lnSpc>
              <a:buNone/>
            </a:pPr>
            <a:r>
              <a:rPr lang="en-US" sz="1700" dirty="0">
                <a:solidFill>
                  <a:srgbClr val="E2E6E9"/>
                </a:solidFill>
                <a:latin typeface="Source Sans Pro" pitchFamily="34" charset="0"/>
                <a:ea typeface="Source Sans Pro" pitchFamily="34" charset="-122"/>
                <a:cs typeface="Source Sans Pro" pitchFamily="34" charset="-120"/>
              </a:rPr>
              <a:t>The proportion of correctly identified fraudulent transactions among all transactions predicted as fraudulent.</a:t>
            </a:r>
            <a:endParaRPr lang="en-US" sz="1700" dirty="0"/>
          </a:p>
        </p:txBody>
      </p:sp>
      <p:pic>
        <p:nvPicPr>
          <p:cNvPr id="9" name="Image 2" descr="preencoded.png"/>
          <p:cNvPicPr>
            <a:picLocks noChangeAspect="1"/>
          </p:cNvPicPr>
          <p:nvPr/>
        </p:nvPicPr>
        <p:blipFill>
          <a:blip r:embed="rId3"/>
          <a:stretch>
            <a:fillRect/>
          </a:stretch>
        </p:blipFill>
        <p:spPr>
          <a:xfrm>
            <a:off x="7477958" y="1651992"/>
            <a:ext cx="542449" cy="542449"/>
          </a:xfrm>
          <a:prstGeom prst="rect">
            <a:avLst/>
          </a:prstGeom>
        </p:spPr>
      </p:pic>
      <p:sp>
        <p:nvSpPr>
          <p:cNvPr id="10" name="Text 5"/>
          <p:cNvSpPr/>
          <p:nvPr/>
        </p:nvSpPr>
        <p:spPr>
          <a:xfrm>
            <a:off x="7477958" y="2411373"/>
            <a:ext cx="2466023" cy="308134"/>
          </a:xfrm>
          <a:prstGeom prst="rect">
            <a:avLst/>
          </a:prstGeom>
          <a:noFill/>
        </p:spPr>
        <p:txBody>
          <a:bodyPr wrap="none" lIns="0" tIns="0" rIns="0" bIns="0" rtlCol="0" anchor="t"/>
          <a:lstStyle/>
          <a:p>
            <a:pPr marL="0" indent="0" algn="l">
              <a:lnSpc>
                <a:spcPts val="2400"/>
              </a:lnSpc>
              <a:buNone/>
            </a:pPr>
            <a:r>
              <a:rPr lang="en-US" sz="1900" b="1" kern="0" spc="-19" dirty="0">
                <a:solidFill>
                  <a:srgbClr val="E2E6E9"/>
                </a:solidFill>
                <a:latin typeface="Montserrat Bold" pitchFamily="34" charset="0"/>
                <a:ea typeface="Montserrat Bold" pitchFamily="34" charset="-122"/>
                <a:cs typeface="Montserrat Bold" pitchFamily="34" charset="-120"/>
              </a:rPr>
              <a:t>Recall</a:t>
            </a:r>
            <a:endParaRPr lang="en-US" sz="1900" dirty="0"/>
          </a:p>
        </p:txBody>
      </p:sp>
      <p:sp>
        <p:nvSpPr>
          <p:cNvPr id="11" name="Text 6"/>
          <p:cNvSpPr/>
          <p:nvPr/>
        </p:nvSpPr>
        <p:spPr>
          <a:xfrm>
            <a:off x="7477958" y="2849642"/>
            <a:ext cx="3033712" cy="1302068"/>
          </a:xfrm>
          <a:prstGeom prst="rect">
            <a:avLst/>
          </a:prstGeom>
          <a:noFill/>
        </p:spPr>
        <p:txBody>
          <a:bodyPr wrap="square" lIns="0" tIns="0" rIns="0" bIns="0" rtlCol="0" anchor="t"/>
          <a:lstStyle/>
          <a:p>
            <a:pPr marL="0" indent="0" algn="l">
              <a:lnSpc>
                <a:spcPts val="2550"/>
              </a:lnSpc>
              <a:buNone/>
            </a:pPr>
            <a:r>
              <a:rPr lang="en-US" sz="1700" dirty="0">
                <a:solidFill>
                  <a:srgbClr val="E2E6E9"/>
                </a:solidFill>
                <a:latin typeface="Source Sans Pro" pitchFamily="34" charset="0"/>
                <a:ea typeface="Source Sans Pro" pitchFamily="34" charset="-122"/>
                <a:cs typeface="Source Sans Pro" pitchFamily="34" charset="-120"/>
              </a:rPr>
              <a:t>The proportion of correctly identified fraudulent transactions among all actual fraudulent transactions.</a:t>
            </a:r>
            <a:endParaRPr lang="en-US" sz="1700" dirty="0"/>
          </a:p>
        </p:txBody>
      </p:sp>
      <p:pic>
        <p:nvPicPr>
          <p:cNvPr id="12" name="Image 3" descr="preencoded.png"/>
          <p:cNvPicPr>
            <a:picLocks noChangeAspect="1"/>
          </p:cNvPicPr>
          <p:nvPr/>
        </p:nvPicPr>
        <p:blipFill>
          <a:blip r:embed="rId4"/>
          <a:stretch>
            <a:fillRect/>
          </a:stretch>
        </p:blipFill>
        <p:spPr>
          <a:xfrm>
            <a:off x="10837188" y="1651992"/>
            <a:ext cx="542449" cy="542449"/>
          </a:xfrm>
          <a:prstGeom prst="rect">
            <a:avLst/>
          </a:prstGeom>
        </p:spPr>
      </p:pic>
      <p:sp>
        <p:nvSpPr>
          <p:cNvPr id="13" name="Text 7"/>
          <p:cNvSpPr/>
          <p:nvPr/>
        </p:nvSpPr>
        <p:spPr>
          <a:xfrm>
            <a:off x="10837188" y="2411373"/>
            <a:ext cx="2466023" cy="308134"/>
          </a:xfrm>
          <a:prstGeom prst="rect">
            <a:avLst/>
          </a:prstGeom>
          <a:noFill/>
        </p:spPr>
        <p:txBody>
          <a:bodyPr wrap="none" lIns="0" tIns="0" rIns="0" bIns="0" rtlCol="0" anchor="t"/>
          <a:lstStyle/>
          <a:p>
            <a:pPr marL="0" indent="0" algn="l">
              <a:lnSpc>
                <a:spcPts val="2400"/>
              </a:lnSpc>
              <a:buNone/>
            </a:pPr>
            <a:r>
              <a:rPr lang="en-US" sz="1900" b="1" kern="0" spc="-19" dirty="0">
                <a:solidFill>
                  <a:srgbClr val="E2E6E9"/>
                </a:solidFill>
                <a:latin typeface="Montserrat Bold" pitchFamily="34" charset="0"/>
                <a:ea typeface="Montserrat Bold" pitchFamily="34" charset="-122"/>
                <a:cs typeface="Montserrat Bold" pitchFamily="34" charset="-120"/>
              </a:rPr>
              <a:t>F1-Score</a:t>
            </a:r>
            <a:endParaRPr lang="en-US" sz="1900" dirty="0"/>
          </a:p>
        </p:txBody>
      </p:sp>
      <p:sp>
        <p:nvSpPr>
          <p:cNvPr id="14" name="Text 8"/>
          <p:cNvSpPr/>
          <p:nvPr/>
        </p:nvSpPr>
        <p:spPr>
          <a:xfrm>
            <a:off x="10837188" y="2849642"/>
            <a:ext cx="3033712" cy="976551"/>
          </a:xfrm>
          <a:prstGeom prst="rect">
            <a:avLst/>
          </a:prstGeom>
          <a:noFill/>
        </p:spPr>
        <p:txBody>
          <a:bodyPr wrap="square" lIns="0" tIns="0" rIns="0" bIns="0" rtlCol="0" anchor="t"/>
          <a:lstStyle/>
          <a:p>
            <a:pPr marL="0" indent="0" algn="l">
              <a:lnSpc>
                <a:spcPts val="2550"/>
              </a:lnSpc>
              <a:buNone/>
            </a:pPr>
            <a:r>
              <a:rPr lang="en-US" sz="1700" dirty="0">
                <a:solidFill>
                  <a:srgbClr val="E2E6E9"/>
                </a:solidFill>
                <a:latin typeface="Source Sans Pro" pitchFamily="34" charset="0"/>
                <a:ea typeface="Source Sans Pro" pitchFamily="34" charset="-122"/>
                <a:cs typeface="Source Sans Pro" pitchFamily="34" charset="-120"/>
              </a:rPr>
              <a:t>A harmonic mean of precision and recall, providing a balanced measure of performance.</a:t>
            </a:r>
            <a:endParaRPr lang="en-US" sz="1700" dirty="0"/>
          </a:p>
        </p:txBody>
      </p:sp>
      <p:pic>
        <p:nvPicPr>
          <p:cNvPr id="15" name="Image 4" descr="preencoded.png"/>
          <p:cNvPicPr>
            <a:picLocks noChangeAspect="1"/>
          </p:cNvPicPr>
          <p:nvPr/>
        </p:nvPicPr>
        <p:blipFill>
          <a:blip r:embed="rId5"/>
          <a:stretch>
            <a:fillRect/>
          </a:stretch>
        </p:blipFill>
        <p:spPr>
          <a:xfrm>
            <a:off x="759500" y="5128260"/>
            <a:ext cx="542449" cy="542449"/>
          </a:xfrm>
          <a:prstGeom prst="rect">
            <a:avLst/>
          </a:prstGeom>
        </p:spPr>
      </p:pic>
      <p:sp>
        <p:nvSpPr>
          <p:cNvPr id="16" name="Text 9"/>
          <p:cNvSpPr/>
          <p:nvPr/>
        </p:nvSpPr>
        <p:spPr>
          <a:xfrm>
            <a:off x="759500" y="5887641"/>
            <a:ext cx="2466023" cy="308134"/>
          </a:xfrm>
          <a:prstGeom prst="rect">
            <a:avLst/>
          </a:prstGeom>
          <a:noFill/>
        </p:spPr>
        <p:txBody>
          <a:bodyPr wrap="none" lIns="0" tIns="0" rIns="0" bIns="0" rtlCol="0" anchor="t"/>
          <a:lstStyle/>
          <a:p>
            <a:pPr marL="0" indent="0" algn="l">
              <a:lnSpc>
                <a:spcPts val="2400"/>
              </a:lnSpc>
              <a:buNone/>
            </a:pPr>
            <a:r>
              <a:rPr lang="en-US" sz="1900" b="1" kern="0" spc="-19" dirty="0">
                <a:solidFill>
                  <a:srgbClr val="E2E6E9"/>
                </a:solidFill>
                <a:latin typeface="Montserrat Bold" pitchFamily="34" charset="0"/>
                <a:ea typeface="Montserrat Bold" pitchFamily="34" charset="-122"/>
                <a:cs typeface="Montserrat Bold" pitchFamily="34" charset="-120"/>
              </a:rPr>
              <a:t>ROC-AUC</a:t>
            </a:r>
            <a:endParaRPr lang="en-US" sz="1900" dirty="0"/>
          </a:p>
        </p:txBody>
      </p:sp>
      <p:sp>
        <p:nvSpPr>
          <p:cNvPr id="17" name="Text 10"/>
          <p:cNvSpPr/>
          <p:nvPr/>
        </p:nvSpPr>
        <p:spPr>
          <a:xfrm>
            <a:off x="759500" y="6325910"/>
            <a:ext cx="3033712" cy="1302068"/>
          </a:xfrm>
          <a:prstGeom prst="rect">
            <a:avLst/>
          </a:prstGeom>
          <a:noFill/>
        </p:spPr>
        <p:txBody>
          <a:bodyPr wrap="square" lIns="0" tIns="0" rIns="0" bIns="0" rtlCol="0" anchor="t"/>
          <a:lstStyle/>
          <a:p>
            <a:pPr marL="0" indent="0" algn="l">
              <a:lnSpc>
                <a:spcPts val="2550"/>
              </a:lnSpc>
              <a:buNone/>
            </a:pPr>
            <a:r>
              <a:rPr lang="en-US" sz="1700" dirty="0">
                <a:solidFill>
                  <a:srgbClr val="E2E6E9"/>
                </a:solidFill>
                <a:latin typeface="Source Sans Pro" pitchFamily="34" charset="0"/>
                <a:ea typeface="Source Sans Pro" pitchFamily="34" charset="-122"/>
                <a:cs typeface="Source Sans Pro" pitchFamily="34" charset="-120"/>
              </a:rPr>
              <a:t>A measure of the model's ability to distinguish between fraudulent and legitimate transactions.</a:t>
            </a:r>
            <a:endParaRPr lang="en-US" sz="1700" dirty="0"/>
          </a:p>
        </p:txBody>
      </p:sp>
      <p:pic>
        <p:nvPicPr>
          <p:cNvPr id="19" name="Picture 18"/>
          <p:cNvPicPr>
            <a:picLocks noChangeAspect="1"/>
          </p:cNvPicPr>
          <p:nvPr/>
        </p:nvPicPr>
        <p:blipFill>
          <a:blip r:embed="rId6"/>
          <a:stretch>
            <a:fillRect/>
          </a:stretch>
        </p:blipFill>
        <p:spPr>
          <a:xfrm>
            <a:off x="4705985" y="5306060"/>
            <a:ext cx="8010525" cy="2038350"/>
          </a:xfrm>
          <a:prstGeom prst="rect">
            <a:avLst/>
          </a:prstGeom>
        </p:spPr>
      </p:pic>
      <p:pic>
        <p:nvPicPr>
          <p:cNvPr id="20" name="Picture 19"/>
          <p:cNvPicPr>
            <a:picLocks noChangeAspect="1"/>
          </p:cNvPicPr>
          <p:nvPr/>
        </p:nvPicPr>
        <p:blipFill>
          <a:blip r:embed="rId7"/>
          <a:stretch>
            <a:fillRect/>
          </a:stretch>
        </p:blipFill>
        <p:spPr>
          <a:xfrm>
            <a:off x="12598400" y="7755890"/>
            <a:ext cx="2032000" cy="4737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350198" y="945594"/>
            <a:ext cx="7416403" cy="1402556"/>
          </a:xfrm>
          <a:prstGeom prst="rect">
            <a:avLst/>
          </a:prstGeom>
          <a:noFill/>
        </p:spPr>
        <p:txBody>
          <a:bodyPr wrap="squar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Results: Comparing Model Effectiveness</a:t>
            </a:r>
            <a:endParaRPr lang="en-US" sz="4400" dirty="0"/>
          </a:p>
        </p:txBody>
      </p:sp>
      <p:sp>
        <p:nvSpPr>
          <p:cNvPr id="4" name="Shape 1"/>
          <p:cNvSpPr/>
          <p:nvPr/>
        </p:nvSpPr>
        <p:spPr>
          <a:xfrm>
            <a:off x="6705124" y="2718316"/>
            <a:ext cx="30480" cy="4565690"/>
          </a:xfrm>
          <a:prstGeom prst="roundRect">
            <a:avLst>
              <a:gd name="adj" fmla="val 121472"/>
            </a:avLst>
          </a:prstGeom>
          <a:solidFill>
            <a:srgbClr val="494A4B"/>
          </a:solidFill>
        </p:spPr>
      </p:sp>
      <p:sp>
        <p:nvSpPr>
          <p:cNvPr id="5" name="Shape 2"/>
          <p:cNvSpPr/>
          <p:nvPr/>
        </p:nvSpPr>
        <p:spPr>
          <a:xfrm>
            <a:off x="6967537" y="3258383"/>
            <a:ext cx="863798" cy="30480"/>
          </a:xfrm>
          <a:prstGeom prst="roundRect">
            <a:avLst>
              <a:gd name="adj" fmla="val 121472"/>
            </a:avLst>
          </a:prstGeom>
          <a:solidFill>
            <a:srgbClr val="494A4B"/>
          </a:solidFill>
        </p:spPr>
      </p:sp>
      <p:sp>
        <p:nvSpPr>
          <p:cNvPr id="6" name="Shape 3"/>
          <p:cNvSpPr/>
          <p:nvPr/>
        </p:nvSpPr>
        <p:spPr>
          <a:xfrm>
            <a:off x="6442710" y="2995970"/>
            <a:ext cx="555308" cy="555308"/>
          </a:xfrm>
          <a:prstGeom prst="roundRect">
            <a:avLst>
              <a:gd name="adj" fmla="val 6667"/>
            </a:avLst>
          </a:prstGeom>
          <a:solidFill>
            <a:srgbClr val="303132"/>
          </a:solidFill>
        </p:spPr>
      </p:sp>
      <p:sp>
        <p:nvSpPr>
          <p:cNvPr id="7" name="Text 4"/>
          <p:cNvSpPr/>
          <p:nvPr/>
        </p:nvSpPr>
        <p:spPr>
          <a:xfrm>
            <a:off x="6656070" y="3105269"/>
            <a:ext cx="128588" cy="336590"/>
          </a:xfrm>
          <a:prstGeom prst="rect">
            <a:avLst/>
          </a:prstGeom>
          <a:noFill/>
        </p:spPr>
        <p:txBody>
          <a:bodyPr wrap="none" lIns="0" tIns="0" rIns="0" bIns="0" rtlCol="0" anchor="t"/>
          <a:lstStyle/>
          <a:p>
            <a:pPr marL="0" indent="0" algn="ctr">
              <a:lnSpc>
                <a:spcPts val="2650"/>
              </a:lnSpc>
              <a:buNone/>
            </a:pPr>
            <a:r>
              <a:rPr lang="en-US" sz="2650" b="1" kern="0" spc="-27" dirty="0">
                <a:solidFill>
                  <a:srgbClr val="E2E6E9"/>
                </a:solidFill>
                <a:latin typeface="Montserrat Bold" pitchFamily="34" charset="0"/>
                <a:ea typeface="Montserrat Bold" pitchFamily="34" charset="-122"/>
                <a:cs typeface="Montserrat Bold" pitchFamily="34" charset="-120"/>
              </a:rPr>
              <a:t>1</a:t>
            </a:r>
            <a:endParaRPr lang="en-US" sz="2650" dirty="0"/>
          </a:p>
        </p:txBody>
      </p:sp>
      <p:sp>
        <p:nvSpPr>
          <p:cNvPr id="8" name="Text 5"/>
          <p:cNvSpPr/>
          <p:nvPr/>
        </p:nvSpPr>
        <p:spPr>
          <a:xfrm>
            <a:off x="8077914" y="2965133"/>
            <a:ext cx="5688687" cy="740331"/>
          </a:xfrm>
          <a:prstGeom prst="rect">
            <a:avLst/>
          </a:prstGeom>
          <a:noFill/>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models are trained and evaluated on the dataset, comparing their performance on different metrics.</a:t>
            </a:r>
            <a:endParaRPr lang="en-US" sz="1900" dirty="0"/>
          </a:p>
        </p:txBody>
      </p:sp>
      <p:sp>
        <p:nvSpPr>
          <p:cNvPr id="10" name="Shape 7"/>
          <p:cNvSpPr/>
          <p:nvPr/>
        </p:nvSpPr>
        <p:spPr>
          <a:xfrm>
            <a:off x="6442710" y="4476750"/>
            <a:ext cx="555308" cy="555308"/>
          </a:xfrm>
          <a:prstGeom prst="roundRect">
            <a:avLst>
              <a:gd name="adj" fmla="val 6667"/>
            </a:avLst>
          </a:prstGeom>
          <a:solidFill>
            <a:srgbClr val="303132"/>
          </a:solidFill>
        </p:spPr>
      </p:sp>
      <p:sp>
        <p:nvSpPr>
          <p:cNvPr id="11" name="Text 8"/>
          <p:cNvSpPr/>
          <p:nvPr/>
        </p:nvSpPr>
        <p:spPr>
          <a:xfrm>
            <a:off x="6622733" y="4586049"/>
            <a:ext cx="195263" cy="336590"/>
          </a:xfrm>
          <a:prstGeom prst="rect">
            <a:avLst/>
          </a:prstGeom>
          <a:noFill/>
        </p:spPr>
        <p:txBody>
          <a:bodyPr wrap="none" lIns="0" tIns="0" rIns="0" bIns="0" rtlCol="0" anchor="t"/>
          <a:lstStyle/>
          <a:p>
            <a:pPr marL="0" indent="0" algn="ctr">
              <a:lnSpc>
                <a:spcPts val="2650"/>
              </a:lnSpc>
              <a:buNone/>
            </a:pPr>
            <a:r>
              <a:rPr lang="en-US" sz="2650" b="1" kern="0" spc="-27" dirty="0">
                <a:solidFill>
                  <a:srgbClr val="E2E6E9"/>
                </a:solidFill>
                <a:latin typeface="Montserrat Bold" pitchFamily="34" charset="0"/>
                <a:ea typeface="Montserrat Bold" pitchFamily="34" charset="-122"/>
                <a:cs typeface="Montserrat Bold" pitchFamily="34" charset="-120"/>
              </a:rPr>
              <a:t>2</a:t>
            </a:r>
            <a:endParaRPr lang="en-US" sz="2650" dirty="0"/>
          </a:p>
        </p:txBody>
      </p:sp>
      <p:sp>
        <p:nvSpPr>
          <p:cNvPr id="12" name="Text 9"/>
          <p:cNvSpPr/>
          <p:nvPr/>
        </p:nvSpPr>
        <p:spPr>
          <a:xfrm>
            <a:off x="8077914" y="4445913"/>
            <a:ext cx="5688687" cy="1110496"/>
          </a:xfrm>
          <a:prstGeom prst="rect">
            <a:avLst/>
          </a:prstGeom>
          <a:noFill/>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model with the best overall performance is selected based on the specific business requirements and risk tolerance.</a:t>
            </a:r>
            <a:endParaRPr lang="en-US" sz="1900" dirty="0"/>
          </a:p>
        </p:txBody>
      </p:sp>
      <p:sp>
        <p:nvSpPr>
          <p:cNvPr id="13" name="Shape 10"/>
          <p:cNvSpPr/>
          <p:nvPr/>
        </p:nvSpPr>
        <p:spPr>
          <a:xfrm>
            <a:off x="6967537" y="6590109"/>
            <a:ext cx="863798" cy="30480"/>
          </a:xfrm>
          <a:prstGeom prst="roundRect">
            <a:avLst>
              <a:gd name="adj" fmla="val 121472"/>
            </a:avLst>
          </a:prstGeom>
          <a:solidFill>
            <a:srgbClr val="494A4B"/>
          </a:solidFill>
        </p:spPr>
      </p:sp>
      <p:sp>
        <p:nvSpPr>
          <p:cNvPr id="14" name="Shape 11"/>
          <p:cNvSpPr/>
          <p:nvPr/>
        </p:nvSpPr>
        <p:spPr>
          <a:xfrm>
            <a:off x="6442710" y="6327696"/>
            <a:ext cx="555308" cy="555308"/>
          </a:xfrm>
          <a:prstGeom prst="roundRect">
            <a:avLst>
              <a:gd name="adj" fmla="val 6667"/>
            </a:avLst>
          </a:prstGeom>
          <a:solidFill>
            <a:srgbClr val="303132"/>
          </a:solidFill>
        </p:spPr>
      </p:sp>
      <p:sp>
        <p:nvSpPr>
          <p:cNvPr id="15" name="Text 12"/>
          <p:cNvSpPr/>
          <p:nvPr/>
        </p:nvSpPr>
        <p:spPr>
          <a:xfrm>
            <a:off x="6622375" y="6436995"/>
            <a:ext cx="195858" cy="336590"/>
          </a:xfrm>
          <a:prstGeom prst="rect">
            <a:avLst/>
          </a:prstGeom>
          <a:noFill/>
        </p:spPr>
        <p:txBody>
          <a:bodyPr wrap="none" lIns="0" tIns="0" rIns="0" bIns="0" rtlCol="0" anchor="t"/>
          <a:lstStyle/>
          <a:p>
            <a:pPr marL="0" indent="0" algn="ctr">
              <a:lnSpc>
                <a:spcPts val="2650"/>
              </a:lnSpc>
              <a:buNone/>
            </a:pPr>
            <a:r>
              <a:rPr lang="en-US" sz="2650" b="1" kern="0" spc="-27" dirty="0">
                <a:solidFill>
                  <a:srgbClr val="E2E6E9"/>
                </a:solidFill>
                <a:latin typeface="Montserrat Bold" pitchFamily="34" charset="0"/>
                <a:ea typeface="Montserrat Bold" pitchFamily="34" charset="-122"/>
                <a:cs typeface="Montserrat Bold" pitchFamily="34" charset="-120"/>
              </a:rPr>
              <a:t>3</a:t>
            </a:r>
            <a:endParaRPr lang="en-US" sz="2650" dirty="0"/>
          </a:p>
        </p:txBody>
      </p:sp>
      <p:sp>
        <p:nvSpPr>
          <p:cNvPr id="16" name="Text 13"/>
          <p:cNvSpPr/>
          <p:nvPr/>
        </p:nvSpPr>
        <p:spPr>
          <a:xfrm>
            <a:off x="8077914" y="6296858"/>
            <a:ext cx="5688687" cy="740331"/>
          </a:xfrm>
          <a:prstGeom prst="rect">
            <a:avLst/>
          </a:prstGeom>
          <a:noFill/>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chosen model serves as the foundation for real-time fraud detection in a production environment.</a:t>
            </a:r>
            <a:endParaRPr lang="en-US" sz="1900" dirty="0"/>
          </a:p>
        </p:txBody>
      </p:sp>
      <p:pic>
        <p:nvPicPr>
          <p:cNvPr id="18" name="Picture 17"/>
          <p:cNvPicPr>
            <a:picLocks noChangeAspect="1"/>
          </p:cNvPicPr>
          <p:nvPr/>
        </p:nvPicPr>
        <p:blipFill>
          <a:blip r:embed="rId1"/>
          <a:stretch>
            <a:fillRect/>
          </a:stretch>
        </p:blipFill>
        <p:spPr>
          <a:xfrm rot="16200000">
            <a:off x="-1028065" y="1200150"/>
            <a:ext cx="8166100" cy="5765800"/>
          </a:xfrm>
          <a:prstGeom prst="rect">
            <a:avLst/>
          </a:prstGeom>
        </p:spPr>
      </p:pic>
      <p:sp>
        <p:nvSpPr>
          <p:cNvPr id="9" name="Shape 6"/>
          <p:cNvSpPr/>
          <p:nvPr/>
        </p:nvSpPr>
        <p:spPr>
          <a:xfrm>
            <a:off x="6967537" y="4739164"/>
            <a:ext cx="863798" cy="30480"/>
          </a:xfrm>
          <a:prstGeom prst="roundRect">
            <a:avLst>
              <a:gd name="adj" fmla="val 121472"/>
            </a:avLst>
          </a:prstGeom>
          <a:solidFill>
            <a:srgbClr val="494A4B"/>
          </a:solidFill>
        </p:spPr>
      </p:sp>
      <p:pic>
        <p:nvPicPr>
          <p:cNvPr id="19" name="Picture 18"/>
          <p:cNvPicPr>
            <a:picLocks noChangeAspect="1"/>
          </p:cNvPicPr>
          <p:nvPr/>
        </p:nvPicPr>
        <p:blipFill>
          <a:blip r:embed="rId2"/>
          <a:stretch>
            <a:fillRect/>
          </a:stretch>
        </p:blipFill>
        <p:spPr>
          <a:xfrm>
            <a:off x="12598400" y="7653655"/>
            <a:ext cx="2032000" cy="4737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71736" y="616982"/>
            <a:ext cx="7573327" cy="1274683"/>
          </a:xfrm>
          <a:prstGeom prst="rect">
            <a:avLst/>
          </a:prstGeom>
          <a:noFill/>
        </p:spPr>
        <p:txBody>
          <a:bodyPr wrap="square" lIns="0" tIns="0" rIns="0" bIns="0" rtlCol="0" anchor="t"/>
          <a:lstStyle/>
          <a:p>
            <a:pPr marL="0" indent="0">
              <a:lnSpc>
                <a:spcPts val="5000"/>
              </a:lnSpc>
              <a:buNone/>
            </a:pPr>
            <a:r>
              <a:rPr lang="en-US" sz="4000" b="1" kern="0" spc="-40" dirty="0">
                <a:solidFill>
                  <a:srgbClr val="FFFFFF"/>
                </a:solidFill>
                <a:latin typeface="Montserrat Bold" pitchFamily="34" charset="0"/>
                <a:ea typeface="Montserrat Bold" pitchFamily="34" charset="-122"/>
                <a:cs typeface="Montserrat Bold" pitchFamily="34" charset="-120"/>
              </a:rPr>
              <a:t>Feature Importance: Understanding Influence</a:t>
            </a:r>
            <a:endParaRPr lang="en-US" sz="4000" dirty="0"/>
          </a:p>
        </p:txBody>
      </p:sp>
      <p:sp>
        <p:nvSpPr>
          <p:cNvPr id="5" name="Text 1"/>
          <p:cNvSpPr/>
          <p:nvPr/>
        </p:nvSpPr>
        <p:spPr>
          <a:xfrm>
            <a:off x="7730133" y="2452449"/>
            <a:ext cx="2549843" cy="318730"/>
          </a:xfrm>
          <a:prstGeom prst="rect">
            <a:avLst/>
          </a:prstGeom>
          <a:noFill/>
        </p:spPr>
        <p:txBody>
          <a:bodyPr wrap="none" lIns="0" tIns="0" rIns="0" bIns="0" rtlCol="0" anchor="t"/>
          <a:lstStyle/>
          <a:p>
            <a:pPr marL="0" indent="0" algn="l">
              <a:lnSpc>
                <a:spcPts val="2500"/>
              </a:lnSpc>
              <a:buNone/>
            </a:pPr>
            <a:r>
              <a:rPr lang="en-US" sz="2000" b="1" kern="0" spc="-20" dirty="0">
                <a:solidFill>
                  <a:srgbClr val="E2E6E9"/>
                </a:solidFill>
                <a:latin typeface="Montserrat Bold" pitchFamily="34" charset="0"/>
                <a:ea typeface="Montserrat Bold" pitchFamily="34" charset="-122"/>
                <a:cs typeface="Montserrat Bold" pitchFamily="34" charset="-120"/>
              </a:rPr>
              <a:t>Feature Selection</a:t>
            </a:r>
            <a:endParaRPr lang="en-US" sz="2000" dirty="0"/>
          </a:p>
        </p:txBody>
      </p:sp>
      <p:sp>
        <p:nvSpPr>
          <p:cNvPr id="6" name="Text 2"/>
          <p:cNvSpPr/>
          <p:nvPr/>
        </p:nvSpPr>
        <p:spPr>
          <a:xfrm>
            <a:off x="7730133" y="2905720"/>
            <a:ext cx="6114931" cy="673179"/>
          </a:xfrm>
          <a:prstGeom prst="rect">
            <a:avLst/>
          </a:prstGeom>
          <a:noFill/>
        </p:spPr>
        <p:txBody>
          <a:bodyPr wrap="square" lIns="0" tIns="0" rIns="0" bIns="0" rtlCol="0" anchor="t"/>
          <a:lstStyle/>
          <a:p>
            <a:pPr marL="0" indent="0" algn="l">
              <a:lnSpc>
                <a:spcPts val="2650"/>
              </a:lnSpc>
              <a:buNone/>
            </a:pPr>
            <a:r>
              <a:rPr lang="en-US" sz="1750" dirty="0">
                <a:solidFill>
                  <a:srgbClr val="E2E6E9"/>
                </a:solidFill>
                <a:latin typeface="Source Sans Pro" pitchFamily="34" charset="0"/>
                <a:ea typeface="Source Sans Pro" pitchFamily="34" charset="-122"/>
                <a:cs typeface="Source Sans Pro" pitchFamily="34" charset="-120"/>
              </a:rPr>
              <a:t>The most influential features are identified through techniques like feature importance analysis.</a:t>
            </a:r>
            <a:endParaRPr lang="en-US" sz="1750" dirty="0"/>
          </a:p>
        </p:txBody>
      </p:sp>
      <p:sp>
        <p:nvSpPr>
          <p:cNvPr id="8" name="Text 3"/>
          <p:cNvSpPr/>
          <p:nvPr/>
        </p:nvSpPr>
        <p:spPr>
          <a:xfrm>
            <a:off x="7730133" y="4247555"/>
            <a:ext cx="2599968" cy="318730"/>
          </a:xfrm>
          <a:prstGeom prst="rect">
            <a:avLst/>
          </a:prstGeom>
          <a:noFill/>
        </p:spPr>
        <p:txBody>
          <a:bodyPr wrap="none" lIns="0" tIns="0" rIns="0" bIns="0" rtlCol="0" anchor="t"/>
          <a:lstStyle/>
          <a:p>
            <a:pPr marL="0" indent="0" algn="l">
              <a:lnSpc>
                <a:spcPts val="2500"/>
              </a:lnSpc>
              <a:buNone/>
            </a:pPr>
            <a:r>
              <a:rPr lang="en-US" sz="2000" b="1" kern="0" spc="-20" dirty="0">
                <a:solidFill>
                  <a:srgbClr val="E2E6E9"/>
                </a:solidFill>
                <a:latin typeface="Montserrat Bold" pitchFamily="34" charset="0"/>
                <a:ea typeface="Montserrat Bold" pitchFamily="34" charset="-122"/>
                <a:cs typeface="Montserrat Bold" pitchFamily="34" charset="-120"/>
              </a:rPr>
              <a:t>Model Optimization</a:t>
            </a:r>
            <a:endParaRPr lang="en-US" sz="2000" dirty="0"/>
          </a:p>
        </p:txBody>
      </p:sp>
      <p:sp>
        <p:nvSpPr>
          <p:cNvPr id="9" name="Text 4"/>
          <p:cNvSpPr/>
          <p:nvPr/>
        </p:nvSpPr>
        <p:spPr>
          <a:xfrm>
            <a:off x="7730133" y="4700826"/>
            <a:ext cx="6114931" cy="673179"/>
          </a:xfrm>
          <a:prstGeom prst="rect">
            <a:avLst/>
          </a:prstGeom>
          <a:noFill/>
        </p:spPr>
        <p:txBody>
          <a:bodyPr wrap="square" lIns="0" tIns="0" rIns="0" bIns="0" rtlCol="0" anchor="t"/>
          <a:lstStyle/>
          <a:p>
            <a:pPr marL="0" indent="0" algn="l">
              <a:lnSpc>
                <a:spcPts val="2650"/>
              </a:lnSpc>
              <a:buNone/>
            </a:pPr>
            <a:r>
              <a:rPr lang="en-US" sz="1750" dirty="0">
                <a:solidFill>
                  <a:srgbClr val="E2E6E9"/>
                </a:solidFill>
                <a:latin typeface="Source Sans Pro" pitchFamily="34" charset="0"/>
                <a:ea typeface="Source Sans Pro" pitchFamily="34" charset="-122"/>
                <a:cs typeface="Source Sans Pro" pitchFamily="34" charset="-120"/>
              </a:rPr>
              <a:t>Understanding feature importance helps in refining the model and improving its accuracy.</a:t>
            </a:r>
            <a:endParaRPr lang="en-US" sz="1750" dirty="0"/>
          </a:p>
        </p:txBody>
      </p:sp>
      <p:pic>
        <p:nvPicPr>
          <p:cNvPr id="10" name="Image 3" descr="preencoded.png"/>
          <p:cNvPicPr>
            <a:picLocks noChangeAspect="1"/>
          </p:cNvPicPr>
          <p:nvPr/>
        </p:nvPicPr>
        <p:blipFill>
          <a:blip r:embed="rId1"/>
          <a:stretch>
            <a:fillRect/>
          </a:stretch>
        </p:blipFill>
        <p:spPr>
          <a:xfrm>
            <a:off x="6271736" y="5818346"/>
            <a:ext cx="1121926" cy="1795105"/>
          </a:xfrm>
          <a:prstGeom prst="rect">
            <a:avLst/>
          </a:prstGeom>
        </p:spPr>
      </p:pic>
      <p:sp>
        <p:nvSpPr>
          <p:cNvPr id="11" name="Text 5"/>
          <p:cNvSpPr/>
          <p:nvPr/>
        </p:nvSpPr>
        <p:spPr>
          <a:xfrm>
            <a:off x="7730133" y="6042660"/>
            <a:ext cx="2549843" cy="318730"/>
          </a:xfrm>
          <a:prstGeom prst="rect">
            <a:avLst/>
          </a:prstGeom>
          <a:noFill/>
        </p:spPr>
        <p:txBody>
          <a:bodyPr wrap="none" lIns="0" tIns="0" rIns="0" bIns="0" rtlCol="0" anchor="t"/>
          <a:lstStyle/>
          <a:p>
            <a:pPr marL="0" indent="0" algn="l">
              <a:lnSpc>
                <a:spcPts val="2500"/>
              </a:lnSpc>
              <a:buNone/>
            </a:pPr>
            <a:r>
              <a:rPr lang="en-US" sz="2000" b="1" kern="0" spc="-20" dirty="0">
                <a:solidFill>
                  <a:srgbClr val="E2E6E9"/>
                </a:solidFill>
                <a:latin typeface="Montserrat Bold" pitchFamily="34" charset="0"/>
                <a:ea typeface="Montserrat Bold" pitchFamily="34" charset="-122"/>
                <a:cs typeface="Montserrat Bold" pitchFamily="34" charset="-120"/>
              </a:rPr>
              <a:t>Risk Assessment</a:t>
            </a:r>
            <a:endParaRPr lang="en-US" sz="2000" dirty="0"/>
          </a:p>
        </p:txBody>
      </p:sp>
      <p:pic>
        <p:nvPicPr>
          <p:cNvPr id="15" name="Picture 14"/>
          <p:cNvPicPr>
            <a:picLocks noChangeAspect="1"/>
          </p:cNvPicPr>
          <p:nvPr/>
        </p:nvPicPr>
        <p:blipFill>
          <a:blip r:embed="rId2"/>
          <a:stretch>
            <a:fillRect/>
          </a:stretch>
        </p:blipFill>
        <p:spPr>
          <a:xfrm>
            <a:off x="-104140" y="2452370"/>
            <a:ext cx="6376035" cy="3276600"/>
          </a:xfrm>
          <a:prstGeom prst="rect">
            <a:avLst/>
          </a:prstGeom>
        </p:spPr>
      </p:pic>
      <p:pic>
        <p:nvPicPr>
          <p:cNvPr id="7" name="Image 2" descr="preencoded.png"/>
          <p:cNvPicPr>
            <a:picLocks noChangeAspect="1"/>
          </p:cNvPicPr>
          <p:nvPr/>
        </p:nvPicPr>
        <p:blipFill>
          <a:blip r:embed="rId3"/>
          <a:stretch>
            <a:fillRect/>
          </a:stretch>
        </p:blipFill>
        <p:spPr>
          <a:xfrm>
            <a:off x="6271736" y="4023241"/>
            <a:ext cx="1121926" cy="1795105"/>
          </a:xfrm>
          <a:prstGeom prst="rect">
            <a:avLst/>
          </a:prstGeom>
        </p:spPr>
      </p:pic>
      <p:pic>
        <p:nvPicPr>
          <p:cNvPr id="4" name="Image 1" descr="preencoded.png"/>
          <p:cNvPicPr>
            <a:picLocks noChangeAspect="1"/>
          </p:cNvPicPr>
          <p:nvPr/>
        </p:nvPicPr>
        <p:blipFill>
          <a:blip r:embed="rId4"/>
          <a:stretch>
            <a:fillRect/>
          </a:stretch>
        </p:blipFill>
        <p:spPr>
          <a:xfrm>
            <a:off x="6271736" y="2228136"/>
            <a:ext cx="1121926" cy="1795105"/>
          </a:xfrm>
          <a:prstGeom prst="rect">
            <a:avLst/>
          </a:prstGeom>
        </p:spPr>
      </p:pic>
      <p:pic>
        <p:nvPicPr>
          <p:cNvPr id="17" name="Picture 16"/>
          <p:cNvPicPr>
            <a:picLocks noChangeAspect="1"/>
          </p:cNvPicPr>
          <p:nvPr/>
        </p:nvPicPr>
        <p:blipFill>
          <a:blip r:embed="rId5"/>
          <a:stretch>
            <a:fillRect/>
          </a:stretch>
        </p:blipFill>
        <p:spPr>
          <a:xfrm>
            <a:off x="8960485" y="6922135"/>
            <a:ext cx="5570855" cy="1298575"/>
          </a:xfrm>
          <a:prstGeom prst="rect">
            <a:avLst/>
          </a:prstGeom>
        </p:spPr>
      </p:pic>
      <p:sp>
        <p:nvSpPr>
          <p:cNvPr id="12" name="Text 6"/>
          <p:cNvSpPr/>
          <p:nvPr/>
        </p:nvSpPr>
        <p:spPr>
          <a:xfrm>
            <a:off x="7730133" y="6495931"/>
            <a:ext cx="6114931" cy="673179"/>
          </a:xfrm>
          <a:prstGeom prst="rect">
            <a:avLst/>
          </a:prstGeom>
          <a:noFill/>
        </p:spPr>
        <p:txBody>
          <a:bodyPr wrap="square" lIns="0" tIns="0" rIns="0" bIns="0" rtlCol="0" anchor="t"/>
          <a:lstStyle/>
          <a:p>
            <a:pPr marL="0" indent="0" algn="l">
              <a:lnSpc>
                <a:spcPts val="2650"/>
              </a:lnSpc>
              <a:buNone/>
            </a:pPr>
            <a:r>
              <a:rPr lang="en-US" sz="1750" dirty="0">
                <a:solidFill>
                  <a:srgbClr val="E2E6E9"/>
                </a:solidFill>
                <a:latin typeface="Source Sans Pro" pitchFamily="34" charset="0"/>
                <a:ea typeface="Source Sans Pro" pitchFamily="34" charset="-122"/>
                <a:cs typeface="Source Sans Pro" pitchFamily="34" charset="-120"/>
              </a:rPr>
              <a:t>Knowing which features contribute most to fraud detection enables more informed risk assessments.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856774"/>
            <a:ext cx="11896249" cy="701278"/>
          </a:xfrm>
          <a:prstGeom prst="rect">
            <a:avLst/>
          </a:prstGeom>
          <a:noFill/>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Challenges: Adapting to Evolving Threats</a:t>
            </a:r>
            <a:endParaRPr lang="en-US" sz="4400" dirty="0"/>
          </a:p>
        </p:txBody>
      </p:sp>
      <p:pic>
        <p:nvPicPr>
          <p:cNvPr id="3" name="Image 0" descr="preencoded.png"/>
          <p:cNvPicPr>
            <a:picLocks noChangeAspect="1"/>
          </p:cNvPicPr>
          <p:nvPr/>
        </p:nvPicPr>
        <p:blipFill>
          <a:blip r:embed="rId1"/>
          <a:stretch>
            <a:fillRect/>
          </a:stretch>
        </p:blipFill>
        <p:spPr>
          <a:xfrm>
            <a:off x="3024902" y="2051685"/>
            <a:ext cx="2128957" cy="1732598"/>
          </a:xfrm>
          <a:prstGeom prst="rect">
            <a:avLst/>
          </a:prstGeom>
        </p:spPr>
      </p:pic>
      <p:sp>
        <p:nvSpPr>
          <p:cNvPr id="4" name="Text 1"/>
          <p:cNvSpPr/>
          <p:nvPr/>
        </p:nvSpPr>
        <p:spPr>
          <a:xfrm>
            <a:off x="4030385" y="2909530"/>
            <a:ext cx="117872" cy="462677"/>
          </a:xfrm>
          <a:prstGeom prst="rect">
            <a:avLst/>
          </a:prstGeom>
          <a:noFill/>
        </p:spPr>
        <p:txBody>
          <a:bodyPr wrap="none" lIns="0" tIns="0" rIns="0" bIns="0" rtlCol="0" anchor="t"/>
          <a:lstStyle/>
          <a:p>
            <a:pPr marL="0" indent="0" algn="ctr">
              <a:lnSpc>
                <a:spcPts val="3600"/>
              </a:lnSpc>
              <a:buNone/>
            </a:pPr>
            <a:r>
              <a:rPr lang="en-US" sz="2400" b="1" kern="0" spc="-24" dirty="0">
                <a:solidFill>
                  <a:srgbClr val="E2E6E9"/>
                </a:solidFill>
                <a:latin typeface="Montserrat Bold" pitchFamily="34" charset="0"/>
                <a:ea typeface="Montserrat Bold" pitchFamily="34" charset="-122"/>
                <a:cs typeface="Montserrat Bold" pitchFamily="34" charset="-120"/>
              </a:rPr>
              <a:t>1</a:t>
            </a:r>
            <a:endParaRPr lang="en-US" sz="2400" dirty="0"/>
          </a:p>
        </p:txBody>
      </p:sp>
      <p:sp>
        <p:nvSpPr>
          <p:cNvPr id="5" name="Text 2"/>
          <p:cNvSpPr/>
          <p:nvPr/>
        </p:nvSpPr>
        <p:spPr>
          <a:xfrm>
            <a:off x="5400675" y="2298502"/>
            <a:ext cx="3450788" cy="350639"/>
          </a:xfrm>
          <a:prstGeom prst="rect">
            <a:avLst/>
          </a:prstGeom>
          <a:noFill/>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Evolving Fraud Patterns</a:t>
            </a:r>
            <a:endParaRPr lang="en-US" sz="2200" dirty="0"/>
          </a:p>
        </p:txBody>
      </p:sp>
      <p:sp>
        <p:nvSpPr>
          <p:cNvPr id="6" name="Text 3"/>
          <p:cNvSpPr/>
          <p:nvPr/>
        </p:nvSpPr>
        <p:spPr>
          <a:xfrm>
            <a:off x="5400675" y="2797135"/>
            <a:ext cx="8119110" cy="740331"/>
          </a:xfrm>
          <a:prstGeom prst="rect">
            <a:avLst/>
          </a:prstGeom>
          <a:noFill/>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Fraudsters constantly develop new techniques, making it crucial to adapt models.</a:t>
            </a:r>
            <a:endParaRPr lang="en-US" sz="1900" dirty="0"/>
          </a:p>
        </p:txBody>
      </p:sp>
      <p:sp>
        <p:nvSpPr>
          <p:cNvPr id="7" name="Shape 4"/>
          <p:cNvSpPr/>
          <p:nvPr/>
        </p:nvSpPr>
        <p:spPr>
          <a:xfrm>
            <a:off x="5215533" y="3799880"/>
            <a:ext cx="8489394" cy="15240"/>
          </a:xfrm>
          <a:prstGeom prst="roundRect">
            <a:avLst>
              <a:gd name="adj" fmla="val 242945"/>
            </a:avLst>
          </a:prstGeom>
          <a:solidFill>
            <a:srgbClr val="494A4B"/>
          </a:solidFill>
        </p:spPr>
      </p:sp>
      <p:pic>
        <p:nvPicPr>
          <p:cNvPr id="8" name="Image 1" descr="preencoded.png"/>
          <p:cNvPicPr>
            <a:picLocks noChangeAspect="1"/>
          </p:cNvPicPr>
          <p:nvPr/>
        </p:nvPicPr>
        <p:blipFill>
          <a:blip r:embed="rId2"/>
          <a:stretch>
            <a:fillRect/>
          </a:stretch>
        </p:blipFill>
        <p:spPr>
          <a:xfrm>
            <a:off x="1960483" y="3845957"/>
            <a:ext cx="4257913" cy="1732598"/>
          </a:xfrm>
          <a:prstGeom prst="rect">
            <a:avLst/>
          </a:prstGeom>
        </p:spPr>
      </p:pic>
      <p:sp>
        <p:nvSpPr>
          <p:cNvPr id="9" name="Text 5"/>
          <p:cNvSpPr/>
          <p:nvPr/>
        </p:nvSpPr>
        <p:spPr>
          <a:xfrm>
            <a:off x="3999905" y="4480917"/>
            <a:ext cx="178951" cy="462677"/>
          </a:xfrm>
          <a:prstGeom prst="rect">
            <a:avLst/>
          </a:prstGeom>
          <a:noFill/>
        </p:spPr>
        <p:txBody>
          <a:bodyPr wrap="none" lIns="0" tIns="0" rIns="0" bIns="0" rtlCol="0" anchor="t"/>
          <a:lstStyle/>
          <a:p>
            <a:pPr marL="0" indent="0" algn="ctr">
              <a:lnSpc>
                <a:spcPts val="3600"/>
              </a:lnSpc>
              <a:buNone/>
            </a:pPr>
            <a:r>
              <a:rPr lang="en-US" sz="2400" b="1" kern="0" spc="-24" dirty="0">
                <a:solidFill>
                  <a:srgbClr val="E2E6E9"/>
                </a:solidFill>
                <a:latin typeface="Montserrat Bold" pitchFamily="34" charset="0"/>
                <a:ea typeface="Montserrat Bold" pitchFamily="34" charset="-122"/>
                <a:cs typeface="Montserrat Bold" pitchFamily="34" charset="-120"/>
              </a:rPr>
              <a:t>2</a:t>
            </a:r>
            <a:endParaRPr lang="en-US" sz="2400" dirty="0"/>
          </a:p>
        </p:txBody>
      </p:sp>
      <p:sp>
        <p:nvSpPr>
          <p:cNvPr id="10" name="Text 6"/>
          <p:cNvSpPr/>
          <p:nvPr/>
        </p:nvSpPr>
        <p:spPr>
          <a:xfrm>
            <a:off x="6465213" y="4092773"/>
            <a:ext cx="2944654" cy="350639"/>
          </a:xfrm>
          <a:prstGeom prst="rect">
            <a:avLst/>
          </a:prstGeom>
          <a:noFill/>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Real-Time Detection</a:t>
            </a:r>
            <a:endParaRPr lang="en-US" sz="2200" dirty="0"/>
          </a:p>
        </p:txBody>
      </p:sp>
      <p:sp>
        <p:nvSpPr>
          <p:cNvPr id="11" name="Text 7"/>
          <p:cNvSpPr/>
          <p:nvPr/>
        </p:nvSpPr>
        <p:spPr>
          <a:xfrm>
            <a:off x="6465213" y="4591407"/>
            <a:ext cx="7054572" cy="740331"/>
          </a:xfrm>
          <a:prstGeom prst="rect">
            <a:avLst/>
          </a:prstGeom>
          <a:noFill/>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Promptly identifying fraud in real time is essential to minimize losses.</a:t>
            </a:r>
            <a:endParaRPr lang="en-US" sz="1900" dirty="0"/>
          </a:p>
        </p:txBody>
      </p:sp>
      <p:sp>
        <p:nvSpPr>
          <p:cNvPr id="12" name="Shape 8"/>
          <p:cNvSpPr/>
          <p:nvPr/>
        </p:nvSpPr>
        <p:spPr>
          <a:xfrm>
            <a:off x="6280071" y="5594152"/>
            <a:ext cx="7424857" cy="15240"/>
          </a:xfrm>
          <a:prstGeom prst="roundRect">
            <a:avLst>
              <a:gd name="adj" fmla="val 242945"/>
            </a:avLst>
          </a:prstGeom>
          <a:solidFill>
            <a:srgbClr val="494A4B"/>
          </a:solidFill>
        </p:spPr>
      </p:sp>
      <p:pic>
        <p:nvPicPr>
          <p:cNvPr id="13" name="Image 2" descr="preencoded.png"/>
          <p:cNvPicPr>
            <a:picLocks noChangeAspect="1"/>
          </p:cNvPicPr>
          <p:nvPr/>
        </p:nvPicPr>
        <p:blipFill>
          <a:blip r:embed="rId3"/>
          <a:stretch>
            <a:fillRect/>
          </a:stretch>
        </p:blipFill>
        <p:spPr>
          <a:xfrm>
            <a:off x="895945" y="5640229"/>
            <a:ext cx="6386870" cy="1732598"/>
          </a:xfrm>
          <a:prstGeom prst="rect">
            <a:avLst/>
          </a:prstGeom>
        </p:spPr>
      </p:pic>
      <p:sp>
        <p:nvSpPr>
          <p:cNvPr id="14" name="Text 9"/>
          <p:cNvSpPr/>
          <p:nvPr/>
        </p:nvSpPr>
        <p:spPr>
          <a:xfrm>
            <a:off x="3999548" y="6275189"/>
            <a:ext cx="179546" cy="462677"/>
          </a:xfrm>
          <a:prstGeom prst="rect">
            <a:avLst/>
          </a:prstGeom>
          <a:noFill/>
        </p:spPr>
        <p:txBody>
          <a:bodyPr wrap="none" lIns="0" tIns="0" rIns="0" bIns="0" rtlCol="0" anchor="t"/>
          <a:lstStyle/>
          <a:p>
            <a:pPr marL="0" indent="0" algn="ctr">
              <a:lnSpc>
                <a:spcPts val="3600"/>
              </a:lnSpc>
              <a:buNone/>
            </a:pPr>
            <a:r>
              <a:rPr lang="en-US" sz="2400" b="1" kern="0" spc="-24" dirty="0">
                <a:solidFill>
                  <a:srgbClr val="E2E6E9"/>
                </a:solidFill>
                <a:latin typeface="Montserrat Bold" pitchFamily="34" charset="0"/>
                <a:ea typeface="Montserrat Bold" pitchFamily="34" charset="-122"/>
                <a:cs typeface="Montserrat Bold" pitchFamily="34" charset="-120"/>
              </a:rPr>
              <a:t>3</a:t>
            </a:r>
            <a:endParaRPr lang="en-US" sz="2400" dirty="0"/>
          </a:p>
        </p:txBody>
      </p:sp>
      <p:sp>
        <p:nvSpPr>
          <p:cNvPr id="15" name="Text 10"/>
          <p:cNvSpPr/>
          <p:nvPr/>
        </p:nvSpPr>
        <p:spPr>
          <a:xfrm>
            <a:off x="7529632" y="5887045"/>
            <a:ext cx="2804874" cy="350639"/>
          </a:xfrm>
          <a:prstGeom prst="rect">
            <a:avLst/>
          </a:prstGeom>
          <a:noFill/>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Data Privacy</a:t>
            </a:r>
            <a:endParaRPr lang="en-US" sz="2200" dirty="0"/>
          </a:p>
        </p:txBody>
      </p:sp>
      <p:sp>
        <p:nvSpPr>
          <p:cNvPr id="16" name="Text 11"/>
          <p:cNvSpPr/>
          <p:nvPr/>
        </p:nvSpPr>
        <p:spPr>
          <a:xfrm>
            <a:off x="7529632" y="6385679"/>
            <a:ext cx="5990153" cy="740331"/>
          </a:xfrm>
          <a:prstGeom prst="rect">
            <a:avLst/>
          </a:prstGeom>
          <a:noFill/>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Protecting sensitive cardholder data while building effective models is paramount.</a:t>
            </a:r>
            <a:endParaRPr lang="en-US" sz="1900" dirty="0"/>
          </a:p>
        </p:txBody>
      </p:sp>
      <p:pic>
        <p:nvPicPr>
          <p:cNvPr id="18" name="Picture 17"/>
          <p:cNvPicPr>
            <a:picLocks noChangeAspect="1"/>
          </p:cNvPicPr>
          <p:nvPr/>
        </p:nvPicPr>
        <p:blipFill>
          <a:blip r:embed="rId4"/>
          <a:stretch>
            <a:fillRect/>
          </a:stretch>
        </p:blipFill>
        <p:spPr>
          <a:xfrm>
            <a:off x="12557760" y="7666355"/>
            <a:ext cx="2072640" cy="4832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980123"/>
            <a:ext cx="10923627" cy="701278"/>
          </a:xfrm>
          <a:prstGeom prst="rect">
            <a:avLst/>
          </a:prstGeom>
          <a:noFill/>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Future Work: Pushing the Boundaries</a:t>
            </a:r>
            <a:endParaRPr lang="en-US" sz="4400" dirty="0"/>
          </a:p>
        </p:txBody>
      </p:sp>
      <p:sp>
        <p:nvSpPr>
          <p:cNvPr id="3" name="Shape 1"/>
          <p:cNvSpPr/>
          <p:nvPr/>
        </p:nvSpPr>
        <p:spPr>
          <a:xfrm>
            <a:off x="863798" y="2175034"/>
            <a:ext cx="2150388" cy="1362432"/>
          </a:xfrm>
          <a:prstGeom prst="roundRect">
            <a:avLst>
              <a:gd name="adj" fmla="val 2718"/>
            </a:avLst>
          </a:prstGeom>
          <a:solidFill>
            <a:srgbClr val="303132"/>
          </a:solidFill>
        </p:spPr>
      </p:sp>
      <p:sp>
        <p:nvSpPr>
          <p:cNvPr id="4" name="Text 2"/>
          <p:cNvSpPr/>
          <p:nvPr/>
        </p:nvSpPr>
        <p:spPr>
          <a:xfrm>
            <a:off x="1110615" y="2624852"/>
            <a:ext cx="117872" cy="462677"/>
          </a:xfrm>
          <a:prstGeom prst="rect">
            <a:avLst/>
          </a:prstGeom>
          <a:noFill/>
        </p:spPr>
        <p:txBody>
          <a:bodyPr wrap="none" lIns="0" tIns="0" rIns="0" bIns="0" rtlCol="0" anchor="t"/>
          <a:lstStyle/>
          <a:p>
            <a:pPr marL="0" indent="0" algn="ctr">
              <a:lnSpc>
                <a:spcPts val="3600"/>
              </a:lnSpc>
              <a:buNone/>
            </a:pPr>
            <a:r>
              <a:rPr lang="en-US" sz="2400" b="1" kern="0" spc="-24" dirty="0">
                <a:solidFill>
                  <a:srgbClr val="E2E6E9"/>
                </a:solidFill>
                <a:latin typeface="Montserrat Bold" pitchFamily="34" charset="0"/>
                <a:ea typeface="Montserrat Bold" pitchFamily="34" charset="-122"/>
                <a:cs typeface="Montserrat Bold" pitchFamily="34" charset="-120"/>
              </a:rPr>
              <a:t>1</a:t>
            </a:r>
            <a:endParaRPr lang="en-US" sz="2400" dirty="0"/>
          </a:p>
        </p:txBody>
      </p:sp>
      <p:sp>
        <p:nvSpPr>
          <p:cNvPr id="5" name="Text 3"/>
          <p:cNvSpPr/>
          <p:nvPr/>
        </p:nvSpPr>
        <p:spPr>
          <a:xfrm>
            <a:off x="3261003" y="2421850"/>
            <a:ext cx="3856553" cy="350639"/>
          </a:xfrm>
          <a:prstGeom prst="rect">
            <a:avLst/>
          </a:prstGeom>
          <a:noFill/>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Deep Learning Techniques</a:t>
            </a:r>
            <a:endParaRPr lang="en-US" sz="2200" dirty="0"/>
          </a:p>
        </p:txBody>
      </p:sp>
      <p:sp>
        <p:nvSpPr>
          <p:cNvPr id="6" name="Text 4"/>
          <p:cNvSpPr/>
          <p:nvPr/>
        </p:nvSpPr>
        <p:spPr>
          <a:xfrm>
            <a:off x="3261003" y="2920484"/>
            <a:ext cx="8400812" cy="370165"/>
          </a:xfrm>
          <a:prstGeom prst="rect">
            <a:avLst/>
          </a:prstGeom>
          <a:noFill/>
        </p:spPr>
        <p:txBody>
          <a:bodyPr wrap="non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Exploring deep learning models can potentially enhance fraud detection accuracy.</a:t>
            </a:r>
            <a:endParaRPr lang="en-US" sz="1900" dirty="0"/>
          </a:p>
        </p:txBody>
      </p:sp>
      <p:sp>
        <p:nvSpPr>
          <p:cNvPr id="7" name="Shape 5"/>
          <p:cNvSpPr/>
          <p:nvPr/>
        </p:nvSpPr>
        <p:spPr>
          <a:xfrm>
            <a:off x="3137535" y="3522226"/>
            <a:ext cx="10505718" cy="15240"/>
          </a:xfrm>
          <a:prstGeom prst="roundRect">
            <a:avLst>
              <a:gd name="adj" fmla="val 242945"/>
            </a:avLst>
          </a:prstGeom>
          <a:solidFill>
            <a:srgbClr val="494A4B"/>
          </a:solidFill>
        </p:spPr>
      </p:sp>
      <p:sp>
        <p:nvSpPr>
          <p:cNvPr id="8" name="Shape 6"/>
          <p:cNvSpPr/>
          <p:nvPr/>
        </p:nvSpPr>
        <p:spPr>
          <a:xfrm>
            <a:off x="863798" y="3660815"/>
            <a:ext cx="4300895" cy="1732598"/>
          </a:xfrm>
          <a:prstGeom prst="roundRect">
            <a:avLst>
              <a:gd name="adj" fmla="val 2137"/>
            </a:avLst>
          </a:prstGeom>
          <a:solidFill>
            <a:srgbClr val="303132"/>
          </a:solidFill>
        </p:spPr>
      </p:sp>
      <p:sp>
        <p:nvSpPr>
          <p:cNvPr id="9" name="Text 7"/>
          <p:cNvSpPr/>
          <p:nvPr/>
        </p:nvSpPr>
        <p:spPr>
          <a:xfrm>
            <a:off x="1110615" y="4295775"/>
            <a:ext cx="178951" cy="462677"/>
          </a:xfrm>
          <a:prstGeom prst="rect">
            <a:avLst/>
          </a:prstGeom>
          <a:noFill/>
        </p:spPr>
        <p:txBody>
          <a:bodyPr wrap="none" lIns="0" tIns="0" rIns="0" bIns="0" rtlCol="0" anchor="t"/>
          <a:lstStyle/>
          <a:p>
            <a:pPr marL="0" indent="0" algn="ctr">
              <a:lnSpc>
                <a:spcPts val="3600"/>
              </a:lnSpc>
              <a:buNone/>
            </a:pPr>
            <a:r>
              <a:rPr lang="en-US" sz="2400" b="1" kern="0" spc="-24" dirty="0">
                <a:solidFill>
                  <a:srgbClr val="E2E6E9"/>
                </a:solidFill>
                <a:latin typeface="Montserrat Bold" pitchFamily="34" charset="0"/>
                <a:ea typeface="Montserrat Bold" pitchFamily="34" charset="-122"/>
                <a:cs typeface="Montserrat Bold" pitchFamily="34" charset="-120"/>
              </a:rPr>
              <a:t>2</a:t>
            </a:r>
            <a:endParaRPr lang="en-US" sz="2400" dirty="0"/>
          </a:p>
        </p:txBody>
      </p:sp>
      <p:sp>
        <p:nvSpPr>
          <p:cNvPr id="10" name="Text 8"/>
          <p:cNvSpPr/>
          <p:nvPr/>
        </p:nvSpPr>
        <p:spPr>
          <a:xfrm>
            <a:off x="5411510" y="3907631"/>
            <a:ext cx="3175516" cy="350639"/>
          </a:xfrm>
          <a:prstGeom prst="rect">
            <a:avLst/>
          </a:prstGeom>
          <a:noFill/>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External Data Sources</a:t>
            </a:r>
            <a:endParaRPr lang="en-US" sz="2200" dirty="0"/>
          </a:p>
        </p:txBody>
      </p:sp>
      <p:sp>
        <p:nvSpPr>
          <p:cNvPr id="11" name="Text 9"/>
          <p:cNvSpPr/>
          <p:nvPr/>
        </p:nvSpPr>
        <p:spPr>
          <a:xfrm>
            <a:off x="5411510" y="4406265"/>
            <a:ext cx="8108275" cy="740331"/>
          </a:xfrm>
          <a:prstGeom prst="rect">
            <a:avLst/>
          </a:prstGeom>
          <a:noFill/>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Incorporating external data sources like social media or customer behavior can enrich fraud detection models.</a:t>
            </a:r>
            <a:endParaRPr lang="en-US" sz="1900" dirty="0"/>
          </a:p>
        </p:txBody>
      </p:sp>
      <p:sp>
        <p:nvSpPr>
          <p:cNvPr id="12" name="Shape 10"/>
          <p:cNvSpPr/>
          <p:nvPr/>
        </p:nvSpPr>
        <p:spPr>
          <a:xfrm>
            <a:off x="5288042" y="5378172"/>
            <a:ext cx="8355211" cy="15240"/>
          </a:xfrm>
          <a:prstGeom prst="roundRect">
            <a:avLst>
              <a:gd name="adj" fmla="val 242945"/>
            </a:avLst>
          </a:prstGeom>
          <a:solidFill>
            <a:srgbClr val="494A4B"/>
          </a:solidFill>
        </p:spPr>
      </p:sp>
      <p:sp>
        <p:nvSpPr>
          <p:cNvPr id="13" name="Shape 11"/>
          <p:cNvSpPr/>
          <p:nvPr/>
        </p:nvSpPr>
        <p:spPr>
          <a:xfrm>
            <a:off x="863798" y="5516761"/>
            <a:ext cx="6451402" cy="1732598"/>
          </a:xfrm>
          <a:prstGeom prst="roundRect">
            <a:avLst>
              <a:gd name="adj" fmla="val 2137"/>
            </a:avLst>
          </a:prstGeom>
          <a:solidFill>
            <a:srgbClr val="303132"/>
          </a:solidFill>
        </p:spPr>
      </p:sp>
      <p:sp>
        <p:nvSpPr>
          <p:cNvPr id="14" name="Text 12"/>
          <p:cNvSpPr/>
          <p:nvPr/>
        </p:nvSpPr>
        <p:spPr>
          <a:xfrm>
            <a:off x="1110615" y="6151721"/>
            <a:ext cx="179546" cy="462677"/>
          </a:xfrm>
          <a:prstGeom prst="rect">
            <a:avLst/>
          </a:prstGeom>
          <a:noFill/>
        </p:spPr>
        <p:txBody>
          <a:bodyPr wrap="none" lIns="0" tIns="0" rIns="0" bIns="0" rtlCol="0" anchor="t"/>
          <a:lstStyle/>
          <a:p>
            <a:pPr marL="0" indent="0" algn="ctr">
              <a:lnSpc>
                <a:spcPts val="3600"/>
              </a:lnSpc>
              <a:buNone/>
            </a:pPr>
            <a:r>
              <a:rPr lang="en-US" sz="2400" b="1" kern="0" spc="-24" dirty="0">
                <a:solidFill>
                  <a:srgbClr val="E2E6E9"/>
                </a:solidFill>
                <a:latin typeface="Montserrat Bold" pitchFamily="34" charset="0"/>
                <a:ea typeface="Montserrat Bold" pitchFamily="34" charset="-122"/>
                <a:cs typeface="Montserrat Bold" pitchFamily="34" charset="-120"/>
              </a:rPr>
              <a:t>3</a:t>
            </a:r>
            <a:endParaRPr lang="en-US" sz="2400" dirty="0"/>
          </a:p>
        </p:txBody>
      </p:sp>
      <p:sp>
        <p:nvSpPr>
          <p:cNvPr id="15" name="Text 13"/>
          <p:cNvSpPr/>
          <p:nvPr/>
        </p:nvSpPr>
        <p:spPr>
          <a:xfrm>
            <a:off x="7562017" y="5763578"/>
            <a:ext cx="3399234" cy="350639"/>
          </a:xfrm>
          <a:prstGeom prst="rect">
            <a:avLst/>
          </a:prstGeom>
          <a:noFill/>
        </p:spPr>
        <p:txBody>
          <a:bodyPr wrap="none" lIns="0" tIns="0" rIns="0" bIns="0" rtlCol="0" anchor="t"/>
          <a:lstStyle/>
          <a:p>
            <a:pPr marL="0" indent="0" algn="l">
              <a:lnSpc>
                <a:spcPts val="2750"/>
              </a:lnSpc>
              <a:buNone/>
            </a:pPr>
            <a:r>
              <a:rPr lang="en-US" sz="2200" b="1" kern="0" spc="-22" dirty="0">
                <a:solidFill>
                  <a:srgbClr val="E2E6E9"/>
                </a:solidFill>
                <a:latin typeface="Montserrat Bold" pitchFamily="34" charset="0"/>
                <a:ea typeface="Montserrat Bold" pitchFamily="34" charset="-122"/>
                <a:cs typeface="Montserrat Bold" pitchFamily="34" charset="-120"/>
              </a:rPr>
              <a:t>Collaborative Detection</a:t>
            </a:r>
            <a:endParaRPr lang="en-US" sz="2200" dirty="0"/>
          </a:p>
        </p:txBody>
      </p:sp>
      <p:sp>
        <p:nvSpPr>
          <p:cNvPr id="16" name="Text 14"/>
          <p:cNvSpPr/>
          <p:nvPr/>
        </p:nvSpPr>
        <p:spPr>
          <a:xfrm>
            <a:off x="7562017" y="6262211"/>
            <a:ext cx="5957768" cy="740331"/>
          </a:xfrm>
          <a:prstGeom prst="rect">
            <a:avLst/>
          </a:prstGeom>
          <a:noFill/>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Sharing data and best practices among institutions can improve collective fraud detection.</a:t>
            </a:r>
            <a:endParaRPr lang="en-US" sz="1900" dirty="0"/>
          </a:p>
        </p:txBody>
      </p:sp>
      <p:pic>
        <p:nvPicPr>
          <p:cNvPr id="18" name="Picture 17"/>
          <p:cNvPicPr>
            <a:picLocks noChangeAspect="1"/>
          </p:cNvPicPr>
          <p:nvPr/>
        </p:nvPicPr>
        <p:blipFill>
          <a:blip r:embed="rId1"/>
          <a:stretch>
            <a:fillRect/>
          </a:stretch>
        </p:blipFill>
        <p:spPr>
          <a:xfrm>
            <a:off x="12745720" y="7710170"/>
            <a:ext cx="1884680" cy="4394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4419</Words>
  <Application>WPS Presentation</Application>
  <PresentationFormat>On-screen Show (16:9)</PresentationFormat>
  <Paragraphs>179</Paragraphs>
  <Slides>10</Slides>
  <Notes>10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Montserrat Bold</vt:lpstr>
      <vt:lpstr>Segoe Print</vt:lpstr>
      <vt:lpstr>Montserrat Bold</vt:lpstr>
      <vt:lpstr>Montserrat Bold</vt:lpstr>
      <vt:lpstr>Source Sans Pro</vt:lpstr>
      <vt:lpstr>Source Sans Pro</vt:lpstr>
      <vt:lpstr>Source Sans Pro</vt:lpstr>
      <vt:lpstr>Source Sans Pro Bold</vt:lpstr>
      <vt:lpstr>Source Sans Pro Bold</vt:lpstr>
      <vt:lpstr>Source Sans Pro Bold</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Prasanth CM 10</cp:lastModifiedBy>
  <cp:revision>3</cp:revision>
  <dcterms:created xsi:type="dcterms:W3CDTF">2024-12-30T11:07:00Z</dcterms:created>
  <dcterms:modified xsi:type="dcterms:W3CDTF">2024-12-30T13:15:24Z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0947E121BF8A44C9976A45DB35252489_12</vt:lpwstr>
  </property>
  <property fmtid="{D5CDD505-2E9C-101B-9397-08002B2CF9AE}" pid="3" name="KSOProductBuildVer">
    <vt:lpwstr>1033-12.2.0.19307</vt:lpwstr>
  </property>
</Properties>
</file>