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75" r:id="rId2"/>
    <p:sldId id="260" r:id="rId3"/>
    <p:sldId id="261" r:id="rId4"/>
    <p:sldId id="262" r:id="rId5"/>
    <p:sldId id="273" r:id="rId6"/>
    <p:sldId id="264" r:id="rId7"/>
    <p:sldId id="265" r:id="rId8"/>
    <p:sldId id="266" r:id="rId9"/>
    <p:sldId id="267" r:id="rId10"/>
    <p:sldId id="268" r:id="rId11"/>
    <p:sldId id="270" r:id="rId12"/>
    <p:sldId id="269" r:id="rId13"/>
    <p:sldId id="271" r:id="rId14"/>
    <p:sldId id="272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3CEC-1FF4-4891-B92C-B96AD0D8A98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7220-1E8E-4D04-9252-8E063E0B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1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3CEC-1FF4-4891-B92C-B96AD0D8A98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7220-1E8E-4D04-9252-8E063E0B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3CEC-1FF4-4891-B92C-B96AD0D8A98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7220-1E8E-4D04-9252-8E063E0BD51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7662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3CEC-1FF4-4891-B92C-B96AD0D8A98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7220-1E8E-4D04-9252-8E063E0B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94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3CEC-1FF4-4891-B92C-B96AD0D8A98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7220-1E8E-4D04-9252-8E063E0BD51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4236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3CEC-1FF4-4891-B92C-B96AD0D8A98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7220-1E8E-4D04-9252-8E063E0B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98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3CEC-1FF4-4891-B92C-B96AD0D8A98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7220-1E8E-4D04-9252-8E063E0B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08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3CEC-1FF4-4891-B92C-B96AD0D8A98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7220-1E8E-4D04-9252-8E063E0B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1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3CEC-1FF4-4891-B92C-B96AD0D8A98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7220-1E8E-4D04-9252-8E063E0B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3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3CEC-1FF4-4891-B92C-B96AD0D8A98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7220-1E8E-4D04-9252-8E063E0B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0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3CEC-1FF4-4891-B92C-B96AD0D8A98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7220-1E8E-4D04-9252-8E063E0B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2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3CEC-1FF4-4891-B92C-B96AD0D8A98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7220-1E8E-4D04-9252-8E063E0B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9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3CEC-1FF4-4891-B92C-B96AD0D8A98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7220-1E8E-4D04-9252-8E063E0B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9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3CEC-1FF4-4891-B92C-B96AD0D8A98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7220-1E8E-4D04-9252-8E063E0B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5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3CEC-1FF4-4891-B92C-B96AD0D8A98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7220-1E8E-4D04-9252-8E063E0B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4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3CEC-1FF4-4891-B92C-B96AD0D8A98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7220-1E8E-4D04-9252-8E063E0B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9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F3CEC-1FF4-4891-B92C-B96AD0D8A98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F27220-1E8E-4D04-9252-8E063E0B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4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AF2C32-0E51-4869-BEDA-40E14769490D}"/>
              </a:ext>
            </a:extLst>
          </p:cNvPr>
          <p:cNvSpPr txBox="1"/>
          <p:nvPr/>
        </p:nvSpPr>
        <p:spPr>
          <a:xfrm>
            <a:off x="2927903" y="2677803"/>
            <a:ext cx="60976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0" i="1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VIRTUALIZATION</a:t>
            </a:r>
            <a:endParaRPr lang="en-US" sz="6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9428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4577F52-ADA9-4536-BF90-8233BB82B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35" y="576470"/>
            <a:ext cx="8418444" cy="44427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C5C16D-007E-48A4-9CF8-47A8A68A43B7}"/>
              </a:ext>
            </a:extLst>
          </p:cNvPr>
          <p:cNvSpPr txBox="1"/>
          <p:nvPr/>
        </p:nvSpPr>
        <p:spPr>
          <a:xfrm>
            <a:off x="284220" y="5423595"/>
            <a:ext cx="1199723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Network Virtualization (NV) refers to abstracting network resources that were traditionally delivered in hardware to software. NV can combine multiple physical networks to one virtual, software-based network, or it can divide one physical network into separate, independent virtual networks.</a:t>
            </a:r>
          </a:p>
        </p:txBody>
      </p:sp>
    </p:spTree>
    <p:extLst>
      <p:ext uri="{BB962C8B-B14F-4D97-AF65-F5344CB8AC3E}">
        <p14:creationId xmlns:p14="http://schemas.microsoft.com/office/powerpoint/2010/main" val="1231910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C217CA-ED38-43C1-946B-080F9ED08917}"/>
              </a:ext>
            </a:extLst>
          </p:cNvPr>
          <p:cNvSpPr txBox="1"/>
          <p:nvPr/>
        </p:nvSpPr>
        <p:spPr>
          <a:xfrm>
            <a:off x="2908025" y="2160969"/>
            <a:ext cx="609765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NESTED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1303364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27034D-A45D-45F9-86B9-7E43CAB0B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879" y="616226"/>
            <a:ext cx="7335078" cy="52081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582263-F3F8-4536-B173-EFAA3304D1AF}"/>
              </a:ext>
            </a:extLst>
          </p:cNvPr>
          <p:cNvSpPr txBox="1"/>
          <p:nvPr/>
        </p:nvSpPr>
        <p:spPr>
          <a:xfrm>
            <a:off x="785191" y="5824330"/>
            <a:ext cx="113007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02124"/>
                </a:solidFill>
                <a:effectLst/>
              </a:rPr>
              <a:t> Nested virtualization lets you run virtual machine (VM) instances inside of other VMs so you can create your own virtualization environments. 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6559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1EE0-4D20-4EE3-BDB3-65EEE6767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7124"/>
            <a:ext cx="11857383" cy="808107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Windows Defender </a:t>
            </a:r>
          </a:p>
        </p:txBody>
      </p:sp>
      <p:pic>
        <p:nvPicPr>
          <p:cNvPr id="6" name="Content Placeholder 5" descr="A picture containing icon&#10;&#10;Description automatically generated">
            <a:extLst>
              <a:ext uri="{FF2B5EF4-FFF2-40B4-BE49-F238E27FC236}">
                <a16:creationId xmlns:a16="http://schemas.microsoft.com/office/drawing/2014/main" id="{A46E685A-F7D2-429E-8CA8-30D4815C1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840" y="2305879"/>
            <a:ext cx="2560320" cy="253028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E7722-C6E7-45A5-80A9-F93D5BEF7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5805" y="2305878"/>
            <a:ext cx="6074755" cy="376499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424242"/>
                </a:solidFill>
                <a:effectLst/>
              </a:rPr>
              <a:t>Windows Defender is a software application that safeguards a system from malware.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424242"/>
                </a:solidFill>
                <a:effectLst/>
              </a:rPr>
              <a:t>Windows Defender is a software application that safeguards a system from malware.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424242"/>
                </a:solidFill>
                <a:effectLst/>
              </a:rPr>
              <a:t>Released in 2006, Windows Defender was a built-in anti-spyware application included with Windows Vista and Windows 7</a:t>
            </a:r>
            <a:r>
              <a:rPr lang="en-US" sz="2000" dirty="0">
                <a:solidFill>
                  <a:srgbClr val="424242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424242"/>
                </a:solidFill>
                <a:effectLst/>
              </a:rPr>
              <a:t>Windows Defender was updated with the release of Windows 8.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7298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00CD4-B4E7-4C9C-B94D-EC54E378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65" y="556591"/>
            <a:ext cx="11807687" cy="2057399"/>
          </a:xfrm>
        </p:spPr>
        <p:txBody>
          <a:bodyPr>
            <a:normAutofit/>
          </a:bodyPr>
          <a:lstStyle/>
          <a:p>
            <a:pPr algn="ctr"/>
            <a:r>
              <a:rPr lang="en-US" i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Turn on Microsoft Defender Antivirus</a:t>
            </a:r>
            <a:b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52642-CE33-43C7-BCEB-2A0BCEE17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643" y="2077278"/>
            <a:ext cx="10416209" cy="4099685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171717"/>
                </a:solidFill>
                <a:effectLst/>
              </a:rPr>
              <a:t>Select the </a:t>
            </a:r>
            <a:r>
              <a:rPr lang="en-US" sz="2000" b="1" i="0" dirty="0">
                <a:solidFill>
                  <a:srgbClr val="171717"/>
                </a:solidFill>
                <a:effectLst/>
              </a:rPr>
              <a:t>Start</a:t>
            </a:r>
            <a:r>
              <a:rPr lang="en-US" sz="2000" b="0" i="0" dirty="0">
                <a:solidFill>
                  <a:srgbClr val="171717"/>
                </a:solidFill>
                <a:effectLst/>
              </a:rPr>
              <a:t> menu.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171717"/>
                </a:solidFill>
                <a:effectLst/>
              </a:rPr>
              <a:t>In the search bar, type </a:t>
            </a:r>
            <a:r>
              <a:rPr lang="en-US" sz="2000" b="1" i="0" dirty="0">
                <a:solidFill>
                  <a:srgbClr val="171717"/>
                </a:solidFill>
                <a:effectLst/>
              </a:rPr>
              <a:t>group policy</a:t>
            </a:r>
            <a:r>
              <a:rPr lang="en-US" sz="2000" b="0" i="0" dirty="0">
                <a:solidFill>
                  <a:srgbClr val="171717"/>
                </a:solidFill>
                <a:effectLst/>
              </a:rPr>
              <a:t>. Then select </a:t>
            </a:r>
            <a:r>
              <a:rPr lang="en-US" sz="2000" b="1" i="0" dirty="0">
                <a:solidFill>
                  <a:srgbClr val="171717"/>
                </a:solidFill>
                <a:effectLst/>
              </a:rPr>
              <a:t>Edit group policy</a:t>
            </a:r>
            <a:r>
              <a:rPr lang="en-US" sz="2000" b="0" i="0" dirty="0">
                <a:solidFill>
                  <a:srgbClr val="171717"/>
                </a:solidFill>
                <a:effectLst/>
              </a:rPr>
              <a:t> from the listed results. The Local Group Policy Editor will open.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171717"/>
                </a:solidFill>
                <a:effectLst/>
              </a:rPr>
              <a:t>Select </a:t>
            </a:r>
            <a:r>
              <a:rPr lang="en-US" sz="2000" b="1" i="0" dirty="0">
                <a:solidFill>
                  <a:srgbClr val="171717"/>
                </a:solidFill>
                <a:effectLst/>
              </a:rPr>
              <a:t>Computer Configuration</a:t>
            </a:r>
            <a:r>
              <a:rPr lang="en-US" sz="2000" b="0" i="0" dirty="0">
                <a:solidFill>
                  <a:srgbClr val="171717"/>
                </a:solidFill>
                <a:effectLst/>
              </a:rPr>
              <a:t> &gt; </a:t>
            </a:r>
            <a:r>
              <a:rPr lang="en-US" sz="2000" b="1" i="0" dirty="0">
                <a:solidFill>
                  <a:srgbClr val="171717"/>
                </a:solidFill>
                <a:effectLst/>
              </a:rPr>
              <a:t>Administrative Templates</a:t>
            </a:r>
            <a:r>
              <a:rPr lang="en-US" sz="2000" b="0" i="0" dirty="0">
                <a:solidFill>
                  <a:srgbClr val="171717"/>
                </a:solidFill>
                <a:effectLst/>
              </a:rPr>
              <a:t> &gt; </a:t>
            </a:r>
            <a:r>
              <a:rPr lang="en-US" sz="2000" b="1" i="0" dirty="0">
                <a:solidFill>
                  <a:srgbClr val="171717"/>
                </a:solidFill>
                <a:effectLst/>
              </a:rPr>
              <a:t>Windows Components</a:t>
            </a:r>
            <a:r>
              <a:rPr lang="en-US" sz="2000" b="0" i="0" dirty="0">
                <a:solidFill>
                  <a:srgbClr val="171717"/>
                </a:solidFill>
                <a:effectLst/>
              </a:rPr>
              <a:t> &gt; </a:t>
            </a:r>
            <a:r>
              <a:rPr lang="en-US" sz="2000" b="1" i="0" dirty="0">
                <a:solidFill>
                  <a:srgbClr val="171717"/>
                </a:solidFill>
                <a:effectLst/>
              </a:rPr>
              <a:t>Microsoft Defender Antivirus</a:t>
            </a:r>
            <a:r>
              <a:rPr lang="en-US" sz="2000" b="0" i="0" dirty="0">
                <a:solidFill>
                  <a:srgbClr val="171717"/>
                </a:solidFill>
                <a:effectLst/>
              </a:rPr>
              <a:t>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171717"/>
                </a:solidFill>
                <a:effectLst/>
              </a:rPr>
              <a:t>Scroll to the bottom of the list and select </a:t>
            </a:r>
            <a:r>
              <a:rPr lang="en-US" sz="2000" b="1" i="0" dirty="0">
                <a:solidFill>
                  <a:srgbClr val="171717"/>
                </a:solidFill>
                <a:effectLst/>
              </a:rPr>
              <a:t>Turn off Microsoft Defender Antivirus</a:t>
            </a:r>
            <a:r>
              <a:rPr lang="en-US" sz="2000" b="0" i="0" dirty="0">
                <a:solidFill>
                  <a:srgbClr val="171717"/>
                </a:solidFill>
                <a:effectLst/>
              </a:rPr>
              <a:t>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171717"/>
                </a:solidFill>
                <a:effectLst/>
              </a:rPr>
              <a:t>Select </a:t>
            </a:r>
            <a:r>
              <a:rPr lang="en-US" sz="2000" b="1" i="0" dirty="0">
                <a:solidFill>
                  <a:srgbClr val="171717"/>
                </a:solidFill>
                <a:effectLst/>
              </a:rPr>
              <a:t>Disabled</a:t>
            </a:r>
            <a:r>
              <a:rPr lang="en-US" sz="2000" b="0" i="0" dirty="0">
                <a:solidFill>
                  <a:srgbClr val="171717"/>
                </a:solidFill>
                <a:effectLst/>
              </a:rPr>
              <a:t> or </a:t>
            </a:r>
            <a:r>
              <a:rPr lang="en-US" sz="2000" b="1" i="0" dirty="0">
                <a:solidFill>
                  <a:srgbClr val="171717"/>
                </a:solidFill>
                <a:effectLst/>
              </a:rPr>
              <a:t>Not configured</a:t>
            </a:r>
            <a:r>
              <a:rPr lang="en-US" sz="2000" b="0" i="0" dirty="0">
                <a:solidFill>
                  <a:srgbClr val="171717"/>
                </a:solidFill>
                <a:effectLst/>
              </a:rPr>
              <a:t>. It might feel counter-intuitive to select these options because the names suggest that you're turning Microsoft Defender Antivirus off. Don't worry, these options ensure that it's turned on.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171717"/>
                </a:solidFill>
                <a:effectLst/>
              </a:rPr>
              <a:t>Select </a:t>
            </a:r>
            <a:r>
              <a:rPr lang="en-US" sz="2000" b="1" i="0" dirty="0">
                <a:solidFill>
                  <a:srgbClr val="171717"/>
                </a:solidFill>
                <a:effectLst/>
              </a:rPr>
              <a:t>Apply</a:t>
            </a:r>
            <a:r>
              <a:rPr lang="en-US" sz="2000" b="0" i="0" dirty="0">
                <a:solidFill>
                  <a:srgbClr val="171717"/>
                </a:solidFill>
                <a:effectLst/>
              </a:rPr>
              <a:t> &gt; </a:t>
            </a:r>
            <a:r>
              <a:rPr lang="en-US" sz="2000" b="1" i="0" dirty="0">
                <a:solidFill>
                  <a:srgbClr val="171717"/>
                </a:solidFill>
                <a:effectLst/>
              </a:rPr>
              <a:t>OK</a:t>
            </a:r>
            <a:r>
              <a:rPr lang="en-US" sz="2000" b="0" i="0" dirty="0">
                <a:solidFill>
                  <a:srgbClr val="171717"/>
                </a:solidFill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598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772257-E4F3-467D-8690-B1DC5361746D}"/>
              </a:ext>
            </a:extLst>
          </p:cNvPr>
          <p:cNvSpPr txBox="1"/>
          <p:nvPr/>
        </p:nvSpPr>
        <p:spPr>
          <a:xfrm>
            <a:off x="2780472" y="2667864"/>
            <a:ext cx="60976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1669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6828-0EA7-4C79-9966-FBFF7E97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10405-E3AE-4D0B-89C9-2044F7D61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14" y="606286"/>
            <a:ext cx="10969486" cy="602311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89F292C-DA2A-4CB4-9F58-DADD8A4BE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956" y="365124"/>
            <a:ext cx="9243392" cy="50007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285203-E029-4018-AF12-0F989D77090E}"/>
              </a:ext>
            </a:extLst>
          </p:cNvPr>
          <p:cNvSpPr txBox="1"/>
          <p:nvPr/>
        </p:nvSpPr>
        <p:spPr>
          <a:xfrm>
            <a:off x="1639956" y="5836214"/>
            <a:ext cx="9243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Virtualization is a technology that transforms hardware into software.</a:t>
            </a:r>
          </a:p>
        </p:txBody>
      </p:sp>
    </p:spTree>
    <p:extLst>
      <p:ext uri="{BB962C8B-B14F-4D97-AF65-F5344CB8AC3E}">
        <p14:creationId xmlns:p14="http://schemas.microsoft.com/office/powerpoint/2010/main" val="1829746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59B20D1-9738-4045-A4D7-F1A6E9181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347" y="397565"/>
            <a:ext cx="7861852" cy="48999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F7EFB5-1B1A-44D4-AE3C-C8B3FA9A1EAB}"/>
              </a:ext>
            </a:extLst>
          </p:cNvPr>
          <p:cNvSpPr txBox="1"/>
          <p:nvPr/>
        </p:nvSpPr>
        <p:spPr>
          <a:xfrm>
            <a:off x="675861" y="5456583"/>
            <a:ext cx="110125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444444"/>
                </a:solidFill>
                <a:effectLst/>
              </a:rPr>
              <a:t>In order to carry out virtualization, the VMM (Virtual Machine Monitor), also called Hypervisor, generates a </a:t>
            </a:r>
            <a:r>
              <a:rPr lang="en-US" sz="2000" b="1" i="0" dirty="0">
                <a:solidFill>
                  <a:srgbClr val="444444"/>
                </a:solidFill>
                <a:effectLst/>
              </a:rPr>
              <a:t>abstraction layer</a:t>
            </a:r>
            <a:r>
              <a:rPr lang="en-US" sz="2000" b="0" i="0" dirty="0">
                <a:solidFill>
                  <a:srgbClr val="444444"/>
                </a:solidFill>
                <a:effectLst/>
              </a:rPr>
              <a:t> between the hardware and the operating system of the virtual machine, in such a way that it divides and manages the hardware resources between the number of virtual machines that you wish to use.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429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44EE4-6293-42EF-BEB5-28B5FDF2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995"/>
            <a:ext cx="10515600" cy="837795"/>
          </a:xfrm>
        </p:spPr>
        <p:txBody>
          <a:bodyPr/>
          <a:lstStyle/>
          <a:p>
            <a:r>
              <a:rPr lang="en-US" dirty="0"/>
              <a:t>            </a:t>
            </a:r>
            <a:r>
              <a:rPr lang="en-US" dirty="0">
                <a:solidFill>
                  <a:srgbClr val="0070C0"/>
                </a:solidFill>
              </a:rPr>
              <a:t>What Is A Virtual Machine ?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FBEB0E9-F709-4153-9369-179E7689E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522" y="924340"/>
            <a:ext cx="7215808" cy="4572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42F397-B298-4606-9089-6E07F10D466D}"/>
              </a:ext>
            </a:extLst>
          </p:cNvPr>
          <p:cNvSpPr txBox="1"/>
          <p:nvPr/>
        </p:nvSpPr>
        <p:spPr>
          <a:xfrm>
            <a:off x="646044" y="5579717"/>
            <a:ext cx="111450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From the user perspective, virtual machine is software platform like physical computer that runs operating systems and apps.</a:t>
            </a:r>
          </a:p>
        </p:txBody>
      </p:sp>
    </p:spTree>
    <p:extLst>
      <p:ext uri="{BB962C8B-B14F-4D97-AF65-F5344CB8AC3E}">
        <p14:creationId xmlns:p14="http://schemas.microsoft.com/office/powerpoint/2010/main" val="196759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2B411-1C5E-4765-A90F-ABEB1AAF5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59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Types Of Virtualization</a:t>
            </a:r>
          </a:p>
        </p:txBody>
      </p:sp>
      <p:pic>
        <p:nvPicPr>
          <p:cNvPr id="8" name="Content Placeholder 7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3F1693B6-79B7-405C-BADB-34FC95210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704" y="1818861"/>
            <a:ext cx="8169966" cy="4283765"/>
          </a:xfrm>
        </p:spPr>
      </p:pic>
    </p:spTree>
    <p:extLst>
      <p:ext uri="{BB962C8B-B14F-4D97-AF65-F5344CB8AC3E}">
        <p14:creationId xmlns:p14="http://schemas.microsoft.com/office/powerpoint/2010/main" val="146933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1B3E26D-5C7D-42BE-932C-334380DF3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791" y="606287"/>
            <a:ext cx="7762461" cy="49298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B071E5-3316-4C50-A4BE-AF1B25ED7D43}"/>
              </a:ext>
            </a:extLst>
          </p:cNvPr>
          <p:cNvSpPr txBox="1"/>
          <p:nvPr/>
        </p:nvSpPr>
        <p:spPr>
          <a:xfrm>
            <a:off x="457199" y="5411711"/>
            <a:ext cx="114896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000" dirty="0"/>
              <a:t>Virtual desktop infrastructure(VDI) is a desktop delivery model which allows client desktop workloads(operating system, application ,user data) to be hosted and executed on servers in the data center.</a:t>
            </a:r>
          </a:p>
        </p:txBody>
      </p:sp>
    </p:spTree>
    <p:extLst>
      <p:ext uri="{BB962C8B-B14F-4D97-AF65-F5344CB8AC3E}">
        <p14:creationId xmlns:p14="http://schemas.microsoft.com/office/powerpoint/2010/main" val="297010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1395C9D-082A-4B5B-988F-37F310C12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729" y="556592"/>
            <a:ext cx="7643193" cy="48701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6F3C47-395A-4651-A127-D3FB68FCDA34}"/>
              </a:ext>
            </a:extLst>
          </p:cNvPr>
          <p:cNvSpPr txBox="1"/>
          <p:nvPr/>
        </p:nvSpPr>
        <p:spPr>
          <a:xfrm>
            <a:off x="705677" y="5593522"/>
            <a:ext cx="112312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Application virtualization software allows users to access and use an application from a separate computer than the one on which the application is installed.</a:t>
            </a:r>
          </a:p>
        </p:txBody>
      </p:sp>
    </p:spTree>
    <p:extLst>
      <p:ext uri="{BB962C8B-B14F-4D97-AF65-F5344CB8AC3E}">
        <p14:creationId xmlns:p14="http://schemas.microsoft.com/office/powerpoint/2010/main" val="76091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oy&#10;&#10;Description automatically generated">
            <a:extLst>
              <a:ext uri="{FF2B5EF4-FFF2-40B4-BE49-F238E27FC236}">
                <a16:creationId xmlns:a16="http://schemas.microsoft.com/office/drawing/2014/main" id="{27B734CF-84AA-4DB8-A59A-BB53B8C10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356" y="293978"/>
            <a:ext cx="6877878" cy="47749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05CB27-B76B-4563-AAC5-DE1523595BD0}"/>
              </a:ext>
            </a:extLst>
          </p:cNvPr>
          <p:cNvSpPr txBox="1"/>
          <p:nvPr/>
        </p:nvSpPr>
        <p:spPr>
          <a:xfrm>
            <a:off x="616227" y="5472645"/>
            <a:ext cx="112212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444444"/>
                </a:solidFill>
                <a:effectLst/>
              </a:rPr>
              <a:t>It is common for both companies and service providers. Server virtualization divides these into a series of virtual servers, which offers advantages such as </a:t>
            </a:r>
            <a:r>
              <a:rPr lang="en-US" sz="2000" i="0" dirty="0">
                <a:solidFill>
                  <a:srgbClr val="444444"/>
                </a:solidFill>
                <a:effectLst/>
              </a:rPr>
              <a:t>cost savings </a:t>
            </a:r>
            <a:r>
              <a:rPr lang="en-US" sz="2000" b="0" i="0" dirty="0">
                <a:solidFill>
                  <a:srgbClr val="444444"/>
                </a:solidFill>
                <a:effectLst/>
              </a:rPr>
              <a:t>or the automation of some tasks.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91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950F0DD-5902-4892-AC39-EA2C1E0F0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80" y="381207"/>
            <a:ext cx="7191955" cy="48765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A9DEC7-BA5F-4314-82DF-9EDB3F00DB11}"/>
              </a:ext>
            </a:extLst>
          </p:cNvPr>
          <p:cNvSpPr txBox="1"/>
          <p:nvPr/>
        </p:nvSpPr>
        <p:spPr>
          <a:xfrm>
            <a:off x="546653" y="5625260"/>
            <a:ext cx="114598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Storage virtualization is the  next frontier in storage advances the aims to provide a layer of abstraction to reduce complexity.</a:t>
            </a:r>
          </a:p>
        </p:txBody>
      </p:sp>
    </p:spTree>
    <p:extLst>
      <p:ext uri="{BB962C8B-B14F-4D97-AF65-F5344CB8AC3E}">
        <p14:creationId xmlns:p14="http://schemas.microsoft.com/office/powerpoint/2010/main" val="7207709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931</TotalTime>
  <Words>461</Words>
  <Application>Microsoft Office PowerPoint</Application>
  <PresentationFormat>Widescreen</PresentationFormat>
  <Paragraphs>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Segoe UI</vt:lpstr>
      <vt:lpstr>Trebuchet MS</vt:lpstr>
      <vt:lpstr>Wingdings</vt:lpstr>
      <vt:lpstr>Wingdings 3</vt:lpstr>
      <vt:lpstr>Facet</vt:lpstr>
      <vt:lpstr>PowerPoint Presentation</vt:lpstr>
      <vt:lpstr> </vt:lpstr>
      <vt:lpstr>PowerPoint Presentation</vt:lpstr>
      <vt:lpstr>            What Is A Virtual Machine ?</vt:lpstr>
      <vt:lpstr>Types Of Virtualization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Windows Defender </vt:lpstr>
      <vt:lpstr>Turn on Microsoft Defender Antivirus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Harika, Roddam</dc:creator>
  <cp:lastModifiedBy>Harika, Roddam</cp:lastModifiedBy>
  <cp:revision>23</cp:revision>
  <dcterms:created xsi:type="dcterms:W3CDTF">2022-09-15T15:54:01Z</dcterms:created>
  <dcterms:modified xsi:type="dcterms:W3CDTF">2022-09-16T07:26:26Z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2022-09-15T15:54:01Z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b69ed1aa-bf4c-49bf-b02f-776b244a16f3</vt:lpwstr>
  </property>
  <property fmtid="{D5CDD505-2E9C-101B-9397-08002B2CF9AE}" pid="8" name="MSIP_Label_ea60d57e-af5b-4752-ac57-3e4f28ca11dc_ContentBits">
    <vt:lpwstr>0</vt:lpwstr>
  </property>
</Properties>
</file>