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70" r:id="rId7"/>
    <p:sldId id="266" r:id="rId8"/>
    <p:sldId id="267" r:id="rId9"/>
    <p:sldId id="265" r:id="rId10"/>
    <p:sldId id="268" r:id="rId11"/>
    <p:sldId id="269" r:id="rId12"/>
    <p:sldId id="260" r:id="rId13"/>
    <p:sldId id="272" r:id="rId14"/>
    <p:sldId id="261" r:id="rId15"/>
    <p:sldId id="275" r:id="rId16"/>
    <p:sldId id="276" r:id="rId17"/>
    <p:sldId id="263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4E04C-96F6-4FB4-AF73-6D5FEB0FFB68}" v="2" dt="2019-08-23T07:55:52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30" d="100"/>
          <a:sy n="230" d="100"/>
        </p:scale>
        <p:origin x="-2082" y="-3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nder, Wayne" userId="639af42b-8d88-4609-94da-7ab76109b09f" providerId="ADAL" clId="{6954E04C-96F6-4FB4-AF73-6D5FEB0FFB68}"/>
    <pc:docChg chg="modSld">
      <pc:chgData name="Pounder, Wayne" userId="639af42b-8d88-4609-94da-7ab76109b09f" providerId="ADAL" clId="{6954E04C-96F6-4FB4-AF73-6D5FEB0FFB68}" dt="2019-08-23T07:56:46.896" v="24" actId="14100"/>
      <pc:docMkLst>
        <pc:docMk/>
      </pc:docMkLst>
      <pc:sldChg chg="addSp modSp">
        <pc:chgData name="Pounder, Wayne" userId="639af42b-8d88-4609-94da-7ab76109b09f" providerId="ADAL" clId="{6954E04C-96F6-4FB4-AF73-6D5FEB0FFB68}" dt="2019-08-23T07:56:46.896" v="24" actId="14100"/>
        <pc:sldMkLst>
          <pc:docMk/>
          <pc:sldMk cId="2731825986" sldId="264"/>
        </pc:sldMkLst>
        <pc:spChg chg="mod">
          <ac:chgData name="Pounder, Wayne" userId="639af42b-8d88-4609-94da-7ab76109b09f" providerId="ADAL" clId="{6954E04C-96F6-4FB4-AF73-6D5FEB0FFB68}" dt="2019-08-23T07:56:46.896" v="24" actId="14100"/>
          <ac:spMkLst>
            <pc:docMk/>
            <pc:sldMk cId="2731825986" sldId="264"/>
            <ac:spMk id="13" creationId="{00000000-0000-0000-0000-000000000000}"/>
          </ac:spMkLst>
        </pc:spChg>
        <pc:spChg chg="add mod">
          <ac:chgData name="Pounder, Wayne" userId="639af42b-8d88-4609-94da-7ab76109b09f" providerId="ADAL" clId="{6954E04C-96F6-4FB4-AF73-6D5FEB0FFB68}" dt="2019-08-23T07:56:44.198" v="23" actId="1076"/>
          <ac:spMkLst>
            <pc:docMk/>
            <pc:sldMk cId="2731825986" sldId="264"/>
            <ac:spMk id="14" creationId="{BC238ED6-110D-450F-8B87-5ABD5B93C510}"/>
          </ac:spMkLst>
        </pc:spChg>
        <pc:spChg chg="add mod">
          <ac:chgData name="Pounder, Wayne" userId="639af42b-8d88-4609-94da-7ab76109b09f" providerId="ADAL" clId="{6954E04C-96F6-4FB4-AF73-6D5FEB0FFB68}" dt="2019-08-23T07:56:44.198" v="23" actId="1076"/>
          <ac:spMkLst>
            <pc:docMk/>
            <pc:sldMk cId="2731825986" sldId="264"/>
            <ac:spMk id="15" creationId="{649D54AE-E9AE-4273-A6B0-E9166AA06090}"/>
          </ac:spMkLst>
        </pc:spChg>
      </pc:sldChg>
    </pc:docChg>
  </pc:docChgLst>
  <pc:docChgLst>
    <pc:chgData name="Pounder, Wayne" userId="639af42b-8d88-4609-94da-7ab76109b09f" providerId="ADAL" clId="{FBE772D0-69C6-4E81-A2AE-C6E70B664693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3B69F-AE50-4029-ABEB-89E09A9F390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B21C55-D96F-4001-AA81-7160536C4608}">
      <dgm:prSet phldrT="[Text]"/>
      <dgm:spPr/>
      <dgm:t>
        <a:bodyPr/>
        <a:lstStyle/>
        <a:p>
          <a:r>
            <a:rPr lang="en-US" dirty="0"/>
            <a:t>Harry</a:t>
          </a:r>
        </a:p>
      </dgm:t>
    </dgm:pt>
    <dgm:pt modelId="{9A07FBC4-06E8-4D09-8472-A61627E0FFC7}" type="parTrans" cxnId="{554235B1-6DE0-42C2-9920-A25A3A4F1C33}">
      <dgm:prSet/>
      <dgm:spPr/>
      <dgm:t>
        <a:bodyPr/>
        <a:lstStyle/>
        <a:p>
          <a:endParaRPr lang="en-US"/>
        </a:p>
      </dgm:t>
    </dgm:pt>
    <dgm:pt modelId="{9BAEF25F-DF6B-4BAA-84EE-AC85816B788D}" type="sibTrans" cxnId="{554235B1-6DE0-42C2-9920-A25A3A4F1C33}">
      <dgm:prSet/>
      <dgm:spPr/>
      <dgm:t>
        <a:bodyPr/>
        <a:lstStyle/>
        <a:p>
          <a:endParaRPr lang="en-US"/>
        </a:p>
      </dgm:t>
    </dgm:pt>
    <dgm:pt modelId="{480C5B65-A333-48FC-8995-12AECF7FCB77}">
      <dgm:prSet phldrT="[Text]"/>
      <dgm:spPr/>
      <dgm:t>
        <a:bodyPr/>
        <a:lstStyle/>
        <a:p>
          <a:r>
            <a:rPr lang="en-US" dirty="0"/>
            <a:t>Sally</a:t>
          </a:r>
        </a:p>
      </dgm:t>
    </dgm:pt>
    <dgm:pt modelId="{C5F4D8FF-05C8-4411-9EF6-4C29EFD3A89D}" type="parTrans" cxnId="{EDE2BF79-1D6C-49FA-B840-B06D2B673AD3}">
      <dgm:prSet/>
      <dgm:spPr/>
      <dgm:t>
        <a:bodyPr/>
        <a:lstStyle/>
        <a:p>
          <a:endParaRPr lang="en-US"/>
        </a:p>
      </dgm:t>
    </dgm:pt>
    <dgm:pt modelId="{FFA92719-DDDF-46C7-9180-2BD065170D2B}" type="sibTrans" cxnId="{EDE2BF79-1D6C-49FA-B840-B06D2B673AD3}">
      <dgm:prSet/>
      <dgm:spPr/>
      <dgm:t>
        <a:bodyPr/>
        <a:lstStyle/>
        <a:p>
          <a:endParaRPr lang="en-US"/>
        </a:p>
      </dgm:t>
    </dgm:pt>
    <dgm:pt modelId="{C8E93756-ED1F-4083-BBF7-C2223BE1674E}" type="pres">
      <dgm:prSet presAssocID="{0903B69F-AE50-4029-ABEB-89E09A9F39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2AF7B-AC13-4CA8-848F-C223609BF2D9}" type="pres">
      <dgm:prSet presAssocID="{6AB21C55-D96F-4001-AA81-7160536C4608}" presName="root1" presStyleCnt="0"/>
      <dgm:spPr/>
    </dgm:pt>
    <dgm:pt modelId="{82960143-1F8B-402A-8BD1-6816F9AD8E03}" type="pres">
      <dgm:prSet presAssocID="{6AB21C55-D96F-4001-AA81-7160536C4608}" presName="LevelOneTextNode" presStyleLbl="node0" presStyleIdx="0" presStyleCnt="1" custScaleX="22590" custScaleY="22590">
        <dgm:presLayoutVars>
          <dgm:chPref val="3"/>
        </dgm:presLayoutVars>
      </dgm:prSet>
      <dgm:spPr/>
    </dgm:pt>
    <dgm:pt modelId="{9E3B0D04-84F4-4DB1-902D-A362D23C87B9}" type="pres">
      <dgm:prSet presAssocID="{6AB21C55-D96F-4001-AA81-7160536C4608}" presName="level2hierChild" presStyleCnt="0"/>
      <dgm:spPr/>
    </dgm:pt>
    <dgm:pt modelId="{131DE968-1183-4DFA-8510-0E9ABC927500}" type="pres">
      <dgm:prSet presAssocID="{C5F4D8FF-05C8-4411-9EF6-4C29EFD3A89D}" presName="conn2-1" presStyleLbl="parChTrans1D2" presStyleIdx="0" presStyleCnt="1"/>
      <dgm:spPr/>
    </dgm:pt>
    <dgm:pt modelId="{B8B4DE2F-EBBA-458E-8A31-699A95DD6583}" type="pres">
      <dgm:prSet presAssocID="{C5F4D8FF-05C8-4411-9EF6-4C29EFD3A89D}" presName="connTx" presStyleLbl="parChTrans1D2" presStyleIdx="0" presStyleCnt="1"/>
      <dgm:spPr/>
    </dgm:pt>
    <dgm:pt modelId="{17F53E60-186B-4C81-921F-4DD4E0506101}" type="pres">
      <dgm:prSet presAssocID="{480C5B65-A333-48FC-8995-12AECF7FCB77}" presName="root2" presStyleCnt="0"/>
      <dgm:spPr/>
    </dgm:pt>
    <dgm:pt modelId="{7215E8D3-2EB4-4DA7-B6B1-18DE3FDAA8BD}" type="pres">
      <dgm:prSet presAssocID="{480C5B65-A333-48FC-8995-12AECF7FCB77}" presName="LevelTwoTextNode" presStyleLbl="node2" presStyleIdx="0" presStyleCnt="1" custScaleX="24004" custScaleY="24004" custLinFactX="45170" custLinFactNeighborX="100000">
        <dgm:presLayoutVars>
          <dgm:chPref val="3"/>
        </dgm:presLayoutVars>
      </dgm:prSet>
      <dgm:spPr/>
    </dgm:pt>
    <dgm:pt modelId="{20D3602C-BFCA-42BB-BB7C-C07F8DEDD4C3}" type="pres">
      <dgm:prSet presAssocID="{480C5B65-A333-48FC-8995-12AECF7FCB77}" presName="level3hierChild" presStyleCnt="0"/>
      <dgm:spPr/>
    </dgm:pt>
  </dgm:ptLst>
  <dgm:cxnLst>
    <dgm:cxn modelId="{B2D2031A-5D75-49A2-A88D-96A8CB280F09}" type="presOf" srcId="{C5F4D8FF-05C8-4411-9EF6-4C29EFD3A89D}" destId="{131DE968-1183-4DFA-8510-0E9ABC927500}" srcOrd="0" destOrd="0" presId="urn:microsoft.com/office/officeart/2005/8/layout/hierarchy2"/>
    <dgm:cxn modelId="{852CEC1D-4E87-4EDE-9E75-90097957E177}" type="presOf" srcId="{480C5B65-A333-48FC-8995-12AECF7FCB77}" destId="{7215E8D3-2EB4-4DA7-B6B1-18DE3FDAA8BD}" srcOrd="0" destOrd="0" presId="urn:microsoft.com/office/officeart/2005/8/layout/hierarchy2"/>
    <dgm:cxn modelId="{D261D93A-6655-4160-8862-60698EC364CB}" type="presOf" srcId="{C5F4D8FF-05C8-4411-9EF6-4C29EFD3A89D}" destId="{B8B4DE2F-EBBA-458E-8A31-699A95DD6583}" srcOrd="1" destOrd="0" presId="urn:microsoft.com/office/officeart/2005/8/layout/hierarchy2"/>
    <dgm:cxn modelId="{F7677357-B64E-4E97-A60C-244048D97491}" type="presOf" srcId="{6AB21C55-D96F-4001-AA81-7160536C4608}" destId="{82960143-1F8B-402A-8BD1-6816F9AD8E03}" srcOrd="0" destOrd="0" presId="urn:microsoft.com/office/officeart/2005/8/layout/hierarchy2"/>
    <dgm:cxn modelId="{EDE2BF79-1D6C-49FA-B840-B06D2B673AD3}" srcId="{6AB21C55-D96F-4001-AA81-7160536C4608}" destId="{480C5B65-A333-48FC-8995-12AECF7FCB77}" srcOrd="0" destOrd="0" parTransId="{C5F4D8FF-05C8-4411-9EF6-4C29EFD3A89D}" sibTransId="{FFA92719-DDDF-46C7-9180-2BD065170D2B}"/>
    <dgm:cxn modelId="{FE3DC585-5D90-4941-8793-8DD03345DFB9}" type="presOf" srcId="{0903B69F-AE50-4029-ABEB-89E09A9F3909}" destId="{C8E93756-ED1F-4083-BBF7-C2223BE1674E}" srcOrd="0" destOrd="0" presId="urn:microsoft.com/office/officeart/2005/8/layout/hierarchy2"/>
    <dgm:cxn modelId="{554235B1-6DE0-42C2-9920-A25A3A4F1C33}" srcId="{0903B69F-AE50-4029-ABEB-89E09A9F3909}" destId="{6AB21C55-D96F-4001-AA81-7160536C4608}" srcOrd="0" destOrd="0" parTransId="{9A07FBC4-06E8-4D09-8472-A61627E0FFC7}" sibTransId="{9BAEF25F-DF6B-4BAA-84EE-AC85816B788D}"/>
    <dgm:cxn modelId="{1B441AB4-D69E-450D-BD0A-7CA542FD6FE0}" type="presParOf" srcId="{C8E93756-ED1F-4083-BBF7-C2223BE1674E}" destId="{B2F2AF7B-AC13-4CA8-848F-C223609BF2D9}" srcOrd="0" destOrd="0" presId="urn:microsoft.com/office/officeart/2005/8/layout/hierarchy2"/>
    <dgm:cxn modelId="{86F9A0AD-7D52-4967-ADB0-CD3A2C55532D}" type="presParOf" srcId="{B2F2AF7B-AC13-4CA8-848F-C223609BF2D9}" destId="{82960143-1F8B-402A-8BD1-6816F9AD8E03}" srcOrd="0" destOrd="0" presId="urn:microsoft.com/office/officeart/2005/8/layout/hierarchy2"/>
    <dgm:cxn modelId="{AB9E8FE0-9EF1-4E24-A909-7B5B6C8E5C6C}" type="presParOf" srcId="{B2F2AF7B-AC13-4CA8-848F-C223609BF2D9}" destId="{9E3B0D04-84F4-4DB1-902D-A362D23C87B9}" srcOrd="1" destOrd="0" presId="urn:microsoft.com/office/officeart/2005/8/layout/hierarchy2"/>
    <dgm:cxn modelId="{71C7B006-3221-40DF-826A-4C35FA40EB2F}" type="presParOf" srcId="{9E3B0D04-84F4-4DB1-902D-A362D23C87B9}" destId="{131DE968-1183-4DFA-8510-0E9ABC927500}" srcOrd="0" destOrd="0" presId="urn:microsoft.com/office/officeart/2005/8/layout/hierarchy2"/>
    <dgm:cxn modelId="{2D0A4EA9-214B-4CCC-B592-5BBB6FE914F9}" type="presParOf" srcId="{131DE968-1183-4DFA-8510-0E9ABC927500}" destId="{B8B4DE2F-EBBA-458E-8A31-699A95DD6583}" srcOrd="0" destOrd="0" presId="urn:microsoft.com/office/officeart/2005/8/layout/hierarchy2"/>
    <dgm:cxn modelId="{AE8568B6-C4CE-4FF5-B270-2F82E265F6AF}" type="presParOf" srcId="{9E3B0D04-84F4-4DB1-902D-A362D23C87B9}" destId="{17F53E60-186B-4C81-921F-4DD4E0506101}" srcOrd="1" destOrd="0" presId="urn:microsoft.com/office/officeart/2005/8/layout/hierarchy2"/>
    <dgm:cxn modelId="{29F87C63-E4F7-4DED-AF06-3D446A528E5E}" type="presParOf" srcId="{17F53E60-186B-4C81-921F-4DD4E0506101}" destId="{7215E8D3-2EB4-4DA7-B6B1-18DE3FDAA8BD}" srcOrd="0" destOrd="0" presId="urn:microsoft.com/office/officeart/2005/8/layout/hierarchy2"/>
    <dgm:cxn modelId="{F15C0BD2-3514-4CBC-BE6E-D7988924338D}" type="presParOf" srcId="{17F53E60-186B-4C81-921F-4DD4E0506101}" destId="{20D3602C-BFCA-42BB-BB7C-C07F8DEDD4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60143-1F8B-402A-8BD1-6816F9AD8E03}">
      <dsp:nvSpPr>
        <dsp:cNvPr id="0" name=""/>
        <dsp:cNvSpPr/>
      </dsp:nvSpPr>
      <dsp:spPr>
        <a:xfrm>
          <a:off x="735779" y="691281"/>
          <a:ext cx="806926" cy="403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Harry</a:t>
          </a:r>
        </a:p>
      </dsp:txBody>
      <dsp:txXfrm>
        <a:off x="747596" y="703098"/>
        <a:ext cx="783292" cy="379829"/>
      </dsp:txXfrm>
    </dsp:sp>
    <dsp:sp modelId="{131DE968-1183-4DFA-8510-0E9ABC927500}">
      <dsp:nvSpPr>
        <dsp:cNvPr id="0" name=""/>
        <dsp:cNvSpPr/>
      </dsp:nvSpPr>
      <dsp:spPr>
        <a:xfrm>
          <a:off x="1542706" y="803013"/>
          <a:ext cx="2164600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164600" y="90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70891" y="838898"/>
        <a:ext cx="108230" cy="108230"/>
      </dsp:txXfrm>
    </dsp:sp>
    <dsp:sp modelId="{7215E8D3-2EB4-4DA7-B6B1-18DE3FDAA8BD}">
      <dsp:nvSpPr>
        <dsp:cNvPr id="0" name=""/>
        <dsp:cNvSpPr/>
      </dsp:nvSpPr>
      <dsp:spPr>
        <a:xfrm>
          <a:off x="3707307" y="678654"/>
          <a:ext cx="857435" cy="428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Sally</a:t>
          </a:r>
        </a:p>
      </dsp:txBody>
      <dsp:txXfrm>
        <a:off x="3719864" y="691211"/>
        <a:ext cx="832321" cy="40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4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3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2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922C-A267-4857-9136-B0EF51FEAE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A799-DFF3-4DAD-B48C-A63D6518A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Networking for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</a:t>
            </a:r>
          </a:p>
          <a:p>
            <a:r>
              <a:rPr lang="en-GB" dirty="0"/>
              <a:t>(How I learned to stop worrying and love subnet masks)</a:t>
            </a:r>
          </a:p>
        </p:txBody>
      </p:sp>
    </p:spTree>
    <p:extLst>
      <p:ext uri="{BB962C8B-B14F-4D97-AF65-F5344CB8AC3E}">
        <p14:creationId xmlns:p14="http://schemas.microsoft.com/office/powerpoint/2010/main" val="14432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rot="3215973">
            <a:off x="8226331" y="2481973"/>
            <a:ext cx="1251103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6" name="Freeform 25"/>
          <p:cNvSpPr/>
          <p:nvPr/>
        </p:nvSpPr>
        <p:spPr>
          <a:xfrm>
            <a:off x="8817453" y="2079087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7" name="Freeform 26"/>
          <p:cNvSpPr/>
          <p:nvPr/>
        </p:nvSpPr>
        <p:spPr>
          <a:xfrm rot="1418865">
            <a:off x="1913073" y="1674116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7" name="Freeform 16"/>
          <p:cNvSpPr/>
          <p:nvPr/>
        </p:nvSpPr>
        <p:spPr>
          <a:xfrm>
            <a:off x="4047297" y="2250280"/>
            <a:ext cx="393292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</a:t>
            </a:r>
            <a:r>
              <a:rPr lang="en-GB" dirty="0" err="1"/>
              <a:t>routy</a:t>
            </a:r>
            <a:r>
              <a:rPr lang="en-GB" dirty="0"/>
              <a:t> fruity)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5053"/>
            <a:ext cx="10515600" cy="2825888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And then, Frank’s entire family turned up so there were dozens or hundreds of devices on the network.</a:t>
            </a:r>
          </a:p>
          <a:p>
            <a:r>
              <a:rPr lang="en-GB" sz="1600" dirty="0"/>
              <a:t>Lots of wasteful traffic broadcasting to the domain (NOISE)</a:t>
            </a:r>
          </a:p>
          <a:p>
            <a:r>
              <a:rPr lang="en-GB" sz="1600" dirty="0"/>
              <a:t>So we segment the network into smaller chunks of multiple broadcast domains and add a </a:t>
            </a:r>
            <a:r>
              <a:rPr lang="en-GB" sz="1600" u="sng" dirty="0"/>
              <a:t>ROUTER</a:t>
            </a:r>
            <a:r>
              <a:rPr lang="en-GB" sz="1600" dirty="0"/>
              <a:t> to control the segment</a:t>
            </a:r>
          </a:p>
          <a:p>
            <a:r>
              <a:rPr lang="en-GB" sz="1600" dirty="0"/>
              <a:t>Broadcast only happens within it’s own broadcast domain</a:t>
            </a:r>
          </a:p>
          <a:p>
            <a:r>
              <a:rPr lang="en-GB" sz="1600" dirty="0"/>
              <a:t>Routers use </a:t>
            </a:r>
            <a:r>
              <a:rPr lang="en-GB" sz="1600" u="sng" dirty="0"/>
              <a:t>IP Addresses</a:t>
            </a:r>
            <a:r>
              <a:rPr lang="en-GB" sz="1600" dirty="0"/>
              <a:t> to identify hosts and groups of hosts as well as MAC Addresses</a:t>
            </a:r>
          </a:p>
          <a:p>
            <a:r>
              <a:rPr lang="en-GB" sz="1600" dirty="0"/>
              <a:t>We add the IP addresses on each network segment to a </a:t>
            </a:r>
            <a:r>
              <a:rPr lang="en-GB" sz="1600" u="sng" dirty="0"/>
              <a:t>ROUTING TABLE</a:t>
            </a:r>
          </a:p>
          <a:p>
            <a:r>
              <a:rPr lang="en-GB" sz="1600" dirty="0"/>
              <a:t>The </a:t>
            </a:r>
            <a:r>
              <a:rPr lang="en-GB" sz="1600" u="sng" dirty="0"/>
              <a:t>ROUTER</a:t>
            </a:r>
            <a:r>
              <a:rPr lang="en-GB" sz="1600" dirty="0"/>
              <a:t> directs traffic between segments using that lookup table.  It is the </a:t>
            </a:r>
            <a:r>
              <a:rPr lang="en-GB" sz="1600" u="sng" dirty="0"/>
              <a:t>GATEWAY</a:t>
            </a:r>
            <a:r>
              <a:rPr lang="en-GB" sz="1600" dirty="0"/>
              <a:t> to other networks.</a:t>
            </a:r>
          </a:p>
          <a:p>
            <a:r>
              <a:rPr lang="en-GB" sz="1600" dirty="0"/>
              <a:t>The router only needs to know the next “hop” beyond itself and not the final destination</a:t>
            </a:r>
          </a:p>
          <a:p>
            <a:r>
              <a:rPr lang="en-GB" sz="1600" dirty="0"/>
              <a:t>Sorted.  All problems solved.</a:t>
            </a:r>
          </a:p>
        </p:txBody>
      </p:sp>
      <p:sp>
        <p:nvSpPr>
          <p:cNvPr id="4" name="Freeform 3"/>
          <p:cNvSpPr/>
          <p:nvPr/>
        </p:nvSpPr>
        <p:spPr>
          <a:xfrm rot="1418865">
            <a:off x="8648826" y="2437086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" name="Freeform 4"/>
          <p:cNvSpPr/>
          <p:nvPr/>
        </p:nvSpPr>
        <p:spPr>
          <a:xfrm rot="20831552">
            <a:off x="8843225" y="1617009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" name="Freeform 5"/>
          <p:cNvSpPr/>
          <p:nvPr/>
        </p:nvSpPr>
        <p:spPr>
          <a:xfrm>
            <a:off x="1638258" y="2252856"/>
            <a:ext cx="204144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7" name="Freeform 6"/>
          <p:cNvSpPr/>
          <p:nvPr/>
        </p:nvSpPr>
        <p:spPr>
          <a:xfrm>
            <a:off x="900634" y="2107930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Harry</a:t>
            </a:r>
          </a:p>
        </p:txBody>
      </p:sp>
      <p:sp>
        <p:nvSpPr>
          <p:cNvPr id="8" name="Freeform 7"/>
          <p:cNvSpPr/>
          <p:nvPr/>
        </p:nvSpPr>
        <p:spPr>
          <a:xfrm>
            <a:off x="10259450" y="1593013"/>
            <a:ext cx="857435" cy="428717"/>
          </a:xfrm>
          <a:custGeom>
            <a:avLst/>
            <a:gdLst>
              <a:gd name="connsiteX0" fmla="*/ 0 w 857435"/>
              <a:gd name="connsiteY0" fmla="*/ 42872 h 428717"/>
              <a:gd name="connsiteX1" fmla="*/ 42872 w 857435"/>
              <a:gd name="connsiteY1" fmla="*/ 0 h 428717"/>
              <a:gd name="connsiteX2" fmla="*/ 814563 w 857435"/>
              <a:gd name="connsiteY2" fmla="*/ 0 h 428717"/>
              <a:gd name="connsiteX3" fmla="*/ 857435 w 857435"/>
              <a:gd name="connsiteY3" fmla="*/ 42872 h 428717"/>
              <a:gd name="connsiteX4" fmla="*/ 857435 w 857435"/>
              <a:gd name="connsiteY4" fmla="*/ 385845 h 428717"/>
              <a:gd name="connsiteX5" fmla="*/ 814563 w 857435"/>
              <a:gd name="connsiteY5" fmla="*/ 428717 h 428717"/>
              <a:gd name="connsiteX6" fmla="*/ 42872 w 857435"/>
              <a:gd name="connsiteY6" fmla="*/ 428717 h 428717"/>
              <a:gd name="connsiteX7" fmla="*/ 0 w 857435"/>
              <a:gd name="connsiteY7" fmla="*/ 385845 h 428717"/>
              <a:gd name="connsiteX8" fmla="*/ 0 w 857435"/>
              <a:gd name="connsiteY8" fmla="*/ 42872 h 4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435" h="428717">
                <a:moveTo>
                  <a:pt x="0" y="42872"/>
                </a:moveTo>
                <a:cubicBezTo>
                  <a:pt x="0" y="19194"/>
                  <a:pt x="19194" y="0"/>
                  <a:pt x="42872" y="0"/>
                </a:cubicBezTo>
                <a:lnTo>
                  <a:pt x="814563" y="0"/>
                </a:lnTo>
                <a:cubicBezTo>
                  <a:pt x="838241" y="0"/>
                  <a:pt x="857435" y="19194"/>
                  <a:pt x="857435" y="42872"/>
                </a:cubicBezTo>
                <a:lnTo>
                  <a:pt x="857435" y="385845"/>
                </a:lnTo>
                <a:cubicBezTo>
                  <a:pt x="857435" y="409523"/>
                  <a:pt x="838241" y="428717"/>
                  <a:pt x="814563" y="428717"/>
                </a:cubicBezTo>
                <a:lnTo>
                  <a:pt x="42872" y="428717"/>
                </a:lnTo>
                <a:cubicBezTo>
                  <a:pt x="19194" y="428717"/>
                  <a:pt x="0" y="409523"/>
                  <a:pt x="0" y="385845"/>
                </a:cubicBezTo>
                <a:lnTo>
                  <a:pt x="0" y="42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797" tIns="27797" rIns="27797" bIns="2779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Sally</a:t>
            </a:r>
          </a:p>
        </p:txBody>
      </p:sp>
      <p:sp>
        <p:nvSpPr>
          <p:cNvPr id="9" name="Freeform 8"/>
          <p:cNvSpPr/>
          <p:nvPr/>
        </p:nvSpPr>
        <p:spPr>
          <a:xfrm>
            <a:off x="9983027" y="2896333"/>
            <a:ext cx="1133858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Francois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94862" y="2080182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5586302" y="1925654"/>
            <a:ext cx="736270" cy="73627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 14"/>
          <p:cNvSpPr/>
          <p:nvPr/>
        </p:nvSpPr>
        <p:spPr>
          <a:xfrm>
            <a:off x="7887091" y="2064149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6302" y="265687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Router</a:t>
            </a:r>
          </a:p>
        </p:txBody>
      </p:sp>
      <p:sp>
        <p:nvSpPr>
          <p:cNvPr id="18" name="Right Brace 17"/>
          <p:cNvSpPr/>
          <p:nvPr/>
        </p:nvSpPr>
        <p:spPr>
          <a:xfrm rot="5400000">
            <a:off x="2834287" y="691803"/>
            <a:ext cx="213756" cy="4164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469721" y="286608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10.0.110.0/24</a:t>
            </a:r>
          </a:p>
        </p:txBody>
      </p:sp>
      <p:sp>
        <p:nvSpPr>
          <p:cNvPr id="20" name="Right Brace 19"/>
          <p:cNvSpPr/>
          <p:nvPr/>
        </p:nvSpPr>
        <p:spPr>
          <a:xfrm rot="16200000">
            <a:off x="8819775" y="-652147"/>
            <a:ext cx="213756" cy="4164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07708" y="98112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192.168.110.0/24</a:t>
            </a:r>
          </a:p>
        </p:txBody>
      </p:sp>
      <p:sp>
        <p:nvSpPr>
          <p:cNvPr id="22" name="Freeform 21"/>
          <p:cNvSpPr/>
          <p:nvPr/>
        </p:nvSpPr>
        <p:spPr>
          <a:xfrm>
            <a:off x="8244916" y="3050751"/>
            <a:ext cx="132242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/>
              <a:t>Francesca</a:t>
            </a:r>
            <a:endParaRPr lang="en-US" sz="24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0349726" y="2223602"/>
            <a:ext cx="81853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</a:t>
            </a:r>
          </a:p>
        </p:txBody>
      </p:sp>
      <p:sp>
        <p:nvSpPr>
          <p:cNvPr id="24" name="Freeform 23"/>
          <p:cNvSpPr/>
          <p:nvPr/>
        </p:nvSpPr>
        <p:spPr>
          <a:xfrm>
            <a:off x="1634800" y="1436197"/>
            <a:ext cx="1043085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 Jr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51912" y="3445333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39454" y="3445333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2664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 rot="1058936">
            <a:off x="6203497" y="3605864"/>
            <a:ext cx="89288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7" name="Freeform 26"/>
          <p:cNvSpPr/>
          <p:nvPr/>
        </p:nvSpPr>
        <p:spPr>
          <a:xfrm>
            <a:off x="5381453" y="1855526"/>
            <a:ext cx="149436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9" name="Freeform 28"/>
          <p:cNvSpPr/>
          <p:nvPr/>
        </p:nvSpPr>
        <p:spPr>
          <a:xfrm rot="18705217">
            <a:off x="7233657" y="3216160"/>
            <a:ext cx="89288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30" name="Freeform 29"/>
          <p:cNvSpPr/>
          <p:nvPr/>
        </p:nvSpPr>
        <p:spPr>
          <a:xfrm rot="21448582">
            <a:off x="5233300" y="3442582"/>
            <a:ext cx="89288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31" name="Freeform 30"/>
          <p:cNvSpPr/>
          <p:nvPr/>
        </p:nvSpPr>
        <p:spPr>
          <a:xfrm rot="2411998">
            <a:off x="5082681" y="2719592"/>
            <a:ext cx="2249566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32" name="Freeform 31"/>
          <p:cNvSpPr/>
          <p:nvPr/>
        </p:nvSpPr>
        <p:spPr>
          <a:xfrm rot="2770509">
            <a:off x="7246478" y="2347390"/>
            <a:ext cx="89288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(net 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9770"/>
            <a:ext cx="10515600" cy="1248011"/>
          </a:xfrm>
        </p:spPr>
        <p:txBody>
          <a:bodyPr>
            <a:normAutofit fontScale="70000" lnSpcReduction="20000"/>
          </a:bodyPr>
          <a:lstStyle/>
          <a:p>
            <a:r>
              <a:rPr lang="en-GB" sz="2300" dirty="0"/>
              <a:t>Routers allowed ever more complex topology.</a:t>
            </a:r>
          </a:p>
          <a:p>
            <a:r>
              <a:rPr lang="en-GB" sz="2300" dirty="0"/>
              <a:t>And LO… The Internet was born.</a:t>
            </a:r>
          </a:p>
          <a:p>
            <a:r>
              <a:rPr lang="en-GB" sz="2300" i="1" dirty="0"/>
              <a:t>NOTE: Not a series of tubes</a:t>
            </a:r>
          </a:p>
          <a:p>
            <a:r>
              <a:rPr lang="en-GB" sz="3000" dirty="0"/>
              <a:t>Each router knows the </a:t>
            </a:r>
            <a:r>
              <a:rPr lang="en-GB" sz="3000" u="sng" dirty="0"/>
              <a:t>best</a:t>
            </a:r>
            <a:r>
              <a:rPr lang="en-GB" sz="3000" dirty="0"/>
              <a:t> next HOP towards the destination but not the whole path</a:t>
            </a:r>
          </a:p>
        </p:txBody>
      </p:sp>
      <p:sp>
        <p:nvSpPr>
          <p:cNvPr id="4" name="Freeform 3"/>
          <p:cNvSpPr/>
          <p:nvPr/>
        </p:nvSpPr>
        <p:spPr>
          <a:xfrm rot="19561880">
            <a:off x="3996606" y="2303488"/>
            <a:ext cx="819704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5" name="Freeform 4"/>
          <p:cNvSpPr/>
          <p:nvPr/>
        </p:nvSpPr>
        <p:spPr>
          <a:xfrm rot="1418865">
            <a:off x="8648826" y="2900225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" name="Freeform 5"/>
          <p:cNvSpPr/>
          <p:nvPr/>
        </p:nvSpPr>
        <p:spPr>
          <a:xfrm rot="20831552">
            <a:off x="8843225" y="2080148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7" name="Freeform 6"/>
          <p:cNvSpPr/>
          <p:nvPr/>
        </p:nvSpPr>
        <p:spPr>
          <a:xfrm>
            <a:off x="1638258" y="2715995"/>
            <a:ext cx="204144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8" name="Freeform 7"/>
          <p:cNvSpPr/>
          <p:nvPr/>
        </p:nvSpPr>
        <p:spPr>
          <a:xfrm>
            <a:off x="900634" y="2571069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Harry</a:t>
            </a:r>
          </a:p>
        </p:txBody>
      </p:sp>
      <p:sp>
        <p:nvSpPr>
          <p:cNvPr id="9" name="Freeform 8"/>
          <p:cNvSpPr/>
          <p:nvPr/>
        </p:nvSpPr>
        <p:spPr>
          <a:xfrm>
            <a:off x="10259450" y="2056152"/>
            <a:ext cx="857435" cy="428717"/>
          </a:xfrm>
          <a:custGeom>
            <a:avLst/>
            <a:gdLst>
              <a:gd name="connsiteX0" fmla="*/ 0 w 857435"/>
              <a:gd name="connsiteY0" fmla="*/ 42872 h 428717"/>
              <a:gd name="connsiteX1" fmla="*/ 42872 w 857435"/>
              <a:gd name="connsiteY1" fmla="*/ 0 h 428717"/>
              <a:gd name="connsiteX2" fmla="*/ 814563 w 857435"/>
              <a:gd name="connsiteY2" fmla="*/ 0 h 428717"/>
              <a:gd name="connsiteX3" fmla="*/ 857435 w 857435"/>
              <a:gd name="connsiteY3" fmla="*/ 42872 h 428717"/>
              <a:gd name="connsiteX4" fmla="*/ 857435 w 857435"/>
              <a:gd name="connsiteY4" fmla="*/ 385845 h 428717"/>
              <a:gd name="connsiteX5" fmla="*/ 814563 w 857435"/>
              <a:gd name="connsiteY5" fmla="*/ 428717 h 428717"/>
              <a:gd name="connsiteX6" fmla="*/ 42872 w 857435"/>
              <a:gd name="connsiteY6" fmla="*/ 428717 h 428717"/>
              <a:gd name="connsiteX7" fmla="*/ 0 w 857435"/>
              <a:gd name="connsiteY7" fmla="*/ 385845 h 428717"/>
              <a:gd name="connsiteX8" fmla="*/ 0 w 857435"/>
              <a:gd name="connsiteY8" fmla="*/ 42872 h 4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435" h="428717">
                <a:moveTo>
                  <a:pt x="0" y="42872"/>
                </a:moveTo>
                <a:cubicBezTo>
                  <a:pt x="0" y="19194"/>
                  <a:pt x="19194" y="0"/>
                  <a:pt x="42872" y="0"/>
                </a:cubicBezTo>
                <a:lnTo>
                  <a:pt x="814563" y="0"/>
                </a:lnTo>
                <a:cubicBezTo>
                  <a:pt x="838241" y="0"/>
                  <a:pt x="857435" y="19194"/>
                  <a:pt x="857435" y="42872"/>
                </a:cubicBezTo>
                <a:lnTo>
                  <a:pt x="857435" y="385845"/>
                </a:lnTo>
                <a:cubicBezTo>
                  <a:pt x="857435" y="409523"/>
                  <a:pt x="838241" y="428717"/>
                  <a:pt x="814563" y="428717"/>
                </a:cubicBezTo>
                <a:lnTo>
                  <a:pt x="42872" y="428717"/>
                </a:lnTo>
                <a:cubicBezTo>
                  <a:pt x="19194" y="428717"/>
                  <a:pt x="0" y="409523"/>
                  <a:pt x="0" y="385845"/>
                </a:cubicBezTo>
                <a:lnTo>
                  <a:pt x="0" y="42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797" tIns="27797" rIns="27797" bIns="2779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Sally</a:t>
            </a:r>
          </a:p>
        </p:txBody>
      </p:sp>
      <p:sp>
        <p:nvSpPr>
          <p:cNvPr id="10" name="Freeform 9"/>
          <p:cNvSpPr/>
          <p:nvPr/>
        </p:nvSpPr>
        <p:spPr>
          <a:xfrm>
            <a:off x="10190214" y="3278860"/>
            <a:ext cx="81853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4862" y="2543321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sp>
        <p:nvSpPr>
          <p:cNvPr id="15" name="Flowchart: Summing Junction 14"/>
          <p:cNvSpPr/>
          <p:nvPr/>
        </p:nvSpPr>
        <p:spPr>
          <a:xfrm>
            <a:off x="4636277" y="1599101"/>
            <a:ext cx="736270" cy="73627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887091" y="2527288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sp>
        <p:nvSpPr>
          <p:cNvPr id="22" name="Flowchart: Summing Junction 21"/>
          <p:cNvSpPr/>
          <p:nvPr/>
        </p:nvSpPr>
        <p:spPr>
          <a:xfrm>
            <a:off x="4689667" y="3243316"/>
            <a:ext cx="736270" cy="73627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5820210" y="3099490"/>
            <a:ext cx="736270" cy="73627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6863305" y="3370233"/>
            <a:ext cx="736270" cy="73627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lowchart: Summing Junction 24"/>
          <p:cNvSpPr/>
          <p:nvPr/>
        </p:nvSpPr>
        <p:spPr>
          <a:xfrm>
            <a:off x="6826066" y="1579357"/>
            <a:ext cx="736270" cy="73627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Freeform 25"/>
          <p:cNvSpPr/>
          <p:nvPr/>
        </p:nvSpPr>
        <p:spPr>
          <a:xfrm rot="16200000">
            <a:off x="4600996" y="2681498"/>
            <a:ext cx="892880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8" name="Rectangle 27"/>
          <p:cNvSpPr/>
          <p:nvPr/>
        </p:nvSpPr>
        <p:spPr>
          <a:xfrm>
            <a:off x="4999512" y="4414360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87054" y="4414360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922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327"/>
            <a:ext cx="10515600" cy="19626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Router checks L2 header – makes sure this packet is for me</a:t>
            </a:r>
          </a:p>
          <a:p>
            <a:r>
              <a:rPr lang="en-GB" dirty="0"/>
              <a:t>Checks L3 header to work out where to send the packet next</a:t>
            </a:r>
          </a:p>
          <a:p>
            <a:r>
              <a:rPr lang="en-GB" dirty="0"/>
              <a:t>Uses RT to decide where to send the packet next </a:t>
            </a:r>
          </a:p>
          <a:p>
            <a:r>
              <a:rPr lang="en-GB" dirty="0"/>
              <a:t>Replaces the L2 header with updated </a:t>
            </a:r>
            <a:r>
              <a:rPr lang="en-GB" dirty="0" err="1"/>
              <a:t>src</a:t>
            </a:r>
            <a:r>
              <a:rPr lang="en-GB" dirty="0"/>
              <a:t> and </a:t>
            </a:r>
            <a:r>
              <a:rPr lang="en-GB" dirty="0" err="1"/>
              <a:t>dst</a:t>
            </a:r>
            <a:r>
              <a:rPr lang="en-GB" dirty="0"/>
              <a:t> MAC info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28280"/>
              </p:ext>
            </p:extLst>
          </p:nvPr>
        </p:nvGraphicFramePr>
        <p:xfrm>
          <a:off x="2336801" y="3669693"/>
          <a:ext cx="6491514" cy="295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838">
                  <a:extLst>
                    <a:ext uri="{9D8B030D-6E8A-4147-A177-3AD203B41FA5}">
                      <a16:colId xmlns:a16="http://schemas.microsoft.com/office/drawing/2014/main" val="2094642657"/>
                    </a:ext>
                  </a:extLst>
                </a:gridCol>
                <a:gridCol w="2163838">
                  <a:extLst>
                    <a:ext uri="{9D8B030D-6E8A-4147-A177-3AD203B41FA5}">
                      <a16:colId xmlns:a16="http://schemas.microsoft.com/office/drawing/2014/main" val="2385550799"/>
                    </a:ext>
                  </a:extLst>
                </a:gridCol>
                <a:gridCol w="2163838">
                  <a:extLst>
                    <a:ext uri="{9D8B030D-6E8A-4147-A177-3AD203B41FA5}">
                      <a16:colId xmlns:a16="http://schemas.microsoft.com/office/drawing/2014/main" val="2428818496"/>
                    </a:ext>
                  </a:extLst>
                </a:gridCol>
              </a:tblGrid>
              <a:tr h="98452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091623"/>
                  </a:ext>
                </a:extLst>
              </a:tr>
              <a:tr h="98452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26786"/>
                  </a:ext>
                </a:extLst>
              </a:tr>
              <a:tr h="98452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DNS usually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5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IP Address is a 32 bit (4 byte) decimalisation of a binary address:</a:t>
            </a:r>
          </a:p>
          <a:p>
            <a:r>
              <a:rPr lang="en-GB" dirty="0"/>
              <a:t>Written as four octets (8 bits each) with each number being between 0 and 255</a:t>
            </a:r>
          </a:p>
          <a:p>
            <a:pPr marL="1371600" lvl="3" indent="0">
              <a:buNone/>
            </a:pPr>
            <a:r>
              <a:rPr lang="en-GB" dirty="0"/>
              <a:t>			8.8.8.8</a:t>
            </a:r>
          </a:p>
          <a:p>
            <a:pPr marL="1371600" lvl="3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dirty="0"/>
              <a:t>	00001000  00001000  00001000  00001000</a:t>
            </a:r>
          </a:p>
          <a:p>
            <a:r>
              <a:rPr lang="en-GB" dirty="0"/>
              <a:t>Each address must be globally unique (usually)</a:t>
            </a:r>
          </a:p>
          <a:p>
            <a:r>
              <a:rPr lang="en-GB" dirty="0"/>
              <a:t>Some address ranges are reserved for private use:</a:t>
            </a:r>
          </a:p>
          <a:p>
            <a:pPr lvl="1"/>
            <a:r>
              <a:rPr lang="en-GB" dirty="0"/>
              <a:t>10.0.0.0/8</a:t>
            </a:r>
          </a:p>
          <a:p>
            <a:pPr lvl="1"/>
            <a:r>
              <a:rPr lang="en-GB" dirty="0"/>
              <a:t>172.16.0.0/12</a:t>
            </a:r>
          </a:p>
          <a:p>
            <a:pPr lvl="1"/>
            <a:r>
              <a:rPr lang="en-GB" dirty="0"/>
              <a:t>192.168.0.0/16</a:t>
            </a:r>
          </a:p>
          <a:p>
            <a:r>
              <a:rPr lang="en-GB" dirty="0"/>
              <a:t>Can’t use the same range on both sides of the router</a:t>
            </a:r>
          </a:p>
        </p:txBody>
      </p:sp>
    </p:spTree>
    <p:extLst>
      <p:ext uri="{BB962C8B-B14F-4D97-AF65-F5344CB8AC3E}">
        <p14:creationId xmlns:p14="http://schemas.microsoft.com/office/powerpoint/2010/main" val="189982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Subnetting</a:t>
            </a:r>
            <a:r>
              <a:rPr lang="en-GB" dirty="0"/>
              <a:t> (split the difference)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4261"/>
            <a:ext cx="10515600" cy="306270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IP Addresses can be split into two parts</a:t>
            </a:r>
          </a:p>
          <a:p>
            <a:r>
              <a:rPr lang="en-GB" dirty="0"/>
              <a:t>Network part indicates WHICH network a device is a member of</a:t>
            </a:r>
          </a:p>
          <a:p>
            <a:r>
              <a:rPr lang="en-GB" dirty="0"/>
              <a:t>Host part indicates the unique number given to THAT device on the network</a:t>
            </a:r>
          </a:p>
          <a:p>
            <a:r>
              <a:rPr lang="en-GB" dirty="0"/>
              <a:t>This “sub-net” allows us to route traffic to the group of hosts rather than know the final address of every device on every router in the path.</a:t>
            </a:r>
          </a:p>
          <a:p>
            <a:r>
              <a:rPr lang="en-GB" dirty="0"/>
              <a:t>Subnet mask indicates which part of the IP address is the network part</a:t>
            </a:r>
          </a:p>
          <a:p>
            <a:r>
              <a:rPr lang="en-GB" dirty="0"/>
              <a:t>Of the 32 bit address the mask number is the number of bits in the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3792" y="184847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192.168.109.26/24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9565" y="2217808"/>
            <a:ext cx="112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58389" y="221780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88765" y="2217808"/>
            <a:ext cx="172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7469" y="2224436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6940" y="2211183"/>
            <a:ext cx="172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27198" y="1855104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Subnet mask</a:t>
            </a:r>
          </a:p>
        </p:txBody>
      </p:sp>
    </p:spTree>
    <p:extLst>
      <p:ext uri="{BB962C8B-B14F-4D97-AF65-F5344CB8AC3E}">
        <p14:creationId xmlns:p14="http://schemas.microsoft.com/office/powerpoint/2010/main" val="308426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Subnetting</a:t>
            </a:r>
            <a:r>
              <a:rPr lang="en-GB" dirty="0"/>
              <a:t> (masking)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4261"/>
            <a:ext cx="10515600" cy="3062702"/>
          </a:xfrm>
        </p:spPr>
        <p:txBody>
          <a:bodyPr>
            <a:normAutofit/>
          </a:bodyPr>
          <a:lstStyle/>
          <a:p>
            <a:r>
              <a:rPr lang="en-GB" dirty="0"/>
              <a:t>192.168.109.26 = 11000000 10101000 1101101 11010</a:t>
            </a:r>
          </a:p>
          <a:p>
            <a:endParaRPr lang="en-GB" dirty="0"/>
          </a:p>
          <a:p>
            <a:r>
              <a:rPr lang="en-GB" dirty="0"/>
              <a:t>We represent the subnet mask with binary</a:t>
            </a:r>
          </a:p>
          <a:p>
            <a:r>
              <a:rPr lang="en-GB" dirty="0"/>
              <a:t>1 for network portion – 0 for host portion</a:t>
            </a:r>
          </a:p>
          <a:p>
            <a:r>
              <a:rPr lang="en-GB" dirty="0"/>
              <a:t>11111111 11111111 11111111 00000000 (255.255.255.0)</a:t>
            </a:r>
          </a:p>
          <a:p>
            <a:r>
              <a:rPr lang="en-GB" dirty="0"/>
              <a:t>Same as /24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3792" y="184847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192.168.109.26/24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9565" y="2217808"/>
            <a:ext cx="112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58389" y="221780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88765" y="2217808"/>
            <a:ext cx="172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7469" y="2224436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6940" y="2211183"/>
            <a:ext cx="172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27198" y="1855104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Subnet mask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6626" y="3549651"/>
            <a:ext cx="429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1962" y="3549651"/>
            <a:ext cx="18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(24 bits)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169965" y="3549651"/>
            <a:ext cx="934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40869" y="354965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82339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Subnetting</a:t>
            </a:r>
            <a:r>
              <a:rPr lang="en-GB" dirty="0"/>
              <a:t> (mask-</a:t>
            </a:r>
            <a:r>
              <a:rPr lang="en-GB" dirty="0" err="1"/>
              <a:t>tastic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can use masking to split subnets into smaller chunks for discrete groups of hosts and services</a:t>
            </a:r>
          </a:p>
          <a:p>
            <a:r>
              <a:rPr lang="en-GB" dirty="0"/>
              <a:t>11111111 11111110 00000000 00000000 = /15 (255.254.0.0)</a:t>
            </a:r>
          </a:p>
          <a:p>
            <a:r>
              <a:rPr lang="en-GB" dirty="0"/>
              <a:t>11111111 11111111 11111110 00000000 = /23 (255.255.254.0)</a:t>
            </a:r>
          </a:p>
          <a:p>
            <a:r>
              <a:rPr lang="en-GB" dirty="0"/>
              <a:t>11111111 11111111 11111111 11111000 = /29 (255.255.255.248)</a:t>
            </a:r>
          </a:p>
          <a:p>
            <a:endParaRPr lang="en-GB" dirty="0"/>
          </a:p>
          <a:p>
            <a:r>
              <a:rPr lang="en-GB" dirty="0"/>
              <a:t>The smaller the subnet mask number the higher the number of hosts in that segment.</a:t>
            </a:r>
          </a:p>
          <a:p>
            <a:r>
              <a:rPr lang="en-GB" dirty="0"/>
              <a:t>We refer to segments as “/24” etc as this is the number of “1” bits in the mask.</a:t>
            </a:r>
          </a:p>
        </p:txBody>
      </p:sp>
    </p:spTree>
    <p:extLst>
      <p:ext uri="{BB962C8B-B14F-4D97-AF65-F5344CB8AC3E}">
        <p14:creationId xmlns:p14="http://schemas.microsoft.com/office/powerpoint/2010/main" val="232307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Domain Name Service</a:t>
            </a:r>
          </a:p>
          <a:p>
            <a:r>
              <a:rPr lang="en-GB" dirty="0"/>
              <a:t>Convert numeric IP addresses into alpha numeric names</a:t>
            </a:r>
          </a:p>
          <a:p>
            <a:r>
              <a:rPr lang="en-GB" dirty="0"/>
              <a:t>Much more friendly</a:t>
            </a:r>
          </a:p>
          <a:p>
            <a:r>
              <a:rPr lang="en-GB" dirty="0"/>
              <a:t>You can have private DNS (like AD)</a:t>
            </a:r>
          </a:p>
          <a:p>
            <a:r>
              <a:rPr lang="en-GB" dirty="0"/>
              <a:t>You can have public DNS (like </a:t>
            </a:r>
            <a:r>
              <a:rPr lang="en-GB" dirty="0" err="1"/>
              <a:t>Cloudflare</a:t>
            </a:r>
            <a:r>
              <a:rPr lang="en-GB" dirty="0"/>
              <a:t> 1.1.1.1)</a:t>
            </a:r>
          </a:p>
          <a:p>
            <a:r>
              <a:rPr lang="en-GB" dirty="0"/>
              <a:t>Used with DHCP (dynamic IP addressing) to allow multiple IPs for the same domain endpoint</a:t>
            </a:r>
          </a:p>
          <a:p>
            <a:r>
              <a:rPr lang="en-GB" dirty="0"/>
              <a:t>It is hierarchical and split into “zones” that form a tree structure</a:t>
            </a:r>
          </a:p>
          <a:p>
            <a:r>
              <a:rPr lang="en-GB" dirty="0"/>
              <a:t>You can “walk” the tree to reach your destination server</a:t>
            </a:r>
          </a:p>
        </p:txBody>
      </p:sp>
    </p:spTree>
    <p:extLst>
      <p:ext uri="{BB962C8B-B14F-4D97-AF65-F5344CB8AC3E}">
        <p14:creationId xmlns:p14="http://schemas.microsoft.com/office/powerpoint/2010/main" val="1380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(zoning 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“.” zone is the root zone that holds the records for the top level domains like com. net. </a:t>
            </a:r>
            <a:r>
              <a:rPr lang="en-GB" dirty="0" err="1"/>
              <a:t>edu</a:t>
            </a:r>
            <a:r>
              <a:rPr lang="en-GB" dirty="0"/>
              <a:t>. (NOTE the trailing “.” that is usually ignored when displaying domain names)</a:t>
            </a:r>
          </a:p>
          <a:p>
            <a:r>
              <a:rPr lang="en-GB" dirty="0"/>
              <a:t>e.g. uk1-dv.cloud.healthcare-uk.dxc.technology</a:t>
            </a:r>
          </a:p>
          <a:p>
            <a:r>
              <a:rPr lang="en-GB" dirty="0"/>
              <a:t>“technology.” is the top level domain (</a:t>
            </a:r>
            <a:r>
              <a:rPr lang="en-GB" dirty="0" err="1"/>
              <a:t>tld</a:t>
            </a:r>
            <a:r>
              <a:rPr lang="en-GB" dirty="0"/>
              <a:t>)  it holds a record pointing to “</a:t>
            </a:r>
            <a:r>
              <a:rPr lang="en-GB" dirty="0" err="1"/>
              <a:t>dxc.technology</a:t>
            </a:r>
            <a:r>
              <a:rPr lang="en-GB" dirty="0"/>
              <a:t>.” servers</a:t>
            </a:r>
          </a:p>
          <a:p>
            <a:r>
              <a:rPr lang="en-GB" dirty="0"/>
              <a:t>“</a:t>
            </a:r>
            <a:r>
              <a:rPr lang="en-GB" dirty="0" err="1"/>
              <a:t>dxc.technology</a:t>
            </a:r>
            <a:r>
              <a:rPr lang="en-GB" dirty="0"/>
              <a:t>.” </a:t>
            </a:r>
            <a:r>
              <a:rPr lang="en-GB" dirty="0" err="1"/>
              <a:t>nameservers</a:t>
            </a:r>
            <a:r>
              <a:rPr lang="en-GB" dirty="0"/>
              <a:t> hold the pointer to “healthcare-</a:t>
            </a:r>
            <a:r>
              <a:rPr lang="en-GB" dirty="0" err="1"/>
              <a:t>uk.dxc.technology</a:t>
            </a:r>
            <a:r>
              <a:rPr lang="en-GB" dirty="0"/>
              <a:t>.”</a:t>
            </a:r>
          </a:p>
          <a:p>
            <a:r>
              <a:rPr lang="en-GB" dirty="0"/>
              <a:t>“healthcare-</a:t>
            </a:r>
            <a:r>
              <a:rPr lang="en-GB" dirty="0" err="1"/>
              <a:t>uk.dxc.technology</a:t>
            </a:r>
            <a:r>
              <a:rPr lang="en-GB" dirty="0"/>
              <a:t>.” holds the pointer record to “</a:t>
            </a:r>
            <a:r>
              <a:rPr lang="en-GB" dirty="0" err="1"/>
              <a:t>cloud.healthcare-uk.dxc.technology</a:t>
            </a:r>
            <a:r>
              <a:rPr lang="en-GB" dirty="0"/>
              <a:t>.” which we hold in our Azure subscription and set to point at our environment load balancers.</a:t>
            </a:r>
          </a:p>
          <a:p>
            <a:r>
              <a:rPr lang="en-GB" dirty="0"/>
              <a:t>We control everything under the “cloud” branch of the domain.</a:t>
            </a:r>
          </a:p>
          <a:p>
            <a:r>
              <a:rPr lang="en-GB" dirty="0"/>
              <a:t>We are authoritative for that part of the domain</a:t>
            </a:r>
          </a:p>
        </p:txBody>
      </p:sp>
    </p:spTree>
    <p:extLst>
      <p:ext uri="{BB962C8B-B14F-4D97-AF65-F5344CB8AC3E}">
        <p14:creationId xmlns:p14="http://schemas.microsoft.com/office/powerpoint/2010/main" val="15699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6B59-A248-4E94-B288-00A257C3C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That’s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0581F-FDAA-41A2-9E63-865522BDC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(sod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(hello?)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4313102"/>
            <a:ext cx="10515600" cy="2099170"/>
          </a:xfrm>
        </p:spPr>
        <p:txBody>
          <a:bodyPr>
            <a:normAutofit/>
          </a:bodyPr>
          <a:lstStyle/>
          <a:p>
            <a:r>
              <a:rPr lang="en-GB" sz="1600" dirty="0"/>
              <a:t>Once upon a time two hosts, Harry and Sally, saw each other across a crowded room.  But they could not speak</a:t>
            </a:r>
          </a:p>
          <a:p>
            <a:r>
              <a:rPr lang="en-GB" sz="1600" dirty="0"/>
              <a:t>So we added coax cabling between them, a network interface card (</a:t>
            </a:r>
            <a:r>
              <a:rPr lang="en-GB" sz="1600" u="sng" dirty="0"/>
              <a:t>NIC)</a:t>
            </a:r>
            <a:r>
              <a:rPr lang="en-GB" sz="1600" dirty="0"/>
              <a:t> on each host and some basic voltage encoding:</a:t>
            </a:r>
          </a:p>
          <a:p>
            <a:pPr lvl="1"/>
            <a:r>
              <a:rPr lang="en-GB" sz="1600" dirty="0"/>
              <a:t>+5V is binary 1, -5V is binary 0</a:t>
            </a:r>
          </a:p>
          <a:p>
            <a:r>
              <a:rPr lang="en-GB" sz="1600" dirty="0"/>
              <a:t>The voltage has to persist across the whole wire to send the message</a:t>
            </a:r>
          </a:p>
          <a:p>
            <a:r>
              <a:rPr lang="en-GB" sz="1600" b="1" dirty="0"/>
              <a:t>EVERY</a:t>
            </a:r>
            <a:r>
              <a:rPr lang="en-GB" sz="1600" dirty="0"/>
              <a:t> machine gets </a:t>
            </a:r>
            <a:r>
              <a:rPr lang="en-GB" sz="1600" b="1" dirty="0"/>
              <a:t>EVERY</a:t>
            </a:r>
            <a:r>
              <a:rPr lang="en-GB" sz="1600" dirty="0"/>
              <a:t> sent message (the same </a:t>
            </a:r>
            <a:r>
              <a:rPr lang="en-GB" sz="1600" u="sng" dirty="0"/>
              <a:t>COLLISION DOMAIN</a:t>
            </a:r>
            <a:r>
              <a:rPr lang="en-GB" sz="1600" dirty="0"/>
              <a:t>)</a:t>
            </a:r>
          </a:p>
          <a:p>
            <a:r>
              <a:rPr lang="en-GB" sz="1600" dirty="0"/>
              <a:t>And all was well.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3135874"/>
              </p:ext>
            </p:extLst>
          </p:nvPr>
        </p:nvGraphicFramePr>
        <p:xfrm>
          <a:off x="3118591" y="1788445"/>
          <a:ext cx="4564743" cy="178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7089" y="23833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01101110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9512" y="3491345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8041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(who dis?)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18" y="4477630"/>
            <a:ext cx="10515600" cy="1998230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Then Frank turned up and started talking on their wire.  Confusing!</a:t>
            </a:r>
          </a:p>
          <a:p>
            <a:r>
              <a:rPr lang="en-GB" sz="1600" dirty="0"/>
              <a:t>So we gave each host NIC a </a:t>
            </a:r>
            <a:r>
              <a:rPr lang="en-GB" sz="1600" u="sng" dirty="0"/>
              <a:t>MAC ADDRESS</a:t>
            </a:r>
            <a:r>
              <a:rPr lang="en-GB" sz="1600" dirty="0"/>
              <a:t> and added a </a:t>
            </a:r>
            <a:r>
              <a:rPr lang="en-GB" sz="1600" u="sng" dirty="0"/>
              <a:t>HEADER</a:t>
            </a:r>
            <a:r>
              <a:rPr lang="en-GB" sz="1600" dirty="0"/>
              <a:t> to the </a:t>
            </a:r>
            <a:r>
              <a:rPr lang="en-GB" sz="1600" u="sng" dirty="0"/>
              <a:t>MESSAGE</a:t>
            </a:r>
            <a:r>
              <a:rPr lang="en-GB" sz="1600" dirty="0"/>
              <a:t> stating where each message is from (</a:t>
            </a:r>
            <a:r>
              <a:rPr lang="en-GB" sz="1600" u="sng" dirty="0"/>
              <a:t>SOURCE</a:t>
            </a:r>
            <a:r>
              <a:rPr lang="en-GB" sz="1600" dirty="0"/>
              <a:t>) and where it is going (</a:t>
            </a:r>
            <a:r>
              <a:rPr lang="en-GB" sz="1600" u="sng" dirty="0"/>
              <a:t>DESTINATION</a:t>
            </a:r>
            <a:r>
              <a:rPr lang="en-GB" sz="1600" dirty="0"/>
              <a:t>)</a:t>
            </a:r>
          </a:p>
          <a:p>
            <a:r>
              <a:rPr lang="en-GB" sz="1600" dirty="0"/>
              <a:t>The message and it’s header together are called a </a:t>
            </a:r>
            <a:r>
              <a:rPr lang="en-GB" sz="1600" u="sng" dirty="0"/>
              <a:t>FRAME</a:t>
            </a:r>
          </a:p>
          <a:p>
            <a:r>
              <a:rPr lang="en-GB" sz="1600" dirty="0"/>
              <a:t>This approach is called “shared bus” topology.</a:t>
            </a:r>
          </a:p>
          <a:p>
            <a:r>
              <a:rPr lang="en-GB" sz="1600" dirty="0"/>
              <a:t>And all was well…</a:t>
            </a:r>
          </a:p>
          <a:p>
            <a:r>
              <a:rPr lang="en-GB" sz="1600" dirty="0"/>
              <a:t>Until Sally’s wire gets unplugged and the whole network goes down because the electrical signal is lost.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4370" y="2128513"/>
            <a:ext cx="3828963" cy="1105890"/>
            <a:chOff x="3854370" y="2128513"/>
            <a:chExt cx="3828963" cy="1105890"/>
          </a:xfrm>
        </p:grpSpPr>
        <p:sp>
          <p:nvSpPr>
            <p:cNvPr id="6" name="Freeform 5"/>
            <p:cNvSpPr/>
            <p:nvPr/>
          </p:nvSpPr>
          <p:spPr>
            <a:xfrm>
              <a:off x="3854370" y="2479726"/>
              <a:ext cx="806926" cy="403463"/>
            </a:xfrm>
            <a:custGeom>
              <a:avLst/>
              <a:gdLst>
                <a:gd name="connsiteX0" fmla="*/ 0 w 806926"/>
                <a:gd name="connsiteY0" fmla="*/ 40346 h 403463"/>
                <a:gd name="connsiteX1" fmla="*/ 40346 w 806926"/>
                <a:gd name="connsiteY1" fmla="*/ 0 h 403463"/>
                <a:gd name="connsiteX2" fmla="*/ 766580 w 806926"/>
                <a:gd name="connsiteY2" fmla="*/ 0 h 403463"/>
                <a:gd name="connsiteX3" fmla="*/ 806926 w 806926"/>
                <a:gd name="connsiteY3" fmla="*/ 40346 h 403463"/>
                <a:gd name="connsiteX4" fmla="*/ 806926 w 806926"/>
                <a:gd name="connsiteY4" fmla="*/ 363117 h 403463"/>
                <a:gd name="connsiteX5" fmla="*/ 766580 w 806926"/>
                <a:gd name="connsiteY5" fmla="*/ 403463 h 403463"/>
                <a:gd name="connsiteX6" fmla="*/ 40346 w 806926"/>
                <a:gd name="connsiteY6" fmla="*/ 403463 h 403463"/>
                <a:gd name="connsiteX7" fmla="*/ 0 w 806926"/>
                <a:gd name="connsiteY7" fmla="*/ 363117 h 403463"/>
                <a:gd name="connsiteX8" fmla="*/ 0 w 806926"/>
                <a:gd name="connsiteY8" fmla="*/ 40346 h 4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926" h="403463">
                  <a:moveTo>
                    <a:pt x="0" y="40346"/>
                  </a:moveTo>
                  <a:cubicBezTo>
                    <a:pt x="0" y="18064"/>
                    <a:pt x="18064" y="0"/>
                    <a:pt x="40346" y="0"/>
                  </a:cubicBezTo>
                  <a:lnTo>
                    <a:pt x="766580" y="0"/>
                  </a:lnTo>
                  <a:cubicBezTo>
                    <a:pt x="788862" y="0"/>
                    <a:pt x="806926" y="18064"/>
                    <a:pt x="806926" y="40346"/>
                  </a:cubicBezTo>
                  <a:lnTo>
                    <a:pt x="806926" y="363117"/>
                  </a:lnTo>
                  <a:cubicBezTo>
                    <a:pt x="806926" y="385399"/>
                    <a:pt x="788862" y="403463"/>
                    <a:pt x="766580" y="403463"/>
                  </a:cubicBezTo>
                  <a:lnTo>
                    <a:pt x="40346" y="403463"/>
                  </a:lnTo>
                  <a:cubicBezTo>
                    <a:pt x="18064" y="403463"/>
                    <a:pt x="0" y="385399"/>
                    <a:pt x="0" y="363117"/>
                  </a:cubicBezTo>
                  <a:lnTo>
                    <a:pt x="0" y="4034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57" tIns="27057" rIns="27057" bIns="2705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Harry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21066591">
              <a:off x="4648136" y="2422165"/>
              <a:ext cx="2190921" cy="180000"/>
            </a:xfrm>
            <a:custGeom>
              <a:avLst/>
              <a:gdLst>
                <a:gd name="connsiteX0" fmla="*/ 0 w 2190921"/>
                <a:gd name="connsiteY0" fmla="*/ 90000 h 180000"/>
                <a:gd name="connsiteX1" fmla="*/ 2190921 w 2190921"/>
                <a:gd name="connsiteY1" fmla="*/ 9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921" h="180000">
                  <a:moveTo>
                    <a:pt x="0" y="90000"/>
                  </a:moveTo>
                  <a:lnTo>
                    <a:pt x="2190921" y="90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3387" tIns="35227" rIns="1053387" bIns="3522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25898" y="2128513"/>
              <a:ext cx="857435" cy="428717"/>
            </a:xfrm>
            <a:custGeom>
              <a:avLst/>
              <a:gdLst>
                <a:gd name="connsiteX0" fmla="*/ 0 w 857435"/>
                <a:gd name="connsiteY0" fmla="*/ 42872 h 428717"/>
                <a:gd name="connsiteX1" fmla="*/ 42872 w 857435"/>
                <a:gd name="connsiteY1" fmla="*/ 0 h 428717"/>
                <a:gd name="connsiteX2" fmla="*/ 814563 w 857435"/>
                <a:gd name="connsiteY2" fmla="*/ 0 h 428717"/>
                <a:gd name="connsiteX3" fmla="*/ 857435 w 857435"/>
                <a:gd name="connsiteY3" fmla="*/ 42872 h 428717"/>
                <a:gd name="connsiteX4" fmla="*/ 857435 w 857435"/>
                <a:gd name="connsiteY4" fmla="*/ 385845 h 428717"/>
                <a:gd name="connsiteX5" fmla="*/ 814563 w 857435"/>
                <a:gd name="connsiteY5" fmla="*/ 428717 h 428717"/>
                <a:gd name="connsiteX6" fmla="*/ 42872 w 857435"/>
                <a:gd name="connsiteY6" fmla="*/ 428717 h 428717"/>
                <a:gd name="connsiteX7" fmla="*/ 0 w 857435"/>
                <a:gd name="connsiteY7" fmla="*/ 385845 h 428717"/>
                <a:gd name="connsiteX8" fmla="*/ 0 w 857435"/>
                <a:gd name="connsiteY8" fmla="*/ 42872 h 42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435" h="428717">
                  <a:moveTo>
                    <a:pt x="0" y="42872"/>
                  </a:moveTo>
                  <a:cubicBezTo>
                    <a:pt x="0" y="19194"/>
                    <a:pt x="19194" y="0"/>
                    <a:pt x="42872" y="0"/>
                  </a:cubicBezTo>
                  <a:lnTo>
                    <a:pt x="814563" y="0"/>
                  </a:lnTo>
                  <a:cubicBezTo>
                    <a:pt x="838241" y="0"/>
                    <a:pt x="857435" y="19194"/>
                    <a:pt x="857435" y="42872"/>
                  </a:cubicBezTo>
                  <a:lnTo>
                    <a:pt x="857435" y="385845"/>
                  </a:lnTo>
                  <a:cubicBezTo>
                    <a:pt x="857435" y="409523"/>
                    <a:pt x="838241" y="428717"/>
                    <a:pt x="814563" y="428717"/>
                  </a:cubicBezTo>
                  <a:lnTo>
                    <a:pt x="42872" y="428717"/>
                  </a:lnTo>
                  <a:cubicBezTo>
                    <a:pt x="19194" y="428717"/>
                    <a:pt x="0" y="409523"/>
                    <a:pt x="0" y="385845"/>
                  </a:cubicBezTo>
                  <a:lnTo>
                    <a:pt x="0" y="428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797" tIns="27797" rIns="27797" bIns="2779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Sally</a:t>
              </a:r>
            </a:p>
          </p:txBody>
        </p:sp>
        <p:sp>
          <p:nvSpPr>
            <p:cNvPr id="9" name="Freeform 8"/>
            <p:cNvSpPr/>
            <p:nvPr/>
          </p:nvSpPr>
          <p:spPr>
            <a:xfrm rot="822004">
              <a:off x="5195610" y="2426521"/>
              <a:ext cx="956163" cy="585791"/>
            </a:xfrm>
            <a:custGeom>
              <a:avLst/>
              <a:gdLst>
                <a:gd name="connsiteX0" fmla="*/ 0 w 1470663"/>
                <a:gd name="connsiteY0" fmla="*/ 90000 h 180000"/>
                <a:gd name="connsiteX1" fmla="*/ 1470663 w 1470663"/>
                <a:gd name="connsiteY1" fmla="*/ 9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663" h="180000">
                  <a:moveTo>
                    <a:pt x="0" y="90000"/>
                  </a:moveTo>
                  <a:lnTo>
                    <a:pt x="1470663" y="90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65" tIns="53233" rIns="711264" bIns="5323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90118" y="2825135"/>
              <a:ext cx="818536" cy="409268"/>
            </a:xfrm>
            <a:custGeom>
              <a:avLst/>
              <a:gdLst>
                <a:gd name="connsiteX0" fmla="*/ 0 w 818536"/>
                <a:gd name="connsiteY0" fmla="*/ 40927 h 409268"/>
                <a:gd name="connsiteX1" fmla="*/ 40927 w 818536"/>
                <a:gd name="connsiteY1" fmla="*/ 0 h 409268"/>
                <a:gd name="connsiteX2" fmla="*/ 777609 w 818536"/>
                <a:gd name="connsiteY2" fmla="*/ 0 h 409268"/>
                <a:gd name="connsiteX3" fmla="*/ 818536 w 818536"/>
                <a:gd name="connsiteY3" fmla="*/ 40927 h 409268"/>
                <a:gd name="connsiteX4" fmla="*/ 818536 w 818536"/>
                <a:gd name="connsiteY4" fmla="*/ 368341 h 409268"/>
                <a:gd name="connsiteX5" fmla="*/ 777609 w 818536"/>
                <a:gd name="connsiteY5" fmla="*/ 409268 h 409268"/>
                <a:gd name="connsiteX6" fmla="*/ 40927 w 818536"/>
                <a:gd name="connsiteY6" fmla="*/ 409268 h 409268"/>
                <a:gd name="connsiteX7" fmla="*/ 0 w 818536"/>
                <a:gd name="connsiteY7" fmla="*/ 368341 h 409268"/>
                <a:gd name="connsiteX8" fmla="*/ 0 w 818536"/>
                <a:gd name="connsiteY8" fmla="*/ 40927 h 40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8536" h="409268">
                  <a:moveTo>
                    <a:pt x="818536" y="40928"/>
                  </a:moveTo>
                  <a:cubicBezTo>
                    <a:pt x="818536" y="18325"/>
                    <a:pt x="800212" y="1"/>
                    <a:pt x="777609" y="1"/>
                  </a:cubicBezTo>
                  <a:lnTo>
                    <a:pt x="40927" y="1"/>
                  </a:lnTo>
                  <a:cubicBezTo>
                    <a:pt x="18324" y="1"/>
                    <a:pt x="0" y="18325"/>
                    <a:pt x="0" y="40928"/>
                  </a:cubicBezTo>
                  <a:lnTo>
                    <a:pt x="0" y="368340"/>
                  </a:lnTo>
                  <a:cubicBezTo>
                    <a:pt x="0" y="390943"/>
                    <a:pt x="18324" y="409267"/>
                    <a:pt x="40927" y="409267"/>
                  </a:cubicBezTo>
                  <a:lnTo>
                    <a:pt x="777609" y="409267"/>
                  </a:lnTo>
                  <a:cubicBezTo>
                    <a:pt x="800212" y="409267"/>
                    <a:pt x="818536" y="390943"/>
                    <a:pt x="818536" y="368340"/>
                  </a:cubicBezTo>
                  <a:lnTo>
                    <a:pt x="818536" y="409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27" tIns="27227" rIns="27227" bIns="2722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Frank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99512" y="3491339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986" y="3491339"/>
            <a:ext cx="1351556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38ED6-110D-450F-8B87-5ABD5B93C510}"/>
              </a:ext>
            </a:extLst>
          </p:cNvPr>
          <p:cNvSpPr/>
          <p:nvPr/>
        </p:nvSpPr>
        <p:spPr>
          <a:xfrm>
            <a:off x="3647986" y="3663532"/>
            <a:ext cx="699069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Frank 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D54AE-E9AE-4273-A6B0-E9166AA06090}"/>
              </a:ext>
            </a:extLst>
          </p:cNvPr>
          <p:cNvSpPr/>
          <p:nvPr/>
        </p:nvSpPr>
        <p:spPr>
          <a:xfrm>
            <a:off x="4347055" y="3663532"/>
            <a:ext cx="647283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-&gt; Sally</a:t>
            </a:r>
          </a:p>
        </p:txBody>
      </p:sp>
    </p:spTree>
    <p:extLst>
      <p:ext uri="{BB962C8B-B14F-4D97-AF65-F5344CB8AC3E}">
        <p14:creationId xmlns:p14="http://schemas.microsoft.com/office/powerpoint/2010/main" val="27318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Bytes, bits, and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7886" cy="4351338"/>
          </a:xfrm>
        </p:spPr>
        <p:txBody>
          <a:bodyPr>
            <a:normAutofit/>
          </a:bodyPr>
          <a:lstStyle/>
          <a:p>
            <a:r>
              <a:rPr lang="en-GB" dirty="0"/>
              <a:t>A bit is binary – can be 1 or 0</a:t>
            </a:r>
          </a:p>
          <a:p>
            <a:r>
              <a:rPr lang="en-GB" dirty="0"/>
              <a:t>8 bits make a byte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 Addresses are 48 bit (6 byte) hexadecimal conversions of the binary address of the NIC</a:t>
            </a:r>
          </a:p>
          <a:p>
            <a:r>
              <a:rPr lang="en-GB" dirty="0"/>
              <a:t>MAC Addresses are set during NIC manufacture and are globally unique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32095" y="1933709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683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08849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473389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37935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11110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75651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548818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830617" y="2462843"/>
            <a:ext cx="224287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5400000">
            <a:off x="6857270" y="1760518"/>
            <a:ext cx="307679" cy="227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37935" y="3053755"/>
            <a:ext cx="6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5958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9866" y="1862600"/>
            <a:ext cx="2570672" cy="4399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7 -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9866" y="2338064"/>
            <a:ext cx="2570672" cy="4399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6 - 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9866" y="2813528"/>
            <a:ext cx="2570672" cy="439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5 - 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866" y="3288992"/>
            <a:ext cx="2570672" cy="439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4 - 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9866" y="3764456"/>
            <a:ext cx="2570672" cy="4399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3 -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9866" y="4239920"/>
            <a:ext cx="2570672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– 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9866" y="4715383"/>
            <a:ext cx="2570672" cy="4399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1 - Physical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9865" y="5312172"/>
            <a:ext cx="24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Theoretical OSI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2713" y="1869229"/>
            <a:ext cx="2508772" cy="137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32713" y="3295621"/>
            <a:ext cx="2508772" cy="413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32713" y="3771085"/>
            <a:ext cx="2508772" cy="4138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Network/Internet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32713" y="4246549"/>
            <a:ext cx="2508772" cy="889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0860" y="5318800"/>
            <a:ext cx="22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TCP/IP</a:t>
            </a:r>
          </a:p>
          <a:p>
            <a:pPr algn="ctr"/>
            <a:r>
              <a:rPr lang="en-GB" dirty="0"/>
              <a:t>(The bit that matters)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46707" y="452170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0083" y="381271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53335" y="329588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40081" y="239473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1012" y="1933215"/>
            <a:ext cx="25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HTTP, SSH, L7 Firewall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1010" y="3293931"/>
            <a:ext cx="25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TCP, UDP, L4 Firewalls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1012" y="3794674"/>
            <a:ext cx="25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IP, Routers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1013" y="4251873"/>
            <a:ext cx="25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NIC, Switch, MAC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1012" y="4730844"/>
            <a:ext cx="25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Hardware, Copper, Fibre</a:t>
            </a:r>
          </a:p>
        </p:txBody>
      </p:sp>
    </p:spTree>
    <p:extLst>
      <p:ext uri="{BB962C8B-B14F-4D97-AF65-F5344CB8AC3E}">
        <p14:creationId xmlns:p14="http://schemas.microsoft.com/office/powerpoint/2010/main" val="29771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Packets and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204"/>
          </a:xfrm>
          <a:noFill/>
        </p:spPr>
        <p:txBody>
          <a:bodyPr>
            <a:normAutofit/>
          </a:bodyPr>
          <a:lstStyle/>
          <a:p>
            <a:r>
              <a:rPr lang="en-GB" dirty="0"/>
              <a:t>A FRAME is the Message (sometimes called a payload), The Source MAC address and the Destination MAC address bundled together.</a:t>
            </a:r>
          </a:p>
          <a:p>
            <a:r>
              <a:rPr lang="en-GB" dirty="0"/>
              <a:t>Frames are used for local traffic and only at Layer 2 – NIC – Data Link</a:t>
            </a:r>
          </a:p>
          <a:p>
            <a:endParaRPr lang="en-GB" dirty="0"/>
          </a:p>
          <a:p>
            <a:r>
              <a:rPr lang="en-GB" dirty="0"/>
              <a:t>Frames only know “next hop”</a:t>
            </a:r>
          </a:p>
          <a:p>
            <a:r>
              <a:rPr lang="en-GB" dirty="0"/>
              <a:t>A PACKET inserts additional HEADER information at Layer 3 when the message is being transmitted outside of the local network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Packets know the original source and the final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8967" y="5552052"/>
            <a:ext cx="934360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7203" y="5552052"/>
            <a:ext cx="2151794" cy="16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0313" y="5552052"/>
            <a:ext cx="1806890" cy="16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9579" y="5548804"/>
            <a:ext cx="1900642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82086" y="5793555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Dest</a:t>
            </a:r>
            <a:r>
              <a:rPr lang="en-GB" sz="1200" dirty="0">
                <a:solidFill>
                  <a:schemeClr val="tx1"/>
                </a:solidFill>
              </a:rPr>
              <a:t> MAC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0859" y="5793555"/>
            <a:ext cx="957335" cy="188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Source MAC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39309" y="5803283"/>
            <a:ext cx="1890912" cy="16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1394" y="3233399"/>
            <a:ext cx="934360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66342" y="3233399"/>
            <a:ext cx="1806890" cy="16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2006" y="3230151"/>
            <a:ext cx="1900642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Layer 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08115" y="3474902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Dest</a:t>
            </a:r>
            <a:r>
              <a:rPr lang="en-GB" sz="1200" dirty="0">
                <a:solidFill>
                  <a:schemeClr val="tx1"/>
                </a:solidFill>
              </a:rPr>
              <a:t> MAC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46888" y="3474902"/>
            <a:ext cx="957335" cy="188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Source MAC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31736" y="3484630"/>
            <a:ext cx="1890912" cy="16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28220" y="3484632"/>
            <a:ext cx="893786" cy="16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904" y="5803287"/>
            <a:ext cx="893786" cy="16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6877" y="5792400"/>
            <a:ext cx="1048778" cy="162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Source IP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03677" y="5803286"/>
            <a:ext cx="1048778" cy="162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Destination IP</a:t>
            </a:r>
          </a:p>
        </p:txBody>
      </p:sp>
    </p:spTree>
    <p:extLst>
      <p:ext uri="{BB962C8B-B14F-4D97-AF65-F5344CB8AC3E}">
        <p14:creationId xmlns:p14="http://schemas.microsoft.com/office/powerpoint/2010/main" val="8057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418865">
            <a:off x="5593758" y="2482228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8" name="Freeform 7"/>
          <p:cNvSpPr/>
          <p:nvPr/>
        </p:nvSpPr>
        <p:spPr>
          <a:xfrm rot="20831552">
            <a:off x="5510778" y="1637971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" name="Freeform 5"/>
          <p:cNvSpPr/>
          <p:nvPr/>
        </p:nvSpPr>
        <p:spPr>
          <a:xfrm>
            <a:off x="3428212" y="2175462"/>
            <a:ext cx="204144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(hub-</a:t>
            </a:r>
            <a:r>
              <a:rPr lang="en-GB" dirty="0" err="1"/>
              <a:t>alicious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22" y="4064123"/>
            <a:ext cx="10515600" cy="1612281"/>
          </a:xfrm>
        </p:spPr>
        <p:txBody>
          <a:bodyPr>
            <a:normAutofit/>
          </a:bodyPr>
          <a:lstStyle/>
          <a:p>
            <a:r>
              <a:rPr lang="en-GB" sz="1600" dirty="0"/>
              <a:t>So we added a </a:t>
            </a:r>
            <a:r>
              <a:rPr lang="en-GB" sz="1600" u="sng" dirty="0"/>
              <a:t>HUB</a:t>
            </a:r>
            <a:r>
              <a:rPr lang="en-GB" sz="1600" dirty="0"/>
              <a:t> with each host connected in a star pattern to a single electrical bus.</a:t>
            </a:r>
          </a:p>
          <a:p>
            <a:r>
              <a:rPr lang="en-GB" sz="1600" b="1" dirty="0"/>
              <a:t>Everybody</a:t>
            </a:r>
            <a:r>
              <a:rPr lang="en-GB" sz="1600" dirty="0"/>
              <a:t> still gets </a:t>
            </a:r>
            <a:r>
              <a:rPr lang="en-GB" sz="1600" b="1" dirty="0"/>
              <a:t>everything</a:t>
            </a:r>
            <a:r>
              <a:rPr lang="en-GB" sz="1600" dirty="0"/>
              <a:t> sent (still same </a:t>
            </a:r>
            <a:r>
              <a:rPr lang="en-GB" sz="1600" u="sng" dirty="0"/>
              <a:t>COLLISION DOMAIN</a:t>
            </a:r>
            <a:r>
              <a:rPr lang="en-GB" sz="1600" dirty="0"/>
              <a:t>)</a:t>
            </a:r>
          </a:p>
          <a:p>
            <a:r>
              <a:rPr lang="en-GB" sz="1600" dirty="0"/>
              <a:t>And all was well again…</a:t>
            </a:r>
          </a:p>
          <a:p>
            <a:r>
              <a:rPr lang="en-GB" sz="1600" dirty="0"/>
              <a:t>Until two messages are sent together (collision) and we have to wait for the line to clear and retransmit. </a:t>
            </a:r>
            <a:r>
              <a:rPr lang="en-GB" sz="1600" dirty="0" err="1"/>
              <a:t>Slooooooow</a:t>
            </a:r>
            <a:r>
              <a:rPr lang="en-GB" sz="1600" dirty="0"/>
              <a:t>.</a:t>
            </a:r>
          </a:p>
        </p:txBody>
      </p:sp>
      <p:sp>
        <p:nvSpPr>
          <p:cNvPr id="5" name="Freeform 4"/>
          <p:cNvSpPr/>
          <p:nvPr/>
        </p:nvSpPr>
        <p:spPr>
          <a:xfrm>
            <a:off x="2690588" y="2030536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Harry</a:t>
            </a:r>
          </a:p>
        </p:txBody>
      </p:sp>
      <p:sp>
        <p:nvSpPr>
          <p:cNvPr id="7" name="Freeform 6"/>
          <p:cNvSpPr/>
          <p:nvPr/>
        </p:nvSpPr>
        <p:spPr>
          <a:xfrm>
            <a:off x="7204382" y="1638155"/>
            <a:ext cx="857435" cy="428717"/>
          </a:xfrm>
          <a:custGeom>
            <a:avLst/>
            <a:gdLst>
              <a:gd name="connsiteX0" fmla="*/ 0 w 857435"/>
              <a:gd name="connsiteY0" fmla="*/ 42872 h 428717"/>
              <a:gd name="connsiteX1" fmla="*/ 42872 w 857435"/>
              <a:gd name="connsiteY1" fmla="*/ 0 h 428717"/>
              <a:gd name="connsiteX2" fmla="*/ 814563 w 857435"/>
              <a:gd name="connsiteY2" fmla="*/ 0 h 428717"/>
              <a:gd name="connsiteX3" fmla="*/ 857435 w 857435"/>
              <a:gd name="connsiteY3" fmla="*/ 42872 h 428717"/>
              <a:gd name="connsiteX4" fmla="*/ 857435 w 857435"/>
              <a:gd name="connsiteY4" fmla="*/ 385845 h 428717"/>
              <a:gd name="connsiteX5" fmla="*/ 814563 w 857435"/>
              <a:gd name="connsiteY5" fmla="*/ 428717 h 428717"/>
              <a:gd name="connsiteX6" fmla="*/ 42872 w 857435"/>
              <a:gd name="connsiteY6" fmla="*/ 428717 h 428717"/>
              <a:gd name="connsiteX7" fmla="*/ 0 w 857435"/>
              <a:gd name="connsiteY7" fmla="*/ 385845 h 428717"/>
              <a:gd name="connsiteX8" fmla="*/ 0 w 857435"/>
              <a:gd name="connsiteY8" fmla="*/ 42872 h 4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435" h="428717">
                <a:moveTo>
                  <a:pt x="0" y="42872"/>
                </a:moveTo>
                <a:cubicBezTo>
                  <a:pt x="0" y="19194"/>
                  <a:pt x="19194" y="0"/>
                  <a:pt x="42872" y="0"/>
                </a:cubicBezTo>
                <a:lnTo>
                  <a:pt x="814563" y="0"/>
                </a:lnTo>
                <a:cubicBezTo>
                  <a:pt x="838241" y="0"/>
                  <a:pt x="857435" y="19194"/>
                  <a:pt x="857435" y="42872"/>
                </a:cubicBezTo>
                <a:lnTo>
                  <a:pt x="857435" y="385845"/>
                </a:lnTo>
                <a:cubicBezTo>
                  <a:pt x="857435" y="409523"/>
                  <a:pt x="838241" y="428717"/>
                  <a:pt x="814563" y="428717"/>
                </a:cubicBezTo>
                <a:lnTo>
                  <a:pt x="42872" y="428717"/>
                </a:lnTo>
                <a:cubicBezTo>
                  <a:pt x="19194" y="428717"/>
                  <a:pt x="0" y="409523"/>
                  <a:pt x="0" y="385845"/>
                </a:cubicBezTo>
                <a:lnTo>
                  <a:pt x="0" y="42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797" tIns="27797" rIns="27797" bIns="2779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Sally</a:t>
            </a:r>
          </a:p>
        </p:txBody>
      </p:sp>
      <p:sp>
        <p:nvSpPr>
          <p:cNvPr id="9" name="Freeform 8"/>
          <p:cNvSpPr/>
          <p:nvPr/>
        </p:nvSpPr>
        <p:spPr>
          <a:xfrm>
            <a:off x="7135146" y="2860863"/>
            <a:ext cx="81853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</a:t>
            </a:r>
          </a:p>
        </p:txBody>
      </p:sp>
      <p:sp>
        <p:nvSpPr>
          <p:cNvPr id="11" name="Freeform 10"/>
          <p:cNvSpPr/>
          <p:nvPr/>
        </p:nvSpPr>
        <p:spPr>
          <a:xfrm>
            <a:off x="5066190" y="2074044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9512" y="3491339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7054" y="3491339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1457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(switching 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4007938"/>
            <a:ext cx="10515600" cy="2425741"/>
          </a:xfrm>
        </p:spPr>
        <p:txBody>
          <a:bodyPr>
            <a:normAutofit/>
          </a:bodyPr>
          <a:lstStyle/>
          <a:p>
            <a:r>
              <a:rPr lang="en-GB" sz="1600" dirty="0"/>
              <a:t>So Philips invented the </a:t>
            </a:r>
            <a:r>
              <a:rPr lang="en-GB" sz="1600" u="sng" dirty="0"/>
              <a:t>SWITCH</a:t>
            </a:r>
            <a:r>
              <a:rPr lang="en-GB" sz="1600" dirty="0"/>
              <a:t> that had an electrical bus for every Ethernet port. </a:t>
            </a:r>
          </a:p>
          <a:p>
            <a:r>
              <a:rPr lang="en-GB" sz="1600" dirty="0"/>
              <a:t>Which meant a separate collision domain for every Ethernet port.  </a:t>
            </a:r>
          </a:p>
          <a:p>
            <a:r>
              <a:rPr lang="en-GB" sz="1600" dirty="0"/>
              <a:t>The switch queues messages so no more retransmitting.</a:t>
            </a:r>
          </a:p>
          <a:p>
            <a:r>
              <a:rPr lang="en-GB" sz="1600" dirty="0"/>
              <a:t>Even better – switches intelligently send messages to the correct destination Ethernet port</a:t>
            </a:r>
          </a:p>
          <a:p>
            <a:r>
              <a:rPr lang="en-GB" sz="1600" dirty="0"/>
              <a:t>It does this by building an </a:t>
            </a:r>
            <a:r>
              <a:rPr lang="en-GB" sz="1600" u="sng" dirty="0"/>
              <a:t>ARP table</a:t>
            </a:r>
            <a:r>
              <a:rPr lang="en-GB" sz="1600" dirty="0"/>
              <a:t> using ONLY the Layer 2 frame header</a:t>
            </a:r>
          </a:p>
          <a:p>
            <a:r>
              <a:rPr lang="en-GB" sz="1600" dirty="0"/>
              <a:t>Hosts only receive the messages meant for them</a:t>
            </a:r>
          </a:p>
          <a:p>
            <a:r>
              <a:rPr lang="en-GB" sz="1600" dirty="0"/>
              <a:t>And all was pretty swell.</a:t>
            </a:r>
          </a:p>
        </p:txBody>
      </p:sp>
      <p:sp>
        <p:nvSpPr>
          <p:cNvPr id="4" name="Freeform 3"/>
          <p:cNvSpPr/>
          <p:nvPr/>
        </p:nvSpPr>
        <p:spPr>
          <a:xfrm rot="1418865">
            <a:off x="5593758" y="2482228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" name="Freeform 4"/>
          <p:cNvSpPr/>
          <p:nvPr/>
        </p:nvSpPr>
        <p:spPr>
          <a:xfrm rot="20831552">
            <a:off x="5510778" y="1637971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" name="Freeform 5"/>
          <p:cNvSpPr/>
          <p:nvPr/>
        </p:nvSpPr>
        <p:spPr>
          <a:xfrm>
            <a:off x="3428212" y="2175462"/>
            <a:ext cx="204144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7" name="Freeform 6"/>
          <p:cNvSpPr/>
          <p:nvPr/>
        </p:nvSpPr>
        <p:spPr>
          <a:xfrm>
            <a:off x="2690588" y="2030536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Harry</a:t>
            </a:r>
          </a:p>
        </p:txBody>
      </p:sp>
      <p:sp>
        <p:nvSpPr>
          <p:cNvPr id="8" name="Freeform 7"/>
          <p:cNvSpPr/>
          <p:nvPr/>
        </p:nvSpPr>
        <p:spPr>
          <a:xfrm>
            <a:off x="7204382" y="1638155"/>
            <a:ext cx="857435" cy="428717"/>
          </a:xfrm>
          <a:custGeom>
            <a:avLst/>
            <a:gdLst>
              <a:gd name="connsiteX0" fmla="*/ 0 w 857435"/>
              <a:gd name="connsiteY0" fmla="*/ 42872 h 428717"/>
              <a:gd name="connsiteX1" fmla="*/ 42872 w 857435"/>
              <a:gd name="connsiteY1" fmla="*/ 0 h 428717"/>
              <a:gd name="connsiteX2" fmla="*/ 814563 w 857435"/>
              <a:gd name="connsiteY2" fmla="*/ 0 h 428717"/>
              <a:gd name="connsiteX3" fmla="*/ 857435 w 857435"/>
              <a:gd name="connsiteY3" fmla="*/ 42872 h 428717"/>
              <a:gd name="connsiteX4" fmla="*/ 857435 w 857435"/>
              <a:gd name="connsiteY4" fmla="*/ 385845 h 428717"/>
              <a:gd name="connsiteX5" fmla="*/ 814563 w 857435"/>
              <a:gd name="connsiteY5" fmla="*/ 428717 h 428717"/>
              <a:gd name="connsiteX6" fmla="*/ 42872 w 857435"/>
              <a:gd name="connsiteY6" fmla="*/ 428717 h 428717"/>
              <a:gd name="connsiteX7" fmla="*/ 0 w 857435"/>
              <a:gd name="connsiteY7" fmla="*/ 385845 h 428717"/>
              <a:gd name="connsiteX8" fmla="*/ 0 w 857435"/>
              <a:gd name="connsiteY8" fmla="*/ 42872 h 4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435" h="428717">
                <a:moveTo>
                  <a:pt x="0" y="42872"/>
                </a:moveTo>
                <a:cubicBezTo>
                  <a:pt x="0" y="19194"/>
                  <a:pt x="19194" y="0"/>
                  <a:pt x="42872" y="0"/>
                </a:cubicBezTo>
                <a:lnTo>
                  <a:pt x="814563" y="0"/>
                </a:lnTo>
                <a:cubicBezTo>
                  <a:pt x="838241" y="0"/>
                  <a:pt x="857435" y="19194"/>
                  <a:pt x="857435" y="42872"/>
                </a:cubicBezTo>
                <a:lnTo>
                  <a:pt x="857435" y="385845"/>
                </a:lnTo>
                <a:cubicBezTo>
                  <a:pt x="857435" y="409523"/>
                  <a:pt x="838241" y="428717"/>
                  <a:pt x="814563" y="428717"/>
                </a:cubicBezTo>
                <a:lnTo>
                  <a:pt x="42872" y="428717"/>
                </a:lnTo>
                <a:cubicBezTo>
                  <a:pt x="19194" y="428717"/>
                  <a:pt x="0" y="409523"/>
                  <a:pt x="0" y="385845"/>
                </a:cubicBezTo>
                <a:lnTo>
                  <a:pt x="0" y="42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797" tIns="27797" rIns="27797" bIns="2779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Sally</a:t>
            </a:r>
          </a:p>
        </p:txBody>
      </p:sp>
      <p:sp>
        <p:nvSpPr>
          <p:cNvPr id="9" name="Freeform 8"/>
          <p:cNvSpPr/>
          <p:nvPr/>
        </p:nvSpPr>
        <p:spPr>
          <a:xfrm>
            <a:off x="7135146" y="2860863"/>
            <a:ext cx="81853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</a:t>
            </a:r>
          </a:p>
        </p:txBody>
      </p:sp>
      <p:sp>
        <p:nvSpPr>
          <p:cNvPr id="10" name="Freeform 9"/>
          <p:cNvSpPr/>
          <p:nvPr/>
        </p:nvSpPr>
        <p:spPr>
          <a:xfrm>
            <a:off x="4684816" y="2074044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9512" y="3491339"/>
            <a:ext cx="1335974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7054" y="3491339"/>
            <a:ext cx="912488" cy="172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9549442" y="3270131"/>
            <a:ext cx="1804358" cy="22076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Ethernet:</a:t>
            </a:r>
          </a:p>
          <a:p>
            <a:pPr algn="ctr"/>
            <a:r>
              <a:rPr lang="en-GB" dirty="0"/>
              <a:t>Often shortened to:</a:t>
            </a:r>
          </a:p>
          <a:p>
            <a:pPr algn="ctr"/>
            <a:r>
              <a:rPr lang="en-GB" dirty="0"/>
              <a:t>eth (e.g. eth0)</a:t>
            </a:r>
          </a:p>
          <a:p>
            <a:pPr algn="ctr"/>
            <a:r>
              <a:rPr lang="en-GB" dirty="0"/>
              <a:t>Or just:</a:t>
            </a:r>
          </a:p>
          <a:p>
            <a:pPr algn="ctr"/>
            <a:r>
              <a:rPr lang="en-GB" dirty="0"/>
              <a:t>e (e.g. (e0)</a:t>
            </a:r>
          </a:p>
          <a:p>
            <a:pPr algn="ctr"/>
            <a:r>
              <a:rPr lang="en-GB" dirty="0"/>
              <a:t>At the OS level</a:t>
            </a:r>
          </a:p>
        </p:txBody>
      </p:sp>
    </p:spTree>
    <p:extLst>
      <p:ext uri="{BB962C8B-B14F-4D97-AF65-F5344CB8AC3E}">
        <p14:creationId xmlns:p14="http://schemas.microsoft.com/office/powerpoint/2010/main" val="33593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418865">
            <a:off x="5593758" y="2482228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1" name="Freeform 10"/>
          <p:cNvSpPr/>
          <p:nvPr/>
        </p:nvSpPr>
        <p:spPr>
          <a:xfrm rot="20831552">
            <a:off x="5510778" y="1637971"/>
            <a:ext cx="1913511" cy="585791"/>
          </a:xfrm>
          <a:custGeom>
            <a:avLst/>
            <a:gdLst>
              <a:gd name="connsiteX0" fmla="*/ 0 w 1470663"/>
              <a:gd name="connsiteY0" fmla="*/ 90000 h 180000"/>
              <a:gd name="connsiteX1" fmla="*/ 1470663 w 1470663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0663" h="180000">
                <a:moveTo>
                  <a:pt x="0" y="90000"/>
                </a:moveTo>
                <a:lnTo>
                  <a:pt x="1470663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65" tIns="53233" rIns="711264" bIns="5323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ARPing</a:t>
            </a:r>
            <a:r>
              <a:rPr lang="en-GB" dirty="0"/>
              <a:t>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98" y="4699454"/>
            <a:ext cx="10515600" cy="1695409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ARP table = Address Resolution Protocol</a:t>
            </a:r>
          </a:p>
          <a:p>
            <a:r>
              <a:rPr lang="en-GB" sz="1600" dirty="0"/>
              <a:t>If the switch receives a message and doesn’t already know the address of the destination device it sends a </a:t>
            </a:r>
            <a:r>
              <a:rPr lang="en-GB" sz="1600" u="sng" dirty="0"/>
              <a:t>BROADCAST</a:t>
            </a:r>
            <a:r>
              <a:rPr lang="en-GB" sz="1600" dirty="0"/>
              <a:t> packet to the </a:t>
            </a:r>
            <a:r>
              <a:rPr lang="en-GB" sz="1600" u="sng" dirty="0"/>
              <a:t>BROADCAST DOMAIN.</a:t>
            </a:r>
          </a:p>
          <a:p>
            <a:r>
              <a:rPr lang="en-GB" sz="1600" dirty="0"/>
              <a:t>The broadcast domain IP is the last IP address in the subnet range</a:t>
            </a:r>
          </a:p>
          <a:p>
            <a:r>
              <a:rPr lang="en-GB" sz="1600" dirty="0"/>
              <a:t>The responding device has it’s MAC address added into the ARP table on the switch</a:t>
            </a:r>
          </a:p>
          <a:p>
            <a:r>
              <a:rPr lang="en-GB" sz="1600" dirty="0"/>
              <a:t>Future packets can then be sent straight to that device without the broadcast request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02290"/>
              </p:ext>
            </p:extLst>
          </p:nvPr>
        </p:nvGraphicFramePr>
        <p:xfrm>
          <a:off x="1936998" y="3445053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69238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4507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D3:45:C1:98:22:A4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82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F5:33:E2:8A:44:45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A9:C2:82:72:99:B3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48868"/>
                  </a:ext>
                </a:extLst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3428212" y="2175462"/>
            <a:ext cx="2041441" cy="200626"/>
          </a:xfrm>
          <a:custGeom>
            <a:avLst/>
            <a:gdLst>
              <a:gd name="connsiteX0" fmla="*/ 0 w 2190921"/>
              <a:gd name="connsiteY0" fmla="*/ 90000 h 180000"/>
              <a:gd name="connsiteX1" fmla="*/ 2190921 w 2190921"/>
              <a:gd name="connsiteY1" fmla="*/ 9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921" h="180000">
                <a:moveTo>
                  <a:pt x="0" y="90000"/>
                </a:moveTo>
                <a:lnTo>
                  <a:pt x="2190921" y="9000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3387" tIns="35227" rIns="1053387" bIns="3522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6" name="Freeform 5"/>
          <p:cNvSpPr/>
          <p:nvPr/>
        </p:nvSpPr>
        <p:spPr>
          <a:xfrm>
            <a:off x="2690588" y="2030536"/>
            <a:ext cx="806926" cy="40346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Harry</a:t>
            </a:r>
          </a:p>
        </p:txBody>
      </p:sp>
      <p:sp>
        <p:nvSpPr>
          <p:cNvPr id="7" name="Freeform 6"/>
          <p:cNvSpPr/>
          <p:nvPr/>
        </p:nvSpPr>
        <p:spPr>
          <a:xfrm>
            <a:off x="7204382" y="1638155"/>
            <a:ext cx="857435" cy="428717"/>
          </a:xfrm>
          <a:custGeom>
            <a:avLst/>
            <a:gdLst>
              <a:gd name="connsiteX0" fmla="*/ 0 w 857435"/>
              <a:gd name="connsiteY0" fmla="*/ 42872 h 428717"/>
              <a:gd name="connsiteX1" fmla="*/ 42872 w 857435"/>
              <a:gd name="connsiteY1" fmla="*/ 0 h 428717"/>
              <a:gd name="connsiteX2" fmla="*/ 814563 w 857435"/>
              <a:gd name="connsiteY2" fmla="*/ 0 h 428717"/>
              <a:gd name="connsiteX3" fmla="*/ 857435 w 857435"/>
              <a:gd name="connsiteY3" fmla="*/ 42872 h 428717"/>
              <a:gd name="connsiteX4" fmla="*/ 857435 w 857435"/>
              <a:gd name="connsiteY4" fmla="*/ 385845 h 428717"/>
              <a:gd name="connsiteX5" fmla="*/ 814563 w 857435"/>
              <a:gd name="connsiteY5" fmla="*/ 428717 h 428717"/>
              <a:gd name="connsiteX6" fmla="*/ 42872 w 857435"/>
              <a:gd name="connsiteY6" fmla="*/ 428717 h 428717"/>
              <a:gd name="connsiteX7" fmla="*/ 0 w 857435"/>
              <a:gd name="connsiteY7" fmla="*/ 385845 h 428717"/>
              <a:gd name="connsiteX8" fmla="*/ 0 w 857435"/>
              <a:gd name="connsiteY8" fmla="*/ 42872 h 4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435" h="428717">
                <a:moveTo>
                  <a:pt x="0" y="42872"/>
                </a:moveTo>
                <a:cubicBezTo>
                  <a:pt x="0" y="19194"/>
                  <a:pt x="19194" y="0"/>
                  <a:pt x="42872" y="0"/>
                </a:cubicBezTo>
                <a:lnTo>
                  <a:pt x="814563" y="0"/>
                </a:lnTo>
                <a:cubicBezTo>
                  <a:pt x="838241" y="0"/>
                  <a:pt x="857435" y="19194"/>
                  <a:pt x="857435" y="42872"/>
                </a:cubicBezTo>
                <a:lnTo>
                  <a:pt x="857435" y="385845"/>
                </a:lnTo>
                <a:cubicBezTo>
                  <a:pt x="857435" y="409523"/>
                  <a:pt x="838241" y="428717"/>
                  <a:pt x="814563" y="428717"/>
                </a:cubicBezTo>
                <a:lnTo>
                  <a:pt x="42872" y="428717"/>
                </a:lnTo>
                <a:cubicBezTo>
                  <a:pt x="19194" y="428717"/>
                  <a:pt x="0" y="409523"/>
                  <a:pt x="0" y="385845"/>
                </a:cubicBezTo>
                <a:lnTo>
                  <a:pt x="0" y="42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797" tIns="27797" rIns="27797" bIns="2779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Sally</a:t>
            </a:r>
          </a:p>
        </p:txBody>
      </p:sp>
      <p:sp>
        <p:nvSpPr>
          <p:cNvPr id="8" name="Freeform 7"/>
          <p:cNvSpPr/>
          <p:nvPr/>
        </p:nvSpPr>
        <p:spPr>
          <a:xfrm>
            <a:off x="7135146" y="2860863"/>
            <a:ext cx="818536" cy="409268"/>
          </a:xfrm>
          <a:custGeom>
            <a:avLst/>
            <a:gdLst>
              <a:gd name="connsiteX0" fmla="*/ 0 w 818536"/>
              <a:gd name="connsiteY0" fmla="*/ 40927 h 409268"/>
              <a:gd name="connsiteX1" fmla="*/ 40927 w 818536"/>
              <a:gd name="connsiteY1" fmla="*/ 0 h 409268"/>
              <a:gd name="connsiteX2" fmla="*/ 777609 w 818536"/>
              <a:gd name="connsiteY2" fmla="*/ 0 h 409268"/>
              <a:gd name="connsiteX3" fmla="*/ 818536 w 818536"/>
              <a:gd name="connsiteY3" fmla="*/ 40927 h 409268"/>
              <a:gd name="connsiteX4" fmla="*/ 818536 w 818536"/>
              <a:gd name="connsiteY4" fmla="*/ 368341 h 409268"/>
              <a:gd name="connsiteX5" fmla="*/ 777609 w 818536"/>
              <a:gd name="connsiteY5" fmla="*/ 409268 h 409268"/>
              <a:gd name="connsiteX6" fmla="*/ 40927 w 818536"/>
              <a:gd name="connsiteY6" fmla="*/ 409268 h 409268"/>
              <a:gd name="connsiteX7" fmla="*/ 0 w 818536"/>
              <a:gd name="connsiteY7" fmla="*/ 368341 h 409268"/>
              <a:gd name="connsiteX8" fmla="*/ 0 w 818536"/>
              <a:gd name="connsiteY8" fmla="*/ 40927 h 4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536" h="409268">
                <a:moveTo>
                  <a:pt x="818536" y="40928"/>
                </a:moveTo>
                <a:cubicBezTo>
                  <a:pt x="818536" y="18325"/>
                  <a:pt x="800212" y="1"/>
                  <a:pt x="777609" y="1"/>
                </a:cubicBezTo>
                <a:lnTo>
                  <a:pt x="40927" y="1"/>
                </a:lnTo>
                <a:cubicBezTo>
                  <a:pt x="18324" y="1"/>
                  <a:pt x="0" y="18325"/>
                  <a:pt x="0" y="40928"/>
                </a:cubicBezTo>
                <a:lnTo>
                  <a:pt x="0" y="368340"/>
                </a:lnTo>
                <a:cubicBezTo>
                  <a:pt x="0" y="390943"/>
                  <a:pt x="18324" y="409267"/>
                  <a:pt x="40927" y="409267"/>
                </a:cubicBezTo>
                <a:lnTo>
                  <a:pt x="777609" y="409267"/>
                </a:lnTo>
                <a:cubicBezTo>
                  <a:pt x="800212" y="409267"/>
                  <a:pt x="818536" y="390943"/>
                  <a:pt x="818536" y="368340"/>
                </a:cubicBezTo>
                <a:lnTo>
                  <a:pt x="818536" y="409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27" tIns="27227" rIns="27227" bIns="2722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Frank</a:t>
            </a:r>
          </a:p>
        </p:txBody>
      </p:sp>
      <p:sp>
        <p:nvSpPr>
          <p:cNvPr id="9" name="Freeform 8"/>
          <p:cNvSpPr/>
          <p:nvPr/>
        </p:nvSpPr>
        <p:spPr>
          <a:xfrm>
            <a:off x="4684816" y="2074044"/>
            <a:ext cx="1188300" cy="550403"/>
          </a:xfrm>
          <a:custGeom>
            <a:avLst/>
            <a:gdLst>
              <a:gd name="connsiteX0" fmla="*/ 0 w 806926"/>
              <a:gd name="connsiteY0" fmla="*/ 40346 h 403463"/>
              <a:gd name="connsiteX1" fmla="*/ 40346 w 806926"/>
              <a:gd name="connsiteY1" fmla="*/ 0 h 403463"/>
              <a:gd name="connsiteX2" fmla="*/ 766580 w 806926"/>
              <a:gd name="connsiteY2" fmla="*/ 0 h 403463"/>
              <a:gd name="connsiteX3" fmla="*/ 806926 w 806926"/>
              <a:gd name="connsiteY3" fmla="*/ 40346 h 403463"/>
              <a:gd name="connsiteX4" fmla="*/ 806926 w 806926"/>
              <a:gd name="connsiteY4" fmla="*/ 363117 h 403463"/>
              <a:gd name="connsiteX5" fmla="*/ 766580 w 806926"/>
              <a:gd name="connsiteY5" fmla="*/ 403463 h 403463"/>
              <a:gd name="connsiteX6" fmla="*/ 40346 w 806926"/>
              <a:gd name="connsiteY6" fmla="*/ 403463 h 403463"/>
              <a:gd name="connsiteX7" fmla="*/ 0 w 806926"/>
              <a:gd name="connsiteY7" fmla="*/ 363117 h 403463"/>
              <a:gd name="connsiteX8" fmla="*/ 0 w 806926"/>
              <a:gd name="connsiteY8" fmla="*/ 40346 h 4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926" h="403463">
                <a:moveTo>
                  <a:pt x="0" y="40346"/>
                </a:moveTo>
                <a:cubicBezTo>
                  <a:pt x="0" y="18064"/>
                  <a:pt x="18064" y="0"/>
                  <a:pt x="40346" y="0"/>
                </a:cubicBezTo>
                <a:lnTo>
                  <a:pt x="766580" y="0"/>
                </a:lnTo>
                <a:cubicBezTo>
                  <a:pt x="788862" y="0"/>
                  <a:pt x="806926" y="18064"/>
                  <a:pt x="806926" y="40346"/>
                </a:cubicBezTo>
                <a:lnTo>
                  <a:pt x="806926" y="363117"/>
                </a:lnTo>
                <a:cubicBezTo>
                  <a:pt x="806926" y="385399"/>
                  <a:pt x="788862" y="403463"/>
                  <a:pt x="766580" y="403463"/>
                </a:cubicBezTo>
                <a:lnTo>
                  <a:pt x="40346" y="403463"/>
                </a:lnTo>
                <a:cubicBezTo>
                  <a:pt x="18064" y="403463"/>
                  <a:pt x="0" y="385399"/>
                  <a:pt x="0" y="363117"/>
                </a:cubicBezTo>
                <a:lnTo>
                  <a:pt x="0" y="4034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57" tIns="27057" rIns="27057" bIns="270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09358" y="2123056"/>
            <a:ext cx="802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38603" y="1739735"/>
            <a:ext cx="724394" cy="166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6421" y="2499756"/>
            <a:ext cx="540327" cy="261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3461" y="1704712"/>
            <a:ext cx="11110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144117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13550</TotalTime>
  <Words>1513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Networking for DevOps</vt:lpstr>
      <vt:lpstr>A brief history (hello?)</vt:lpstr>
      <vt:lpstr>A brief history (who dis?)</vt:lpstr>
      <vt:lpstr>Bytes, bits, and MAC</vt:lpstr>
      <vt:lpstr>Layers</vt:lpstr>
      <vt:lpstr>Packets and Frames</vt:lpstr>
      <vt:lpstr>A brief history (hub-alicious)</vt:lpstr>
      <vt:lpstr>A brief history (switching up)</vt:lpstr>
      <vt:lpstr>ARPing about</vt:lpstr>
      <vt:lpstr>A brief history (routy fruity)</vt:lpstr>
      <vt:lpstr>A brief history (net gain)</vt:lpstr>
      <vt:lpstr>Basic Routing</vt:lpstr>
      <vt:lpstr>IP Addresses</vt:lpstr>
      <vt:lpstr>Subnetting (split the difference)</vt:lpstr>
      <vt:lpstr>Subnetting (masking)</vt:lpstr>
      <vt:lpstr>Subnetting (mask-tastic)</vt:lpstr>
      <vt:lpstr>DNS</vt:lpstr>
      <vt:lpstr>DNS (zoning out)</vt:lpstr>
      <vt:lpstr>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DevOps</dc:title>
  <dc:creator>Rural Red</dc:creator>
  <cp:lastModifiedBy>Pounder, Wayne</cp:lastModifiedBy>
  <cp:revision>53</cp:revision>
  <dcterms:created xsi:type="dcterms:W3CDTF">2019-04-01T18:33:21Z</dcterms:created>
  <dcterms:modified xsi:type="dcterms:W3CDTF">2019-08-23T07:56:52Z</dcterms:modified>
</cp:coreProperties>
</file>