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8" r:id="rId6"/>
    <p:sldId id="269" r:id="rId7"/>
    <p:sldId id="272" r:id="rId8"/>
    <p:sldId id="270" r:id="rId9"/>
    <p:sldId id="266" r:id="rId10"/>
    <p:sldId id="273" r:id="rId11"/>
    <p:sldId id="267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ckQgAy1DHs1Ks3WSDATfF5oHk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8AA709-BD2D-4B1D-9DD0-7527A7C3548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1EB663-8CE6-40C1-B298-0A4AADD391A7}">
      <dgm:prSet phldrT="[Text]"/>
      <dgm:spPr/>
      <dgm:t>
        <a:bodyPr/>
        <a:lstStyle/>
        <a:p>
          <a:r>
            <a:rPr lang="en-IN" dirty="0"/>
            <a:t>Customer Segments</a:t>
          </a:r>
        </a:p>
      </dgm:t>
    </dgm:pt>
    <dgm:pt modelId="{A4F952FA-C54A-48F4-9CE7-8A684454907F}" type="parTrans" cxnId="{F33AEC88-4246-4AA4-8005-AC36B98E6C96}">
      <dgm:prSet/>
      <dgm:spPr/>
      <dgm:t>
        <a:bodyPr/>
        <a:lstStyle/>
        <a:p>
          <a:endParaRPr lang="en-IN"/>
        </a:p>
      </dgm:t>
    </dgm:pt>
    <dgm:pt modelId="{C5BDB3E2-1AE7-4805-B482-4F54D1B82F2E}" type="sibTrans" cxnId="{F33AEC88-4246-4AA4-8005-AC36B98E6C96}">
      <dgm:prSet/>
      <dgm:spPr/>
      <dgm:t>
        <a:bodyPr/>
        <a:lstStyle/>
        <a:p>
          <a:endParaRPr lang="en-IN"/>
        </a:p>
      </dgm:t>
    </dgm:pt>
    <dgm:pt modelId="{1E64D329-45D7-4FF9-973A-4B88DCDCEB4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Niche Market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Targeted Audience are: Sports Enthusiast, Athletes, Sport Academy(Training Sessions)</a:t>
          </a:r>
          <a:endParaRPr lang="en-IN" dirty="0"/>
        </a:p>
      </dgm:t>
    </dgm:pt>
    <dgm:pt modelId="{4E8F7573-27A7-488C-A113-078B8F4BDA98}" type="parTrans" cxnId="{0BAE7DE8-401A-4CDC-B1E9-393F88EDEC16}">
      <dgm:prSet/>
      <dgm:spPr/>
      <dgm:t>
        <a:bodyPr/>
        <a:lstStyle/>
        <a:p>
          <a:endParaRPr lang="en-IN"/>
        </a:p>
      </dgm:t>
    </dgm:pt>
    <dgm:pt modelId="{510F2531-857C-48E1-936D-B28DA2D413C8}" type="sibTrans" cxnId="{0BAE7DE8-401A-4CDC-B1E9-393F88EDEC16}">
      <dgm:prSet/>
      <dgm:spPr/>
      <dgm:t>
        <a:bodyPr/>
        <a:lstStyle/>
        <a:p>
          <a:endParaRPr lang="en-IN"/>
        </a:p>
      </dgm:t>
    </dgm:pt>
    <dgm:pt modelId="{473FE1E6-5E45-4FE6-83DA-1025C1AEF4AA}">
      <dgm:prSet phldrT="[Text]"/>
      <dgm:spPr/>
      <dgm:t>
        <a:bodyPr/>
        <a:lstStyle/>
        <a:p>
          <a:r>
            <a:rPr lang="en-IN" dirty="0"/>
            <a:t>Customer Relationships</a:t>
          </a:r>
        </a:p>
      </dgm:t>
    </dgm:pt>
    <dgm:pt modelId="{B19AA904-8E6B-495E-8665-95C7EF6197D3}" type="parTrans" cxnId="{6F885431-7497-4EAF-B3B3-BD4462060236}">
      <dgm:prSet/>
      <dgm:spPr/>
      <dgm:t>
        <a:bodyPr/>
        <a:lstStyle/>
        <a:p>
          <a:endParaRPr lang="en-IN"/>
        </a:p>
      </dgm:t>
    </dgm:pt>
    <dgm:pt modelId="{414C63A2-CC80-4CC2-975A-1B6AA6448D25}" type="sibTrans" cxnId="{6F885431-7497-4EAF-B3B3-BD4462060236}">
      <dgm:prSet/>
      <dgm:spPr/>
      <dgm:t>
        <a:bodyPr/>
        <a:lstStyle/>
        <a:p>
          <a:endParaRPr lang="en-IN"/>
        </a:p>
      </dgm:t>
    </dgm:pt>
    <dgm:pt modelId="{BB60A8AB-A9A5-4E4D-8CEC-04AD4907433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Our Business Model is a self service based model.</a:t>
          </a:r>
          <a:endParaRPr lang="en-IN" dirty="0"/>
        </a:p>
      </dgm:t>
    </dgm:pt>
    <dgm:pt modelId="{12494795-09C0-4543-A132-9267A5D0356C}" type="parTrans" cxnId="{679A21A9-8522-4683-A29C-0C80F0989C84}">
      <dgm:prSet/>
      <dgm:spPr/>
      <dgm:t>
        <a:bodyPr/>
        <a:lstStyle/>
        <a:p>
          <a:endParaRPr lang="en-IN"/>
        </a:p>
      </dgm:t>
    </dgm:pt>
    <dgm:pt modelId="{A7D93B4E-3BBB-443F-8A41-AA397291511B}" type="sibTrans" cxnId="{679A21A9-8522-4683-A29C-0C80F0989C84}">
      <dgm:prSet/>
      <dgm:spPr/>
      <dgm:t>
        <a:bodyPr/>
        <a:lstStyle/>
        <a:p>
          <a:endParaRPr lang="en-IN"/>
        </a:p>
      </dgm:t>
    </dgm:pt>
    <dgm:pt modelId="{2ABB58C9-63EC-4A8D-B780-EE382C98A15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rPr>
            <a:t>We provide all the necessary means for customers to help themselves and carry out the transaction through our website.</a:t>
          </a:r>
          <a:endParaRPr lang="en-IN" dirty="0"/>
        </a:p>
      </dgm:t>
    </dgm:pt>
    <dgm:pt modelId="{67D0E9D3-74CB-48C5-A352-053C3C199956}" type="parTrans" cxnId="{E6252943-74E0-4BAE-B131-50148431FD16}">
      <dgm:prSet/>
      <dgm:spPr/>
      <dgm:t>
        <a:bodyPr/>
        <a:lstStyle/>
        <a:p>
          <a:endParaRPr lang="en-IN"/>
        </a:p>
      </dgm:t>
    </dgm:pt>
    <dgm:pt modelId="{CF86D7A4-E53C-47D1-8945-5845CEC80A15}" type="sibTrans" cxnId="{E6252943-74E0-4BAE-B131-50148431FD16}">
      <dgm:prSet/>
      <dgm:spPr/>
      <dgm:t>
        <a:bodyPr/>
        <a:lstStyle/>
        <a:p>
          <a:endParaRPr lang="en-IN"/>
        </a:p>
      </dgm:t>
    </dgm:pt>
    <dgm:pt modelId="{765D0146-04B0-4AA9-9728-5FE09C7C65EA}">
      <dgm:prSet phldrT="[Text]"/>
      <dgm:spPr/>
      <dgm:t>
        <a:bodyPr/>
        <a:lstStyle/>
        <a:p>
          <a:r>
            <a:rPr lang="en-IN" dirty="0"/>
            <a:t>Channels</a:t>
          </a:r>
        </a:p>
      </dgm:t>
    </dgm:pt>
    <dgm:pt modelId="{AE0968C5-7ABE-468F-BF00-F0AB99E5CF58}" type="parTrans" cxnId="{5421D31F-99A8-4954-BC58-D964CE8E3496}">
      <dgm:prSet/>
      <dgm:spPr/>
      <dgm:t>
        <a:bodyPr/>
        <a:lstStyle/>
        <a:p>
          <a:endParaRPr lang="en-IN"/>
        </a:p>
      </dgm:t>
    </dgm:pt>
    <dgm:pt modelId="{237F28DB-B256-4F71-8116-685BEAC5715C}" type="sibTrans" cxnId="{5421D31F-99A8-4954-BC58-D964CE8E3496}">
      <dgm:prSet/>
      <dgm:spPr/>
      <dgm:t>
        <a:bodyPr/>
        <a:lstStyle/>
        <a:p>
          <a:endParaRPr lang="en-IN"/>
        </a:p>
      </dgm:t>
    </dgm:pt>
    <dgm:pt modelId="{DBECE864-F424-4D89-BE6A-29D8803BECA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primary channel of interaction with our key partners(Turf Owners) is through the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SurfTheTurf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Website.</a:t>
          </a:r>
          <a:endParaRPr lang="en-IN" dirty="0"/>
        </a:p>
      </dgm:t>
    </dgm:pt>
    <dgm:pt modelId="{64A9283C-D75C-4948-AA09-7B505D429BD5}" type="parTrans" cxnId="{669863D1-591B-4BC3-9451-CE343D9250AE}">
      <dgm:prSet/>
      <dgm:spPr/>
      <dgm:t>
        <a:bodyPr/>
        <a:lstStyle/>
        <a:p>
          <a:endParaRPr lang="en-IN"/>
        </a:p>
      </dgm:t>
    </dgm:pt>
    <dgm:pt modelId="{1F09B099-3283-4E07-B0DB-E7B62105689C}" type="sibTrans" cxnId="{669863D1-591B-4BC3-9451-CE343D9250AE}">
      <dgm:prSet/>
      <dgm:spPr/>
      <dgm:t>
        <a:bodyPr/>
        <a:lstStyle/>
        <a:p>
          <a:endParaRPr lang="en-IN"/>
        </a:p>
      </dgm:t>
    </dgm:pt>
    <dgm:pt modelId="{6A7699D8-310C-4A34-AD42-E01DA8DB07D5}" type="pres">
      <dgm:prSet presAssocID="{5A8AA709-BD2D-4B1D-9DD0-7527A7C3548C}" presName="linearFlow" presStyleCnt="0">
        <dgm:presLayoutVars>
          <dgm:dir/>
          <dgm:animLvl val="lvl"/>
          <dgm:resizeHandles val="exact"/>
        </dgm:presLayoutVars>
      </dgm:prSet>
      <dgm:spPr/>
    </dgm:pt>
    <dgm:pt modelId="{1350611B-7343-4A5B-9D42-EBEB9530951A}" type="pres">
      <dgm:prSet presAssocID="{4C1EB663-8CE6-40C1-B298-0A4AADD391A7}" presName="composite" presStyleCnt="0"/>
      <dgm:spPr/>
    </dgm:pt>
    <dgm:pt modelId="{F519DA49-60B0-4067-8CF0-28B55AC62EF8}" type="pres">
      <dgm:prSet presAssocID="{4C1EB663-8CE6-40C1-B298-0A4AADD391A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64D3333-7080-4CBD-8F46-75F43E6A51A8}" type="pres">
      <dgm:prSet presAssocID="{4C1EB663-8CE6-40C1-B298-0A4AADD391A7}" presName="descendantText" presStyleLbl="alignAcc1" presStyleIdx="0" presStyleCnt="3">
        <dgm:presLayoutVars>
          <dgm:bulletEnabled val="1"/>
        </dgm:presLayoutVars>
      </dgm:prSet>
      <dgm:spPr/>
    </dgm:pt>
    <dgm:pt modelId="{DA674AF1-7DF3-40BA-A62F-7499638F32A2}" type="pres">
      <dgm:prSet presAssocID="{C5BDB3E2-1AE7-4805-B482-4F54D1B82F2E}" presName="sp" presStyleCnt="0"/>
      <dgm:spPr/>
    </dgm:pt>
    <dgm:pt modelId="{722BCCF8-38F2-4B81-8EE6-402965DA5452}" type="pres">
      <dgm:prSet presAssocID="{473FE1E6-5E45-4FE6-83DA-1025C1AEF4AA}" presName="composite" presStyleCnt="0"/>
      <dgm:spPr/>
    </dgm:pt>
    <dgm:pt modelId="{52090311-8E23-4B65-8AC7-C74F7C654491}" type="pres">
      <dgm:prSet presAssocID="{473FE1E6-5E45-4FE6-83DA-1025C1AEF4A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B3E7030-E846-413B-A880-7D22AFB32D9C}" type="pres">
      <dgm:prSet presAssocID="{473FE1E6-5E45-4FE6-83DA-1025C1AEF4AA}" presName="descendantText" presStyleLbl="alignAcc1" presStyleIdx="1" presStyleCnt="3">
        <dgm:presLayoutVars>
          <dgm:bulletEnabled val="1"/>
        </dgm:presLayoutVars>
      </dgm:prSet>
      <dgm:spPr/>
    </dgm:pt>
    <dgm:pt modelId="{C040757E-FF5E-46D4-BDED-3B4B8A521475}" type="pres">
      <dgm:prSet presAssocID="{414C63A2-CC80-4CC2-975A-1B6AA6448D25}" presName="sp" presStyleCnt="0"/>
      <dgm:spPr/>
    </dgm:pt>
    <dgm:pt modelId="{91FAF914-CA8C-45AE-B4C3-8B1E26824464}" type="pres">
      <dgm:prSet presAssocID="{765D0146-04B0-4AA9-9728-5FE09C7C65EA}" presName="composite" presStyleCnt="0"/>
      <dgm:spPr/>
    </dgm:pt>
    <dgm:pt modelId="{5004489B-3DE7-4912-826A-6FA737B8E4E0}" type="pres">
      <dgm:prSet presAssocID="{765D0146-04B0-4AA9-9728-5FE09C7C65E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3B6061F-DCA7-4A02-8F34-60D1B4D25D52}" type="pres">
      <dgm:prSet presAssocID="{765D0146-04B0-4AA9-9728-5FE09C7C65E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421D31F-99A8-4954-BC58-D964CE8E3496}" srcId="{5A8AA709-BD2D-4B1D-9DD0-7527A7C3548C}" destId="{765D0146-04B0-4AA9-9728-5FE09C7C65EA}" srcOrd="2" destOrd="0" parTransId="{AE0968C5-7ABE-468F-BF00-F0AB99E5CF58}" sibTransId="{237F28DB-B256-4F71-8116-685BEAC5715C}"/>
    <dgm:cxn modelId="{6F885431-7497-4EAF-B3B3-BD4462060236}" srcId="{5A8AA709-BD2D-4B1D-9DD0-7527A7C3548C}" destId="{473FE1E6-5E45-4FE6-83DA-1025C1AEF4AA}" srcOrd="1" destOrd="0" parTransId="{B19AA904-8E6B-495E-8665-95C7EF6197D3}" sibTransId="{414C63A2-CC80-4CC2-975A-1B6AA6448D25}"/>
    <dgm:cxn modelId="{5B500340-DFD1-48C6-868E-23F6DB5534BB}" type="presOf" srcId="{5A8AA709-BD2D-4B1D-9DD0-7527A7C3548C}" destId="{6A7699D8-310C-4A34-AD42-E01DA8DB07D5}" srcOrd="0" destOrd="0" presId="urn:microsoft.com/office/officeart/2005/8/layout/chevron2"/>
    <dgm:cxn modelId="{B491FD41-5547-463C-98BE-B7A5120D70C4}" type="presOf" srcId="{BB60A8AB-A9A5-4E4D-8CEC-04AD49074330}" destId="{8B3E7030-E846-413B-A880-7D22AFB32D9C}" srcOrd="0" destOrd="0" presId="urn:microsoft.com/office/officeart/2005/8/layout/chevron2"/>
    <dgm:cxn modelId="{E6252943-74E0-4BAE-B131-50148431FD16}" srcId="{473FE1E6-5E45-4FE6-83DA-1025C1AEF4AA}" destId="{2ABB58C9-63EC-4A8D-B780-EE382C98A152}" srcOrd="1" destOrd="0" parTransId="{67D0E9D3-74CB-48C5-A352-053C3C199956}" sibTransId="{CF86D7A4-E53C-47D1-8945-5845CEC80A15}"/>
    <dgm:cxn modelId="{6868B16B-ADE2-4DB6-9069-74EBDE896F17}" type="presOf" srcId="{2ABB58C9-63EC-4A8D-B780-EE382C98A152}" destId="{8B3E7030-E846-413B-A880-7D22AFB32D9C}" srcOrd="0" destOrd="1" presId="urn:microsoft.com/office/officeart/2005/8/layout/chevron2"/>
    <dgm:cxn modelId="{029FB472-6281-44D8-9FA8-CC6208388A2B}" type="presOf" srcId="{473FE1E6-5E45-4FE6-83DA-1025C1AEF4AA}" destId="{52090311-8E23-4B65-8AC7-C74F7C654491}" srcOrd="0" destOrd="0" presId="urn:microsoft.com/office/officeart/2005/8/layout/chevron2"/>
    <dgm:cxn modelId="{F33AEC88-4246-4AA4-8005-AC36B98E6C96}" srcId="{5A8AA709-BD2D-4B1D-9DD0-7527A7C3548C}" destId="{4C1EB663-8CE6-40C1-B298-0A4AADD391A7}" srcOrd="0" destOrd="0" parTransId="{A4F952FA-C54A-48F4-9CE7-8A684454907F}" sibTransId="{C5BDB3E2-1AE7-4805-B482-4F54D1B82F2E}"/>
    <dgm:cxn modelId="{679A21A9-8522-4683-A29C-0C80F0989C84}" srcId="{473FE1E6-5E45-4FE6-83DA-1025C1AEF4AA}" destId="{BB60A8AB-A9A5-4E4D-8CEC-04AD49074330}" srcOrd="0" destOrd="0" parTransId="{12494795-09C0-4543-A132-9267A5D0356C}" sibTransId="{A7D93B4E-3BBB-443F-8A41-AA397291511B}"/>
    <dgm:cxn modelId="{D1AE19B6-B2F5-4D66-BBE1-DC2CB712971E}" type="presOf" srcId="{4C1EB663-8CE6-40C1-B298-0A4AADD391A7}" destId="{F519DA49-60B0-4067-8CF0-28B55AC62EF8}" srcOrd="0" destOrd="0" presId="urn:microsoft.com/office/officeart/2005/8/layout/chevron2"/>
    <dgm:cxn modelId="{71323DB6-322E-4E6B-B0EB-F34A8E1DF699}" type="presOf" srcId="{765D0146-04B0-4AA9-9728-5FE09C7C65EA}" destId="{5004489B-3DE7-4912-826A-6FA737B8E4E0}" srcOrd="0" destOrd="0" presId="urn:microsoft.com/office/officeart/2005/8/layout/chevron2"/>
    <dgm:cxn modelId="{7089D9C2-8E84-44E0-A72D-59D27512E2FE}" type="presOf" srcId="{1E64D329-45D7-4FF9-973A-4B88DCDCEB41}" destId="{264D3333-7080-4CBD-8F46-75F43E6A51A8}" srcOrd="0" destOrd="0" presId="urn:microsoft.com/office/officeart/2005/8/layout/chevron2"/>
    <dgm:cxn modelId="{669863D1-591B-4BC3-9451-CE343D9250AE}" srcId="{765D0146-04B0-4AA9-9728-5FE09C7C65EA}" destId="{DBECE864-F424-4D89-BE6A-29D8803BECAD}" srcOrd="0" destOrd="0" parTransId="{64A9283C-D75C-4948-AA09-7B505D429BD5}" sibTransId="{1F09B099-3283-4E07-B0DB-E7B62105689C}"/>
    <dgm:cxn modelId="{0BAE7DE8-401A-4CDC-B1E9-393F88EDEC16}" srcId="{4C1EB663-8CE6-40C1-B298-0A4AADD391A7}" destId="{1E64D329-45D7-4FF9-973A-4B88DCDCEB41}" srcOrd="0" destOrd="0" parTransId="{4E8F7573-27A7-488C-A113-078B8F4BDA98}" sibTransId="{510F2531-857C-48E1-936D-B28DA2D413C8}"/>
    <dgm:cxn modelId="{6FD1D1FA-671D-4314-8E30-86338C7AA549}" type="presOf" srcId="{DBECE864-F424-4D89-BE6A-29D8803BECAD}" destId="{23B6061F-DCA7-4A02-8F34-60D1B4D25D52}" srcOrd="0" destOrd="0" presId="urn:microsoft.com/office/officeart/2005/8/layout/chevron2"/>
    <dgm:cxn modelId="{935B8666-727C-4302-B4C0-5E374B857212}" type="presParOf" srcId="{6A7699D8-310C-4A34-AD42-E01DA8DB07D5}" destId="{1350611B-7343-4A5B-9D42-EBEB9530951A}" srcOrd="0" destOrd="0" presId="urn:microsoft.com/office/officeart/2005/8/layout/chevron2"/>
    <dgm:cxn modelId="{E0311D8F-D816-40DD-9A3E-9DB6BCE28913}" type="presParOf" srcId="{1350611B-7343-4A5B-9D42-EBEB9530951A}" destId="{F519DA49-60B0-4067-8CF0-28B55AC62EF8}" srcOrd="0" destOrd="0" presId="urn:microsoft.com/office/officeart/2005/8/layout/chevron2"/>
    <dgm:cxn modelId="{3751A106-E259-4D77-AA52-28879EE7C60C}" type="presParOf" srcId="{1350611B-7343-4A5B-9D42-EBEB9530951A}" destId="{264D3333-7080-4CBD-8F46-75F43E6A51A8}" srcOrd="1" destOrd="0" presId="urn:microsoft.com/office/officeart/2005/8/layout/chevron2"/>
    <dgm:cxn modelId="{F07D405D-DC92-4CBF-9271-7014AC907D45}" type="presParOf" srcId="{6A7699D8-310C-4A34-AD42-E01DA8DB07D5}" destId="{DA674AF1-7DF3-40BA-A62F-7499638F32A2}" srcOrd="1" destOrd="0" presId="urn:microsoft.com/office/officeart/2005/8/layout/chevron2"/>
    <dgm:cxn modelId="{BCE139E5-A285-48DD-B38B-145379683DD1}" type="presParOf" srcId="{6A7699D8-310C-4A34-AD42-E01DA8DB07D5}" destId="{722BCCF8-38F2-4B81-8EE6-402965DA5452}" srcOrd="2" destOrd="0" presId="urn:microsoft.com/office/officeart/2005/8/layout/chevron2"/>
    <dgm:cxn modelId="{32006F74-7AEA-4889-99EA-EC5A00654331}" type="presParOf" srcId="{722BCCF8-38F2-4B81-8EE6-402965DA5452}" destId="{52090311-8E23-4B65-8AC7-C74F7C654491}" srcOrd="0" destOrd="0" presId="urn:microsoft.com/office/officeart/2005/8/layout/chevron2"/>
    <dgm:cxn modelId="{65EABEF5-8C26-475B-8155-A950CF497F74}" type="presParOf" srcId="{722BCCF8-38F2-4B81-8EE6-402965DA5452}" destId="{8B3E7030-E846-413B-A880-7D22AFB32D9C}" srcOrd="1" destOrd="0" presId="urn:microsoft.com/office/officeart/2005/8/layout/chevron2"/>
    <dgm:cxn modelId="{BDAA4719-6CAB-4C8E-934E-0EC3D64185EB}" type="presParOf" srcId="{6A7699D8-310C-4A34-AD42-E01DA8DB07D5}" destId="{C040757E-FF5E-46D4-BDED-3B4B8A521475}" srcOrd="3" destOrd="0" presId="urn:microsoft.com/office/officeart/2005/8/layout/chevron2"/>
    <dgm:cxn modelId="{006BDE5E-AD45-49B8-B08B-F5B7080B0B56}" type="presParOf" srcId="{6A7699D8-310C-4A34-AD42-E01DA8DB07D5}" destId="{91FAF914-CA8C-45AE-B4C3-8B1E26824464}" srcOrd="4" destOrd="0" presId="urn:microsoft.com/office/officeart/2005/8/layout/chevron2"/>
    <dgm:cxn modelId="{03C7F067-A407-4550-ACF3-2DCEEAFD6D2D}" type="presParOf" srcId="{91FAF914-CA8C-45AE-B4C3-8B1E26824464}" destId="{5004489B-3DE7-4912-826A-6FA737B8E4E0}" srcOrd="0" destOrd="0" presId="urn:microsoft.com/office/officeart/2005/8/layout/chevron2"/>
    <dgm:cxn modelId="{5842A9C6-7A85-45CB-A074-8B1716AD32A5}" type="presParOf" srcId="{91FAF914-CA8C-45AE-B4C3-8B1E26824464}" destId="{23B6061F-DCA7-4A02-8F34-60D1B4D25D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8AA709-BD2D-4B1D-9DD0-7527A7C3548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1EB663-8CE6-40C1-B298-0A4AADD391A7}">
      <dgm:prSet phldrT="[Text]"/>
      <dgm:spPr/>
      <dgm:t>
        <a:bodyPr/>
        <a:lstStyle/>
        <a:p>
          <a:r>
            <a:rPr lang="en-IN" dirty="0"/>
            <a:t>Key Activities</a:t>
          </a:r>
        </a:p>
      </dgm:t>
    </dgm:pt>
    <dgm:pt modelId="{A4F952FA-C54A-48F4-9CE7-8A684454907F}" type="parTrans" cxnId="{F33AEC88-4246-4AA4-8005-AC36B98E6C96}">
      <dgm:prSet/>
      <dgm:spPr/>
      <dgm:t>
        <a:bodyPr/>
        <a:lstStyle/>
        <a:p>
          <a:endParaRPr lang="en-IN"/>
        </a:p>
      </dgm:t>
    </dgm:pt>
    <dgm:pt modelId="{C5BDB3E2-1AE7-4805-B482-4F54D1B82F2E}" type="sibTrans" cxnId="{F33AEC88-4246-4AA4-8005-AC36B98E6C96}">
      <dgm:prSet/>
      <dgm:spPr/>
      <dgm:t>
        <a:bodyPr/>
        <a:lstStyle/>
        <a:p>
          <a:endParaRPr lang="en-IN"/>
        </a:p>
      </dgm:t>
    </dgm:pt>
    <dgm:pt modelId="{1E64D329-45D7-4FF9-973A-4B88DCDCEB4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Website Maintenance: We will regularly keep a check on our website for issues and bugs and keeping it updated and relevant.</a:t>
          </a:r>
          <a:endParaRPr lang="en-IN" dirty="0"/>
        </a:p>
      </dgm:t>
    </dgm:pt>
    <dgm:pt modelId="{4E8F7573-27A7-488C-A113-078B8F4BDA98}" type="parTrans" cxnId="{0BAE7DE8-401A-4CDC-B1E9-393F88EDEC16}">
      <dgm:prSet/>
      <dgm:spPr/>
      <dgm:t>
        <a:bodyPr/>
        <a:lstStyle/>
        <a:p>
          <a:endParaRPr lang="en-IN"/>
        </a:p>
      </dgm:t>
    </dgm:pt>
    <dgm:pt modelId="{510F2531-857C-48E1-936D-B28DA2D413C8}" type="sibTrans" cxnId="{0BAE7DE8-401A-4CDC-B1E9-393F88EDEC16}">
      <dgm:prSet/>
      <dgm:spPr/>
      <dgm:t>
        <a:bodyPr/>
        <a:lstStyle/>
        <a:p>
          <a:endParaRPr lang="en-IN"/>
        </a:p>
      </dgm:t>
    </dgm:pt>
    <dgm:pt modelId="{473FE1E6-5E45-4FE6-83DA-1025C1AEF4AA}">
      <dgm:prSet phldrT="[Text]"/>
      <dgm:spPr/>
      <dgm:t>
        <a:bodyPr/>
        <a:lstStyle/>
        <a:p>
          <a:r>
            <a:rPr lang="en-IN" dirty="0"/>
            <a:t>Key Partners</a:t>
          </a:r>
        </a:p>
      </dgm:t>
    </dgm:pt>
    <dgm:pt modelId="{B19AA904-8E6B-495E-8665-95C7EF6197D3}" type="parTrans" cxnId="{6F885431-7497-4EAF-B3B3-BD4462060236}">
      <dgm:prSet/>
      <dgm:spPr/>
      <dgm:t>
        <a:bodyPr/>
        <a:lstStyle/>
        <a:p>
          <a:endParaRPr lang="en-IN"/>
        </a:p>
      </dgm:t>
    </dgm:pt>
    <dgm:pt modelId="{414C63A2-CC80-4CC2-975A-1B6AA6448D25}" type="sibTrans" cxnId="{6F885431-7497-4EAF-B3B3-BD4462060236}">
      <dgm:prSet/>
      <dgm:spPr/>
      <dgm:t>
        <a:bodyPr/>
        <a:lstStyle/>
        <a:p>
          <a:endParaRPr lang="en-IN"/>
        </a:p>
      </dgm:t>
    </dgm:pt>
    <dgm:pt modelId="{BB60A8AB-A9A5-4E4D-8CEC-04AD4907433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urf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Owners: They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play an integral part in our business model. 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494795-09C0-4543-A132-9267A5D0356C}" type="parTrans" cxnId="{679A21A9-8522-4683-A29C-0C80F0989C84}">
      <dgm:prSet/>
      <dgm:spPr/>
      <dgm:t>
        <a:bodyPr/>
        <a:lstStyle/>
        <a:p>
          <a:endParaRPr lang="en-IN"/>
        </a:p>
      </dgm:t>
    </dgm:pt>
    <dgm:pt modelId="{A7D93B4E-3BBB-443F-8A41-AA397291511B}" type="sibTrans" cxnId="{679A21A9-8522-4683-A29C-0C80F0989C84}">
      <dgm:prSet/>
      <dgm:spPr/>
      <dgm:t>
        <a:bodyPr/>
        <a:lstStyle/>
        <a:p>
          <a:endParaRPr lang="en-IN"/>
        </a:p>
      </dgm:t>
    </dgm:pt>
    <dgm:pt modelId="{765D0146-04B0-4AA9-9728-5FE09C7C65EA}">
      <dgm:prSet phldrT="[Text]"/>
      <dgm:spPr/>
      <dgm:t>
        <a:bodyPr/>
        <a:lstStyle/>
        <a:p>
          <a:r>
            <a:rPr lang="en-IN" dirty="0"/>
            <a:t>Key Resources</a:t>
          </a:r>
        </a:p>
      </dgm:t>
    </dgm:pt>
    <dgm:pt modelId="{AE0968C5-7ABE-468F-BF00-F0AB99E5CF58}" type="parTrans" cxnId="{5421D31F-99A8-4954-BC58-D964CE8E3496}">
      <dgm:prSet/>
      <dgm:spPr/>
      <dgm:t>
        <a:bodyPr/>
        <a:lstStyle/>
        <a:p>
          <a:endParaRPr lang="en-IN"/>
        </a:p>
      </dgm:t>
    </dgm:pt>
    <dgm:pt modelId="{237F28DB-B256-4F71-8116-685BEAC5715C}" type="sibTrans" cxnId="{5421D31F-99A8-4954-BC58-D964CE8E3496}">
      <dgm:prSet/>
      <dgm:spPr/>
      <dgm:t>
        <a:bodyPr/>
        <a:lstStyle/>
        <a:p>
          <a:endParaRPr lang="en-IN"/>
        </a:p>
      </dgm:t>
    </dgm:pt>
    <dgm:pt modelId="{DBECE864-F424-4D89-BE6A-29D8803BECAD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Financial: </a:t>
          </a:r>
          <a:r>
            <a: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rPr>
            <a:t>Founder’s Investment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A9283C-D75C-4948-AA09-7B505D429BD5}" type="parTrans" cxnId="{669863D1-591B-4BC3-9451-CE343D9250AE}">
      <dgm:prSet/>
      <dgm:spPr/>
      <dgm:t>
        <a:bodyPr/>
        <a:lstStyle/>
        <a:p>
          <a:endParaRPr lang="en-IN"/>
        </a:p>
      </dgm:t>
    </dgm:pt>
    <dgm:pt modelId="{1F09B099-3283-4E07-B0DB-E7B62105689C}" type="sibTrans" cxnId="{669863D1-591B-4BC3-9451-CE343D9250AE}">
      <dgm:prSet/>
      <dgm:spPr/>
      <dgm:t>
        <a:bodyPr/>
        <a:lstStyle/>
        <a:p>
          <a:endParaRPr lang="en-IN"/>
        </a:p>
      </dgm:t>
    </dgm:pt>
    <dgm:pt modelId="{0EF0E92D-9619-48EA-A313-72AFF6CF5DE1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Intellectual: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These include C</a:t>
          </a:r>
          <a:r>
            <a: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rPr>
            <a:t>loud Server/domain name, website codebase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37433A-3C91-4645-90A0-17BCC32D952D}" type="parTrans" cxnId="{090EE4FF-549C-46C1-9599-483588987AF5}">
      <dgm:prSet/>
      <dgm:spPr/>
      <dgm:t>
        <a:bodyPr/>
        <a:lstStyle/>
        <a:p>
          <a:endParaRPr lang="en-IN"/>
        </a:p>
      </dgm:t>
    </dgm:pt>
    <dgm:pt modelId="{35F609B2-65AA-42C1-8D0F-761A89230256}" type="sibTrans" cxnId="{090EE4FF-549C-46C1-9599-483588987AF5}">
      <dgm:prSet/>
      <dgm:spPr/>
      <dgm:t>
        <a:bodyPr/>
        <a:lstStyle/>
        <a:p>
          <a:endParaRPr lang="en-IN"/>
        </a:p>
      </dgm:t>
    </dgm:pt>
    <dgm:pt modelId="{6A7699D8-310C-4A34-AD42-E01DA8DB07D5}" type="pres">
      <dgm:prSet presAssocID="{5A8AA709-BD2D-4B1D-9DD0-7527A7C3548C}" presName="linearFlow" presStyleCnt="0">
        <dgm:presLayoutVars>
          <dgm:dir/>
          <dgm:animLvl val="lvl"/>
          <dgm:resizeHandles val="exact"/>
        </dgm:presLayoutVars>
      </dgm:prSet>
      <dgm:spPr/>
    </dgm:pt>
    <dgm:pt modelId="{1350611B-7343-4A5B-9D42-EBEB9530951A}" type="pres">
      <dgm:prSet presAssocID="{4C1EB663-8CE6-40C1-B298-0A4AADD391A7}" presName="composite" presStyleCnt="0"/>
      <dgm:spPr/>
    </dgm:pt>
    <dgm:pt modelId="{F519DA49-60B0-4067-8CF0-28B55AC62EF8}" type="pres">
      <dgm:prSet presAssocID="{4C1EB663-8CE6-40C1-B298-0A4AADD391A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64D3333-7080-4CBD-8F46-75F43E6A51A8}" type="pres">
      <dgm:prSet presAssocID="{4C1EB663-8CE6-40C1-B298-0A4AADD391A7}" presName="descendantText" presStyleLbl="alignAcc1" presStyleIdx="0" presStyleCnt="3">
        <dgm:presLayoutVars>
          <dgm:bulletEnabled val="1"/>
        </dgm:presLayoutVars>
      </dgm:prSet>
      <dgm:spPr/>
    </dgm:pt>
    <dgm:pt modelId="{DA674AF1-7DF3-40BA-A62F-7499638F32A2}" type="pres">
      <dgm:prSet presAssocID="{C5BDB3E2-1AE7-4805-B482-4F54D1B82F2E}" presName="sp" presStyleCnt="0"/>
      <dgm:spPr/>
    </dgm:pt>
    <dgm:pt modelId="{722BCCF8-38F2-4B81-8EE6-402965DA5452}" type="pres">
      <dgm:prSet presAssocID="{473FE1E6-5E45-4FE6-83DA-1025C1AEF4AA}" presName="composite" presStyleCnt="0"/>
      <dgm:spPr/>
    </dgm:pt>
    <dgm:pt modelId="{52090311-8E23-4B65-8AC7-C74F7C654491}" type="pres">
      <dgm:prSet presAssocID="{473FE1E6-5E45-4FE6-83DA-1025C1AEF4A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B3E7030-E846-413B-A880-7D22AFB32D9C}" type="pres">
      <dgm:prSet presAssocID="{473FE1E6-5E45-4FE6-83DA-1025C1AEF4AA}" presName="descendantText" presStyleLbl="alignAcc1" presStyleIdx="1" presStyleCnt="3">
        <dgm:presLayoutVars>
          <dgm:bulletEnabled val="1"/>
        </dgm:presLayoutVars>
      </dgm:prSet>
      <dgm:spPr/>
    </dgm:pt>
    <dgm:pt modelId="{C040757E-FF5E-46D4-BDED-3B4B8A521475}" type="pres">
      <dgm:prSet presAssocID="{414C63A2-CC80-4CC2-975A-1B6AA6448D25}" presName="sp" presStyleCnt="0"/>
      <dgm:spPr/>
    </dgm:pt>
    <dgm:pt modelId="{91FAF914-CA8C-45AE-B4C3-8B1E26824464}" type="pres">
      <dgm:prSet presAssocID="{765D0146-04B0-4AA9-9728-5FE09C7C65EA}" presName="composite" presStyleCnt="0"/>
      <dgm:spPr/>
    </dgm:pt>
    <dgm:pt modelId="{5004489B-3DE7-4912-826A-6FA737B8E4E0}" type="pres">
      <dgm:prSet presAssocID="{765D0146-04B0-4AA9-9728-5FE09C7C65E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3B6061F-DCA7-4A02-8F34-60D1B4D25D52}" type="pres">
      <dgm:prSet presAssocID="{765D0146-04B0-4AA9-9728-5FE09C7C65E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E453509-59CE-4D6E-A2FF-EA46FD3F76AA}" type="presOf" srcId="{765D0146-04B0-4AA9-9728-5FE09C7C65EA}" destId="{5004489B-3DE7-4912-826A-6FA737B8E4E0}" srcOrd="0" destOrd="0" presId="urn:microsoft.com/office/officeart/2005/8/layout/chevron2"/>
    <dgm:cxn modelId="{0827AB19-1997-4872-B547-63487CFDB79F}" type="presOf" srcId="{0EF0E92D-9619-48EA-A313-72AFF6CF5DE1}" destId="{23B6061F-DCA7-4A02-8F34-60D1B4D25D52}" srcOrd="0" destOrd="1" presId="urn:microsoft.com/office/officeart/2005/8/layout/chevron2"/>
    <dgm:cxn modelId="{5421D31F-99A8-4954-BC58-D964CE8E3496}" srcId="{5A8AA709-BD2D-4B1D-9DD0-7527A7C3548C}" destId="{765D0146-04B0-4AA9-9728-5FE09C7C65EA}" srcOrd="2" destOrd="0" parTransId="{AE0968C5-7ABE-468F-BF00-F0AB99E5CF58}" sibTransId="{237F28DB-B256-4F71-8116-685BEAC5715C}"/>
    <dgm:cxn modelId="{2AC63431-BBCC-4163-8F2D-3C847092C2AD}" type="presOf" srcId="{1E64D329-45D7-4FF9-973A-4B88DCDCEB41}" destId="{264D3333-7080-4CBD-8F46-75F43E6A51A8}" srcOrd="0" destOrd="0" presId="urn:microsoft.com/office/officeart/2005/8/layout/chevron2"/>
    <dgm:cxn modelId="{6F885431-7497-4EAF-B3B3-BD4462060236}" srcId="{5A8AA709-BD2D-4B1D-9DD0-7527A7C3548C}" destId="{473FE1E6-5E45-4FE6-83DA-1025C1AEF4AA}" srcOrd="1" destOrd="0" parTransId="{B19AA904-8E6B-495E-8665-95C7EF6197D3}" sibTransId="{414C63A2-CC80-4CC2-975A-1B6AA6448D25}"/>
    <dgm:cxn modelId="{CB70DC82-37F3-44FD-B65D-F21247964A11}" type="presOf" srcId="{5A8AA709-BD2D-4B1D-9DD0-7527A7C3548C}" destId="{6A7699D8-310C-4A34-AD42-E01DA8DB07D5}" srcOrd="0" destOrd="0" presId="urn:microsoft.com/office/officeart/2005/8/layout/chevron2"/>
    <dgm:cxn modelId="{F33AEC88-4246-4AA4-8005-AC36B98E6C96}" srcId="{5A8AA709-BD2D-4B1D-9DD0-7527A7C3548C}" destId="{4C1EB663-8CE6-40C1-B298-0A4AADD391A7}" srcOrd="0" destOrd="0" parTransId="{A4F952FA-C54A-48F4-9CE7-8A684454907F}" sibTransId="{C5BDB3E2-1AE7-4805-B482-4F54D1B82F2E}"/>
    <dgm:cxn modelId="{679A21A9-8522-4683-A29C-0C80F0989C84}" srcId="{473FE1E6-5E45-4FE6-83DA-1025C1AEF4AA}" destId="{BB60A8AB-A9A5-4E4D-8CEC-04AD49074330}" srcOrd="0" destOrd="0" parTransId="{12494795-09C0-4543-A132-9267A5D0356C}" sibTransId="{A7D93B4E-3BBB-443F-8A41-AA397291511B}"/>
    <dgm:cxn modelId="{53C228B3-4ECC-446D-B965-ADE18F795772}" type="presOf" srcId="{DBECE864-F424-4D89-BE6A-29D8803BECAD}" destId="{23B6061F-DCA7-4A02-8F34-60D1B4D25D52}" srcOrd="0" destOrd="0" presId="urn:microsoft.com/office/officeart/2005/8/layout/chevron2"/>
    <dgm:cxn modelId="{0F6337B3-124A-467B-8797-19DACF22DEFC}" type="presOf" srcId="{BB60A8AB-A9A5-4E4D-8CEC-04AD49074330}" destId="{8B3E7030-E846-413B-A880-7D22AFB32D9C}" srcOrd="0" destOrd="0" presId="urn:microsoft.com/office/officeart/2005/8/layout/chevron2"/>
    <dgm:cxn modelId="{9A486BB3-DB9A-47F1-BB4D-B7F19EF05AA1}" type="presOf" srcId="{4C1EB663-8CE6-40C1-B298-0A4AADD391A7}" destId="{F519DA49-60B0-4067-8CF0-28B55AC62EF8}" srcOrd="0" destOrd="0" presId="urn:microsoft.com/office/officeart/2005/8/layout/chevron2"/>
    <dgm:cxn modelId="{FF0925BD-6BE0-4D82-8ACF-3C8AAFF18F83}" type="presOf" srcId="{473FE1E6-5E45-4FE6-83DA-1025C1AEF4AA}" destId="{52090311-8E23-4B65-8AC7-C74F7C654491}" srcOrd="0" destOrd="0" presId="urn:microsoft.com/office/officeart/2005/8/layout/chevron2"/>
    <dgm:cxn modelId="{669863D1-591B-4BC3-9451-CE343D9250AE}" srcId="{765D0146-04B0-4AA9-9728-5FE09C7C65EA}" destId="{DBECE864-F424-4D89-BE6A-29D8803BECAD}" srcOrd="0" destOrd="0" parTransId="{64A9283C-D75C-4948-AA09-7B505D429BD5}" sibTransId="{1F09B099-3283-4E07-B0DB-E7B62105689C}"/>
    <dgm:cxn modelId="{0BAE7DE8-401A-4CDC-B1E9-393F88EDEC16}" srcId="{4C1EB663-8CE6-40C1-B298-0A4AADD391A7}" destId="{1E64D329-45D7-4FF9-973A-4B88DCDCEB41}" srcOrd="0" destOrd="0" parTransId="{4E8F7573-27A7-488C-A113-078B8F4BDA98}" sibTransId="{510F2531-857C-48E1-936D-B28DA2D413C8}"/>
    <dgm:cxn modelId="{090EE4FF-549C-46C1-9599-483588987AF5}" srcId="{765D0146-04B0-4AA9-9728-5FE09C7C65EA}" destId="{0EF0E92D-9619-48EA-A313-72AFF6CF5DE1}" srcOrd="1" destOrd="0" parTransId="{4B37433A-3C91-4645-90A0-17BCC32D952D}" sibTransId="{35F609B2-65AA-42C1-8D0F-761A89230256}"/>
    <dgm:cxn modelId="{2C6BC074-2BB5-4000-B038-2EA4EA0AB017}" type="presParOf" srcId="{6A7699D8-310C-4A34-AD42-E01DA8DB07D5}" destId="{1350611B-7343-4A5B-9D42-EBEB9530951A}" srcOrd="0" destOrd="0" presId="urn:microsoft.com/office/officeart/2005/8/layout/chevron2"/>
    <dgm:cxn modelId="{8E5AD384-2130-4CE0-97CA-67C714EACBF1}" type="presParOf" srcId="{1350611B-7343-4A5B-9D42-EBEB9530951A}" destId="{F519DA49-60B0-4067-8CF0-28B55AC62EF8}" srcOrd="0" destOrd="0" presId="urn:microsoft.com/office/officeart/2005/8/layout/chevron2"/>
    <dgm:cxn modelId="{1C75B66B-98E7-4C11-A63F-A9629F2E10E9}" type="presParOf" srcId="{1350611B-7343-4A5B-9D42-EBEB9530951A}" destId="{264D3333-7080-4CBD-8F46-75F43E6A51A8}" srcOrd="1" destOrd="0" presId="urn:microsoft.com/office/officeart/2005/8/layout/chevron2"/>
    <dgm:cxn modelId="{8AED904F-7BFE-4A49-8377-433F0CC87498}" type="presParOf" srcId="{6A7699D8-310C-4A34-AD42-E01DA8DB07D5}" destId="{DA674AF1-7DF3-40BA-A62F-7499638F32A2}" srcOrd="1" destOrd="0" presId="urn:microsoft.com/office/officeart/2005/8/layout/chevron2"/>
    <dgm:cxn modelId="{4194205A-D99C-4193-9FF4-E3193AD212A0}" type="presParOf" srcId="{6A7699D8-310C-4A34-AD42-E01DA8DB07D5}" destId="{722BCCF8-38F2-4B81-8EE6-402965DA5452}" srcOrd="2" destOrd="0" presId="urn:microsoft.com/office/officeart/2005/8/layout/chevron2"/>
    <dgm:cxn modelId="{E05F41BB-9BDB-486E-9047-DEBFA61C5760}" type="presParOf" srcId="{722BCCF8-38F2-4B81-8EE6-402965DA5452}" destId="{52090311-8E23-4B65-8AC7-C74F7C654491}" srcOrd="0" destOrd="0" presId="urn:microsoft.com/office/officeart/2005/8/layout/chevron2"/>
    <dgm:cxn modelId="{C1B4C74C-C84F-4327-8F79-465F95BA96F2}" type="presParOf" srcId="{722BCCF8-38F2-4B81-8EE6-402965DA5452}" destId="{8B3E7030-E846-413B-A880-7D22AFB32D9C}" srcOrd="1" destOrd="0" presId="urn:microsoft.com/office/officeart/2005/8/layout/chevron2"/>
    <dgm:cxn modelId="{49B23761-EB73-4059-87D6-67AE4D0A5FA7}" type="presParOf" srcId="{6A7699D8-310C-4A34-AD42-E01DA8DB07D5}" destId="{C040757E-FF5E-46D4-BDED-3B4B8A521475}" srcOrd="3" destOrd="0" presId="urn:microsoft.com/office/officeart/2005/8/layout/chevron2"/>
    <dgm:cxn modelId="{B9549B79-707D-42C5-9021-078D81FA3506}" type="presParOf" srcId="{6A7699D8-310C-4A34-AD42-E01DA8DB07D5}" destId="{91FAF914-CA8C-45AE-B4C3-8B1E26824464}" srcOrd="4" destOrd="0" presId="urn:microsoft.com/office/officeart/2005/8/layout/chevron2"/>
    <dgm:cxn modelId="{F715B525-5731-4FB3-B316-058BF395B984}" type="presParOf" srcId="{91FAF914-CA8C-45AE-B4C3-8B1E26824464}" destId="{5004489B-3DE7-4912-826A-6FA737B8E4E0}" srcOrd="0" destOrd="0" presId="urn:microsoft.com/office/officeart/2005/8/layout/chevron2"/>
    <dgm:cxn modelId="{653A717A-7432-40E5-A808-CAB3BC061704}" type="presParOf" srcId="{91FAF914-CA8C-45AE-B4C3-8B1E26824464}" destId="{23B6061F-DCA7-4A02-8F34-60D1B4D25D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9DA49-60B0-4067-8CF0-28B55AC62EF8}">
      <dsp:nvSpPr>
        <dsp:cNvPr id="0" name=""/>
        <dsp:cNvSpPr/>
      </dsp:nvSpPr>
      <dsp:spPr>
        <a:xfrm rot="5400000">
          <a:off x="-258160" y="260610"/>
          <a:ext cx="1721073" cy="12047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Customer Segments</a:t>
          </a:r>
        </a:p>
      </dsp:txBody>
      <dsp:txXfrm rot="-5400000">
        <a:off x="2" y="604825"/>
        <a:ext cx="1204751" cy="516322"/>
      </dsp:txXfrm>
    </dsp:sp>
    <dsp:sp modelId="{264D3333-7080-4CBD-8F46-75F43E6A51A8}">
      <dsp:nvSpPr>
        <dsp:cNvPr id="0" name=""/>
        <dsp:cNvSpPr/>
      </dsp:nvSpPr>
      <dsp:spPr>
        <a:xfrm rot="5400000">
          <a:off x="3958723" y="-2751523"/>
          <a:ext cx="1118697" cy="66266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Niche Market</a:t>
          </a:r>
          <a:b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Targeted Audience are: Sports Enthusiast, Athletes, Sport Academy(Training Sessions)</a:t>
          </a:r>
          <a:endParaRPr lang="en-IN" sz="1900" kern="1200" dirty="0"/>
        </a:p>
      </dsp:txBody>
      <dsp:txXfrm rot="-5400000">
        <a:off x="1204751" y="57059"/>
        <a:ext cx="6572032" cy="1009477"/>
      </dsp:txXfrm>
    </dsp:sp>
    <dsp:sp modelId="{52090311-8E23-4B65-8AC7-C74F7C654491}">
      <dsp:nvSpPr>
        <dsp:cNvPr id="0" name=""/>
        <dsp:cNvSpPr/>
      </dsp:nvSpPr>
      <dsp:spPr>
        <a:xfrm rot="5400000">
          <a:off x="-258160" y="1788911"/>
          <a:ext cx="1721073" cy="12047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Customer Relationships</a:t>
          </a:r>
        </a:p>
      </dsp:txBody>
      <dsp:txXfrm rot="-5400000">
        <a:off x="2" y="2133126"/>
        <a:ext cx="1204751" cy="516322"/>
      </dsp:txXfrm>
    </dsp:sp>
    <dsp:sp modelId="{8B3E7030-E846-413B-A880-7D22AFB32D9C}">
      <dsp:nvSpPr>
        <dsp:cNvPr id="0" name=""/>
        <dsp:cNvSpPr/>
      </dsp:nvSpPr>
      <dsp:spPr>
        <a:xfrm rot="5400000">
          <a:off x="3958723" y="-1223221"/>
          <a:ext cx="1118697" cy="66266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Business Model is a self service based model.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rPr>
            <a:t>We provide all the necessary means for customers to help themselves and carry out the transaction through our website.</a:t>
          </a:r>
          <a:endParaRPr lang="en-IN" sz="1900" kern="1200" dirty="0"/>
        </a:p>
      </dsp:txBody>
      <dsp:txXfrm rot="-5400000">
        <a:off x="1204751" y="1585361"/>
        <a:ext cx="6572032" cy="1009477"/>
      </dsp:txXfrm>
    </dsp:sp>
    <dsp:sp modelId="{5004489B-3DE7-4912-826A-6FA737B8E4E0}">
      <dsp:nvSpPr>
        <dsp:cNvPr id="0" name=""/>
        <dsp:cNvSpPr/>
      </dsp:nvSpPr>
      <dsp:spPr>
        <a:xfrm rot="5400000">
          <a:off x="-258160" y="3317213"/>
          <a:ext cx="1721073" cy="12047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Channels</a:t>
          </a:r>
        </a:p>
      </dsp:txBody>
      <dsp:txXfrm rot="-5400000">
        <a:off x="2" y="3661428"/>
        <a:ext cx="1204751" cy="516322"/>
      </dsp:txXfrm>
    </dsp:sp>
    <dsp:sp modelId="{23B6061F-DCA7-4A02-8F34-60D1B4D25D52}">
      <dsp:nvSpPr>
        <dsp:cNvPr id="0" name=""/>
        <dsp:cNvSpPr/>
      </dsp:nvSpPr>
      <dsp:spPr>
        <a:xfrm rot="5400000">
          <a:off x="3958723" y="305079"/>
          <a:ext cx="1118697" cy="66266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primary channel of interaction with our key partners(Turf Owners) is through the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SurfTheTurf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Website.</a:t>
          </a:r>
          <a:endParaRPr lang="en-IN" sz="1900" kern="1200" dirty="0"/>
        </a:p>
      </dsp:txBody>
      <dsp:txXfrm rot="-5400000">
        <a:off x="1204751" y="3113661"/>
        <a:ext cx="6572032" cy="1009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9DA49-60B0-4067-8CF0-28B55AC62EF8}">
      <dsp:nvSpPr>
        <dsp:cNvPr id="0" name=""/>
        <dsp:cNvSpPr/>
      </dsp:nvSpPr>
      <dsp:spPr>
        <a:xfrm rot="5400000">
          <a:off x="-258160" y="260610"/>
          <a:ext cx="1721073" cy="12047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Key Activities</a:t>
          </a:r>
        </a:p>
      </dsp:txBody>
      <dsp:txXfrm rot="-5400000">
        <a:off x="2" y="604825"/>
        <a:ext cx="1204751" cy="516322"/>
      </dsp:txXfrm>
    </dsp:sp>
    <dsp:sp modelId="{264D3333-7080-4CBD-8F46-75F43E6A51A8}">
      <dsp:nvSpPr>
        <dsp:cNvPr id="0" name=""/>
        <dsp:cNvSpPr/>
      </dsp:nvSpPr>
      <dsp:spPr>
        <a:xfrm rot="5400000">
          <a:off x="3958723" y="-2751523"/>
          <a:ext cx="1118697" cy="66266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Website Maintenance: We will regularly keep a check on our website for issues and bugs and keeping it updated and relevant.</a:t>
          </a:r>
          <a:endParaRPr lang="en-IN" sz="2300" kern="1200" dirty="0"/>
        </a:p>
      </dsp:txBody>
      <dsp:txXfrm rot="-5400000">
        <a:off x="1204751" y="57059"/>
        <a:ext cx="6572032" cy="1009477"/>
      </dsp:txXfrm>
    </dsp:sp>
    <dsp:sp modelId="{52090311-8E23-4B65-8AC7-C74F7C654491}">
      <dsp:nvSpPr>
        <dsp:cNvPr id="0" name=""/>
        <dsp:cNvSpPr/>
      </dsp:nvSpPr>
      <dsp:spPr>
        <a:xfrm rot="5400000">
          <a:off x="-258160" y="1788911"/>
          <a:ext cx="1721073" cy="12047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Key Partners</a:t>
          </a:r>
        </a:p>
      </dsp:txBody>
      <dsp:txXfrm rot="-5400000">
        <a:off x="2" y="2133126"/>
        <a:ext cx="1204751" cy="516322"/>
      </dsp:txXfrm>
    </dsp:sp>
    <dsp:sp modelId="{8B3E7030-E846-413B-A880-7D22AFB32D9C}">
      <dsp:nvSpPr>
        <dsp:cNvPr id="0" name=""/>
        <dsp:cNvSpPr/>
      </dsp:nvSpPr>
      <dsp:spPr>
        <a:xfrm rot="5400000">
          <a:off x="3958723" y="-1223221"/>
          <a:ext cx="1118697" cy="66266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en-IN" sz="2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urf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Owners: They 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play an integral part in our business model. </a:t>
          </a:r>
          <a:endParaRPr lang="en-I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04751" y="1585361"/>
        <a:ext cx="6572032" cy="1009477"/>
      </dsp:txXfrm>
    </dsp:sp>
    <dsp:sp modelId="{5004489B-3DE7-4912-826A-6FA737B8E4E0}">
      <dsp:nvSpPr>
        <dsp:cNvPr id="0" name=""/>
        <dsp:cNvSpPr/>
      </dsp:nvSpPr>
      <dsp:spPr>
        <a:xfrm rot="5400000">
          <a:off x="-258160" y="3317213"/>
          <a:ext cx="1721073" cy="12047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Key Resources</a:t>
          </a:r>
        </a:p>
      </dsp:txBody>
      <dsp:txXfrm rot="-5400000">
        <a:off x="2" y="3661428"/>
        <a:ext cx="1204751" cy="516322"/>
      </dsp:txXfrm>
    </dsp:sp>
    <dsp:sp modelId="{23B6061F-DCA7-4A02-8F34-60D1B4D25D52}">
      <dsp:nvSpPr>
        <dsp:cNvPr id="0" name=""/>
        <dsp:cNvSpPr/>
      </dsp:nvSpPr>
      <dsp:spPr>
        <a:xfrm rot="5400000">
          <a:off x="3958723" y="305079"/>
          <a:ext cx="1118697" cy="66266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Financial: </a:t>
          </a:r>
          <a:r>
            <a:rPr lang="en-US" sz="2300" kern="1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rPr>
            <a:t>Founder’s Investment</a:t>
          </a:r>
          <a:endParaRPr lang="en-I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Intellectual: 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These include C</a:t>
          </a:r>
          <a:r>
            <a:rPr lang="en-US" sz="2300" kern="1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rPr>
            <a:t>loud Server/domain name, website codebase</a:t>
          </a:r>
          <a:endParaRPr lang="en-I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04751" y="3113661"/>
        <a:ext cx="6572032" cy="100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50791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tbit.com/fab/category/web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47817" y="2173550"/>
            <a:ext cx="7772400" cy="108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sz="5400" b="1" dirty="0" err="1"/>
              <a:t>SurfTheTurf</a:t>
            </a:r>
            <a:br>
              <a:rPr lang="en-IN" sz="5400" b="1" dirty="0"/>
            </a:br>
            <a:r>
              <a:rPr lang="en-IN" sz="4400" b="1" dirty="0"/>
              <a:t>TEITA TEA1</a:t>
            </a:r>
            <a:endParaRPr b="1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2299316" y="3595025"/>
            <a:ext cx="4869402" cy="160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Pranav </a:t>
            </a:r>
            <a:r>
              <a:rPr lang="en-US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Bangera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8</a:t>
            </a: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Harsh </a:t>
            </a:r>
            <a:r>
              <a:rPr lang="en-US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Bhikadiya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</a:t>
            </a: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Shivam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Bhosale 10</a:t>
            </a: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Parth Dali 17</a:t>
            </a: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Pranav Dalvi 18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lang="en-US"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lang="en-US"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1371600" y="609600"/>
            <a:ext cx="7315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St. Francis Institute of Technology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Mini Project –Web Based Business Model (ITM 501)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DFC48731-FFE4-46FC-AEFB-027563EDCC7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2000" y="678253"/>
            <a:ext cx="1015509" cy="955237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10EDEE-F8FA-4F1C-A37D-0D85D6E5044C}"/>
              </a:ext>
            </a:extLst>
          </p:cNvPr>
          <p:cNvSpPr txBox="1"/>
          <p:nvPr/>
        </p:nvSpPr>
        <p:spPr>
          <a:xfrm>
            <a:off x="1947538" y="5204103"/>
            <a:ext cx="55729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475" marR="1255395" 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rPr>
              <a:t>Mentor:</a:t>
            </a:r>
          </a:p>
          <a:p>
            <a:pPr marL="1260475" marR="1255395" 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rPr>
              <a:t>Dr. Prachi Raut</a:t>
            </a:r>
          </a:p>
          <a:p>
            <a:pPr marL="1260475" marR="1255395" 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rPr>
              <a:t>Professor</a:t>
            </a:r>
          </a:p>
          <a:p>
            <a:pPr marL="1260475" marR="1255395" 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17B3-801F-4B6C-ABE3-D500C40E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Technology Used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A8231-2337-4AFC-B48E-5B83A85E9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end : Html</a:t>
            </a:r>
            <a:r>
              <a:rPr lang="en-US"/>
              <a:t>, CSS, </a:t>
            </a:r>
            <a:r>
              <a:rPr lang="en-US" dirty="0" err="1"/>
              <a:t>Javascript</a:t>
            </a:r>
            <a:r>
              <a:rPr lang="en-US" dirty="0"/>
              <a:t>, Bootstrap</a:t>
            </a:r>
          </a:p>
          <a:p>
            <a:r>
              <a:rPr lang="en-US" dirty="0"/>
              <a:t>Back end : Django, </a:t>
            </a:r>
            <a:r>
              <a:rPr lang="en-US" dirty="0" err="1"/>
              <a:t>PostGre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5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paper:</a:t>
            </a:r>
          </a:p>
          <a:p>
            <a:pPr marL="11430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Dinesh A. Pol, Piyush V. Patil, Rahul Shinde, Rohan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Dange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Online Ground Booking System using Android Mobile Application”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Journal for Scientific Research &amp; Development| Vol. 7, Issue 10, 2019.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Articles:</a:t>
            </a:r>
          </a:p>
          <a:p>
            <a:pPr marL="1143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Online: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https://www.fatbit.com/fab/category/web-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based- business-ideas/ (Accessed: July 24, 2021)</a:t>
            </a:r>
          </a:p>
          <a:p>
            <a:pPr marL="1143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Online: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https://softensy.com/how-to-create-payment-gateway-and-become-a-payment-service-provider/(Accessed: July 25, 2021)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52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028-2A6F-4B6A-AF4F-D87CA2F0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AE44-8146-4FEF-9D1D-B753AF09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833037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Business model canvas</a:t>
            </a:r>
          </a:p>
          <a:p>
            <a:r>
              <a:rPr lang="en-US" dirty="0"/>
              <a:t>System Design </a:t>
            </a:r>
          </a:p>
          <a:p>
            <a:r>
              <a:rPr lang="en-US" dirty="0"/>
              <a:t>Technology used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Demonstration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1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the demand for Turfs has been increasing rapidly, it is an ordeal for people to locate, fetch details and book a turf according to their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3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IN" b="1" dirty="0"/>
              <a:t>         Business Model Canvas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D6D03-4E8E-4EBF-A287-CB2D6565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0906"/>
            <a:ext cx="7716416" cy="54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1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Model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62497058"/>
              </p:ext>
            </p:extLst>
          </p:nvPr>
        </p:nvGraphicFramePr>
        <p:xfrm>
          <a:off x="693174" y="1396999"/>
          <a:ext cx="7831394" cy="4782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8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Model contd.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676061"/>
              </p:ext>
            </p:extLst>
          </p:nvPr>
        </p:nvGraphicFramePr>
        <p:xfrm>
          <a:off x="693174" y="1396999"/>
          <a:ext cx="7831394" cy="4782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1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Model contd.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600" dirty="0"/>
              <a:t>Cost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2174875"/>
            <a:ext cx="4114800" cy="39512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Costs : 2% of total cost on each payment.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Server/Domain Hosting : Rs 1200/month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Maintenance Cost: Rs20,000 (one time charge) + Rs2000/month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Cost: 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 – Rs23,200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 onwards – Rs3,200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600" dirty="0"/>
              <a:t>Revenue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Commission On Booking: 8% on Each Successful Booking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Time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Fee: Rs 200 For signing up your turf on the website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AdSense (Rs4500 per 1000 views)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63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Model contd.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IN" dirty="0"/>
              <a:t>Value Proposition:</a:t>
            </a:r>
          </a:p>
          <a:p>
            <a:pPr lv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Customer:- </a:t>
            </a:r>
          </a:p>
          <a:p>
            <a:pPr marL="342900" lvl="0" indent="-342900">
              <a:spcBef>
                <a:spcPts val="36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and convenient to book turfs.</a:t>
            </a:r>
          </a:p>
          <a:p>
            <a:pPr marL="342900" lvl="0" indent="-342900">
              <a:spcBef>
                <a:spcPts val="36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Turfs with different locations will be available.(Within Mumbai)</a:t>
            </a:r>
          </a:p>
          <a:p>
            <a:pPr lvl="0">
              <a:spcBef>
                <a:spcPts val="360"/>
              </a:spcBef>
              <a:spcAft>
                <a:spcPts val="0"/>
              </a:spcAft>
              <a:buSzPts val="18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Turf Owner:-</a:t>
            </a:r>
          </a:p>
          <a:p>
            <a:pPr marL="457200" lvl="0" indent="-457200">
              <a:spcBef>
                <a:spcPts val="36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Featuring their Turfs to a larger audience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7506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IN" b="1" dirty="0"/>
              <a:t>    System Design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8A9359-A259-48C5-90DC-5B260321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89" y="1189677"/>
            <a:ext cx="5760421" cy="547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90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476</Words>
  <Application>Microsoft Office PowerPoint</Application>
  <PresentationFormat>On-screen Show (4:3)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Office Theme</vt:lpstr>
      <vt:lpstr>SurfTheTurf TEITA TEA1</vt:lpstr>
      <vt:lpstr>Overview</vt:lpstr>
      <vt:lpstr>Problem Statement</vt:lpstr>
      <vt:lpstr>         Business Model Canvas</vt:lpstr>
      <vt:lpstr>Business Model</vt:lpstr>
      <vt:lpstr>Business Model contd.</vt:lpstr>
      <vt:lpstr>Business Model contd.</vt:lpstr>
      <vt:lpstr>Business Model contd.</vt:lpstr>
      <vt:lpstr>    System Design</vt:lpstr>
      <vt:lpstr>Technology Used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Mini Project&gt; &lt;Class_Batch&gt; </dc:title>
  <dc:creator>Prachi Raut</dc:creator>
  <cp:lastModifiedBy>Parth Dali</cp:lastModifiedBy>
  <cp:revision>24</cp:revision>
  <dcterms:created xsi:type="dcterms:W3CDTF">2006-08-16T00:00:00Z</dcterms:created>
  <dcterms:modified xsi:type="dcterms:W3CDTF">2021-10-29T09:53:42Z</dcterms:modified>
</cp:coreProperties>
</file>