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30" d="100"/>
          <a:sy n="130" d="100"/>
        </p:scale>
        <p:origin x="-582" y="-7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C8DB7D-6CB5-4F29-80CD-FA690B4CD5F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8DB7D-6CB5-4F29-80CD-FA690B4CD5F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8DB7D-6CB5-4F29-80CD-FA690B4CD5F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8DB7D-6CB5-4F29-80CD-FA690B4CD5F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C8DB7D-6CB5-4F29-80CD-FA690B4CD5F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C8DB7D-6CB5-4F29-80CD-FA690B4CD5F4}"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C8DB7D-6CB5-4F29-80CD-FA690B4CD5F4}" type="datetimeFigureOut">
              <a:rPr lang="en-US" smtClean="0"/>
              <a:pPr/>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C8DB7D-6CB5-4F29-80CD-FA690B4CD5F4}" type="datetimeFigureOut">
              <a:rPr lang="en-US" smtClean="0"/>
              <a:pPr/>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8DB7D-6CB5-4F29-80CD-FA690B4CD5F4}" type="datetimeFigureOut">
              <a:rPr lang="en-US" smtClean="0"/>
              <a:pPr/>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C8DB7D-6CB5-4F29-80CD-FA690B4CD5F4}"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C8DB7D-6CB5-4F29-80CD-FA690B4CD5F4}"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36812-9DA0-4691-9ABC-F6B7801B80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3C8DB7D-6CB5-4F29-80CD-FA690B4CD5F4}" type="datetimeFigureOut">
              <a:rPr lang="en-US" smtClean="0"/>
              <a:pPr/>
              <a:t>8/6/2022</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3C936812-9DA0-4691-9ABC-F6B7801B80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474" y="268799"/>
            <a:ext cx="2271708" cy="874177"/>
          </a:xfrm>
        </p:spPr>
        <p:txBody>
          <a:bodyPr>
            <a:normAutofit/>
          </a:bodyPr>
          <a:lstStyle/>
          <a:p>
            <a:pPr algn="l"/>
            <a:r>
              <a:rPr lang="en-IN" sz="1800" b="1" dirty="0" smtClean="0"/>
              <a:t>Privacy Policy</a:t>
            </a:r>
            <a:endParaRPr lang="en-US" sz="1800" b="1" dirty="0"/>
          </a:p>
        </p:txBody>
      </p:sp>
      <p:sp>
        <p:nvSpPr>
          <p:cNvPr id="3" name="Subtitle 2"/>
          <p:cNvSpPr>
            <a:spLocks noGrp="1"/>
          </p:cNvSpPr>
          <p:nvPr>
            <p:ph type="subTitle" idx="1"/>
          </p:nvPr>
        </p:nvSpPr>
        <p:spPr>
          <a:xfrm>
            <a:off x="357166" y="928662"/>
            <a:ext cx="5929354" cy="1357322"/>
          </a:xfrm>
        </p:spPr>
        <p:txBody>
          <a:bodyPr>
            <a:normAutofit lnSpcReduction="10000"/>
          </a:bodyPr>
          <a:lstStyle/>
          <a:p>
            <a:pPr algn="l"/>
            <a:r>
              <a:rPr lang="en-US" sz="1100" dirty="0" smtClean="0">
                <a:solidFill>
                  <a:schemeClr val="tx1">
                    <a:lumMod val="95000"/>
                    <a:lumOff val="5000"/>
                  </a:schemeClr>
                </a:solidFill>
              </a:rPr>
              <a:t>The </a:t>
            </a:r>
            <a:r>
              <a:rPr lang="en-US" sz="1100" dirty="0" err="1" smtClean="0">
                <a:solidFill>
                  <a:schemeClr val="tx1">
                    <a:lumMod val="95000"/>
                    <a:lumOff val="5000"/>
                  </a:schemeClr>
                </a:solidFill>
              </a:rPr>
              <a:t>Skyblue</a:t>
            </a:r>
            <a:r>
              <a:rPr lang="en-US" sz="1100" dirty="0" smtClean="0">
                <a:solidFill>
                  <a:schemeClr val="tx1">
                    <a:lumMod val="95000"/>
                    <a:lumOff val="5000"/>
                  </a:schemeClr>
                </a:solidFill>
              </a:rPr>
              <a:t> Online Shopping and </a:t>
            </a:r>
            <a:r>
              <a:rPr lang="en-US" sz="1100" dirty="0" err="1" smtClean="0">
                <a:solidFill>
                  <a:schemeClr val="tx1">
                    <a:lumMod val="95000"/>
                    <a:lumOff val="5000"/>
                  </a:schemeClr>
                </a:solidFill>
              </a:rPr>
              <a:t>Skyblue</a:t>
            </a:r>
            <a:r>
              <a:rPr lang="en-US" sz="1100" dirty="0" smtClean="0">
                <a:solidFill>
                  <a:schemeClr val="tx1">
                    <a:lumMod val="95000"/>
                    <a:lumOff val="5000"/>
                  </a:schemeClr>
                </a:solidFill>
              </a:rPr>
              <a:t> Seller Hub </a:t>
            </a:r>
            <a:r>
              <a:rPr lang="en-US" sz="1100" dirty="0" smtClean="0">
                <a:solidFill>
                  <a:schemeClr val="tx1">
                    <a:lumMod val="95000"/>
                    <a:lumOff val="5000"/>
                  </a:schemeClr>
                </a:solidFill>
              </a:rPr>
              <a:t>application and website (“Platform”) are made available to you by </a:t>
            </a:r>
            <a:r>
              <a:rPr lang="en-US" sz="1100" dirty="0" err="1" smtClean="0">
                <a:solidFill>
                  <a:schemeClr val="tx1">
                    <a:lumMod val="95000"/>
                    <a:lumOff val="5000"/>
                  </a:schemeClr>
                </a:solidFill>
              </a:rPr>
              <a:t>Skyblue</a:t>
            </a:r>
            <a:r>
              <a:rPr lang="en-US" sz="1100" dirty="0" smtClean="0">
                <a:solidFill>
                  <a:schemeClr val="tx1">
                    <a:lumMod val="95000"/>
                    <a:lumOff val="5000"/>
                  </a:schemeClr>
                </a:solidFill>
              </a:rPr>
              <a:t> Technologies Private Limited and/or its affiliates (hereinafter may be referred to as the </a:t>
            </a:r>
            <a:r>
              <a:rPr lang="en-US" sz="1100" b="1" dirty="0" smtClean="0">
                <a:solidFill>
                  <a:schemeClr val="tx1">
                    <a:lumMod val="95000"/>
                    <a:lumOff val="5000"/>
                  </a:schemeClr>
                </a:solidFill>
              </a:rPr>
              <a:t>‘Company’, ‘we’, ‘us’,</a:t>
            </a:r>
            <a:r>
              <a:rPr lang="en-US" sz="1100" dirty="0" smtClean="0">
                <a:solidFill>
                  <a:schemeClr val="tx1">
                    <a:lumMod val="95000"/>
                    <a:lumOff val="5000"/>
                  </a:schemeClr>
                </a:solidFill>
              </a:rPr>
              <a:t> and </a:t>
            </a:r>
            <a:r>
              <a:rPr lang="en-US" sz="1100" b="1" dirty="0" smtClean="0">
                <a:solidFill>
                  <a:schemeClr val="tx1">
                    <a:lumMod val="95000"/>
                    <a:lumOff val="5000"/>
                  </a:schemeClr>
                </a:solidFill>
              </a:rPr>
              <a:t>‘our’</a:t>
            </a:r>
            <a:r>
              <a:rPr lang="en-US" sz="1100" dirty="0" smtClean="0">
                <a:solidFill>
                  <a:schemeClr val="tx1">
                    <a:lumMod val="95000"/>
                    <a:lumOff val="5000"/>
                  </a:schemeClr>
                </a:solidFill>
              </a:rPr>
              <a:t>) respect your privacy and is committed to protecting it through its compliance with its privacy policy. This policy amongst other things describes: (</a:t>
            </a:r>
            <a:r>
              <a:rPr lang="en-US" sz="1100" dirty="0" err="1" smtClean="0">
                <a:solidFill>
                  <a:schemeClr val="tx1">
                    <a:lumMod val="95000"/>
                    <a:lumOff val="5000"/>
                  </a:schemeClr>
                </a:solidFill>
              </a:rPr>
              <a:t>i</a:t>
            </a:r>
            <a:r>
              <a:rPr lang="en-US" sz="1100" dirty="0" smtClean="0">
                <a:solidFill>
                  <a:schemeClr val="tx1">
                    <a:lumMod val="95000"/>
                    <a:lumOff val="5000"/>
                  </a:schemeClr>
                </a:solidFill>
              </a:rPr>
              <a:t>) the type of information that the Company may collect from you when you access or use its websites, applications and other online services (hereinafter collectively referred to as the </a:t>
            </a:r>
            <a:r>
              <a:rPr lang="en-US" sz="1100" b="1" dirty="0" smtClean="0">
                <a:solidFill>
                  <a:schemeClr val="tx1">
                    <a:lumMod val="95000"/>
                    <a:lumOff val="5000"/>
                  </a:schemeClr>
                </a:solidFill>
              </a:rPr>
              <a:t>‘Services’</a:t>
            </a:r>
            <a:r>
              <a:rPr lang="en-US" sz="1100" dirty="0" smtClean="0">
                <a:solidFill>
                  <a:schemeClr val="tx1">
                    <a:lumMod val="95000"/>
                    <a:lumOff val="5000"/>
                  </a:schemeClr>
                </a:solidFill>
              </a:rPr>
              <a:t>); and, (ii) the Company’s practices for collecting, using, maintaining, protecting and disclosing that information.</a:t>
            </a:r>
          </a:p>
        </p:txBody>
      </p:sp>
      <p:sp>
        <p:nvSpPr>
          <p:cNvPr id="5" name="Subtitle 2"/>
          <p:cNvSpPr txBox="1">
            <a:spLocks/>
          </p:cNvSpPr>
          <p:nvPr/>
        </p:nvSpPr>
        <p:spPr>
          <a:xfrm>
            <a:off x="357166" y="2357422"/>
            <a:ext cx="5929354" cy="1143008"/>
          </a:xfrm>
          <a:prstGeom prst="rect">
            <a:avLst/>
          </a:prstGeom>
        </p:spPr>
        <p:txBody>
          <a:bodyPr vert="horz" lIns="91440" tIns="45720" rIns="91440" bIns="45720" rtlCol="0">
            <a:normAutofit/>
          </a:bodyPr>
          <a:lstStyle/>
          <a:p>
            <a:pPr lvl="0">
              <a:spcBef>
                <a:spcPct val="20000"/>
              </a:spcBef>
            </a:pPr>
            <a:r>
              <a:rPr lang="en-US" sz="1100" dirty="0" smtClean="0">
                <a:solidFill>
                  <a:schemeClr val="tx1">
                    <a:lumMod val="95000"/>
                    <a:lumOff val="5000"/>
                  </a:schemeClr>
                </a:solidFill>
              </a:rPr>
              <a:t>We encourage you to read this policy carefully to understand the Company's policies and practices regarding your information. By accessing or using its Services or its Platform, registering an account with the Company, becoming a supplier, reseller or customer on the Platform, or by attempting to become a supplier, reseller or customer, you expressly agree to be bound by the terms and conditions of this privacy policy and you are consenting to the Company's collection, use, disclosure and  retention of your personal information as described here.</a:t>
            </a:r>
            <a:endParaRPr kumimoji="0" lang="en-US" sz="11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p:txBody>
      </p:sp>
      <p:sp>
        <p:nvSpPr>
          <p:cNvPr id="7" name="Subtitle 2"/>
          <p:cNvSpPr txBox="1">
            <a:spLocks/>
          </p:cNvSpPr>
          <p:nvPr/>
        </p:nvSpPr>
        <p:spPr>
          <a:xfrm>
            <a:off x="357166" y="3643306"/>
            <a:ext cx="5929354" cy="642942"/>
          </a:xfrm>
          <a:prstGeom prst="rect">
            <a:avLst/>
          </a:prstGeom>
        </p:spPr>
        <p:txBody>
          <a:bodyPr vert="horz" lIns="91440" tIns="45720" rIns="91440" bIns="45720" rtlCol="0">
            <a:normAutofit/>
          </a:bodyPr>
          <a:lstStyle/>
          <a:p>
            <a:pPr lvl="0">
              <a:spcBef>
                <a:spcPct val="20000"/>
              </a:spcBef>
            </a:pPr>
            <a:r>
              <a:rPr lang="en-US" sz="1100" dirty="0" smtClean="0">
                <a:solidFill>
                  <a:schemeClr val="tx1">
                    <a:lumMod val="95000"/>
                    <a:lumOff val="5000"/>
                  </a:schemeClr>
                </a:solidFill>
              </a:rPr>
              <a:t>This policy may change from time to time, your continued use of the Company's Services after it makes any change is deemed to be acceptance of those changes, so please check the policy periodically for updates.</a:t>
            </a:r>
            <a:endParaRPr kumimoji="0" lang="en-US" sz="11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p:txBody>
      </p:sp>
      <p:sp>
        <p:nvSpPr>
          <p:cNvPr id="8" name="Subtitle 2"/>
          <p:cNvSpPr txBox="1">
            <a:spLocks/>
          </p:cNvSpPr>
          <p:nvPr/>
        </p:nvSpPr>
        <p:spPr>
          <a:xfrm>
            <a:off x="357166" y="4643438"/>
            <a:ext cx="5929354" cy="1357322"/>
          </a:xfrm>
          <a:prstGeom prst="rect">
            <a:avLst/>
          </a:prstGeom>
        </p:spPr>
        <p:txBody>
          <a:bodyPr vert="horz" lIns="91440" tIns="45720" rIns="91440" bIns="45720" rtlCol="0">
            <a:normAutofit fontScale="62500" lnSpcReduction="20000"/>
          </a:bodyPr>
          <a:lstStyle/>
          <a:p>
            <a:pPr lvl="0"/>
            <a:r>
              <a:rPr lang="en-US" b="1" dirty="0" smtClean="0">
                <a:solidFill>
                  <a:schemeClr val="tx1">
                    <a:lumMod val="95000"/>
                    <a:lumOff val="5000"/>
                  </a:schemeClr>
                </a:solidFill>
              </a:rPr>
              <a:t>1.</a:t>
            </a:r>
            <a:r>
              <a:rPr lang="en-US" sz="700" dirty="0">
                <a:solidFill>
                  <a:schemeClr val="tx1">
                    <a:lumMod val="95000"/>
                    <a:lumOff val="5000"/>
                  </a:schemeClr>
                </a:solidFill>
              </a:rPr>
              <a:t>       </a:t>
            </a:r>
            <a:r>
              <a:rPr lang="en-US" b="1" dirty="0" smtClean="0">
                <a:solidFill>
                  <a:schemeClr val="tx1">
                    <a:lumMod val="95000"/>
                    <a:lumOff val="5000"/>
                  </a:schemeClr>
                </a:solidFill>
              </a:rPr>
              <a:t>Applicability of the Policy</a:t>
            </a:r>
            <a:endParaRPr lang="en-US" dirty="0" smtClean="0">
              <a:solidFill>
                <a:schemeClr val="tx1">
                  <a:lumMod val="95000"/>
                  <a:lumOff val="5000"/>
                </a:schemeClr>
              </a:solidFill>
            </a:endParaRPr>
          </a:p>
          <a:p>
            <a:pPr lvl="1"/>
            <a:r>
              <a:rPr lang="en-US" dirty="0" smtClean="0">
                <a:solidFill>
                  <a:schemeClr val="tx1">
                    <a:lumMod val="95000"/>
                    <a:lumOff val="5000"/>
                  </a:schemeClr>
                </a:solidFill>
              </a:rPr>
              <a:t>1.1.</a:t>
            </a:r>
            <a:r>
              <a:rPr lang="en-US" sz="700" dirty="0">
                <a:solidFill>
                  <a:schemeClr val="tx1">
                    <a:lumMod val="95000"/>
                    <a:lumOff val="5000"/>
                  </a:schemeClr>
                </a:solidFill>
              </a:rPr>
              <a:t>          </a:t>
            </a:r>
            <a:r>
              <a:rPr lang="en-US" dirty="0" smtClean="0">
                <a:solidFill>
                  <a:schemeClr val="tx1">
                    <a:lumMod val="95000"/>
                    <a:lumOff val="5000"/>
                  </a:schemeClr>
                </a:solidFill>
              </a:rPr>
              <a:t>This policy applies only to the information the Company collects through its Services, in email, text and other electronic communications sent through or in connection with its Services.</a:t>
            </a:r>
          </a:p>
          <a:p>
            <a:pPr lvl="1"/>
            <a:endParaRPr lang="en-US" dirty="0" smtClean="0">
              <a:solidFill>
                <a:schemeClr val="tx1">
                  <a:lumMod val="95000"/>
                  <a:lumOff val="5000"/>
                </a:schemeClr>
              </a:solidFill>
            </a:endParaRPr>
          </a:p>
          <a:p>
            <a:pPr lvl="1"/>
            <a:r>
              <a:rPr lang="en-US" dirty="0" smtClean="0">
                <a:solidFill>
                  <a:schemeClr val="tx1">
                    <a:lumMod val="95000"/>
                    <a:lumOff val="5000"/>
                  </a:schemeClr>
                </a:solidFill>
              </a:rPr>
              <a:t>1.2.</a:t>
            </a:r>
            <a:r>
              <a:rPr lang="en-US" sz="700" dirty="0">
                <a:solidFill>
                  <a:schemeClr val="tx1">
                    <a:lumMod val="95000"/>
                    <a:lumOff val="5000"/>
                  </a:schemeClr>
                </a:solidFill>
              </a:rPr>
              <a:t>          </a:t>
            </a:r>
            <a:r>
              <a:rPr lang="en-US" dirty="0" smtClean="0">
                <a:solidFill>
                  <a:schemeClr val="tx1">
                    <a:lumMod val="95000"/>
                    <a:lumOff val="5000"/>
                  </a:schemeClr>
                </a:solidFill>
              </a:rPr>
              <a:t>This Policy does not apply to the information that you provide to, or that is collected by, any third-party, that you use in connection with its Services. The Company encourages you to consult directly with such third-parties about their privacy practices.</a:t>
            </a:r>
            <a:endParaRPr lang="en-US" dirty="0">
              <a:solidFill>
                <a:schemeClr val="tx1">
                  <a:lumMod val="95000"/>
                  <a:lumOff val="5000"/>
                </a:schemeClr>
              </a:solidFill>
            </a:endParaRPr>
          </a:p>
        </p:txBody>
      </p:sp>
      <p:sp>
        <p:nvSpPr>
          <p:cNvPr id="10" name="Subtitle 2"/>
          <p:cNvSpPr txBox="1">
            <a:spLocks/>
          </p:cNvSpPr>
          <p:nvPr/>
        </p:nvSpPr>
        <p:spPr>
          <a:xfrm>
            <a:off x="357166" y="6072198"/>
            <a:ext cx="5929354" cy="2286016"/>
          </a:xfrm>
          <a:prstGeom prst="rect">
            <a:avLst/>
          </a:prstGeom>
        </p:spPr>
        <p:txBody>
          <a:bodyPr vert="horz" lIns="91440" tIns="45720" rIns="91440" bIns="45720" rtlCol="0">
            <a:normAutofit/>
          </a:bodyPr>
          <a:lstStyle/>
          <a:p>
            <a:pPr lvl="0"/>
            <a:r>
              <a:rPr lang="en-US" sz="1100" b="1" dirty="0" smtClean="0">
                <a:solidFill>
                  <a:schemeClr val="tx1">
                    <a:lumMod val="95000"/>
                    <a:lumOff val="5000"/>
                  </a:schemeClr>
                </a:solidFill>
              </a:rPr>
              <a:t>2.</a:t>
            </a:r>
            <a:r>
              <a:rPr lang="en-US" sz="1100" dirty="0">
                <a:solidFill>
                  <a:schemeClr val="tx1">
                    <a:lumMod val="95000"/>
                    <a:lumOff val="5000"/>
                  </a:schemeClr>
                </a:solidFill>
              </a:rPr>
              <a:t>       </a:t>
            </a:r>
            <a:r>
              <a:rPr lang="en-US" sz="1100" b="1" dirty="0" smtClean="0">
                <a:solidFill>
                  <a:schemeClr val="tx1">
                    <a:lumMod val="95000"/>
                    <a:lumOff val="5000"/>
                  </a:schemeClr>
                </a:solidFill>
              </a:rPr>
              <a:t>Collection of the information</a:t>
            </a:r>
            <a:endParaRPr lang="en-US" sz="1100" dirty="0" smtClean="0">
              <a:solidFill>
                <a:schemeClr val="tx1">
                  <a:lumMod val="95000"/>
                  <a:lumOff val="5000"/>
                </a:schemeClr>
              </a:solidFill>
            </a:endParaRPr>
          </a:p>
          <a:p>
            <a:pPr lvl="1"/>
            <a:r>
              <a:rPr lang="en-US" sz="1100" dirty="0" smtClean="0">
                <a:solidFill>
                  <a:schemeClr val="tx1">
                    <a:lumMod val="95000"/>
                    <a:lumOff val="5000"/>
                  </a:schemeClr>
                </a:solidFill>
              </a:rPr>
              <a:t>2.1.</a:t>
            </a:r>
            <a:r>
              <a:rPr lang="en-US" sz="1100" dirty="0">
                <a:solidFill>
                  <a:schemeClr val="tx1">
                    <a:lumMod val="95000"/>
                    <a:lumOff val="5000"/>
                  </a:schemeClr>
                </a:solidFill>
              </a:rPr>
              <a:t>          </a:t>
            </a:r>
            <a:r>
              <a:rPr lang="en-US" sz="1100" dirty="0" smtClean="0">
                <a:solidFill>
                  <a:schemeClr val="tx1">
                    <a:lumMod val="95000"/>
                    <a:lumOff val="5000"/>
                  </a:schemeClr>
                </a:solidFill>
              </a:rPr>
              <a:t>Some of our Services may be used without revealing any personal information, and for other Services, personal information is required. We may also collect ‘Non-Personal Information’ (i.e., information that cannot be used to identify you). Non-Personal Information includes information like the web pages that you have viewed. In order to access certain features and benefits on our Services, you may need to submit ‘Personally Identifiable Information’ i.e., information that can be used to identify you (</a:t>
            </a:r>
            <a:r>
              <a:rPr lang="en-US" sz="1100" i="1" dirty="0" smtClean="0">
                <a:solidFill>
                  <a:schemeClr val="tx1">
                    <a:lumMod val="95000"/>
                    <a:lumOff val="5000"/>
                  </a:schemeClr>
                </a:solidFill>
              </a:rPr>
              <a:t>as described below</a:t>
            </a:r>
            <a:r>
              <a:rPr lang="en-US" sz="1100" dirty="0" smtClean="0">
                <a:solidFill>
                  <a:schemeClr val="tx1">
                    <a:lumMod val="95000"/>
                    <a:lumOff val="5000"/>
                  </a:schemeClr>
                </a:solidFill>
              </a:rPr>
              <a:t>). Inaccurate information may affect your ability to use the Services, the information you receive when using the Services, and our ability to contact you. For example, your email address and contact number should be kept valid because these may be  the primary channels through which we communicate with you. You are responsible for ensuring the accuracy of the Personally Identifiable Information you submit to the Company.</a:t>
            </a:r>
            <a:endParaRPr lang="en-US" sz="1100" dirty="0">
              <a:solidFill>
                <a:schemeClr val="tx1">
                  <a:lumMod val="95000"/>
                  <a:lumOff val="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7166" y="571472"/>
            <a:ext cx="5929354" cy="242889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1100" dirty="0" smtClean="0">
                <a:solidFill>
                  <a:schemeClr val="tx1">
                    <a:lumMod val="95000"/>
                    <a:lumOff val="5000"/>
                  </a:schemeClr>
                </a:solidFill>
              </a:rPr>
              <a:t>2.2.</a:t>
            </a:r>
            <a:r>
              <a:rPr lang="en-US" sz="1100" dirty="0">
                <a:solidFill>
                  <a:schemeClr val="tx1">
                    <a:lumMod val="95000"/>
                    <a:lumOff val="5000"/>
                  </a:schemeClr>
                </a:solidFill>
              </a:rPr>
              <a:t>          </a:t>
            </a:r>
            <a:r>
              <a:rPr lang="en-US" sz="1100" dirty="0" smtClean="0">
                <a:solidFill>
                  <a:schemeClr val="tx1">
                    <a:lumMod val="95000"/>
                    <a:lumOff val="5000"/>
                  </a:schemeClr>
                </a:solidFill>
              </a:rPr>
              <a:t>The Company collects several types of information from and about users of our Services, including: (</a:t>
            </a:r>
            <a:r>
              <a:rPr lang="en-US" sz="1100" dirty="0" err="1" smtClean="0">
                <a:solidFill>
                  <a:schemeClr val="tx1">
                    <a:lumMod val="95000"/>
                    <a:lumOff val="5000"/>
                  </a:schemeClr>
                </a:solidFill>
              </a:rPr>
              <a:t>i</a:t>
            </a:r>
            <a:r>
              <a:rPr lang="en-US" sz="1100" dirty="0" smtClean="0">
                <a:solidFill>
                  <a:schemeClr val="tx1">
                    <a:lumMod val="95000"/>
                    <a:lumOff val="5000"/>
                  </a:schemeClr>
                </a:solidFill>
              </a:rPr>
              <a:t>) Your Personal Information- Personal Information is the information that can be associated with a specific person and could be used to identify that specific person whether from that data, or from the data and other information that we have, or is likely to have access to. We do not consider personal information to include information that has been made anonymous or aggregated so that it can no longer be used to identify a specific person, whether in combination with other information or otherwise. Personally Identifiable Information can include, but not be limited to, information such as your name, email address, contact number (cellular and landline), educational qualification(s), occupation, date of birth, marital status, monthly income, city and state of residence, marital status, number of children, employer details,  </a:t>
            </a:r>
            <a:r>
              <a:rPr lang="en-US" sz="1100" dirty="0" err="1" smtClean="0">
                <a:solidFill>
                  <a:schemeClr val="tx1">
                    <a:lumMod val="95000"/>
                    <a:lumOff val="5000"/>
                  </a:schemeClr>
                </a:solidFill>
              </a:rPr>
              <a:t>Aadhaar</a:t>
            </a:r>
            <a:r>
              <a:rPr lang="en-US" sz="1100" dirty="0" smtClean="0">
                <a:solidFill>
                  <a:schemeClr val="tx1">
                    <a:lumMod val="95000"/>
                    <a:lumOff val="5000"/>
                  </a:schemeClr>
                </a:solidFill>
              </a:rPr>
              <a:t> number, PAN, social security and tax identification numbers, and post-qualification or work experience among other things; and/or (ii) Information about your internet connection, the equipment you use to access our Services and your usage details.</a:t>
            </a:r>
            <a:endParaRPr kumimoji="0" lang="en-US" sz="11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p:txBody>
      </p:sp>
      <p:sp>
        <p:nvSpPr>
          <p:cNvPr id="5" name="Subtitle 2"/>
          <p:cNvSpPr txBox="1">
            <a:spLocks/>
          </p:cNvSpPr>
          <p:nvPr/>
        </p:nvSpPr>
        <p:spPr>
          <a:xfrm>
            <a:off x="357166" y="3071802"/>
            <a:ext cx="5929354" cy="157163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1100" dirty="0" smtClean="0"/>
              <a:t>2.3.</a:t>
            </a:r>
            <a:r>
              <a:rPr lang="en-US" sz="1100" dirty="0"/>
              <a:t>          </a:t>
            </a:r>
            <a:r>
              <a:rPr lang="en-US" sz="1100" dirty="0" smtClean="0"/>
              <a:t>We may collect this information either (</a:t>
            </a:r>
            <a:r>
              <a:rPr lang="en-US" sz="1100" dirty="0" err="1" smtClean="0"/>
              <a:t>i</a:t>
            </a:r>
            <a:r>
              <a:rPr lang="en-US" sz="1100" dirty="0" smtClean="0"/>
              <a:t>) directly from you when you provide it to us; (ii) automatically as you navigate through our Services (information collected automatically may include usage details, IP addresses and information collected through cookies, web beacons and other tracking technologies); and/or (iii)</a:t>
            </a:r>
            <a:r>
              <a:rPr lang="en-US" sz="1100" dirty="0"/>
              <a:t> from any other source of information including from other third party sources, such as updated delivery and address information from our carriers, which we use to correct our records and deliver your next purchase more easily.</a:t>
            </a:r>
            <a:endParaRPr kumimoji="0" lang="en-US" sz="11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p:txBody>
      </p:sp>
      <p:sp>
        <p:nvSpPr>
          <p:cNvPr id="6" name="Subtitle 2"/>
          <p:cNvSpPr txBox="1">
            <a:spLocks/>
          </p:cNvSpPr>
          <p:nvPr/>
        </p:nvSpPr>
        <p:spPr>
          <a:xfrm>
            <a:off x="357166" y="4500562"/>
            <a:ext cx="5929354" cy="4214842"/>
          </a:xfrm>
          <a:prstGeom prst="rect">
            <a:avLst/>
          </a:prstGeom>
        </p:spPr>
        <p:txBody>
          <a:bodyPr vert="horz" lIns="91440" tIns="45720" rIns="91440" bIns="45720" rtlCol="0">
            <a:normAutofit/>
          </a:bodyPr>
          <a:lstStyle/>
          <a:p>
            <a:pPr lvl="1"/>
            <a:r>
              <a:rPr lang="en-US" sz="1100" dirty="0" smtClean="0"/>
              <a:t>2.4.</a:t>
            </a:r>
            <a:r>
              <a:rPr lang="en-US" sz="1100" dirty="0"/>
              <a:t>          </a:t>
            </a:r>
            <a:r>
              <a:rPr lang="en-US" sz="1100" dirty="0" smtClean="0"/>
              <a:t>Information you provide to us.</a:t>
            </a:r>
          </a:p>
          <a:p>
            <a:pPr lvl="2"/>
            <a:r>
              <a:rPr lang="en-US" sz="1100" dirty="0" smtClean="0"/>
              <a:t>2.4.1.Your account information: Your full name, email address, postal code, password and other information you may provide with your account, such as your gender, mobile phone number and website. Your profile picture (if any) that will be publicly displayed as part of your account profile. You may optionally provide us with this information through third-party sign-in services such as </a:t>
            </a:r>
            <a:r>
              <a:rPr lang="en-US" sz="1100" dirty="0" err="1" smtClean="0"/>
              <a:t>Facebook</a:t>
            </a:r>
            <a:r>
              <a:rPr lang="en-US" sz="1100" dirty="0" smtClean="0"/>
              <a:t> and Google Plus. In such cases, we fetch and store whatever information is made available to us by you through these sign-in services.</a:t>
            </a:r>
          </a:p>
          <a:p>
            <a:pPr lvl="2"/>
            <a:r>
              <a:rPr lang="en-US" sz="1100" dirty="0" smtClean="0"/>
              <a:t>2.4.2.Your preferences: Your preferences and settings such as time zone and language.</a:t>
            </a:r>
          </a:p>
          <a:p>
            <a:pPr lvl="2"/>
            <a:endParaRPr lang="en-US" sz="1100" dirty="0" smtClean="0"/>
          </a:p>
          <a:p>
            <a:pPr lvl="2"/>
            <a:r>
              <a:rPr lang="en-US" sz="1100" dirty="0" smtClean="0"/>
              <a:t>2.4.3.Your content: Information you provide through our Services, including your reviews, photographs, comments, lists, followers, the users you follow, ordering details and history, </a:t>
            </a:r>
            <a:r>
              <a:rPr lang="en-US" sz="1100" dirty="0" err="1" smtClean="0"/>
              <a:t>favourite</a:t>
            </a:r>
            <a:r>
              <a:rPr lang="en-US" sz="1100" dirty="0" smtClean="0"/>
              <a:t> categories, special requests, contact information of people you add to, or notify of, your orders through our Services, names, and other information you provide on our Services, and other information in your account profile.</a:t>
            </a:r>
          </a:p>
          <a:p>
            <a:pPr lvl="2"/>
            <a:endParaRPr lang="en-IN" sz="1100" dirty="0"/>
          </a:p>
          <a:p>
            <a:pPr lvl="2"/>
            <a:r>
              <a:rPr lang="en-US" sz="1100" dirty="0" smtClean="0"/>
              <a:t>profile.</a:t>
            </a:r>
          </a:p>
          <a:p>
            <a:pPr lvl="2"/>
            <a:r>
              <a:rPr lang="en-US" sz="1100" dirty="0" smtClean="0"/>
              <a:t>2.4.4.Your searches and other activities: The search terms you have looked up and results you selected.</a:t>
            </a:r>
          </a:p>
          <a:p>
            <a:pPr lvl="2"/>
            <a:r>
              <a:rPr lang="en-US" sz="1100" dirty="0" smtClean="0"/>
              <a:t>2.4.5.Your browsing information: How long you used our Services and which features you used; the ads you clicked on.</a:t>
            </a:r>
          </a:p>
          <a:p>
            <a:pPr lvl="2"/>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7166" y="571472"/>
            <a:ext cx="5929354" cy="7929618"/>
          </a:xfrm>
          <a:prstGeom prst="rect">
            <a:avLst/>
          </a:prstGeom>
        </p:spPr>
        <p:txBody>
          <a:bodyPr vert="horz" lIns="91440" tIns="45720" rIns="91440" bIns="45720" rtlCol="0">
            <a:normAutofit fontScale="62500" lnSpcReduction="20000"/>
          </a:bodyPr>
          <a:lstStyle/>
          <a:p>
            <a:pPr lvl="2"/>
            <a:r>
              <a:rPr lang="en-US" dirty="0" smtClean="0"/>
              <a:t>2.4.6.Your communications: Communications between you and other users or suppliers through our Services; your participation in a survey, poll, sweepstakes, contest or promotion scheme; your request for certain features (e.g., newsletters, updates or other products); your communication with us about employment opportunities posted to the services.</a:t>
            </a:r>
          </a:p>
          <a:p>
            <a:pPr lvl="2"/>
            <a:endParaRPr lang="en-US" dirty="0" smtClean="0"/>
          </a:p>
          <a:p>
            <a:pPr lvl="2"/>
            <a:endParaRPr lang="en-US" dirty="0" smtClean="0"/>
          </a:p>
          <a:p>
            <a:pPr lvl="2"/>
            <a:r>
              <a:rPr lang="en-US" dirty="0" smtClean="0"/>
              <a:t>2.4.7.Your transactional information: If you make use of our Services, we may collect and store information about you to process your requests and automatically complete forms for future transactions, including (but not limited to) your phone number, address, email, billing information and credit or payment card information. This information may be shared with third-parties which assist in processing and fulfilling your requests, including PCI compliant payment gateway processors. If you write reviews about businesses with which you conduct transactions through our Services, we may publicly display information that you transacted with those businesses.</a:t>
            </a:r>
          </a:p>
          <a:p>
            <a:pPr lvl="2"/>
            <a:endParaRPr lang="en-US" dirty="0" smtClean="0"/>
          </a:p>
          <a:p>
            <a:pPr lvl="2"/>
            <a:r>
              <a:rPr lang="en-US" dirty="0" smtClean="0"/>
              <a:t>2.4.8.Your Public Posts: You also may provide information (such as ratings, reviews, tips, photos, comments, likes, bookmarks, friends, lists, etc.) to be published or displayed (hereinafter, "posted") on publicly accessible areas of our Services, or transmitted to other users of our Services or third-parties (hereinafter collectively referred to as ‘User Contributions’). Your User Contributions are posted on and transmitted to others at your own risk. Please be aware that no security measures are perfect or impenetrable (see "Security" section below). Additionally, we cannot control the actions of other users of our Services with whom you may choose to share your User Contributions. Therefore, we cannot and do not guarantee that your User Contributions will not be viewed by unauthorized persons. We may display this information on the Services, share it with businesses, and further distribute it to a wider audience through third party sites and services. You should be careful about revealing any sensitive details about yourself in such postings.</a:t>
            </a:r>
          </a:p>
          <a:p>
            <a:pPr lvl="2"/>
            <a:r>
              <a:rPr lang="en-US" dirty="0" smtClean="0"/>
              <a:t>2.4.9.We use the information you provide to us to </a:t>
            </a:r>
            <a:r>
              <a:rPr lang="en-US" dirty="0" err="1" smtClean="0"/>
              <a:t>analyse</a:t>
            </a:r>
            <a:r>
              <a:rPr lang="en-US" dirty="0" smtClean="0"/>
              <a:t> and enhance the functionality and improve the quality of our Services, and to personalize your experience while using our Services. We also use this information to display relevant advertising, provide support to you, communicate with you, and comply with our legal obligations.</a:t>
            </a:r>
          </a:p>
          <a:p>
            <a:pPr lvl="2"/>
            <a:endParaRPr lang="en-US" dirty="0" smtClean="0"/>
          </a:p>
          <a:p>
            <a:pPr lvl="2"/>
            <a:endParaRPr lang="en-IN" dirty="0"/>
          </a:p>
          <a:p>
            <a:pPr lvl="2"/>
            <a:endParaRPr lang="en-US" dirty="0" smtClean="0"/>
          </a:p>
          <a:p>
            <a:pPr lvl="1"/>
            <a:r>
              <a:rPr lang="en-US" dirty="0" smtClean="0"/>
              <a:t>2.5.</a:t>
            </a:r>
            <a:r>
              <a:rPr lang="en-US" sz="700" dirty="0"/>
              <a:t>    </a:t>
            </a:r>
            <a:r>
              <a:rPr lang="en-US" dirty="0" smtClean="0"/>
              <a:t>Information we may automatically collect include but may not be limited to the following.</a:t>
            </a:r>
          </a:p>
          <a:p>
            <a:pPr lvl="2"/>
            <a:r>
              <a:rPr lang="en-US" dirty="0" smtClean="0"/>
              <a:t>2.5.1.We may automatically collect certain information about the computer or devices (including mobile devices) you use to access the Services, and about your use of the Services, even if you use the Services without registering or logging in.</a:t>
            </a:r>
          </a:p>
          <a:p>
            <a:pPr lvl="2"/>
            <a:r>
              <a:rPr lang="en-US" dirty="0" smtClean="0"/>
              <a:t>2.5.2.Usage information: Details of your use of our Services, including traffic data, location data, logs and other communication data and the resources that you access and use on or through our Services.</a:t>
            </a:r>
          </a:p>
          <a:p>
            <a:pPr lvl="2"/>
            <a:r>
              <a:rPr lang="en-US" dirty="0" smtClean="0"/>
              <a:t>2.5.3.Computer and device information: Information about your computer, Internet connection and mobile device, including your IP address, operating systems, platforms, browser type, other browsing information (connection, speed, connection type etc.), device type, device's unique device identifier, mobile network information and the device's telephone number.</a:t>
            </a:r>
          </a:p>
          <a:p>
            <a:pPr lvl="2"/>
            <a:r>
              <a:rPr lang="en-US" dirty="0" smtClean="0"/>
              <a:t>2.5.4.Stored information and files: Our Services also may access metadata and other information associated with other files stored on your mobile device. This may include, for example, photographs, audio and video clips, personal contacts and address book information.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7166" y="571472"/>
            <a:ext cx="5929354" cy="7715304"/>
          </a:xfrm>
          <a:prstGeom prst="rect">
            <a:avLst/>
          </a:prstGeom>
        </p:spPr>
        <p:txBody>
          <a:bodyPr vert="horz" lIns="91440" tIns="45720" rIns="91440" bIns="45720" rtlCol="0">
            <a:normAutofit/>
          </a:bodyPr>
          <a:lstStyle/>
          <a:p>
            <a:pPr lvl="2"/>
            <a:r>
              <a:rPr lang="en-US" sz="1100" dirty="0" smtClean="0"/>
              <a:t>2.5.5.Location information: Our applications collect real-time information about the location of your device, as permitted by you.</a:t>
            </a:r>
          </a:p>
          <a:p>
            <a:pPr lvl="2"/>
            <a:endParaRPr lang="en-US" sz="1100" dirty="0" smtClean="0"/>
          </a:p>
          <a:p>
            <a:pPr lvl="2"/>
            <a:r>
              <a:rPr lang="en-US" sz="1100" dirty="0" smtClean="0"/>
              <a:t>2.5.6.Last URL visited: The URL of the last web page you visited before visiting our websites.</a:t>
            </a:r>
          </a:p>
          <a:p>
            <a:pPr lvl="2"/>
            <a:endParaRPr lang="en-US" sz="1100" dirty="0" smtClean="0"/>
          </a:p>
          <a:p>
            <a:pPr lvl="2"/>
            <a:r>
              <a:rPr lang="en-US" sz="1100" dirty="0" smtClean="0"/>
              <a:t>2.5.7.Mobile device IDs: Unique mobile device identifier (e.g. IDFA, GAID or other device IDs on Apple devices like the </a:t>
            </a:r>
            <a:r>
              <a:rPr lang="en-US" sz="1100" dirty="0" err="1" smtClean="0"/>
              <a:t>iPhone</a:t>
            </a:r>
            <a:r>
              <a:rPr lang="en-US" sz="1100" dirty="0" smtClean="0"/>
              <a:t> and </a:t>
            </a:r>
            <a:r>
              <a:rPr lang="en-US" sz="1100" dirty="0" err="1" smtClean="0"/>
              <a:t>iPad</a:t>
            </a:r>
            <a:r>
              <a:rPr lang="en-US" sz="1100" dirty="0" smtClean="0"/>
              <a:t>), if you're using our Services on a mobile device, we may use mobile device IDs (the unique identifier assigned to a device by the manufacturer), instead of cookies, to recognize you. We may do this to store your preferences and track your use of our applications. Unlike cookies, mobile device IDs cannot be deleted. Advertising companies may use device IDs to track your use of our applications, track the number of advertisements displayed, measure advertising performance and display advertisements that are more relevant to you. Analytics companies may use mobile device IDs to track your usage of our applications.</a:t>
            </a:r>
          </a:p>
          <a:p>
            <a:pPr lvl="2"/>
            <a:endParaRPr lang="en-US" sz="1100" dirty="0" smtClean="0"/>
          </a:p>
          <a:p>
            <a:pPr lvl="2"/>
            <a:r>
              <a:rPr lang="en-US" sz="1100" dirty="0" smtClean="0"/>
              <a:t>2.5.8.Your preferences: Your preferences and settings such as time zone and language.</a:t>
            </a:r>
          </a:p>
          <a:p>
            <a:pPr lvl="2"/>
            <a:endParaRPr lang="en-US" sz="1100" dirty="0" smtClean="0"/>
          </a:p>
          <a:p>
            <a:pPr lvl="2"/>
            <a:r>
              <a:rPr lang="en-US" sz="1100" dirty="0" smtClean="0"/>
              <a:t>2.5.9.Your activity on the Services: Information about your activity on the Services, such as your search queries, comments, domain names, search results selected, number of clicks, pages viewed and the order of those pages, how long you visited our Services, the date and time you used the Services, error logs, and other similar information.</a:t>
            </a:r>
          </a:p>
          <a:p>
            <a:pPr lvl="2"/>
            <a:endParaRPr lang="en-US" sz="1100" dirty="0" smtClean="0"/>
          </a:p>
          <a:p>
            <a:pPr lvl="2"/>
            <a:r>
              <a:rPr lang="en-US" sz="1100" dirty="0" smtClean="0"/>
              <a:t>2.5.10.</a:t>
            </a:r>
            <a:r>
              <a:rPr lang="en-US" sz="1100" dirty="0"/>
              <a:t>    </a:t>
            </a:r>
            <a:r>
              <a:rPr lang="en-US" sz="1100" dirty="0" smtClean="0"/>
              <a:t>Mobile status: For mobile application users, the online or offline status of your application.</a:t>
            </a:r>
          </a:p>
          <a:p>
            <a:pPr lvl="2"/>
            <a:endParaRPr lang="en-US" sz="1100" dirty="0" smtClean="0"/>
          </a:p>
          <a:p>
            <a:pPr lvl="2"/>
            <a:r>
              <a:rPr lang="en-US" sz="1100" dirty="0" smtClean="0"/>
              <a:t>2.5.11.</a:t>
            </a:r>
            <a:r>
              <a:rPr lang="en-US" sz="1100" dirty="0"/>
              <a:t>    </a:t>
            </a:r>
            <a:r>
              <a:rPr lang="en-US" sz="1100" dirty="0" smtClean="0"/>
              <a:t>Applications: If you use the Company’s application, the Company may collect information about the presence and/ or absence and/ or details pertaining to other applications on your mobile phone. The applications we gather information for, may vary across categories including, without limitation, shopping, fashion, food and travel. This will help us understand you and your preferences better and enable the Company to provide you with a personalized experience. We may collect, process and store your user ID associated with any social media account (such as your </a:t>
            </a:r>
            <a:r>
              <a:rPr lang="en-US" sz="1100" dirty="0" err="1" smtClean="0"/>
              <a:t>Facebook</a:t>
            </a:r>
            <a:r>
              <a:rPr lang="en-US" sz="1100" dirty="0" smtClean="0"/>
              <a:t> and Google account) that you use to sign into the Services or connect with or use with the Services. Please see your social media provider's privacy policy and help center for more information about how they share information when you choose to connect your account.</a:t>
            </a:r>
          </a:p>
          <a:p>
            <a:pPr lvl="2"/>
            <a:endParaRPr lang="en-US" sz="1100" dirty="0" smtClean="0"/>
          </a:p>
          <a:p>
            <a:pPr lvl="2"/>
            <a:r>
              <a:rPr lang="en-US" sz="1100" dirty="0" smtClean="0"/>
              <a:t>2.6 You may withdraw the consent provided to us to collect and use your personal information by </a:t>
            </a:r>
            <a:r>
              <a:rPr lang="en-US" sz="1100" dirty="0" err="1" smtClean="0"/>
              <a:t>wiriting</a:t>
            </a:r>
            <a:r>
              <a:rPr lang="en-US" sz="1100" dirty="0" smtClean="0"/>
              <a:t> to the designated Grievance Officer as provided in Section 14 of this Privacy Policy. However, in case of withdrawal of such consent, we may not undertake the activities for which the information was sought.</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7166" y="571472"/>
            <a:ext cx="5929354" cy="7786742"/>
          </a:xfrm>
          <a:prstGeom prst="rect">
            <a:avLst/>
          </a:prstGeom>
        </p:spPr>
        <p:txBody>
          <a:bodyPr vert="horz" lIns="91440" tIns="45720" rIns="91440" bIns="45720" rtlCol="0">
            <a:normAutofit/>
          </a:bodyPr>
          <a:lstStyle/>
          <a:p>
            <a:pPr lvl="0"/>
            <a:r>
              <a:rPr lang="en-US" sz="1100" b="1" dirty="0" smtClean="0"/>
              <a:t>3.</a:t>
            </a:r>
            <a:r>
              <a:rPr lang="en-US" sz="1100" dirty="0"/>
              <a:t>       </a:t>
            </a:r>
            <a:r>
              <a:rPr lang="en-US" sz="1100" b="1" dirty="0" smtClean="0"/>
              <a:t>Use of the information</a:t>
            </a:r>
            <a:endParaRPr lang="en-US" sz="1100" dirty="0" smtClean="0"/>
          </a:p>
          <a:p>
            <a:r>
              <a:rPr lang="en-US" sz="1100" dirty="0" smtClean="0"/>
              <a:t>We use the information we collect from and about you for a variety of purposes, including to:</a:t>
            </a:r>
          </a:p>
          <a:p>
            <a:pPr lvl="1"/>
            <a:r>
              <a:rPr lang="en-US" sz="1100" dirty="0" smtClean="0"/>
              <a:t>3.1.</a:t>
            </a:r>
            <a:r>
              <a:rPr lang="en-US" sz="1100" dirty="0"/>
              <a:t>          </a:t>
            </a:r>
            <a:r>
              <a:rPr lang="en-US" sz="1100" dirty="0" smtClean="0"/>
              <a:t>Purchase and delivery of products and services. We use your personal information to take, handle and fulfill orders, deliver products and services, process payments, and communicate with you about orders, products and services, and promotional offers.</a:t>
            </a:r>
          </a:p>
          <a:p>
            <a:pPr lvl="1"/>
            <a:r>
              <a:rPr lang="en-US" sz="1100" dirty="0" smtClean="0"/>
              <a:t>3.2.</a:t>
            </a:r>
            <a:r>
              <a:rPr lang="en-US" sz="1100" dirty="0"/>
              <a:t>          </a:t>
            </a:r>
            <a:r>
              <a:rPr lang="en-US" sz="1100" dirty="0" smtClean="0"/>
              <a:t>Provide, troubleshoot, and improve the Services. We use your personal information to provide functionality, analyze performance, fix errors, and improve the usability and effectiveness of the Services.</a:t>
            </a:r>
          </a:p>
          <a:p>
            <a:pPr lvl="1"/>
            <a:r>
              <a:rPr lang="en-US" sz="1100" dirty="0" smtClean="0"/>
              <a:t>3.3.</a:t>
            </a:r>
            <a:r>
              <a:rPr lang="en-US" sz="1100" dirty="0"/>
              <a:t>          </a:t>
            </a:r>
            <a:r>
              <a:rPr lang="en-US" sz="1100" dirty="0" smtClean="0"/>
              <a:t>Recommendations and personalization. We use your personal information to recommend features, products, and services that might be of interest to you, identify your preferences, and personalize your experience with the Services. We may also share your preferences or the Services availed by you with your network followers on the Company for marketing and other promotional activities of our Services</a:t>
            </a:r>
          </a:p>
          <a:p>
            <a:pPr lvl="1"/>
            <a:r>
              <a:rPr lang="en-US" sz="1100" dirty="0" smtClean="0"/>
              <a:t>3.4.</a:t>
            </a:r>
            <a:r>
              <a:rPr lang="en-US" sz="1100" dirty="0"/>
              <a:t>          </a:t>
            </a:r>
            <a:r>
              <a:rPr lang="en-US" sz="1100" dirty="0" smtClean="0"/>
              <a:t>Comply with legal obligations. In certain cases, we collect and use your personal information to comply with laws. For instance, we collect from sellers information regarding place of establishment and bank account information for identity verification and other purposes.</a:t>
            </a:r>
          </a:p>
          <a:p>
            <a:pPr lvl="1"/>
            <a:r>
              <a:rPr lang="en-US" sz="1100" dirty="0" smtClean="0"/>
              <a:t>3.5.</a:t>
            </a:r>
            <a:r>
              <a:rPr lang="en-US" sz="1100" dirty="0"/>
              <a:t>          </a:t>
            </a:r>
            <a:r>
              <a:rPr lang="en-US" sz="1100" dirty="0" smtClean="0"/>
              <a:t>Communicate with you. We use your personal information to communicate with you in relation to the Services via different channels (e.g., by phone, e-mail, chat).</a:t>
            </a:r>
          </a:p>
          <a:p>
            <a:pPr lvl="1"/>
            <a:r>
              <a:rPr lang="en-US" sz="1100" dirty="0" smtClean="0"/>
              <a:t>3.6.</a:t>
            </a:r>
            <a:r>
              <a:rPr lang="en-US" sz="1100" dirty="0"/>
              <a:t>          </a:t>
            </a:r>
            <a:r>
              <a:rPr lang="en-US" sz="1100" dirty="0" smtClean="0"/>
              <a:t>Advertising. We use your personal information to display interest-based ads for features, products, and services that might be of interest to you. We do not use information that personally identifies you to display interest-based ads.</a:t>
            </a:r>
          </a:p>
          <a:p>
            <a:pPr lvl="1"/>
            <a:r>
              <a:rPr lang="en-US" sz="1100" dirty="0" smtClean="0"/>
              <a:t>3.7.</a:t>
            </a:r>
            <a:r>
              <a:rPr lang="en-US" sz="1100" dirty="0"/>
              <a:t>          </a:t>
            </a:r>
            <a:r>
              <a:rPr lang="en-US" sz="1100" dirty="0" smtClean="0"/>
              <a:t>Fraud Prevention and Credit Risks. We use personal information to prevent and detect fraud and abuse in order to protect the security of our users, the Company, and others. We may also use scoring methods to assess and manage credit risks.</a:t>
            </a:r>
          </a:p>
          <a:p>
            <a:pPr lvl="1"/>
            <a:r>
              <a:rPr lang="en-US" sz="1100" dirty="0" smtClean="0"/>
              <a:t>3.8.</a:t>
            </a:r>
            <a:r>
              <a:rPr lang="en-US" sz="1100" dirty="0"/>
              <a:t>          </a:t>
            </a:r>
            <a:r>
              <a:rPr lang="en-US" sz="1100" dirty="0" smtClean="0"/>
              <a:t>To administer contests and sweepstakes.</a:t>
            </a:r>
          </a:p>
          <a:p>
            <a:pPr lvl="1"/>
            <a:r>
              <a:rPr lang="en-US" sz="1100" dirty="0" smtClean="0"/>
              <a:t>3.9.</a:t>
            </a:r>
            <a:r>
              <a:rPr lang="en-US" sz="1100" dirty="0"/>
              <a:t>          </a:t>
            </a:r>
            <a:r>
              <a:rPr lang="en-US" sz="1100" dirty="0" smtClean="0"/>
              <a:t>To carry out Company’s obligations and enforcing rights arising from any contracts entered into between you and the Company, including for billing and collection.</a:t>
            </a:r>
          </a:p>
          <a:p>
            <a:pPr lvl="1"/>
            <a:r>
              <a:rPr lang="en-US" sz="1100" dirty="0" smtClean="0"/>
              <a:t>3.10.</a:t>
            </a:r>
            <a:r>
              <a:rPr lang="en-US" sz="1100" dirty="0"/>
              <a:t>      </a:t>
            </a:r>
            <a:r>
              <a:rPr lang="en-US" sz="1100" dirty="0" smtClean="0"/>
              <a:t>Research. Generating and reviewing reports and data, and to conduct research on the Company’s user base and service usage patterns. To conduct research following internal review protocols to ensure the balancing of privacy and to use </a:t>
            </a:r>
            <a:r>
              <a:rPr lang="en-US" sz="1100" dirty="0" err="1" smtClean="0"/>
              <a:t>anonymized</a:t>
            </a:r>
            <a:r>
              <a:rPr lang="en-US" sz="1100" dirty="0" smtClean="0"/>
              <a:t> data for research. Use for internal purposes such as auditing. understand our users (what they do on our Services, what features they like, how they use them, etc.), improve the content and features of our Services (such as by personalizing content to your interests), process and complete your transactions, and make special offers</a:t>
            </a:r>
          </a:p>
          <a:p>
            <a:pPr lvl="1"/>
            <a:r>
              <a:rPr lang="en-US" sz="1100" dirty="0" smtClean="0"/>
              <a:t>3.11.</a:t>
            </a:r>
            <a:r>
              <a:rPr lang="en-US" sz="1100" dirty="0"/>
              <a:t>      </a:t>
            </a:r>
            <a:r>
              <a:rPr lang="en-US" sz="1100" dirty="0" smtClean="0"/>
              <a:t>To </a:t>
            </a:r>
            <a:r>
              <a:rPr lang="en-US" sz="1100" dirty="0" err="1" smtClean="0"/>
              <a:t>fulfil</a:t>
            </a:r>
            <a:r>
              <a:rPr lang="en-US" sz="1100" dirty="0" smtClean="0"/>
              <a:t> any other purpose for which you provide us the information and/or for any other purpose with your consent.</a:t>
            </a:r>
          </a:p>
          <a:p>
            <a:pPr lvl="1"/>
            <a:endParaRPr lang="en-IN" sz="1100" dirty="0">
              <a:solidFill>
                <a:schemeClr val="tx1">
                  <a:lumMod val="95000"/>
                  <a:lumOff val="5000"/>
                </a:schemeClr>
              </a:solidFill>
            </a:endParaRPr>
          </a:p>
          <a:p>
            <a:pPr lvl="0"/>
            <a:r>
              <a:rPr lang="en-US" sz="1200" b="1" dirty="0" smtClean="0">
                <a:solidFill>
                  <a:schemeClr val="tx1">
                    <a:lumMod val="95000"/>
                    <a:lumOff val="5000"/>
                  </a:schemeClr>
                </a:solidFill>
              </a:rPr>
              <a:t>6.</a:t>
            </a:r>
            <a:r>
              <a:rPr lang="en-US" sz="1200" dirty="0">
                <a:solidFill>
                  <a:schemeClr val="tx1">
                    <a:lumMod val="95000"/>
                    <a:lumOff val="5000"/>
                  </a:schemeClr>
                </a:solidFill>
              </a:rPr>
              <a:t>       </a:t>
            </a:r>
            <a:r>
              <a:rPr lang="en-US" sz="1200" b="1" dirty="0" smtClean="0">
                <a:solidFill>
                  <a:schemeClr val="tx1">
                    <a:lumMod val="95000"/>
                    <a:lumOff val="5000"/>
                  </a:schemeClr>
                </a:solidFill>
              </a:rPr>
              <a:t>Anonymous or de-identified data</a:t>
            </a:r>
            <a:endParaRPr lang="en-US" sz="1200" dirty="0" smtClean="0">
              <a:solidFill>
                <a:schemeClr val="tx1">
                  <a:lumMod val="95000"/>
                  <a:lumOff val="5000"/>
                </a:schemeClr>
              </a:solidFill>
            </a:endParaRPr>
          </a:p>
          <a:p>
            <a:pPr lvl="1"/>
            <a:r>
              <a:rPr lang="en-US" sz="1200" dirty="0" smtClean="0">
                <a:solidFill>
                  <a:schemeClr val="tx1">
                    <a:lumMod val="95000"/>
                    <a:lumOff val="5000"/>
                  </a:schemeClr>
                </a:solidFill>
              </a:rPr>
              <a:t>6.1.</a:t>
            </a:r>
            <a:r>
              <a:rPr lang="en-US" sz="1200" dirty="0">
                <a:solidFill>
                  <a:schemeClr val="tx1">
                    <a:lumMod val="95000"/>
                    <a:lumOff val="5000"/>
                  </a:schemeClr>
                </a:solidFill>
              </a:rPr>
              <a:t>          </a:t>
            </a:r>
            <a:r>
              <a:rPr lang="en-US" sz="1200" dirty="0" smtClean="0">
                <a:solidFill>
                  <a:schemeClr val="tx1">
                    <a:lumMod val="95000"/>
                    <a:lumOff val="5000"/>
                  </a:schemeClr>
                </a:solidFill>
              </a:rPr>
              <a:t>We may </a:t>
            </a:r>
            <a:r>
              <a:rPr lang="en-US" sz="1200" dirty="0" err="1" smtClean="0">
                <a:solidFill>
                  <a:schemeClr val="tx1">
                    <a:lumMod val="95000"/>
                    <a:lumOff val="5000"/>
                  </a:schemeClr>
                </a:solidFill>
              </a:rPr>
              <a:t>anonymize</a:t>
            </a:r>
            <a:r>
              <a:rPr lang="en-US" sz="1200" dirty="0" smtClean="0">
                <a:solidFill>
                  <a:schemeClr val="tx1">
                    <a:lumMod val="95000"/>
                    <a:lumOff val="5000"/>
                  </a:schemeClr>
                </a:solidFill>
              </a:rPr>
              <a:t> and/or de-identify information collected from you through the Services or via other means, including via the use of third-party web analytic tools as described below. As a result, our use and disclosure of aggregated and/or de-identified information is not restricted by this Privacy Policy, and it may be used and disclosed to others without limitation.</a:t>
            </a:r>
          </a:p>
          <a:p>
            <a:pPr lvl="1"/>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7166" y="571472"/>
            <a:ext cx="5929354" cy="7786742"/>
          </a:xfrm>
          <a:prstGeom prst="rect">
            <a:avLst/>
          </a:prstGeom>
        </p:spPr>
        <p:txBody>
          <a:bodyPr vert="horz" lIns="91440" tIns="45720" rIns="91440" bIns="45720" rtlCol="0">
            <a:normAutofit/>
          </a:bodyPr>
          <a:lstStyle/>
          <a:p>
            <a:pPr lvl="0"/>
            <a:r>
              <a:rPr lang="en-US" sz="1100" b="1" dirty="0" smtClean="0"/>
              <a:t>7.</a:t>
            </a:r>
            <a:r>
              <a:rPr lang="en-US" sz="1100" dirty="0"/>
              <a:t>       </a:t>
            </a:r>
            <a:r>
              <a:rPr lang="en-US" sz="1100" b="1" dirty="0" smtClean="0"/>
              <a:t>Cookies</a:t>
            </a:r>
            <a:endParaRPr lang="en-US" sz="1100" dirty="0" smtClean="0"/>
          </a:p>
          <a:p>
            <a:pPr lvl="1"/>
            <a:r>
              <a:rPr lang="en-US" sz="1100" dirty="0" smtClean="0"/>
              <a:t>7.1.</a:t>
            </a:r>
            <a:r>
              <a:rPr lang="en-US" sz="1100" dirty="0"/>
              <a:t>          </a:t>
            </a:r>
            <a:r>
              <a:rPr lang="en-US" sz="1100" dirty="0" smtClean="0"/>
              <a:t>Cookies are alphanumeric identifiers with a small amount of data that is stored on the user’s device hard-drive containing information about the user, commonly used as an anonymous unique identifier. We may offer certain features only through ‘cookies’ and may also collect information about you using these cookies. Please note, a cookie in no way gives the Company access to your device. Other websites may place their own cookies or other files on your device, collect data or solicit personal information from you, for which the Company shall not be held responsible or liable. We encourage you to read the privacy policies of all external sites. We also use cookies from third party partners for marketing and promotional purposes. Please note that most web browsers are set to accept cookies by default.</a:t>
            </a:r>
          </a:p>
          <a:p>
            <a:pPr lvl="1"/>
            <a:r>
              <a:rPr lang="en-US" sz="1100" dirty="0" smtClean="0"/>
              <a:t>7.2.</a:t>
            </a:r>
            <a:r>
              <a:rPr lang="en-US" sz="1100" dirty="0"/>
              <a:t>          </a:t>
            </a:r>
            <a:r>
              <a:rPr lang="en-US" sz="1100" dirty="0" smtClean="0"/>
              <a:t>We strive to provide you with choices regarding the personal information you provide to us.</a:t>
            </a:r>
          </a:p>
          <a:p>
            <a:r>
              <a:rPr lang="en-US" sz="1100" dirty="0" smtClean="0"/>
              <a:t> </a:t>
            </a:r>
          </a:p>
          <a:p>
            <a:pPr lvl="0"/>
            <a:r>
              <a:rPr lang="en-US" sz="1100" b="1" dirty="0" smtClean="0"/>
              <a:t>8.</a:t>
            </a:r>
            <a:r>
              <a:rPr lang="en-US" sz="1100" dirty="0"/>
              <a:t>       </a:t>
            </a:r>
            <a:r>
              <a:rPr lang="en-US" sz="1100" b="1" dirty="0" smtClean="0"/>
              <a:t>Security Precautions</a:t>
            </a:r>
            <a:endParaRPr lang="en-US" sz="1100" dirty="0" smtClean="0"/>
          </a:p>
          <a:p>
            <a:pPr lvl="1"/>
            <a:r>
              <a:rPr lang="en-US" sz="1100" dirty="0" smtClean="0"/>
              <a:t>8.1.</a:t>
            </a:r>
            <a:r>
              <a:rPr lang="en-US" sz="1100" dirty="0"/>
              <a:t>          </a:t>
            </a:r>
            <a:r>
              <a:rPr lang="en-US" sz="1100" dirty="0" smtClean="0"/>
              <a:t>We ensure to maintain reasonable physical, electronic, and managerial procedures to safeguard and help prevent unauthorized access to your information and to maintain data security. These safeguards take into account the sensitivity of the information that we collect, process and store and the current state of technology. We follow generally accepted industry standards to protect the personal information submitted to us, both during transmission and once we receive it. The access to the </a:t>
            </a:r>
            <a:r>
              <a:rPr lang="en-US" sz="1100" dirty="0"/>
              <a:t>Services is offered through the use of a secure server and adhere to our security guidelines to protect it against unauthorized access. However, by using the Services, the users accept the inherent security implications of data transmission over the internet and the World Wide Web which cannot always be guaranteed as completely secure, and therefore, there would always remain certain inherent risks regarding use of the Services. </a:t>
            </a:r>
            <a:endParaRPr lang="en-US" sz="1100" dirty="0" smtClean="0"/>
          </a:p>
          <a:p>
            <a:pPr lvl="1"/>
            <a:r>
              <a:rPr lang="en-US" sz="1100" dirty="0" smtClean="0"/>
              <a:t>8.2.</a:t>
            </a:r>
            <a:r>
              <a:rPr lang="en-US" sz="1100" dirty="0"/>
              <a:t>          </a:t>
            </a:r>
            <a:r>
              <a:rPr lang="en-US" sz="1100" dirty="0" smtClean="0"/>
              <a:t>We assume no liability or responsibility for disclosure of your information due to errors in transmission, unauthorized third-party access, or other causes beyond our control. You play an important role in keeping your personal information secure. You should not share your user name, password, or other security information for your account with anyone. If we receive instructions using your user name and password, we will consider that you have authorized the instructions for such use.</a:t>
            </a:r>
          </a:p>
          <a:p>
            <a:r>
              <a:rPr lang="en-US" sz="1100" dirty="0" smtClean="0"/>
              <a:t> </a:t>
            </a:r>
          </a:p>
          <a:p>
            <a:pPr lvl="0"/>
            <a:r>
              <a:rPr lang="en-US" sz="1100" b="1" dirty="0" smtClean="0"/>
              <a:t>9.</a:t>
            </a:r>
            <a:r>
              <a:rPr lang="en-US" sz="1100" dirty="0"/>
              <a:t>       </a:t>
            </a:r>
            <a:r>
              <a:rPr lang="en-US" sz="1100" b="1" dirty="0" smtClean="0"/>
              <a:t>Permissible Age</a:t>
            </a:r>
            <a:endParaRPr lang="en-US" sz="1100" dirty="0" smtClean="0"/>
          </a:p>
          <a:p>
            <a:pPr lvl="1"/>
            <a:r>
              <a:rPr lang="en-US" sz="1100" dirty="0" smtClean="0"/>
              <a:t>9.1.</a:t>
            </a:r>
            <a:r>
              <a:rPr lang="en-US" sz="1100" dirty="0"/>
              <a:t>          </a:t>
            </a:r>
            <a:r>
              <a:rPr lang="en-US" sz="1100" dirty="0" smtClean="0"/>
              <a:t>The Services are not intended for users under the age of 18 (eighteen), unless permitted under applicable local laws (Permissible Age). We do not knowingly collect any personal information from users or market to or solicit information from anyone under the age of 18 and use of our Services is available only to persons who can form a legally binding contract under the Indian Contract Act, 1872.</a:t>
            </a:r>
          </a:p>
          <a:p>
            <a:pPr lvl="1"/>
            <a:r>
              <a:rPr lang="en-US" sz="1100" dirty="0" smtClean="0"/>
              <a:t>9.2.</a:t>
            </a:r>
            <a:r>
              <a:rPr lang="en-US" sz="1100" dirty="0"/>
              <a:t>          </a:t>
            </a:r>
            <a:r>
              <a:rPr lang="en-US" sz="1100" dirty="0" smtClean="0"/>
              <a:t>If you are under the age of 18 years then you must use the Services under the supervision of your parent, or legal guardian. If we become aware that a person submitting personal information is under the age of 18 years, we will delete the account and any related information as soon as possible.</a:t>
            </a:r>
          </a:p>
          <a:p>
            <a:pPr lvl="1"/>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7166" y="571472"/>
            <a:ext cx="5929354" cy="7786742"/>
          </a:xfrm>
          <a:prstGeom prst="rect">
            <a:avLst/>
          </a:prstGeom>
        </p:spPr>
        <p:txBody>
          <a:bodyPr vert="horz" lIns="91440" tIns="45720" rIns="91440" bIns="45720" rtlCol="0">
            <a:normAutofit/>
          </a:bodyPr>
          <a:lstStyle/>
          <a:p>
            <a:pPr lvl="0"/>
            <a:r>
              <a:rPr lang="en-US" sz="1100" b="1" dirty="0" smtClean="0"/>
              <a:t>13.</a:t>
            </a:r>
            <a:r>
              <a:rPr lang="en-US" sz="1100" dirty="0"/>
              <a:t>   </a:t>
            </a:r>
            <a:r>
              <a:rPr lang="en-US" sz="1100" b="1" dirty="0" smtClean="0"/>
              <a:t>Changes to this Privacy policy</a:t>
            </a:r>
            <a:endParaRPr lang="en-US" sz="1100" dirty="0" smtClean="0"/>
          </a:p>
          <a:p>
            <a:pPr lvl="1"/>
            <a:r>
              <a:rPr lang="en-US" sz="1100" dirty="0" smtClean="0"/>
              <a:t>13.1.</a:t>
            </a:r>
            <a:r>
              <a:rPr lang="en-US" sz="1100" dirty="0"/>
              <a:t>      </a:t>
            </a:r>
            <a:r>
              <a:rPr lang="en-US" sz="1100" dirty="0" smtClean="0"/>
              <a:t>We reserve the right to amend this Privacy Policy from time to time to reflect changes in the law, our data collection and use practices, the features of our services, or advances in technology. Please check this page periodically for changes. Use of information we collect is subject to the Privacy Policy in effect at the time such information is used. If we make any material changes to this Privacy Policy, we will post the changes here. Please review the changes carefully. Your continued use of the Services following the posting of changes to this Privacy Policy will constitute your consent and acceptance of those changes.</a:t>
            </a:r>
          </a:p>
          <a:p>
            <a:r>
              <a:rPr lang="en-US" sz="1100" dirty="0" smtClean="0"/>
              <a:t> </a:t>
            </a:r>
          </a:p>
          <a:p>
            <a:pPr lvl="0"/>
            <a:r>
              <a:rPr lang="en-US" sz="1100" b="1" dirty="0" smtClean="0"/>
              <a:t>14.</a:t>
            </a:r>
            <a:r>
              <a:rPr lang="en-US" sz="1100" dirty="0"/>
              <a:t>   </a:t>
            </a:r>
            <a:r>
              <a:rPr lang="en-US" sz="1100" b="1" dirty="0" smtClean="0"/>
              <a:t>Grievance Officer</a:t>
            </a:r>
            <a:endParaRPr lang="en-US" sz="1100" dirty="0" smtClean="0"/>
          </a:p>
          <a:p>
            <a:pPr lvl="1"/>
            <a:r>
              <a:rPr lang="en-US" sz="1100" dirty="0" smtClean="0"/>
              <a:t>14.1.</a:t>
            </a:r>
            <a:r>
              <a:rPr lang="en-US" sz="1100" dirty="0"/>
              <a:t>      </a:t>
            </a:r>
            <a:r>
              <a:rPr lang="en-US" sz="1100" dirty="0" smtClean="0"/>
              <a:t>In accordance with Information Technology Act, 2000 and the Information Technology (Reasonable Security Practices and Procedures And Sensitive Personal Data or Information) Rules, 2011, the name and contact details of the Grievance Officer are provided below:</a:t>
            </a:r>
          </a:p>
          <a:p>
            <a:r>
              <a:rPr lang="en-US" sz="1100" dirty="0" smtClean="0"/>
              <a:t> </a:t>
            </a:r>
          </a:p>
          <a:p>
            <a:r>
              <a:rPr lang="en-US" sz="1100" dirty="0" smtClean="0"/>
              <a:t>Name –  </a:t>
            </a:r>
            <a:r>
              <a:rPr lang="en-US" sz="1100" dirty="0" err="1" smtClean="0"/>
              <a:t>Prasanth</a:t>
            </a:r>
            <a:endParaRPr lang="en-US" sz="1100" dirty="0" smtClean="0"/>
          </a:p>
          <a:p>
            <a:r>
              <a:rPr lang="en-US" sz="1100" dirty="0" smtClean="0"/>
              <a:t>Address - </a:t>
            </a:r>
          </a:p>
          <a:p>
            <a:r>
              <a:rPr lang="en-US" sz="1100" dirty="0" err="1" smtClean="0"/>
              <a:t>Ariyalur</a:t>
            </a:r>
            <a:r>
              <a:rPr lang="en-US" sz="1100" dirty="0" smtClean="0"/>
              <a:t> 621 704 , Tamil </a:t>
            </a:r>
            <a:r>
              <a:rPr lang="en-US" sz="1100" dirty="0" err="1" smtClean="0"/>
              <a:t>nadu</a:t>
            </a:r>
            <a:r>
              <a:rPr lang="en-US" sz="1100" dirty="0" smtClean="0"/>
              <a:t>, India </a:t>
            </a:r>
          </a:p>
          <a:p>
            <a:r>
              <a:rPr lang="en-US" sz="1100" dirty="0" smtClean="0"/>
              <a:t>email id: prasanth.jhon@yahoo.com</a:t>
            </a:r>
          </a:p>
          <a:p>
            <a:r>
              <a:rPr lang="en-US" sz="1100" b="1" dirty="0" smtClean="0"/>
              <a:t> </a:t>
            </a:r>
            <a:endParaRPr lang="en-US" sz="1100" dirty="0" smtClean="0"/>
          </a:p>
          <a:p>
            <a:pPr lvl="0"/>
            <a:r>
              <a:rPr lang="en-US" sz="1100" b="1" dirty="0" smtClean="0"/>
              <a:t>15.</a:t>
            </a:r>
            <a:r>
              <a:rPr lang="en-US" sz="1100" dirty="0"/>
              <a:t>   </a:t>
            </a:r>
            <a:r>
              <a:rPr lang="en-US" sz="1100" b="1" dirty="0" smtClean="0"/>
              <a:t>Contact us</a:t>
            </a:r>
            <a:endParaRPr lang="en-US" sz="1100" dirty="0" smtClean="0"/>
          </a:p>
          <a:p>
            <a:pPr lvl="1"/>
            <a:r>
              <a:rPr lang="en-US" sz="1100" dirty="0" smtClean="0"/>
              <a:t>15.1.</a:t>
            </a:r>
            <a:r>
              <a:rPr lang="en-US" sz="1100" dirty="0"/>
              <a:t>      </a:t>
            </a:r>
            <a:r>
              <a:rPr lang="en-US" sz="1100" dirty="0" smtClean="0"/>
              <a:t>If you have any queries relating to the processing/ usage of information provided by you or the Company's Privacy Policy or if you would like to raise any other inquiries, you may email us at the contact information provided above under section 14 of this privacy policy.</a:t>
            </a:r>
          </a:p>
          <a:p>
            <a:pPr lvl="1"/>
            <a:endParaRPr lang="en-US"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852</Words>
  <Application>Microsoft Office PowerPoint</Application>
  <PresentationFormat>On-screen Show (4:3)</PresentationFormat>
  <Paragraphs>91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Privacy Policy</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Policy</dc:title>
  <dc:creator>ELCOT</dc:creator>
  <cp:lastModifiedBy>ELCOT</cp:lastModifiedBy>
  <cp:revision>13</cp:revision>
  <dcterms:created xsi:type="dcterms:W3CDTF">2022-08-05T17:31:56Z</dcterms:created>
  <dcterms:modified xsi:type="dcterms:W3CDTF">2022-08-06T05:32:03Z</dcterms:modified>
</cp:coreProperties>
</file>