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4" r:id="rId9"/>
    <p:sldId id="267" r:id="rId10"/>
    <p:sldId id="261" r:id="rId11"/>
    <p:sldId id="268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216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0" dirty="0" smtClean="0"/>
              <a:t>The marketing team should target the customers based on:</a:t>
            </a:r>
          </a:p>
          <a:p>
            <a:endParaRPr lang="en-US" sz="1400" b="0" dirty="0" smtClean="0"/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Customers between 40-50 years of age group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Mass customers as Wealth Segment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Solex and WeareA2B Brands as product priority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Customers from New South Wales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Male customers from April to August and Female customers in the month of October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Customers from Financial Services and Manufacturing</a:t>
            </a:r>
            <a:endParaRPr sz="1400" b="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971550"/>
            <a:ext cx="8565600" cy="41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/>
              <a:t>The following sample list gives the customers to be targeted according to the insights</a:t>
            </a:r>
            <a:endParaRPr sz="1400" dirty="0"/>
          </a:p>
        </p:txBody>
      </p:sp>
      <p:sp>
        <p:nvSpPr>
          <p:cNvPr id="151" name="Shape 100"/>
          <p:cNvSpPr/>
          <p:nvPr/>
        </p:nvSpPr>
        <p:spPr>
          <a:xfrm>
            <a:off x="205025" y="1657350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28750"/>
            <a:ext cx="8001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209800" y="2495550"/>
            <a:ext cx="4884425" cy="70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3200" i="1" dirty="0" smtClean="0"/>
              <a:t>Thank you</a:t>
            </a:r>
            <a:endParaRPr sz="3200" i="1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971550"/>
            <a:ext cx="8634176" cy="910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Problem statement:</a:t>
            </a:r>
          </a:p>
          <a:p>
            <a:r>
              <a:rPr lang="en-US" sz="1300" dirty="0" smtClean="0"/>
              <a:t>Sprocket </a:t>
            </a:r>
            <a:r>
              <a:rPr lang="en-US" sz="1300" dirty="0" smtClean="0"/>
              <a:t>Central Pty Ltd , a medium size bikes &amp; cycling accessories </a:t>
            </a:r>
            <a:r>
              <a:rPr lang="en-US" sz="1300" dirty="0" smtClean="0"/>
              <a:t>organization,</a:t>
            </a:r>
            <a:r>
              <a:rPr lang="en-US" sz="1300" dirty="0" smtClean="0"/>
              <a:t> </a:t>
            </a:r>
            <a:r>
              <a:rPr lang="en-US" sz="1300" dirty="0" smtClean="0"/>
              <a:t>has given their data sets for analytics team to provide optimizing marketing strategy.</a:t>
            </a:r>
            <a:endParaRPr sz="13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1962150"/>
            <a:ext cx="1996698" cy="907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Data Sets Given: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latin typeface="Open Sans" charset="0"/>
                <a:ea typeface="Open Sans" charset="0"/>
                <a:cs typeface="Open Sans" charset="0"/>
              </a:rPr>
              <a:t>-Customer Demographics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-Customer</a:t>
            </a:r>
            <a:r>
              <a:rPr kumimoji="0" 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 Addresses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aseline="0" dirty="0" smtClean="0">
                <a:latin typeface="Open Sans" charset="0"/>
                <a:ea typeface="Open Sans" charset="0"/>
                <a:cs typeface="Open Sans" charset="0"/>
              </a:rPr>
              <a:t>-Transactional</a:t>
            </a:r>
            <a:r>
              <a:rPr lang="en-US" sz="1300" dirty="0" smtClean="0">
                <a:latin typeface="Open Sans" charset="0"/>
                <a:ea typeface="Open Sans" charset="0"/>
                <a:cs typeface="Open Sans" charset="0"/>
              </a:rPr>
              <a:t> Data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charset="0"/>
              <a:ea typeface="Open Sans" charset="0"/>
              <a:cs typeface="Open Sans" charset="0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3028950"/>
            <a:ext cx="8458200" cy="938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/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Data</a:t>
            </a:r>
            <a:r>
              <a:rPr kumimoji="0" lang="en-US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 Cleaning: </a:t>
            </a:r>
            <a:r>
              <a:rPr kumimoji="0" 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Given complete data has been cleaned to the appropriate quality data</a:t>
            </a:r>
          </a:p>
          <a:p>
            <a:pPr lvl="1"/>
            <a:r>
              <a:rPr kumimoji="0" lang="en-US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Data Transformation: </a:t>
            </a:r>
            <a:r>
              <a:rPr kumimoji="0" 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All the three given data sets (</a:t>
            </a:r>
            <a:r>
              <a:rPr lang="en-US" sz="1300" b="1" i="1" dirty="0" smtClean="0">
                <a:latin typeface="Open Sans" charset="0"/>
                <a:ea typeface="Open Sans" charset="0"/>
                <a:cs typeface="Open Sans" charset="0"/>
              </a:rPr>
              <a:t>Customer </a:t>
            </a:r>
            <a:r>
              <a:rPr lang="en-US" sz="1300" b="1" i="1" dirty="0" smtClean="0">
                <a:latin typeface="Open Sans" charset="0"/>
                <a:ea typeface="Open Sans" charset="0"/>
                <a:cs typeface="Open Sans" charset="0"/>
              </a:rPr>
              <a:t>Demographics, </a:t>
            </a:r>
            <a:r>
              <a:rPr lang="en-US" sz="1300" b="1" i="1" dirty="0" smtClean="0">
                <a:latin typeface="Open Sans" charset="0"/>
                <a:ea typeface="Open Sans" charset="0"/>
                <a:cs typeface="Open Sans" charset="0"/>
              </a:rPr>
              <a:t>Customer </a:t>
            </a:r>
            <a:r>
              <a:rPr lang="en-US" sz="1300" b="1" i="1" dirty="0" smtClean="0">
                <a:latin typeface="Open Sans" charset="0"/>
                <a:ea typeface="Open Sans" charset="0"/>
                <a:cs typeface="Open Sans" charset="0"/>
              </a:rPr>
              <a:t>Addresses, </a:t>
            </a:r>
            <a:r>
              <a:rPr lang="en-US" sz="1300" b="1" i="1" dirty="0" smtClean="0">
                <a:latin typeface="Open Sans" charset="0"/>
                <a:ea typeface="Open Sans" charset="0"/>
                <a:cs typeface="Open Sans" charset="0"/>
              </a:rPr>
              <a:t>Transactional </a:t>
            </a:r>
            <a:r>
              <a:rPr lang="en-US" sz="1300" b="1" i="1" dirty="0" smtClean="0">
                <a:latin typeface="Open Sans" charset="0"/>
                <a:ea typeface="Open Sans" charset="0"/>
                <a:cs typeface="Open Sans" charset="0"/>
              </a:rPr>
              <a:t>Data</a:t>
            </a:r>
            <a:r>
              <a:rPr lang="en-US" sz="1300" dirty="0" smtClean="0">
                <a:latin typeface="Open Sans" charset="0"/>
                <a:ea typeface="Open Sans" charset="0"/>
                <a:cs typeface="Open Sans" charset="0"/>
              </a:rPr>
              <a:t>) </a:t>
            </a:r>
            <a:r>
              <a:rPr kumimoji="0" 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have been merged to get the complete data in a single frame.</a:t>
            </a:r>
          </a:p>
          <a:p>
            <a:pPr lvl="1"/>
            <a:r>
              <a:rPr kumimoji="0" lang="en-US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Data Exploration: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 </a:t>
            </a:r>
            <a:r>
              <a:rPr kumimoji="0" 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charset="0"/>
                <a:ea typeface="Open Sans" charset="0"/>
                <a:cs typeface="Open Sans" charset="0"/>
                <a:sym typeface="Arial"/>
              </a:rPr>
              <a:t>To draw insights from the given data.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4095750"/>
            <a:ext cx="8229600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Goal: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Need to provide suggestions to the </a:t>
            </a:r>
            <a:r>
              <a:rPr lang="en-US" sz="1300" dirty="0" smtClean="0">
                <a:latin typeface="Open Sans" charset="0"/>
                <a:ea typeface="Open Sans" charset="0"/>
                <a:cs typeface="Open Sans" charset="0"/>
              </a:rPr>
              <a:t>organization and their team in optimizing their marketing strategy and provide a target group of customers to effectively use their resources in developing their business.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charset="0"/>
              <a:ea typeface="Open Sans" charset="0"/>
              <a:cs typeface="Open Sans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/>
              <a:t>This graph shows the Age wise transactions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833575" cy="11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/>
              <a:t>We get that there were more transactions by the people whose are between 40-50 years of age and hence more profits are from this age group.</a:t>
            </a:r>
            <a:endParaRPr sz="14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6816" y="1657350"/>
            <a:ext cx="475924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/>
              <a:t>Profits based on wealth segment of the customers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92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/>
              <a:t>Almost 50% of the total transactions are by the Mass Customers. We can consider Mass customers are more profitable. </a:t>
            </a: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777263"/>
            <a:ext cx="3431953" cy="277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/>
              <a:t>Total profits based on Brand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WeareA2B and Solex are the two brands with more profits and followed by rest brands and </a:t>
            </a:r>
            <a:r>
              <a:rPr lang="en-US" dirty="0" err="1" smtClean="0"/>
              <a:t>Narco</a:t>
            </a:r>
            <a:r>
              <a:rPr lang="en-US" dirty="0" smtClean="0"/>
              <a:t> Bicycles are the least profitable brand.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85950"/>
            <a:ext cx="36099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/>
              <a:t>Average monthly profit based on month and gender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2385775" cy="2909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/>
              <a:t>There were more profits from the transactions made from April to August by males compared to rest of the year.</a:t>
            </a:r>
          </a:p>
          <a:p>
            <a:endParaRPr lang="en-US" sz="1400" dirty="0" smtClean="0"/>
          </a:p>
          <a:p>
            <a:r>
              <a:rPr lang="en-US" sz="1400" dirty="0" smtClean="0"/>
              <a:t>Similarly, there were more profits by the females in the month of October compared to rest of the year.</a:t>
            </a: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190750"/>
            <a:ext cx="55911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Total customers based on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There are more profitable customers from the state of New South Wales than in Victoria and </a:t>
            </a:r>
            <a:r>
              <a:rPr lang="en-US" dirty="0" err="1" smtClean="0"/>
              <a:t>QueensLand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962150"/>
            <a:ext cx="2324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Total profits based on the customers job industry.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Most of the profits are from the customers who work in Financial Services and Manufacturing sectors.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114550"/>
            <a:ext cx="4248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804</Words>
  <Application>Microsoft Office PowerPoint</Application>
  <PresentationFormat>On-screen Show (16:9)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SVK</cp:lastModifiedBy>
  <cp:revision>11</cp:revision>
  <dcterms:modified xsi:type="dcterms:W3CDTF">2023-04-17T23:34:02Z</dcterms:modified>
</cp:coreProperties>
</file>