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  <p:sldId id="265" r:id="rId10"/>
    <p:sldId id="262" r:id="rId11"/>
    <p:sldId id="273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D0CD-179B-4854-8736-16003BD3101F}" type="datetimeFigureOut">
              <a:rPr lang="en-US" smtClean="0"/>
              <a:t>02-Mar-14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297B-0279-4D44-ACE8-A002FB15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1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D0CD-179B-4854-8736-16003BD3101F}" type="datetimeFigureOut">
              <a:rPr lang="en-US" smtClean="0"/>
              <a:t>02-Mar-14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297B-0279-4D44-ACE8-A002FB15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9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D0CD-179B-4854-8736-16003BD3101F}" type="datetimeFigureOut">
              <a:rPr lang="en-US" smtClean="0"/>
              <a:t>02-Mar-14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297B-0279-4D44-ACE8-A002FB15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4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D0CD-179B-4854-8736-16003BD3101F}" type="datetimeFigureOut">
              <a:rPr lang="en-US" smtClean="0"/>
              <a:t>02-Mar-14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297B-0279-4D44-ACE8-A002FB15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4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D0CD-179B-4854-8736-16003BD3101F}" type="datetimeFigureOut">
              <a:rPr lang="en-US" smtClean="0"/>
              <a:t>02-Mar-14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297B-0279-4D44-ACE8-A002FB15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9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D0CD-179B-4854-8736-16003BD3101F}" type="datetimeFigureOut">
              <a:rPr lang="en-US" smtClean="0"/>
              <a:t>02-Mar-14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297B-0279-4D44-ACE8-A002FB15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9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D0CD-179B-4854-8736-16003BD3101F}" type="datetimeFigureOut">
              <a:rPr lang="en-US" smtClean="0"/>
              <a:t>02-Mar-14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297B-0279-4D44-ACE8-A002FB15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2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D0CD-179B-4854-8736-16003BD3101F}" type="datetimeFigureOut">
              <a:rPr lang="en-US" smtClean="0"/>
              <a:t>02-Mar-14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297B-0279-4D44-ACE8-A002FB15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1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D0CD-179B-4854-8736-16003BD3101F}" type="datetimeFigureOut">
              <a:rPr lang="en-US" smtClean="0"/>
              <a:t>02-Mar-14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297B-0279-4D44-ACE8-A002FB15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4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D0CD-179B-4854-8736-16003BD3101F}" type="datetimeFigureOut">
              <a:rPr lang="en-US" smtClean="0"/>
              <a:t>02-Mar-14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297B-0279-4D44-ACE8-A002FB15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9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D0CD-179B-4854-8736-16003BD3101F}" type="datetimeFigureOut">
              <a:rPr lang="en-US" smtClean="0"/>
              <a:t>02-Mar-14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297B-0279-4D44-ACE8-A002FB15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3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FD0CD-179B-4854-8736-16003BD3101F}" type="datetimeFigureOut">
              <a:rPr lang="en-US" smtClean="0"/>
              <a:t>02-Mar-14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297B-0279-4D44-ACE8-A002FB15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aper_battery#Uses" TargetMode="External"/><Relationship Id="rId2" Type="http://schemas.openxmlformats.org/officeDocument/2006/relationships/hyperlink" Target="http://www.eduengg.com/2013/08/paper-batter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urofy.com/paper-batteries-working-construction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Paper Battery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94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8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Microscopic View of the Layers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357" y="991674"/>
            <a:ext cx="9501285" cy="553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2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065"/>
            <a:ext cx="10515600" cy="1051121"/>
          </a:xfrm>
        </p:spPr>
        <p:txBody>
          <a:bodyPr>
            <a:normAutofit/>
          </a:bodyPr>
          <a:lstStyle/>
          <a:p>
            <a:pPr algn="ctr"/>
            <a:r>
              <a:rPr lang="en-US" u="sng" dirty="0" smtClean="0"/>
              <a:t>Structure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ELECTRODE</a:t>
            </a:r>
          </a:p>
          <a:p>
            <a:pPr marL="0" indent="0">
              <a:buNone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                                    CNT LAYER</a:t>
            </a:r>
          </a:p>
          <a:p>
            <a:pPr marL="0" indent="0">
              <a:buNone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                                       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33352" y="3915176"/>
            <a:ext cx="5022760" cy="2261787"/>
          </a:xfrm>
          <a:prstGeom prst="rect">
            <a:avLst/>
          </a:prstGeom>
          <a:pattFill prst="trellis">
            <a:fgClr>
              <a:schemeClr val="tx2"/>
            </a:fgClr>
            <a:bgClr>
              <a:schemeClr val="bg1"/>
            </a:bgClr>
          </a:pattFill>
          <a:ln w="34925">
            <a:solidFill>
              <a:schemeClr val="tx1"/>
            </a:solidFill>
          </a:ln>
          <a:effectLst>
            <a:outerShdw blurRad="317500" dir="2700000" algn="ctr">
              <a:srgbClr val="000000"/>
            </a:outerShdw>
          </a:effectLst>
          <a:scene3d>
            <a:camera prst="isometricOffAxis1Top"/>
            <a:lightRig rig="threePt" dir="t">
              <a:rot lat="0" lon="0" rev="0"/>
            </a:lightRig>
          </a:scene3d>
          <a:sp3d extrusionH="38100" contourW="12700" prstMaterial="translucentPowder">
            <a:bevelT w="260350" prst="softRound"/>
            <a:bevelB prst="softRound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00271" y="3515744"/>
            <a:ext cx="5022760" cy="2261787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4925">
            <a:solidFill>
              <a:srgbClr val="FFC000"/>
            </a:solidFill>
          </a:ln>
          <a:effectLst>
            <a:outerShdw blurRad="317500" dir="2700000" algn="ctr">
              <a:srgbClr val="000000"/>
            </a:outerShdw>
          </a:effectLst>
          <a:scene3d>
            <a:camera prst="isometricOffAxis1Top"/>
            <a:lightRig rig="flood" dir="t"/>
          </a:scene3d>
          <a:sp3d extrusionH="38100" prstMaterial="clear">
            <a:bevelT w="260350" h="50800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04941" y="2829832"/>
            <a:ext cx="5413419" cy="2569180"/>
          </a:xfrm>
          <a:prstGeom prst="rect">
            <a:avLst/>
          </a:prstGeom>
          <a:solidFill>
            <a:srgbClr val="92D050"/>
          </a:solidFill>
          <a:ln w="34925"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317500" dir="2700000" algn="ctr">
              <a:srgbClr val="000000"/>
            </a:outerShdw>
          </a:effectLst>
          <a:scene3d>
            <a:camera prst="isometricOffAxis1Top"/>
            <a:lightRig rig="threePt" dir="t">
              <a:rot lat="0" lon="0" rev="0"/>
            </a:lightRig>
          </a:scene3d>
          <a:sp3d extrusionH="38100" prstMaterial="clear">
            <a:bevelT w="260350" h="50800" prst="coolSlant"/>
            <a:bevelB prst="softRound"/>
            <a:extrusionClr>
              <a:schemeClr val="tx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46293" y="2395307"/>
            <a:ext cx="5022760" cy="2261787"/>
          </a:xfrm>
          <a:prstGeom prst="rect">
            <a:avLst/>
          </a:prstGeom>
          <a:solidFill>
            <a:schemeClr val="accent2"/>
          </a:solidFill>
          <a:ln w="34925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317500" dir="2700000" algn="ctr">
              <a:srgbClr val="000000"/>
            </a:outerShdw>
          </a:effectLst>
          <a:scene3d>
            <a:camera prst="isometricOffAxis1Top"/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8133" y="1744992"/>
            <a:ext cx="5022760" cy="2261787"/>
          </a:xfrm>
          <a:prstGeom prst="rect">
            <a:avLst/>
          </a:prstGeom>
          <a:pattFill prst="trellis">
            <a:fgClr>
              <a:schemeClr val="tx1"/>
            </a:fgClr>
            <a:bgClr>
              <a:schemeClr val="bg1"/>
            </a:bgClr>
          </a:pattFill>
          <a:ln w="34925">
            <a:solidFill>
              <a:schemeClr val="tx1"/>
            </a:solidFill>
          </a:ln>
          <a:effectLst>
            <a:outerShdw blurRad="317500" dir="2700000" algn="ctr">
              <a:srgbClr val="000000"/>
            </a:outerShdw>
          </a:effectLst>
          <a:scene3d>
            <a:camera prst="isometricOffAxis1Top"/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65804" y="1345560"/>
            <a:ext cx="226702" cy="10906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57673" y="5611364"/>
            <a:ext cx="247373" cy="109212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04077" y="2865429"/>
            <a:ext cx="318291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LTO LAYER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89193" y="3590221"/>
            <a:ext cx="206832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PAPER LAYER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920162" y="4315013"/>
            <a:ext cx="171591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LCO LAYER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23031" y="5144706"/>
            <a:ext cx="17421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CNT LAYER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26281" y="5967120"/>
            <a:ext cx="318905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93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1109604"/>
          </a:xfrm>
        </p:spPr>
        <p:txBody>
          <a:bodyPr/>
          <a:lstStyle/>
          <a:p>
            <a:pPr algn="ctr"/>
            <a:r>
              <a:rPr lang="en-US" u="sng" dirty="0" smtClean="0"/>
              <a:t>Working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9707"/>
            <a:ext cx="10515600" cy="498278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While a conventional battery contains a number of separate components, the paper battery integrates all of the battery components in a single structure, making it more energy efficient. </a:t>
            </a:r>
          </a:p>
          <a:p>
            <a:pPr algn="just"/>
            <a:r>
              <a:rPr lang="en-US" dirty="0" smtClean="0"/>
              <a:t> Traditional Batteries produce electrons through a chemical reaction between electrolyte and metal.</a:t>
            </a:r>
          </a:p>
          <a:p>
            <a:pPr algn="just"/>
            <a:r>
              <a:rPr lang="en-US" dirty="0"/>
              <a:t>P</a:t>
            </a:r>
            <a:r>
              <a:rPr lang="en-US" dirty="0" smtClean="0"/>
              <a:t>aper battery produces electrons due to the interaction of electrolytes LTO &amp; LCO. </a:t>
            </a:r>
          </a:p>
          <a:p>
            <a:pPr algn="just"/>
            <a:r>
              <a:rPr lang="en-US" dirty="0"/>
              <a:t>E</a:t>
            </a:r>
            <a:r>
              <a:rPr lang="en-US" dirty="0" smtClean="0"/>
              <a:t>lectrons collect on the negative terminal of the battery and flow along a connected wire to the positive terminal during discharging.</a:t>
            </a:r>
          </a:p>
          <a:p>
            <a:pPr algn="just"/>
            <a:r>
              <a:rPr lang="en-US" dirty="0" smtClean="0"/>
              <a:t>Electrons must flow from the negative to the positive terminal for the chemical reaction to continue.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928223" y="25658"/>
            <a:ext cx="12287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3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Advantages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Biodegradable &amp; Non Toxic</a:t>
            </a:r>
          </a:p>
          <a:p>
            <a:endParaRPr lang="en-US" dirty="0" smtClean="0"/>
          </a:p>
          <a:p>
            <a:r>
              <a:rPr lang="en-US" dirty="0" smtClean="0"/>
              <a:t>Reusable &amp; Recyclable</a:t>
            </a:r>
          </a:p>
          <a:p>
            <a:endParaRPr lang="en-US" dirty="0" smtClean="0"/>
          </a:p>
          <a:p>
            <a:r>
              <a:rPr lang="en-US" dirty="0" smtClean="0"/>
              <a:t>Durable</a:t>
            </a:r>
          </a:p>
          <a:p>
            <a:endParaRPr lang="en-US" dirty="0" smtClean="0"/>
          </a:p>
          <a:p>
            <a:r>
              <a:rPr lang="en-US" dirty="0" smtClean="0"/>
              <a:t>Rechargeable</a:t>
            </a:r>
          </a:p>
          <a:p>
            <a:endParaRPr lang="en-US" dirty="0" smtClean="0"/>
          </a:p>
          <a:p>
            <a:r>
              <a:rPr lang="en-US" dirty="0" smtClean="0"/>
              <a:t>No Leakage &amp; Overheating</a:t>
            </a:r>
          </a:p>
          <a:p>
            <a:endParaRPr lang="en-US" dirty="0" smtClean="0"/>
          </a:p>
          <a:p>
            <a:r>
              <a:rPr lang="en-US" dirty="0" smtClean="0"/>
              <a:t>Very Light Weight &amp; Flexible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138" y="169068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2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479"/>
            <a:ext cx="10515600" cy="1034801"/>
          </a:xfrm>
        </p:spPr>
        <p:txBody>
          <a:bodyPr/>
          <a:lstStyle/>
          <a:p>
            <a:pPr algn="ctr"/>
            <a:r>
              <a:rPr lang="en-US" u="sng" dirty="0" smtClean="0"/>
              <a:t>Limitations &amp; Disadvantages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8042"/>
            <a:ext cx="10515600" cy="53089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It would not be logical only to ponder over the miraculous properties and applications of Paper Batteries .Things need to be discussed at the flip side as well. </a:t>
            </a:r>
          </a:p>
          <a:p>
            <a:pPr marL="0" indent="0">
              <a:buNone/>
            </a:pPr>
            <a:r>
              <a:rPr lang="en-US" dirty="0" smtClean="0"/>
              <a:t>Following are some of them: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Have Low Shear strength</a:t>
            </a:r>
            <a:r>
              <a:rPr lang="en-US" dirty="0" smtClean="0"/>
              <a:t>: They can be torn easily.</a:t>
            </a:r>
          </a:p>
          <a:p>
            <a:r>
              <a:rPr lang="en-US" dirty="0" smtClean="0"/>
              <a:t>The Techniques and the Set-ups used in the production of Carbon Nanotubes are very Expensive and very less Efficient. These are:</a:t>
            </a:r>
          </a:p>
          <a:p>
            <a:pPr lvl="1"/>
            <a:r>
              <a:rPr lang="en-US" dirty="0" smtClean="0"/>
              <a:t>Arc discharge</a:t>
            </a:r>
          </a:p>
          <a:p>
            <a:pPr lvl="1"/>
            <a:r>
              <a:rPr lang="en-US" dirty="0" smtClean="0"/>
              <a:t>Chemical Vapor Deposition (CVD)</a:t>
            </a:r>
          </a:p>
          <a:p>
            <a:pPr lvl="1"/>
            <a:r>
              <a:rPr lang="en-US" dirty="0" smtClean="0"/>
              <a:t>Laser Ablation</a:t>
            </a:r>
          </a:p>
          <a:p>
            <a:pPr lvl="1"/>
            <a:r>
              <a:rPr lang="en-US" dirty="0" smtClean="0"/>
              <a:t>Electrolysis</a:t>
            </a:r>
          </a:p>
          <a:p>
            <a:r>
              <a:rPr lang="en-US" dirty="0" smtClean="0"/>
              <a:t> When inhaled, their interaction with the Microphages present in the lungs is similar to that with Asbestos fibers, hence may be seriously hazardous to human health.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382" y="365125"/>
            <a:ext cx="1261402" cy="102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9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4062"/>
          </a:xfrm>
        </p:spPr>
        <p:txBody>
          <a:bodyPr>
            <a:normAutofit/>
          </a:bodyPr>
          <a:lstStyle/>
          <a:p>
            <a:pPr algn="ctr"/>
            <a:r>
              <a:rPr lang="en-US" u="sng" dirty="0" smtClean="0"/>
              <a:t>Applications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5008"/>
            <a:ext cx="10515600" cy="490195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Smart cards and tags</a:t>
            </a:r>
          </a:p>
          <a:p>
            <a:r>
              <a:rPr lang="en-US" dirty="0" smtClean="0"/>
              <a:t>Enhanced Printed Circuit Board(PCB)</a:t>
            </a:r>
          </a:p>
          <a:p>
            <a:r>
              <a:rPr lang="en-US" dirty="0" smtClean="0"/>
              <a:t>Electronic games and entertainment devices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Medical Sciences</a:t>
            </a:r>
            <a:r>
              <a:rPr lang="en-US" dirty="0" smtClean="0"/>
              <a:t>: in </a:t>
            </a:r>
            <a:r>
              <a:rPr lang="en-US" dirty="0" smtClean="0">
                <a:solidFill>
                  <a:srgbClr val="FF0000"/>
                </a:solidFill>
              </a:rPr>
              <a:t>Pacemakers</a:t>
            </a:r>
            <a:r>
              <a:rPr lang="en-US" dirty="0" smtClean="0"/>
              <a:t> for the heart, in </a:t>
            </a:r>
            <a:r>
              <a:rPr lang="en-US" dirty="0" smtClean="0">
                <a:solidFill>
                  <a:srgbClr val="FF0000"/>
                </a:solidFill>
              </a:rPr>
              <a:t>Artificial tissues </a:t>
            </a:r>
            <a:r>
              <a:rPr lang="en-US" dirty="0" smtClean="0"/>
              <a:t>(using Carbon nanotubes)in </a:t>
            </a:r>
            <a:r>
              <a:rPr lang="en-US" dirty="0" smtClean="0">
                <a:solidFill>
                  <a:srgbClr val="FF0000"/>
                </a:solidFill>
              </a:rPr>
              <a:t>Cosmetics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Drug-delivery</a:t>
            </a:r>
            <a:r>
              <a:rPr lang="en-US" dirty="0" smtClean="0"/>
              <a:t> systems, in </a:t>
            </a:r>
            <a:r>
              <a:rPr lang="en-US" dirty="0" smtClean="0">
                <a:solidFill>
                  <a:srgbClr val="FF0000"/>
                </a:solidFill>
              </a:rPr>
              <a:t>Biosensors</a:t>
            </a:r>
            <a:r>
              <a:rPr lang="en-US" dirty="0" smtClean="0"/>
              <a:t>, such as Glucose meters, </a:t>
            </a:r>
            <a:r>
              <a:rPr lang="en-US" dirty="0" smtClean="0">
                <a:solidFill>
                  <a:srgbClr val="FF0000"/>
                </a:solidFill>
              </a:rPr>
              <a:t>Sugar meters</a:t>
            </a:r>
            <a:r>
              <a:rPr lang="en-US" dirty="0" smtClean="0"/>
              <a:t>, etc.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Automobiles and Aircrafts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• in </a:t>
            </a:r>
            <a:r>
              <a:rPr lang="en-US" dirty="0" smtClean="0">
                <a:solidFill>
                  <a:srgbClr val="00B050"/>
                </a:solidFill>
              </a:rPr>
              <a:t>Hybrid Car batteries</a:t>
            </a:r>
          </a:p>
          <a:p>
            <a:pPr marL="0" indent="0">
              <a:buNone/>
            </a:pPr>
            <a:r>
              <a:rPr lang="en-US" dirty="0" smtClean="0"/>
              <a:t>• in Long Air Flights reducing Refueling</a:t>
            </a:r>
          </a:p>
          <a:p>
            <a:pPr marL="0" indent="0">
              <a:buNone/>
            </a:pPr>
            <a:r>
              <a:rPr lang="en-US" dirty="0" smtClean="0"/>
              <a:t>• for Light weight guided missiles</a:t>
            </a:r>
          </a:p>
          <a:p>
            <a:pPr marL="0" indent="0">
              <a:buNone/>
            </a:pPr>
            <a:r>
              <a:rPr lang="en-US" dirty="0" smtClean="0"/>
              <a:t>• for powering electronic devices in Satellite programs</a:t>
            </a:r>
          </a:p>
        </p:txBody>
      </p:sp>
    </p:spTree>
    <p:extLst>
      <p:ext uri="{BB962C8B-B14F-4D97-AF65-F5344CB8AC3E}">
        <p14:creationId xmlns:p14="http://schemas.microsoft.com/office/powerpoint/2010/main" val="128334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441"/>
          </a:xfrm>
        </p:spPr>
        <p:txBody>
          <a:bodyPr/>
          <a:lstStyle/>
          <a:p>
            <a:pPr algn="ctr"/>
            <a:r>
              <a:rPr lang="en-US" u="sng" dirty="0" smtClean="0"/>
              <a:t>Conclusion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Standing at a point in the present where there can’t be a day without power, Paper Batteries can provide an altogether path-breaking solution to the same. </a:t>
            </a:r>
          </a:p>
          <a:p>
            <a:pPr marL="0" indent="0">
              <a:buNone/>
            </a:pPr>
            <a:r>
              <a:rPr lang="en-US" dirty="0" smtClean="0"/>
              <a:t>Being Biodegradable, Light-weight and Nontoxic, flexible paper batteries have potential adaptability to power the next generation of electronics, medical devices and hybrid vehicles, allowing for radical new designs and medical technologies. </a:t>
            </a:r>
          </a:p>
          <a:p>
            <a:pPr marL="0" indent="0">
              <a:buNone/>
            </a:pPr>
            <a:r>
              <a:rPr lang="en-US" dirty="0" smtClean="0"/>
              <a:t>However, commercial applications may be a long way away, because nanotubes are still relatively expensive to fabricate.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1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References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http://www.eduengg.com/2013/08/paper-battery.html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http://en.wikipedia.org/wiki/Paper_battery#Uses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http://www.durofy.com/paper-batteries-working-construction/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089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3276" y="2655619"/>
            <a:ext cx="10515600" cy="4351338"/>
          </a:xfrm>
          <a:scene3d>
            <a:camera prst="perspectiveHeroicExtremeRightFacing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5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endParaRPr lang="en-US" sz="15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609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Introduction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paper battery is a flexible, ultra thin energy storage device made of cellulose (paper) and Carbon </a:t>
            </a:r>
            <a:r>
              <a:rPr lang="en-US" dirty="0" err="1" smtClean="0"/>
              <a:t>nano</a:t>
            </a:r>
            <a:r>
              <a:rPr lang="en-US" dirty="0" smtClean="0"/>
              <a:t> tubes. </a:t>
            </a:r>
          </a:p>
          <a:p>
            <a:pPr marL="0" indent="0">
              <a:buNone/>
            </a:pPr>
            <a:r>
              <a:rPr lang="en-US" dirty="0" smtClean="0"/>
              <a:t>A paper battery can act as a super capacitor and also as a high – energy battery.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618" y="3369434"/>
            <a:ext cx="4898467" cy="307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5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443" y="3103808"/>
            <a:ext cx="7409646" cy="3754192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arbon </a:t>
            </a:r>
            <a:r>
              <a:rPr lang="en-US" dirty="0"/>
              <a:t>N</a:t>
            </a:r>
            <a:r>
              <a:rPr lang="en-US" dirty="0" smtClean="0"/>
              <a:t>ano </a:t>
            </a:r>
            <a:r>
              <a:rPr lang="en-US" dirty="0"/>
              <a:t>T</a:t>
            </a:r>
            <a:r>
              <a:rPr lang="en-US" dirty="0" smtClean="0"/>
              <a:t>ubes (CNT)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344"/>
            <a:ext cx="10515600" cy="461861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Carbon nanotube is an allotrope of carbon. Allotropy is nothing but different structural modifications of an element.</a:t>
            </a:r>
          </a:p>
          <a:p>
            <a:pPr marL="0" indent="0">
              <a:buNone/>
            </a:pPr>
            <a:r>
              <a:rPr lang="en-IN" dirty="0" smtClean="0"/>
              <a:t>CNTs exhibit extraordinary strength and unique electrical properties, and are efficient thermal conductors.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03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677"/>
            <a:ext cx="10515600" cy="872197"/>
          </a:xfrm>
        </p:spPr>
        <p:txBody>
          <a:bodyPr>
            <a:normAutofit/>
          </a:bodyPr>
          <a:lstStyle/>
          <a:p>
            <a:pPr algn="ctr"/>
            <a:r>
              <a:rPr lang="en-US" u="sng" dirty="0" smtClean="0"/>
              <a:t>Development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6676"/>
            <a:ext cx="10515600" cy="52674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 August 2007, a research team at Rensselaer Polytechnic Institute led by </a:t>
            </a:r>
          </a:p>
          <a:p>
            <a:r>
              <a:rPr lang="en-US" dirty="0" smtClean="0"/>
              <a:t>Dr. Robert </a:t>
            </a:r>
            <a:r>
              <a:rPr lang="en-US" dirty="0" err="1" smtClean="0"/>
              <a:t>Linhardt</a:t>
            </a:r>
            <a:r>
              <a:rPr lang="en-US" dirty="0" smtClean="0"/>
              <a:t>,</a:t>
            </a:r>
            <a:r>
              <a:rPr lang="en-US" dirty="0"/>
              <a:t> Professor of </a:t>
            </a:r>
            <a:r>
              <a:rPr lang="en-US" dirty="0" err="1"/>
              <a:t>Biocatalysis</a:t>
            </a:r>
            <a:r>
              <a:rPr lang="en-US" dirty="0"/>
              <a:t> and Metabolic Engineering</a:t>
            </a:r>
            <a:endParaRPr lang="en-US" dirty="0" smtClean="0"/>
          </a:p>
          <a:p>
            <a:r>
              <a:rPr lang="en-US" dirty="0" err="1" smtClean="0"/>
              <a:t>Pulickel</a:t>
            </a:r>
            <a:r>
              <a:rPr lang="en-US" dirty="0" smtClean="0"/>
              <a:t> M. </a:t>
            </a:r>
            <a:r>
              <a:rPr lang="en-US" dirty="0" err="1" smtClean="0"/>
              <a:t>Ajayan</a:t>
            </a:r>
            <a:r>
              <a:rPr lang="en-US" dirty="0" smtClean="0"/>
              <a:t>, professor of materials science and engineering, </a:t>
            </a:r>
            <a:r>
              <a:rPr lang="en-US" dirty="0" err="1" smtClean="0"/>
              <a:t>Omkaram</a:t>
            </a:r>
            <a:r>
              <a:rPr lang="en-US" dirty="0" smtClean="0"/>
              <a:t> </a:t>
            </a:r>
            <a:r>
              <a:rPr lang="en-US" dirty="0" err="1" smtClean="0"/>
              <a:t>Nalamasu</a:t>
            </a:r>
            <a:r>
              <a:rPr lang="en-US" dirty="0" smtClean="0"/>
              <a:t>, professor of chemistry with a joint appointment in materials science and engineering) developed the paper battery. </a:t>
            </a:r>
            <a:endParaRPr lang="en-US" dirty="0"/>
          </a:p>
          <a:p>
            <a:r>
              <a:rPr lang="en-US" dirty="0" smtClean="0"/>
              <a:t>Senior research specialist Victor </a:t>
            </a:r>
            <a:r>
              <a:rPr lang="en-US" dirty="0" err="1" smtClean="0"/>
              <a:t>Pushparaj</a:t>
            </a:r>
            <a:r>
              <a:rPr lang="en-US" dirty="0" smtClean="0"/>
              <a:t>, along with postdoctoral research associates </a:t>
            </a:r>
            <a:r>
              <a:rPr lang="en-US" dirty="0" err="1" smtClean="0"/>
              <a:t>Shaijumon</a:t>
            </a:r>
            <a:r>
              <a:rPr lang="en-US" dirty="0" smtClean="0"/>
              <a:t> M. </a:t>
            </a:r>
            <a:r>
              <a:rPr lang="en-US" dirty="0" err="1" smtClean="0"/>
              <a:t>Manikoth</a:t>
            </a:r>
            <a:r>
              <a:rPr lang="en-US" dirty="0" smtClean="0"/>
              <a:t>, </a:t>
            </a:r>
            <a:r>
              <a:rPr lang="en-US" dirty="0" err="1" smtClean="0"/>
              <a:t>Ashavani</a:t>
            </a:r>
            <a:r>
              <a:rPr lang="en-US" dirty="0" smtClean="0"/>
              <a:t> Kumar, and </a:t>
            </a:r>
            <a:r>
              <a:rPr lang="en-US" dirty="0" err="1" smtClean="0"/>
              <a:t>Saravanababu</a:t>
            </a:r>
            <a:r>
              <a:rPr lang="en-US" dirty="0" smtClean="0"/>
              <a:t> </a:t>
            </a:r>
            <a:r>
              <a:rPr lang="en-US" dirty="0" err="1" smtClean="0"/>
              <a:t>Murugesan</a:t>
            </a:r>
            <a:r>
              <a:rPr lang="en-US" dirty="0" smtClean="0"/>
              <a:t>, were co-authors and lead researchers of the project. </a:t>
            </a:r>
          </a:p>
          <a:p>
            <a:r>
              <a:rPr lang="en-US" dirty="0" smtClean="0"/>
              <a:t>Other co-authors include research associate </a:t>
            </a:r>
            <a:r>
              <a:rPr lang="en-US" dirty="0" err="1" smtClean="0"/>
              <a:t>Lijie</a:t>
            </a:r>
            <a:r>
              <a:rPr lang="en-US" dirty="0" smtClean="0"/>
              <a:t> </a:t>
            </a:r>
            <a:r>
              <a:rPr lang="en-US" dirty="0" err="1" smtClean="0"/>
              <a:t>Ci</a:t>
            </a:r>
            <a:r>
              <a:rPr lang="en-US" dirty="0" smtClean="0"/>
              <a:t> and Rensselaer Nanotechnology Center Laboratory Manager Robert </a:t>
            </a:r>
            <a:r>
              <a:rPr lang="en-US" dirty="0" err="1" smtClean="0"/>
              <a:t>Vajtai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513" y="0"/>
            <a:ext cx="3035734" cy="141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0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233" y="45610"/>
            <a:ext cx="1727133" cy="18782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4738"/>
          </a:xfrm>
        </p:spPr>
        <p:txBody>
          <a:bodyPr>
            <a:normAutofit/>
          </a:bodyPr>
          <a:lstStyle/>
          <a:p>
            <a:pPr algn="ctr"/>
            <a:r>
              <a:rPr lang="en-US" u="sng" dirty="0" smtClean="0"/>
              <a:t>Limitations of Li-ion Battery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48"/>
            <a:ext cx="10515600" cy="499700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Requires protection circuit to maintain voltage and current within safe limits.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Subject to aging, even if not in use - storage in a cool place at 40% charge reduces the aging effect.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Transportation restrictions - shipment of larger quantities may be subject to regulatory control. This restriction does not apply to personal carry-on batteries.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Expensive to manufacture - about 40 percent higher in cost than nickel-cadmium.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Class 9 miscellaneous hazardous material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3277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Why To Use Paper Battery?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Ultra-thin size  &amp; flexible structure.</a:t>
            </a:r>
          </a:p>
          <a:p>
            <a:endParaRPr lang="en-US" dirty="0" smtClean="0"/>
          </a:p>
          <a:p>
            <a:r>
              <a:rPr lang="en-US" dirty="0" smtClean="0"/>
              <a:t>Exhibits property of super-capacitor(22F-36F per gram)</a:t>
            </a:r>
          </a:p>
          <a:p>
            <a:endParaRPr lang="en-US" dirty="0" smtClean="0"/>
          </a:p>
          <a:p>
            <a:r>
              <a:rPr lang="en-US" dirty="0" smtClean="0"/>
              <a:t>Operating temperature(-75 to 100 degree </a:t>
            </a:r>
            <a:r>
              <a:rPr lang="en-US" dirty="0" err="1" smtClean="0"/>
              <a:t>celsius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provide both long-term, steady power production and bursts of energy.</a:t>
            </a:r>
          </a:p>
          <a:p>
            <a:endParaRPr lang="en-US" dirty="0" smtClean="0"/>
          </a:p>
          <a:p>
            <a:r>
              <a:rPr lang="en-US" dirty="0" smtClean="0"/>
              <a:t>Cost-effective.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858" y="276420"/>
            <a:ext cx="2754142" cy="1549205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254000"/>
          </a:effectLst>
        </p:spPr>
      </p:pic>
    </p:spTree>
    <p:extLst>
      <p:ext uri="{BB962C8B-B14F-4D97-AF65-F5344CB8AC3E}">
        <p14:creationId xmlns:p14="http://schemas.microsoft.com/office/powerpoint/2010/main" val="198945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1551"/>
          </a:xfrm>
        </p:spPr>
        <p:txBody>
          <a:bodyPr/>
          <a:lstStyle/>
          <a:p>
            <a:pPr algn="ctr"/>
            <a:r>
              <a:rPr lang="en-US" u="sng" dirty="0" smtClean="0"/>
              <a:t>Basic Structure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6980"/>
            <a:ext cx="10515600" cy="4579983"/>
          </a:xfrm>
        </p:spPr>
        <p:txBody>
          <a:bodyPr/>
          <a:lstStyle/>
          <a:p>
            <a:r>
              <a:rPr lang="en-US" dirty="0" smtClean="0"/>
              <a:t>Cathode: Carbon Nanotube (CNT)</a:t>
            </a:r>
          </a:p>
          <a:p>
            <a:endParaRPr lang="en-US" dirty="0" smtClean="0"/>
          </a:p>
          <a:p>
            <a:r>
              <a:rPr lang="en-US" dirty="0" smtClean="0"/>
              <a:t>Anode: Lithium metal (Li+)</a:t>
            </a:r>
          </a:p>
          <a:p>
            <a:endParaRPr lang="en-US" dirty="0" smtClean="0"/>
          </a:p>
          <a:p>
            <a:r>
              <a:rPr lang="en-US" dirty="0" smtClean="0"/>
              <a:t>Electrolyte: All electrolytes (incl. bio electrolytes like blood, sweat and urine)</a:t>
            </a:r>
          </a:p>
          <a:p>
            <a:endParaRPr lang="en-US" dirty="0" smtClean="0"/>
          </a:p>
          <a:p>
            <a:r>
              <a:rPr lang="en-US" dirty="0" smtClean="0"/>
              <a:t> Separator: Paper (Cellulose)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462" y="45076"/>
            <a:ext cx="4114800" cy="2743200"/>
          </a:xfrm>
          <a:prstGeom prst="rect">
            <a:avLst/>
          </a:prstGeom>
          <a:effectLst>
            <a:softEdge rad="241300"/>
          </a:effectLst>
        </p:spPr>
      </p:pic>
    </p:spTree>
    <p:extLst>
      <p:ext uri="{BB962C8B-B14F-4D97-AF65-F5344CB8AC3E}">
        <p14:creationId xmlns:p14="http://schemas.microsoft.com/office/powerpoint/2010/main" val="51003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762"/>
          </a:xfrm>
        </p:spPr>
        <p:txBody>
          <a:bodyPr/>
          <a:lstStyle/>
          <a:p>
            <a:pPr algn="ctr"/>
            <a:r>
              <a:rPr lang="en-US" u="sng" dirty="0" smtClean="0"/>
              <a:t>CONSTRUCTION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8496"/>
            <a:ext cx="10515600" cy="4528467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CNT thin films were coated onto stainless steel (SS) substrates with a solution based process.</a:t>
            </a:r>
          </a:p>
          <a:p>
            <a:r>
              <a:rPr lang="en-IN" dirty="0" smtClean="0"/>
              <a:t>The concentration of CNT is 1.7 mg/</a:t>
            </a:r>
            <a:r>
              <a:rPr lang="en-IN" dirty="0" err="1" smtClean="0"/>
              <a:t>mL.</a:t>
            </a:r>
            <a:endParaRPr lang="en-IN" dirty="0" smtClean="0"/>
          </a:p>
          <a:p>
            <a:r>
              <a:rPr lang="en-IN" dirty="0" smtClean="0"/>
              <a:t>A dried film with a thickness of 2 </a:t>
            </a:r>
            <a:r>
              <a:rPr lang="en-IN" dirty="0" err="1" smtClean="0"/>
              <a:t>micrometer</a:t>
            </a:r>
            <a:r>
              <a:rPr lang="en-IN" dirty="0" smtClean="0"/>
              <a:t> was formed after drying the CNT ink on the SS substrate at 80 °C for 5 </a:t>
            </a:r>
            <a:r>
              <a:rPr lang="en-IN" dirty="0" err="1" smtClean="0"/>
              <a:t>min.This</a:t>
            </a:r>
            <a:r>
              <a:rPr lang="en-IN" dirty="0" smtClean="0"/>
              <a:t> film is then peeled off from substrate.</a:t>
            </a:r>
          </a:p>
          <a:p>
            <a:r>
              <a:rPr lang="en-US" dirty="0" smtClean="0"/>
              <a:t>These films act as electrodes of paper battery.</a:t>
            </a:r>
          </a:p>
          <a:p>
            <a:r>
              <a:rPr lang="en-US" dirty="0" smtClean="0"/>
              <a:t> one film is pasted to electrolyte LTO</a:t>
            </a:r>
            <a:r>
              <a:rPr lang="it-IT" dirty="0" smtClean="0"/>
              <a:t> (Li4Ti5O12)</a:t>
            </a:r>
            <a:r>
              <a:rPr lang="en-US" dirty="0" smtClean="0"/>
              <a:t> and the other  film is pasted to electrolyte LCO</a:t>
            </a:r>
            <a:r>
              <a:rPr lang="en-IN" dirty="0" smtClean="0"/>
              <a:t> (LiCoO2).</a:t>
            </a:r>
          </a:p>
          <a:p>
            <a:r>
              <a:rPr lang="en-IN" dirty="0" smtClean="0"/>
              <a:t>Paper is sandwiched between two electrolytes LTO and LCO with PVDF(poly </a:t>
            </a:r>
            <a:r>
              <a:rPr lang="en-IN" dirty="0" err="1" smtClean="0"/>
              <a:t>vinylidene</a:t>
            </a:r>
            <a:r>
              <a:rPr lang="en-IN" dirty="0" smtClean="0"/>
              <a:t> fluoride) acting as glue.</a:t>
            </a:r>
          </a:p>
          <a:p>
            <a:endParaRPr lang="en-I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5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116" y="121065"/>
            <a:ext cx="8016495" cy="6419648"/>
          </a:xfrm>
        </p:spPr>
      </p:pic>
    </p:spTree>
    <p:extLst>
      <p:ext uri="{BB962C8B-B14F-4D97-AF65-F5344CB8AC3E}">
        <p14:creationId xmlns:p14="http://schemas.microsoft.com/office/powerpoint/2010/main" val="12637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887</Words>
  <Application>Microsoft Office PowerPoint</Application>
  <PresentationFormat>Widescreen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Paper Battery</vt:lpstr>
      <vt:lpstr>Introduction</vt:lpstr>
      <vt:lpstr>Carbon Nano Tubes (CNT)</vt:lpstr>
      <vt:lpstr>Development</vt:lpstr>
      <vt:lpstr>Limitations of Li-ion Battery</vt:lpstr>
      <vt:lpstr>Why To Use Paper Battery?</vt:lpstr>
      <vt:lpstr>Basic Structure</vt:lpstr>
      <vt:lpstr>CONSTRUCTION</vt:lpstr>
      <vt:lpstr>PowerPoint Presentation</vt:lpstr>
      <vt:lpstr>Microscopic View of the Layers</vt:lpstr>
      <vt:lpstr>Structure</vt:lpstr>
      <vt:lpstr>Working</vt:lpstr>
      <vt:lpstr>Advantages</vt:lpstr>
      <vt:lpstr>Limitations &amp; Disadvantages</vt:lpstr>
      <vt:lpstr>Applications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Battery</dc:title>
  <dc:creator>Anup Mahato</dc:creator>
  <cp:lastModifiedBy>Anup Mahato</cp:lastModifiedBy>
  <cp:revision>24</cp:revision>
  <dcterms:created xsi:type="dcterms:W3CDTF">2014-03-02T01:17:43Z</dcterms:created>
  <dcterms:modified xsi:type="dcterms:W3CDTF">2014-03-02T05:58:56Z</dcterms:modified>
</cp:coreProperties>
</file>