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sldIdLst>
    <p:sldId id="256" r:id="rId2"/>
    <p:sldId id="262" r:id="rId3"/>
    <p:sldId id="257" r:id="rId4"/>
    <p:sldId id="270" r:id="rId5"/>
    <p:sldId id="258" r:id="rId6"/>
    <p:sldId id="259" r:id="rId7"/>
    <p:sldId id="260" r:id="rId8"/>
    <p:sldId id="261"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9437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83055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2779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678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06628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55129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9906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1932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83217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2902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278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2702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6750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7458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4838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889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9478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7941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068073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3266-33C9-45F1-8318-BC7E2034C389}"/>
              </a:ext>
            </a:extLst>
          </p:cNvPr>
          <p:cNvSpPr>
            <a:spLocks noGrp="1"/>
          </p:cNvSpPr>
          <p:nvPr>
            <p:ph type="ctrTitle"/>
          </p:nvPr>
        </p:nvSpPr>
        <p:spPr>
          <a:xfrm>
            <a:off x="416034" y="1758731"/>
            <a:ext cx="11359931" cy="3340537"/>
          </a:xfrm>
        </p:spPr>
        <p:txBody>
          <a:bodyPr>
            <a:noAutofit/>
          </a:bodyPr>
          <a:lstStyle/>
          <a:p>
            <a:r>
              <a:rPr lang="en-IN" sz="8000" dirty="0">
                <a:latin typeface="Amasis MT Pro Black" panose="020F0502020204030204" pitchFamily="34" charset="0"/>
                <a:cs typeface="Amasis MT Pro Black" panose="020F0502020204030204" pitchFamily="34" charset="0"/>
              </a:rPr>
              <a:t>Agile vs waterfall</a:t>
            </a:r>
            <a:br>
              <a:rPr lang="en-IN" sz="8000" dirty="0">
                <a:latin typeface="Amasis MT Pro Black" panose="020F0502020204030204" pitchFamily="34" charset="0"/>
                <a:cs typeface="Amasis MT Pro Black" panose="020F0502020204030204" pitchFamily="34" charset="0"/>
              </a:rPr>
            </a:br>
            <a:endParaRPr lang="en-US" sz="8000" dirty="0">
              <a:latin typeface="Amasis MT Pro Black" panose="020F0502020204030204" pitchFamily="34" charset="0"/>
              <a:cs typeface="Amasis MT Pro Black" panose="020F0502020204030204" pitchFamily="34" charset="0"/>
            </a:endParaRPr>
          </a:p>
        </p:txBody>
      </p:sp>
    </p:spTree>
    <p:extLst>
      <p:ext uri="{BB962C8B-B14F-4D97-AF65-F5344CB8AC3E}">
        <p14:creationId xmlns:p14="http://schemas.microsoft.com/office/powerpoint/2010/main" val="320671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2AA1-CB00-4401-82B6-CA5ED05386F9}"/>
              </a:ext>
            </a:extLst>
          </p:cNvPr>
          <p:cNvSpPr>
            <a:spLocks noGrp="1"/>
          </p:cNvSpPr>
          <p:nvPr>
            <p:ph type="title"/>
          </p:nvPr>
        </p:nvSpPr>
        <p:spPr/>
        <p:txBody>
          <a:bodyPr/>
          <a:lstStyle/>
          <a:p>
            <a:r>
              <a:rPr lang="en-IN" dirty="0"/>
              <a:t>WHAT IS WATERFALL METHDOLOGY</a:t>
            </a:r>
            <a:endParaRPr lang="en-US" dirty="0"/>
          </a:p>
        </p:txBody>
      </p:sp>
      <p:sp>
        <p:nvSpPr>
          <p:cNvPr id="3" name="Content Placeholder 2">
            <a:extLst>
              <a:ext uri="{FF2B5EF4-FFF2-40B4-BE49-F238E27FC236}">
                <a16:creationId xmlns:a16="http://schemas.microsoft.com/office/drawing/2014/main" id="{A798CDEE-210F-4090-8FA3-F6E92826FB40}"/>
              </a:ext>
            </a:extLst>
          </p:cNvPr>
          <p:cNvSpPr>
            <a:spLocks noGrp="1"/>
          </p:cNvSpPr>
          <p:nvPr>
            <p:ph sz="quarter" idx="13"/>
          </p:nvPr>
        </p:nvSpPr>
        <p:spPr/>
        <p:txBody>
          <a:bodyPr/>
          <a:lstStyle/>
          <a:p>
            <a:pPr marL="0" indent="0">
              <a:buNone/>
            </a:pPr>
            <a:r>
              <a:rPr lang="en-IN" i="0" dirty="0">
                <a:solidFill>
                  <a:schemeClr val="accent1">
                    <a:lumMod val="50000"/>
                  </a:schemeClr>
                </a:solidFill>
                <a:effectLst/>
                <a:latin typeface="arial" panose="020B0604020202020204" pitchFamily="34" charset="0"/>
              </a:rPr>
              <a:t>The waterfall model is a classical model used in system development life cycle to create a system with a linear and sequential </a:t>
            </a:r>
            <a:r>
              <a:rPr lang="en-IN" dirty="0">
                <a:solidFill>
                  <a:schemeClr val="accent1">
                    <a:lumMod val="50000"/>
                  </a:schemeClr>
                </a:solidFill>
                <a:latin typeface="arial" panose="020B0604020202020204" pitchFamily="34" charset="0"/>
              </a:rPr>
              <a:t>PLAN</a:t>
            </a:r>
            <a:r>
              <a:rPr lang="en-IN" i="0" dirty="0">
                <a:solidFill>
                  <a:schemeClr val="accent1">
                    <a:lumMod val="50000"/>
                  </a:schemeClr>
                </a:solidFill>
                <a:effectLst/>
                <a:latin typeface="arial" panose="020B0604020202020204" pitchFamily="34" charset="0"/>
              </a:rPr>
              <a:t>. It is termed as waterfall because the model develops systematically from one phase to another in a downward </a:t>
            </a:r>
            <a:r>
              <a:rPr lang="en-IN" dirty="0">
                <a:solidFill>
                  <a:schemeClr val="accent1">
                    <a:lumMod val="50000"/>
                  </a:schemeClr>
                </a:solidFill>
                <a:latin typeface="arial" panose="020B0604020202020204" pitchFamily="34" charset="0"/>
              </a:rPr>
              <a:t>WAY</a:t>
            </a:r>
            <a:r>
              <a:rPr lang="en-IN" i="0" dirty="0">
                <a:solidFill>
                  <a:schemeClr val="accent1">
                    <a:lumMod val="50000"/>
                  </a:schemeClr>
                </a:solidFill>
                <a:effectLst/>
                <a:latin typeface="arial" panose="020B0604020202020204" pitchFamily="34" charset="0"/>
              </a:rPr>
              <a:t>.</a:t>
            </a: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4267107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C5F-0B53-4F1F-8270-BD1851BD5B51}"/>
              </a:ext>
            </a:extLst>
          </p:cNvPr>
          <p:cNvSpPr>
            <a:spLocks noGrp="1"/>
          </p:cNvSpPr>
          <p:nvPr>
            <p:ph type="title"/>
          </p:nvPr>
        </p:nvSpPr>
        <p:spPr/>
        <p:txBody>
          <a:bodyPr/>
          <a:lstStyle/>
          <a:p>
            <a:r>
              <a:rPr lang="en-IN" dirty="0"/>
              <a:t>WHY IS WATERFALL METHODOLOGY USED?</a:t>
            </a:r>
            <a:endParaRPr lang="en-US" dirty="0"/>
          </a:p>
        </p:txBody>
      </p:sp>
      <p:sp>
        <p:nvSpPr>
          <p:cNvPr id="3" name="Content Placeholder 2">
            <a:extLst>
              <a:ext uri="{FF2B5EF4-FFF2-40B4-BE49-F238E27FC236}">
                <a16:creationId xmlns:a16="http://schemas.microsoft.com/office/drawing/2014/main" id="{7402F3BE-41A4-4D0B-B8AD-2BBA34A0044A}"/>
              </a:ext>
            </a:extLst>
          </p:cNvPr>
          <p:cNvSpPr>
            <a:spLocks noGrp="1"/>
          </p:cNvSpPr>
          <p:nvPr>
            <p:ph sz="quarter" idx="13"/>
          </p:nvPr>
        </p:nvSpPr>
        <p:spPr/>
        <p:txBody>
          <a:bodyPr/>
          <a:lstStyle/>
          <a:p>
            <a:pPr marL="0" indent="0">
              <a:buNone/>
            </a:pPr>
            <a:r>
              <a:rPr lang="en-IN" i="0" dirty="0">
                <a:solidFill>
                  <a:schemeClr val="accent1">
                    <a:lumMod val="50000"/>
                  </a:schemeClr>
                </a:solidFill>
                <a:effectLst/>
                <a:latin typeface="arial" panose="020B0604020202020204" pitchFamily="34" charset="0"/>
              </a:rPr>
              <a:t>As an internal process, the Waterfall methodology focuses very little on the end user or client involved with a project. Its main purpose has always been to help internal teams move more efficiently through the phases of a project HELPING THE TEAM TO WORK EFFICIENTLY AND PRODUCTIVILY.</a:t>
            </a:r>
          </a:p>
          <a:p>
            <a:pPr marL="0" indent="0">
              <a:buNone/>
            </a:pPr>
            <a:br>
              <a:rPr lang="en-IN" b="0" i="0" dirty="0">
                <a:solidFill>
                  <a:srgbClr val="BDC1C6"/>
                </a:solidFill>
                <a:effectLst/>
                <a:latin typeface="arial" panose="020B0604020202020204" pitchFamily="34" charset="0"/>
              </a:rPr>
            </a:br>
            <a:endParaRPr lang="en-US" dirty="0"/>
          </a:p>
        </p:txBody>
      </p:sp>
    </p:spTree>
    <p:extLst>
      <p:ext uri="{BB962C8B-B14F-4D97-AF65-F5344CB8AC3E}">
        <p14:creationId xmlns:p14="http://schemas.microsoft.com/office/powerpoint/2010/main" val="5539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B41B-98BB-43BF-8109-19915FD76C19}"/>
              </a:ext>
            </a:extLst>
          </p:cNvPr>
          <p:cNvSpPr>
            <a:spLocks noGrp="1"/>
          </p:cNvSpPr>
          <p:nvPr>
            <p:ph type="title"/>
          </p:nvPr>
        </p:nvSpPr>
        <p:spPr/>
        <p:txBody>
          <a:bodyPr/>
          <a:lstStyle/>
          <a:p>
            <a:r>
              <a:rPr lang="en-IN" dirty="0"/>
              <a:t>PRINCIPLES OF WATERFALL MODEL</a:t>
            </a:r>
            <a:endParaRPr lang="en-US" dirty="0"/>
          </a:p>
        </p:txBody>
      </p:sp>
      <p:sp>
        <p:nvSpPr>
          <p:cNvPr id="3" name="Content Placeholder 2">
            <a:extLst>
              <a:ext uri="{FF2B5EF4-FFF2-40B4-BE49-F238E27FC236}">
                <a16:creationId xmlns:a16="http://schemas.microsoft.com/office/drawing/2014/main" id="{53122DC9-D1FC-414E-8217-1ED7A1138CF9}"/>
              </a:ext>
            </a:extLst>
          </p:cNvPr>
          <p:cNvSpPr>
            <a:spLocks noGrp="1"/>
          </p:cNvSpPr>
          <p:nvPr>
            <p:ph sz="quarter" idx="13"/>
          </p:nvPr>
        </p:nvSpPr>
        <p:spPr/>
        <p:txBody>
          <a:bodyPr/>
          <a:lstStyle/>
          <a:p>
            <a:pPr marL="0" indent="0">
              <a:buNone/>
            </a:pPr>
            <a:r>
              <a:rPr lang="en-IN" i="0" dirty="0">
                <a:solidFill>
                  <a:schemeClr val="accent1">
                    <a:lumMod val="50000"/>
                  </a:schemeClr>
                </a:solidFill>
                <a:effectLst/>
                <a:latin typeface="arial" panose="020B0604020202020204" pitchFamily="34" charset="0"/>
              </a:rPr>
              <a:t>Waterfall model is based on three main principles: </a:t>
            </a:r>
          </a:p>
          <a:p>
            <a:r>
              <a:rPr lang="en-IN" i="0" dirty="0">
                <a:solidFill>
                  <a:schemeClr val="accent1">
                    <a:lumMod val="50000"/>
                  </a:schemeClr>
                </a:solidFill>
                <a:effectLst/>
                <a:latin typeface="arial" panose="020B0604020202020204" pitchFamily="34" charset="0"/>
              </a:rPr>
              <a:t>low customer involvement</a:t>
            </a:r>
          </a:p>
          <a:p>
            <a:r>
              <a:rPr lang="en-IN" i="0" dirty="0">
                <a:solidFill>
                  <a:schemeClr val="accent1">
                    <a:lumMod val="50000"/>
                  </a:schemeClr>
                </a:solidFill>
                <a:effectLst/>
                <a:latin typeface="arial" panose="020B0604020202020204" pitchFamily="34" charset="0"/>
              </a:rPr>
              <a:t>strong documentation</a:t>
            </a:r>
          </a:p>
          <a:p>
            <a:r>
              <a:rPr lang="en-IN" i="0" dirty="0">
                <a:solidFill>
                  <a:schemeClr val="accent1">
                    <a:lumMod val="50000"/>
                  </a:schemeClr>
                </a:solidFill>
                <a:effectLst/>
                <a:latin typeface="arial" panose="020B0604020202020204" pitchFamily="34" charset="0"/>
              </a:rPr>
              <a:t>sequential structure</a:t>
            </a:r>
          </a:p>
          <a:p>
            <a:pPr marL="0" indent="0">
              <a:buNone/>
            </a:pPr>
            <a:br>
              <a:rPr lang="en-IN" b="0" i="0" dirty="0">
                <a:solidFill>
                  <a:srgbClr val="BDC1C6"/>
                </a:solidFill>
                <a:effectLst/>
                <a:latin typeface="arial" panose="020B0604020202020204" pitchFamily="34" charset="0"/>
              </a:rPr>
            </a:br>
            <a:endParaRPr lang="en-US" dirty="0"/>
          </a:p>
        </p:txBody>
      </p:sp>
    </p:spTree>
    <p:extLst>
      <p:ext uri="{BB962C8B-B14F-4D97-AF65-F5344CB8AC3E}">
        <p14:creationId xmlns:p14="http://schemas.microsoft.com/office/powerpoint/2010/main" val="836250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BAE8202-D136-4408-9BED-A38A85CB090E}"/>
              </a:ext>
            </a:extLst>
          </p:cNvPr>
          <p:cNvPicPr>
            <a:picLocks noChangeAspect="1"/>
          </p:cNvPicPr>
          <p:nvPr/>
        </p:nvPicPr>
        <p:blipFill>
          <a:blip r:embed="rId2"/>
          <a:stretch>
            <a:fillRect/>
          </a:stretch>
        </p:blipFill>
        <p:spPr>
          <a:xfrm>
            <a:off x="0" y="-472966"/>
            <a:ext cx="12191999" cy="7330965"/>
          </a:xfrm>
          <a:prstGeom prst="rect">
            <a:avLst/>
          </a:prstGeom>
        </p:spPr>
      </p:pic>
      <p:sp>
        <p:nvSpPr>
          <p:cNvPr id="5" name="Rectangle: Rounded Corners 4">
            <a:extLst>
              <a:ext uri="{FF2B5EF4-FFF2-40B4-BE49-F238E27FC236}">
                <a16:creationId xmlns:a16="http://schemas.microsoft.com/office/drawing/2014/main" id="{97AA245E-3347-43AE-AF52-D06053368F3F}"/>
              </a:ext>
            </a:extLst>
          </p:cNvPr>
          <p:cNvSpPr/>
          <p:nvPr/>
        </p:nvSpPr>
        <p:spPr>
          <a:xfrm>
            <a:off x="648139" y="4691118"/>
            <a:ext cx="3932620" cy="1828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7FE725-5AA2-436E-BB8A-C0A71668D059}"/>
              </a:ext>
            </a:extLst>
          </p:cNvPr>
          <p:cNvSpPr/>
          <p:nvPr/>
        </p:nvSpPr>
        <p:spPr>
          <a:xfrm>
            <a:off x="-1" y="0"/>
            <a:ext cx="12191999" cy="683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9D724D-02AE-47B3-A0B4-28297AE28A5A}"/>
              </a:ext>
            </a:extLst>
          </p:cNvPr>
          <p:cNvSpPr txBox="1"/>
          <p:nvPr/>
        </p:nvSpPr>
        <p:spPr>
          <a:xfrm>
            <a:off x="2312277" y="-215916"/>
            <a:ext cx="6893033" cy="923330"/>
          </a:xfrm>
          <a:prstGeom prst="rect">
            <a:avLst/>
          </a:prstGeom>
          <a:noFill/>
        </p:spPr>
        <p:txBody>
          <a:bodyPr wrap="square" rtlCol="0">
            <a:spAutoFit/>
          </a:bodyPr>
          <a:lstStyle/>
          <a:p>
            <a:pPr algn="l"/>
            <a:r>
              <a:rPr lang="en-IN" sz="5400" b="1" dirty="0">
                <a:solidFill>
                  <a:schemeClr val="accent1">
                    <a:lumMod val="50000"/>
                  </a:schemeClr>
                </a:solidFill>
              </a:rPr>
              <a:t>		WATERFALL MODEL</a:t>
            </a:r>
            <a:endParaRPr lang="en-US" sz="5400" b="1" dirty="0">
              <a:solidFill>
                <a:schemeClr val="accent1">
                  <a:lumMod val="50000"/>
                </a:schemeClr>
              </a:solidFill>
            </a:endParaRPr>
          </a:p>
        </p:txBody>
      </p:sp>
      <p:sp>
        <p:nvSpPr>
          <p:cNvPr id="8" name="TextBox 7">
            <a:extLst>
              <a:ext uri="{FF2B5EF4-FFF2-40B4-BE49-F238E27FC236}">
                <a16:creationId xmlns:a16="http://schemas.microsoft.com/office/drawing/2014/main" id="{6F67A9D0-DAF2-4B7B-A5C5-B62EDCE420C8}"/>
              </a:ext>
            </a:extLst>
          </p:cNvPr>
          <p:cNvSpPr txBox="1"/>
          <p:nvPr/>
        </p:nvSpPr>
        <p:spPr>
          <a:xfrm>
            <a:off x="648139" y="4502807"/>
            <a:ext cx="4843516" cy="1754326"/>
          </a:xfrm>
          <a:prstGeom prst="rect">
            <a:avLst/>
          </a:prstGeom>
          <a:noFill/>
        </p:spPr>
        <p:txBody>
          <a:bodyPr wrap="square" rtlCol="0">
            <a:spAutoFit/>
          </a:bodyPr>
          <a:lstStyle/>
          <a:p>
            <a:r>
              <a:rPr lang="en-IN" dirty="0"/>
              <a:t>THESE ARE THE PHASES IN WATERFALL MODEL,WHERE ALL THE TASKS ARE COMPLETED ONE WAY AND INCASE OF ANY MODIFICATION REQUIREMENT OR ERRORS THEN THE SEQUENCE SHOULD BE STARTED AGAIN FROM THE BEGINNING.</a:t>
            </a:r>
            <a:endParaRPr lang="en-US" dirty="0"/>
          </a:p>
        </p:txBody>
      </p:sp>
    </p:spTree>
    <p:extLst>
      <p:ext uri="{BB962C8B-B14F-4D97-AF65-F5344CB8AC3E}">
        <p14:creationId xmlns:p14="http://schemas.microsoft.com/office/powerpoint/2010/main" val="390528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7DF9-3474-4F5C-98B9-34451A2D7B9B}"/>
              </a:ext>
            </a:extLst>
          </p:cNvPr>
          <p:cNvSpPr>
            <a:spLocks noGrp="1"/>
          </p:cNvSpPr>
          <p:nvPr>
            <p:ph type="title"/>
          </p:nvPr>
        </p:nvSpPr>
        <p:spPr>
          <a:xfrm>
            <a:off x="913775" y="618517"/>
            <a:ext cx="10364451" cy="905483"/>
          </a:xfrm>
        </p:spPr>
        <p:txBody>
          <a:bodyPr/>
          <a:lstStyle/>
          <a:p>
            <a:r>
              <a:rPr lang="en-IN" dirty="0"/>
              <a:t>PROS AND CONS OF WATERFALL METHOD</a:t>
            </a:r>
            <a:endParaRPr lang="en-US" dirty="0"/>
          </a:p>
        </p:txBody>
      </p:sp>
      <p:sp>
        <p:nvSpPr>
          <p:cNvPr id="3" name="Text Placeholder 2">
            <a:extLst>
              <a:ext uri="{FF2B5EF4-FFF2-40B4-BE49-F238E27FC236}">
                <a16:creationId xmlns:a16="http://schemas.microsoft.com/office/drawing/2014/main" id="{5A5CB329-DD26-41D3-8FF1-E17B3F0A33F7}"/>
              </a:ext>
            </a:extLst>
          </p:cNvPr>
          <p:cNvSpPr>
            <a:spLocks noGrp="1"/>
          </p:cNvSpPr>
          <p:nvPr>
            <p:ph type="body" idx="1"/>
          </p:nvPr>
        </p:nvSpPr>
        <p:spPr>
          <a:xfrm>
            <a:off x="1146327" y="1524000"/>
            <a:ext cx="4873474" cy="679994"/>
          </a:xfrm>
        </p:spPr>
        <p:txBody>
          <a:bodyPr/>
          <a:lstStyle/>
          <a:p>
            <a:r>
              <a:rPr lang="en-IN" dirty="0"/>
              <a:t>PROS</a:t>
            </a:r>
            <a:endParaRPr lang="en-US" dirty="0"/>
          </a:p>
        </p:txBody>
      </p:sp>
      <p:sp>
        <p:nvSpPr>
          <p:cNvPr id="4" name="Text Placeholder 3">
            <a:extLst>
              <a:ext uri="{FF2B5EF4-FFF2-40B4-BE49-F238E27FC236}">
                <a16:creationId xmlns:a16="http://schemas.microsoft.com/office/drawing/2014/main" id="{16D5FDA7-2529-4F98-A193-C26BA9672FBC}"/>
              </a:ext>
            </a:extLst>
          </p:cNvPr>
          <p:cNvSpPr>
            <a:spLocks noGrp="1"/>
          </p:cNvSpPr>
          <p:nvPr>
            <p:ph type="body" sz="quarter" idx="3"/>
          </p:nvPr>
        </p:nvSpPr>
        <p:spPr>
          <a:xfrm>
            <a:off x="6395797" y="1524000"/>
            <a:ext cx="4881804" cy="679994"/>
          </a:xfrm>
        </p:spPr>
        <p:txBody>
          <a:bodyPr/>
          <a:lstStyle/>
          <a:p>
            <a:r>
              <a:rPr lang="en-IN" dirty="0"/>
              <a:t>CONS</a:t>
            </a:r>
            <a:endParaRPr lang="en-US" dirty="0"/>
          </a:p>
        </p:txBody>
      </p:sp>
      <p:sp>
        <p:nvSpPr>
          <p:cNvPr id="5" name="Content Placeholder 4">
            <a:extLst>
              <a:ext uri="{FF2B5EF4-FFF2-40B4-BE49-F238E27FC236}">
                <a16:creationId xmlns:a16="http://schemas.microsoft.com/office/drawing/2014/main" id="{A3AB20A5-34D0-4A43-B0DC-7819E3D50A8C}"/>
              </a:ext>
            </a:extLst>
          </p:cNvPr>
          <p:cNvSpPr>
            <a:spLocks noGrp="1"/>
          </p:cNvSpPr>
          <p:nvPr>
            <p:ph sz="quarter" idx="13"/>
          </p:nvPr>
        </p:nvSpPr>
        <p:spPr>
          <a:xfrm>
            <a:off x="1137997" y="2203994"/>
            <a:ext cx="4881804" cy="3587205"/>
          </a:xfrm>
        </p:spPr>
        <p:txBody>
          <a:bodyPr/>
          <a:lstStyle/>
          <a:p>
            <a:r>
              <a:rPr lang="en-IN" dirty="0"/>
              <a:t>SIMPLE METHODS AND EASY TO USE</a:t>
            </a:r>
          </a:p>
          <a:p>
            <a:r>
              <a:rPr lang="en-IN" dirty="0"/>
              <a:t>PHASES ARE CLEAR</a:t>
            </a:r>
          </a:p>
          <a:p>
            <a:r>
              <a:rPr lang="en-IN" dirty="0"/>
              <a:t>SUITABLE FOR SMALLER PROJECTS</a:t>
            </a:r>
          </a:p>
          <a:p>
            <a:r>
              <a:rPr lang="en-IN" dirty="0"/>
              <a:t>EASY TO MANAGE</a:t>
            </a:r>
            <a:endParaRPr lang="en-US" dirty="0"/>
          </a:p>
        </p:txBody>
      </p:sp>
      <p:sp>
        <p:nvSpPr>
          <p:cNvPr id="6" name="Content Placeholder 5">
            <a:extLst>
              <a:ext uri="{FF2B5EF4-FFF2-40B4-BE49-F238E27FC236}">
                <a16:creationId xmlns:a16="http://schemas.microsoft.com/office/drawing/2014/main" id="{70E4691A-B773-4FD2-8144-DD0C19CBAEC7}"/>
              </a:ext>
            </a:extLst>
          </p:cNvPr>
          <p:cNvSpPr>
            <a:spLocks noGrp="1"/>
          </p:cNvSpPr>
          <p:nvPr>
            <p:ph sz="quarter" idx="14"/>
          </p:nvPr>
        </p:nvSpPr>
        <p:spPr>
          <a:xfrm>
            <a:off x="6395797" y="2203994"/>
            <a:ext cx="4881804" cy="3587205"/>
          </a:xfrm>
        </p:spPr>
        <p:txBody>
          <a:bodyPr/>
          <a:lstStyle/>
          <a:p>
            <a:r>
              <a:rPr lang="en-IN" dirty="0"/>
              <a:t>DOES NOT ALLOW REVISION </a:t>
            </a:r>
          </a:p>
          <a:p>
            <a:r>
              <a:rPr lang="en-IN" dirty="0"/>
              <a:t>NOT SUITABLE FOR COMPLEX PROJECTS</a:t>
            </a:r>
          </a:p>
          <a:p>
            <a:r>
              <a:rPr lang="en-IN" dirty="0"/>
              <a:t>IN CASE OF MODIFICATION , METHODS SHOULD START AGAIN FROM THE FIRST PHASE.</a:t>
            </a:r>
          </a:p>
          <a:p>
            <a:r>
              <a:rPr lang="en-IN" dirty="0"/>
              <a:t>DOES NOT INCLUDE FEEDBACK PATH</a:t>
            </a:r>
          </a:p>
          <a:p>
            <a:r>
              <a:rPr lang="en-IN" dirty="0"/>
              <a:t>HIGH RISK</a:t>
            </a:r>
            <a:endParaRPr lang="en-US" dirty="0"/>
          </a:p>
        </p:txBody>
      </p:sp>
    </p:spTree>
    <p:extLst>
      <p:ext uri="{BB962C8B-B14F-4D97-AF65-F5344CB8AC3E}">
        <p14:creationId xmlns:p14="http://schemas.microsoft.com/office/powerpoint/2010/main" val="435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EEAB-24A9-4674-98A6-09186ED0B39E}"/>
              </a:ext>
            </a:extLst>
          </p:cNvPr>
          <p:cNvSpPr>
            <a:spLocks noGrp="1"/>
          </p:cNvSpPr>
          <p:nvPr>
            <p:ph type="title"/>
          </p:nvPr>
        </p:nvSpPr>
        <p:spPr>
          <a:xfrm>
            <a:off x="913775" y="618518"/>
            <a:ext cx="10364451" cy="679994"/>
          </a:xfrm>
        </p:spPr>
        <p:txBody>
          <a:bodyPr/>
          <a:lstStyle/>
          <a:p>
            <a:r>
              <a:rPr lang="en-IN" dirty="0"/>
              <a:t>AGILE VS WATERFALL METHOD</a:t>
            </a:r>
            <a:endParaRPr lang="en-US" dirty="0"/>
          </a:p>
        </p:txBody>
      </p:sp>
      <p:sp>
        <p:nvSpPr>
          <p:cNvPr id="3" name="Text Placeholder 2">
            <a:extLst>
              <a:ext uri="{FF2B5EF4-FFF2-40B4-BE49-F238E27FC236}">
                <a16:creationId xmlns:a16="http://schemas.microsoft.com/office/drawing/2014/main" id="{438B955F-E35D-45F6-ADB3-222D1089CE50}"/>
              </a:ext>
            </a:extLst>
          </p:cNvPr>
          <p:cNvSpPr>
            <a:spLocks noGrp="1"/>
          </p:cNvSpPr>
          <p:nvPr>
            <p:ph type="body" idx="1"/>
          </p:nvPr>
        </p:nvSpPr>
        <p:spPr>
          <a:xfrm>
            <a:off x="1146327" y="1322220"/>
            <a:ext cx="4873474" cy="679994"/>
          </a:xfrm>
        </p:spPr>
        <p:txBody>
          <a:bodyPr/>
          <a:lstStyle/>
          <a:p>
            <a:pPr algn="ctr"/>
            <a:r>
              <a:rPr lang="en-IN" dirty="0"/>
              <a:t>AGILE</a:t>
            </a:r>
            <a:endParaRPr lang="en-US" dirty="0"/>
          </a:p>
        </p:txBody>
      </p:sp>
      <p:sp>
        <p:nvSpPr>
          <p:cNvPr id="4" name="Content Placeholder 3">
            <a:extLst>
              <a:ext uri="{FF2B5EF4-FFF2-40B4-BE49-F238E27FC236}">
                <a16:creationId xmlns:a16="http://schemas.microsoft.com/office/drawing/2014/main" id="{D98F902E-52C5-41BE-9056-06658E028FB5}"/>
              </a:ext>
            </a:extLst>
          </p:cNvPr>
          <p:cNvSpPr>
            <a:spLocks noGrp="1"/>
          </p:cNvSpPr>
          <p:nvPr>
            <p:ph sz="quarter" idx="13"/>
          </p:nvPr>
        </p:nvSpPr>
        <p:spPr>
          <a:xfrm>
            <a:off x="1137995" y="2236460"/>
            <a:ext cx="4881807" cy="4157333"/>
          </a:xfrm>
        </p:spPr>
        <p:txBody>
          <a:bodyPr>
            <a:normAutofit lnSpcReduction="10000"/>
          </a:bodyPr>
          <a:lstStyle/>
          <a:p>
            <a:r>
              <a:rPr lang="en-IN" sz="1600" dirty="0"/>
              <a:t>CONTINUOUS CYCLE OF PHASES</a:t>
            </a:r>
          </a:p>
          <a:p>
            <a:r>
              <a:rPr lang="en-IN" sz="1600" dirty="0"/>
              <a:t>CUSTOMER INVOLVEMENT IS ENCOURAGED</a:t>
            </a:r>
          </a:p>
          <a:p>
            <a:r>
              <a:rPr lang="en-IN" sz="1600" dirty="0"/>
              <a:t>NEW IMPROVEMENTS OR FEATURES CAN BE ENTERTAINED IN BETWEEN THE PHASES.</a:t>
            </a:r>
          </a:p>
          <a:p>
            <a:r>
              <a:rPr lang="en-IN" sz="1600" dirty="0"/>
              <a:t>OUTPUT CAN BE GIVEN IN FORM OF SMALL CRUMS WITHOUT DELAYS</a:t>
            </a:r>
          </a:p>
          <a:p>
            <a:r>
              <a:rPr lang="en-IN" sz="1600" dirty="0"/>
              <a:t>NEGOTIATION IS NOT ENTERTAINED</a:t>
            </a:r>
          </a:p>
          <a:p>
            <a:r>
              <a:rPr lang="en-IN" sz="1600" dirty="0"/>
              <a:t>COLLABRATIVE TEAMS AND ARE SELF ORGANIZED</a:t>
            </a:r>
          </a:p>
          <a:p>
            <a:r>
              <a:rPr lang="en-IN" sz="1600" dirty="0"/>
              <a:t>USING AGILE , PLANNING CAN BE PROPERLY DONE AND FINAL PRODUCT CAN BE DELIVERED ON TIME.</a:t>
            </a:r>
          </a:p>
          <a:p>
            <a:r>
              <a:rPr lang="en-IN" sz="1600" dirty="0"/>
              <a:t>FLEXBILE EVOLUTION</a:t>
            </a:r>
          </a:p>
          <a:p>
            <a:endParaRPr lang="en-IN" sz="1600" dirty="0"/>
          </a:p>
          <a:p>
            <a:endParaRPr lang="en-US" dirty="0"/>
          </a:p>
        </p:txBody>
      </p:sp>
      <p:sp>
        <p:nvSpPr>
          <p:cNvPr id="5" name="Text Placeholder 4">
            <a:extLst>
              <a:ext uri="{FF2B5EF4-FFF2-40B4-BE49-F238E27FC236}">
                <a16:creationId xmlns:a16="http://schemas.microsoft.com/office/drawing/2014/main" id="{F13AD19E-B3B0-4464-80F7-3AA11E1E9FCE}"/>
              </a:ext>
            </a:extLst>
          </p:cNvPr>
          <p:cNvSpPr>
            <a:spLocks noGrp="1"/>
          </p:cNvSpPr>
          <p:nvPr>
            <p:ph type="body" sz="quarter" idx="3"/>
          </p:nvPr>
        </p:nvSpPr>
        <p:spPr>
          <a:xfrm>
            <a:off x="6172200" y="1322220"/>
            <a:ext cx="4881804" cy="679994"/>
          </a:xfrm>
        </p:spPr>
        <p:txBody>
          <a:bodyPr/>
          <a:lstStyle/>
          <a:p>
            <a:pPr algn="ctr"/>
            <a:r>
              <a:rPr lang="en-IN" dirty="0"/>
              <a:t>WATERFALL</a:t>
            </a:r>
            <a:endParaRPr lang="en-US" dirty="0"/>
          </a:p>
        </p:txBody>
      </p:sp>
      <p:sp>
        <p:nvSpPr>
          <p:cNvPr id="6" name="Content Placeholder 5">
            <a:extLst>
              <a:ext uri="{FF2B5EF4-FFF2-40B4-BE49-F238E27FC236}">
                <a16:creationId xmlns:a16="http://schemas.microsoft.com/office/drawing/2014/main" id="{4671F9AD-95D5-47C2-A221-FF3C608820B5}"/>
              </a:ext>
            </a:extLst>
          </p:cNvPr>
          <p:cNvSpPr>
            <a:spLocks noGrp="1"/>
          </p:cNvSpPr>
          <p:nvPr>
            <p:ph sz="quarter" idx="14"/>
          </p:nvPr>
        </p:nvSpPr>
        <p:spPr>
          <a:xfrm>
            <a:off x="6172825" y="2236459"/>
            <a:ext cx="4881180" cy="4157333"/>
          </a:xfrm>
        </p:spPr>
        <p:txBody>
          <a:bodyPr>
            <a:normAutofit/>
          </a:bodyPr>
          <a:lstStyle/>
          <a:p>
            <a:r>
              <a:rPr lang="en-IN" sz="1600" dirty="0"/>
              <a:t>SEQUENTIAL LINEAR PHASE</a:t>
            </a:r>
          </a:p>
          <a:p>
            <a:r>
              <a:rPr lang="en-IN" sz="1600" dirty="0"/>
              <a:t>CUSTOMER INVOLVEMENT IS NOT PRESENT</a:t>
            </a:r>
          </a:p>
          <a:p>
            <a:r>
              <a:rPr lang="en-IN" sz="1600" dirty="0"/>
              <a:t>PLANNING SHOULD BE DONE BEFORE STARTING THE TASK AS NO CHANGES LATER CAN BE DONE.</a:t>
            </a:r>
          </a:p>
          <a:p>
            <a:r>
              <a:rPr lang="en-IN" sz="1600" dirty="0"/>
              <a:t>WHOLE OUTPUT PRODUCT IS NEEDED TO DEPLOY UNLIKE AGILE WHERE COMPLETED PHASES OF OUTPUT CAN BE DEPLOYED.</a:t>
            </a:r>
          </a:p>
          <a:p>
            <a:r>
              <a:rPr lang="en-IN" sz="1600" dirty="0"/>
              <a:t>NEGOTIATION IS POSSIBLE</a:t>
            </a:r>
          </a:p>
          <a:p>
            <a:r>
              <a:rPr lang="en-IN" sz="1600" dirty="0"/>
              <a:t>BEST FOR SIMPLE PROJECTS</a:t>
            </a:r>
          </a:p>
          <a:p>
            <a:endParaRPr lang="en-US" dirty="0"/>
          </a:p>
        </p:txBody>
      </p:sp>
    </p:spTree>
    <p:extLst>
      <p:ext uri="{BB962C8B-B14F-4D97-AF65-F5344CB8AC3E}">
        <p14:creationId xmlns:p14="http://schemas.microsoft.com/office/powerpoint/2010/main" val="378872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8140D2-5B84-4417-B013-9DA8625A400F}"/>
              </a:ext>
            </a:extLst>
          </p:cNvPr>
          <p:cNvSpPr txBox="1"/>
          <p:nvPr/>
        </p:nvSpPr>
        <p:spPr>
          <a:xfrm>
            <a:off x="1813034" y="2146738"/>
            <a:ext cx="8539655" cy="1569660"/>
          </a:xfrm>
          <a:prstGeom prst="rect">
            <a:avLst/>
          </a:prstGeom>
          <a:noFill/>
        </p:spPr>
        <p:txBody>
          <a:bodyPr wrap="square" rtlCol="0">
            <a:spAutoFit/>
          </a:bodyPr>
          <a:lstStyle/>
          <a:p>
            <a:pPr algn="l"/>
            <a:r>
              <a:rPr lang="en-IN" sz="9600" dirty="0">
                <a:latin typeface="Aharoni" panose="020F0502020204030204" pitchFamily="34" charset="0"/>
                <a:cs typeface="Aharoni" panose="020F0502020204030204" pitchFamily="34" charset="0"/>
              </a:rPr>
              <a:t>	THANK YOU</a:t>
            </a:r>
            <a:endParaRPr lang="en-US" sz="9600" dirty="0">
              <a:latin typeface="Aharoni" panose="020F0502020204030204" pitchFamily="34" charset="0"/>
              <a:cs typeface="Aharoni" panose="020F0502020204030204" pitchFamily="34" charset="0"/>
            </a:endParaRPr>
          </a:p>
        </p:txBody>
      </p:sp>
    </p:spTree>
    <p:extLst>
      <p:ext uri="{BB962C8B-B14F-4D97-AF65-F5344CB8AC3E}">
        <p14:creationId xmlns:p14="http://schemas.microsoft.com/office/powerpoint/2010/main" val="737276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4EEB6-D84C-4E97-A8F3-776F91912537}"/>
              </a:ext>
            </a:extLst>
          </p:cNvPr>
          <p:cNvSpPr txBox="1"/>
          <p:nvPr/>
        </p:nvSpPr>
        <p:spPr>
          <a:xfrm>
            <a:off x="902137" y="2514600"/>
            <a:ext cx="10291379" cy="1569660"/>
          </a:xfrm>
          <a:prstGeom prst="rect">
            <a:avLst/>
          </a:prstGeom>
          <a:noFill/>
        </p:spPr>
        <p:txBody>
          <a:bodyPr wrap="square" rtlCol="0">
            <a:spAutoFit/>
          </a:bodyPr>
          <a:lstStyle/>
          <a:p>
            <a:pPr algn="l"/>
            <a:r>
              <a:rPr lang="en-IN" sz="9600" dirty="0">
                <a:latin typeface="Amasis MT Pro Black" panose="02040A04050005020304" pitchFamily="18" charset="0"/>
              </a:rPr>
              <a:t>        AGILE</a:t>
            </a:r>
            <a:endParaRPr lang="en-US" sz="9600" dirty="0">
              <a:latin typeface="Amasis MT Pro Black" panose="02040A04050005020304" pitchFamily="18" charset="0"/>
            </a:endParaRPr>
          </a:p>
        </p:txBody>
      </p:sp>
    </p:spTree>
    <p:extLst>
      <p:ext uri="{BB962C8B-B14F-4D97-AF65-F5344CB8AC3E}">
        <p14:creationId xmlns:p14="http://schemas.microsoft.com/office/powerpoint/2010/main" val="2720951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CEDD-46D7-46C1-AECA-F2D3330652E7}"/>
              </a:ext>
            </a:extLst>
          </p:cNvPr>
          <p:cNvSpPr>
            <a:spLocks noGrp="1"/>
          </p:cNvSpPr>
          <p:nvPr>
            <p:ph type="title"/>
          </p:nvPr>
        </p:nvSpPr>
        <p:spPr/>
        <p:txBody>
          <a:bodyPr>
            <a:normAutofit/>
          </a:bodyPr>
          <a:lstStyle/>
          <a:p>
            <a:r>
              <a:rPr lang="en-IN" sz="5400" dirty="0"/>
              <a:t>What is agile</a:t>
            </a:r>
            <a:endParaRPr lang="en-US" sz="5400" dirty="0"/>
          </a:p>
        </p:txBody>
      </p:sp>
      <p:sp>
        <p:nvSpPr>
          <p:cNvPr id="13" name="Content Placeholder 12">
            <a:extLst>
              <a:ext uri="{FF2B5EF4-FFF2-40B4-BE49-F238E27FC236}">
                <a16:creationId xmlns:a16="http://schemas.microsoft.com/office/drawing/2014/main" id="{A76E3CB8-AF10-40CB-ABFB-F519F181EA68}"/>
              </a:ext>
            </a:extLst>
          </p:cNvPr>
          <p:cNvSpPr>
            <a:spLocks noGrp="1"/>
          </p:cNvSpPr>
          <p:nvPr>
            <p:ph idx="1"/>
          </p:nvPr>
        </p:nvSpPr>
        <p:spPr>
          <a:xfrm>
            <a:off x="887711" y="1264390"/>
            <a:ext cx="10390514" cy="4635062"/>
          </a:xfrm>
        </p:spPr>
        <p:txBody>
          <a:bodyPr/>
          <a:lstStyle/>
          <a:p>
            <a:pPr marL="0" indent="0">
              <a:buNone/>
            </a:pPr>
            <a:endParaRPr lang="en-IN" b="0" i="0" dirty="0">
              <a:solidFill>
                <a:srgbClr val="BDC1C6"/>
              </a:solidFill>
              <a:effectLst/>
              <a:latin typeface="arial" panose="020B0604020202020204" pitchFamily="34" charset="0"/>
            </a:endParaRPr>
          </a:p>
          <a:p>
            <a:pPr marL="0" indent="0">
              <a:buNone/>
            </a:pPr>
            <a:endParaRPr lang="en-IN" dirty="0">
              <a:solidFill>
                <a:srgbClr val="BDC1C6"/>
              </a:solidFill>
              <a:latin typeface="arial" panose="020B0604020202020204" pitchFamily="34" charset="0"/>
            </a:endParaRPr>
          </a:p>
          <a:p>
            <a:pPr marL="0" indent="0">
              <a:buNone/>
            </a:pPr>
            <a:endParaRPr lang="en-IN" b="0" i="0" dirty="0">
              <a:solidFill>
                <a:srgbClr val="BDC1C6"/>
              </a:solidFill>
              <a:effectLst/>
              <a:latin typeface="arial" panose="020B0604020202020204" pitchFamily="34" charset="0"/>
            </a:endParaRPr>
          </a:p>
          <a:p>
            <a:pPr marL="0" indent="0">
              <a:buNone/>
            </a:pPr>
            <a:r>
              <a:rPr lang="en-IN" i="0" dirty="0">
                <a:solidFill>
                  <a:schemeClr val="accent1">
                    <a:lumMod val="50000"/>
                  </a:schemeClr>
                </a:solidFill>
                <a:effectLst/>
                <a:latin typeface="arial" panose="020B0604020202020204" pitchFamily="34" charset="0"/>
              </a:rPr>
              <a:t>The Agile methodology is a way to manage a project by breaking it up into several phases. It involves constant collaboration with stakeholders and continuous improvement at every </a:t>
            </a:r>
            <a:r>
              <a:rPr lang="en-IN" i="0" dirty="0" err="1">
                <a:solidFill>
                  <a:schemeClr val="accent1">
                    <a:lumMod val="50000"/>
                  </a:schemeClr>
                </a:solidFill>
                <a:effectLst/>
                <a:latin typeface="arial" panose="020B0604020202020204" pitchFamily="34" charset="0"/>
              </a:rPr>
              <a:t>stageREGARDING</a:t>
            </a:r>
            <a:r>
              <a:rPr lang="en-IN" i="0" dirty="0">
                <a:solidFill>
                  <a:schemeClr val="accent1">
                    <a:lumMod val="50000"/>
                  </a:schemeClr>
                </a:solidFill>
                <a:effectLst/>
                <a:latin typeface="arial" panose="020B0604020202020204" pitchFamily="34" charset="0"/>
              </a:rPr>
              <a:t> MODIFICATIONS AND IMPROVEMENTS IN FINAL PRODUCT</a:t>
            </a:r>
            <a:br>
              <a:rPr lang="en-IN" i="0" dirty="0">
                <a:solidFill>
                  <a:schemeClr val="accent1">
                    <a:lumMod val="50000"/>
                  </a:schemeClr>
                </a:solidFill>
                <a:effectLst/>
                <a:latin typeface="arial" panose="020B0604020202020204" pitchFamily="34" charset="0"/>
              </a:rPr>
            </a:br>
            <a:endParaRPr lang="en-US" dirty="0">
              <a:solidFill>
                <a:schemeClr val="accent1">
                  <a:lumMod val="50000"/>
                </a:schemeClr>
              </a:solidFill>
            </a:endParaRPr>
          </a:p>
        </p:txBody>
      </p:sp>
    </p:spTree>
    <p:extLst>
      <p:ext uri="{BB962C8B-B14F-4D97-AF65-F5344CB8AC3E}">
        <p14:creationId xmlns:p14="http://schemas.microsoft.com/office/powerpoint/2010/main" val="2787687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7439-06B5-4A6C-B7C4-ECE64C1B9B3C}"/>
              </a:ext>
            </a:extLst>
          </p:cNvPr>
          <p:cNvSpPr>
            <a:spLocks noGrp="1"/>
          </p:cNvSpPr>
          <p:nvPr>
            <p:ph type="title"/>
          </p:nvPr>
        </p:nvSpPr>
        <p:spPr/>
        <p:txBody>
          <a:bodyPr/>
          <a:lstStyle/>
          <a:p>
            <a:r>
              <a:rPr lang="en-IN" dirty="0"/>
              <a:t>THREE MAIN ROLES OF AGILE</a:t>
            </a:r>
            <a:endParaRPr lang="en-US" dirty="0"/>
          </a:p>
        </p:txBody>
      </p:sp>
      <p:sp>
        <p:nvSpPr>
          <p:cNvPr id="3" name="Content Placeholder 2">
            <a:extLst>
              <a:ext uri="{FF2B5EF4-FFF2-40B4-BE49-F238E27FC236}">
                <a16:creationId xmlns:a16="http://schemas.microsoft.com/office/drawing/2014/main" id="{05D47241-DB52-4801-ADB6-9242990DC5C9}"/>
              </a:ext>
            </a:extLst>
          </p:cNvPr>
          <p:cNvSpPr>
            <a:spLocks noGrp="1"/>
          </p:cNvSpPr>
          <p:nvPr>
            <p:ph idx="1"/>
          </p:nvPr>
        </p:nvSpPr>
        <p:spPr/>
        <p:txBody>
          <a:bodyPr>
            <a:normAutofit/>
          </a:bodyPr>
          <a:lstStyle/>
          <a:p>
            <a:r>
              <a:rPr lang="en-IN" sz="3200" dirty="0"/>
              <a:t>PRODUCT OWNER</a:t>
            </a:r>
          </a:p>
          <a:p>
            <a:r>
              <a:rPr lang="en-IN" sz="3200" dirty="0"/>
              <a:t>SCRUM MASTER</a:t>
            </a:r>
          </a:p>
          <a:p>
            <a:r>
              <a:rPr lang="en-IN" sz="3200" dirty="0"/>
              <a:t>SCRUM TEAM</a:t>
            </a:r>
            <a:endParaRPr lang="en-US" sz="3200" dirty="0"/>
          </a:p>
        </p:txBody>
      </p:sp>
    </p:spTree>
    <p:extLst>
      <p:ext uri="{BB962C8B-B14F-4D97-AF65-F5344CB8AC3E}">
        <p14:creationId xmlns:p14="http://schemas.microsoft.com/office/powerpoint/2010/main" val="3803917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42B4-E6EE-4613-9846-5080061F266B}"/>
              </a:ext>
            </a:extLst>
          </p:cNvPr>
          <p:cNvSpPr>
            <a:spLocks noGrp="1"/>
          </p:cNvSpPr>
          <p:nvPr>
            <p:ph type="title"/>
          </p:nvPr>
        </p:nvSpPr>
        <p:spPr/>
        <p:txBody>
          <a:bodyPr/>
          <a:lstStyle/>
          <a:p>
            <a:r>
              <a:rPr lang="en-IN" dirty="0"/>
              <a:t>Why is agile used</a:t>
            </a:r>
            <a:endParaRPr lang="en-US" dirty="0"/>
          </a:p>
        </p:txBody>
      </p:sp>
      <p:sp>
        <p:nvSpPr>
          <p:cNvPr id="3" name="Content Placeholder 2">
            <a:extLst>
              <a:ext uri="{FF2B5EF4-FFF2-40B4-BE49-F238E27FC236}">
                <a16:creationId xmlns:a16="http://schemas.microsoft.com/office/drawing/2014/main" id="{5598B85C-61FF-4011-B1C5-C0292B8E1F5D}"/>
              </a:ext>
            </a:extLst>
          </p:cNvPr>
          <p:cNvSpPr>
            <a:spLocks noGrp="1"/>
          </p:cNvSpPr>
          <p:nvPr>
            <p:ph idx="1"/>
          </p:nvPr>
        </p:nvSpPr>
        <p:spPr/>
        <p:txBody>
          <a:bodyPr/>
          <a:lstStyle/>
          <a:p>
            <a:pPr marL="0" indent="0">
              <a:buNone/>
            </a:pPr>
            <a:r>
              <a:rPr lang="en-IN" i="0" dirty="0" err="1">
                <a:solidFill>
                  <a:schemeClr val="accent1">
                    <a:lumMod val="50000"/>
                  </a:schemeClr>
                </a:solidFill>
                <a:effectLst/>
                <a:latin typeface="arial" panose="020B0604020202020204" pitchFamily="34" charset="0"/>
              </a:rPr>
              <a:t>ThIS</a:t>
            </a:r>
            <a:r>
              <a:rPr lang="en-IN" i="0" dirty="0">
                <a:solidFill>
                  <a:schemeClr val="accent1">
                    <a:lumMod val="50000"/>
                  </a:schemeClr>
                </a:solidFill>
                <a:effectLst/>
                <a:latin typeface="arial" panose="020B0604020202020204" pitchFamily="34" charset="0"/>
              </a:rPr>
              <a:t> approach prioritizes quick delivery, adapting to change, and collaboration </a:t>
            </a:r>
            <a:r>
              <a:rPr lang="en-IN" dirty="0">
                <a:solidFill>
                  <a:schemeClr val="accent1">
                    <a:lumMod val="50000"/>
                  </a:schemeClr>
                </a:solidFill>
                <a:latin typeface="arial" panose="020B0604020202020204" pitchFamily="34" charset="0"/>
              </a:rPr>
              <a:t>OF STAKEHOLDERS AND TEAM ON REGULAR INTERVALS</a:t>
            </a:r>
            <a:r>
              <a:rPr lang="en-IN" i="0" dirty="0">
                <a:solidFill>
                  <a:schemeClr val="accent1">
                    <a:lumMod val="50000"/>
                  </a:schemeClr>
                </a:solidFill>
                <a:effectLst/>
                <a:latin typeface="arial" panose="020B0604020202020204" pitchFamily="34" charset="0"/>
              </a:rPr>
              <a:t>. In Agile processes, there is constant feedback, allowing for team members to adjust to challenges as they arise, and stakeholders HAVE an opportunity to communicate consistently.</a:t>
            </a:r>
          </a:p>
          <a:p>
            <a:pPr marL="0" indent="0">
              <a:buNone/>
            </a:pPr>
            <a:br>
              <a:rPr lang="en-IN" b="0" i="0" dirty="0">
                <a:solidFill>
                  <a:srgbClr val="BDC1C6"/>
                </a:solidFill>
                <a:effectLst/>
                <a:latin typeface="arial" panose="020B0604020202020204" pitchFamily="34" charset="0"/>
              </a:rPr>
            </a:br>
            <a:endParaRPr lang="en-US" dirty="0"/>
          </a:p>
        </p:txBody>
      </p:sp>
    </p:spTree>
    <p:extLst>
      <p:ext uri="{BB962C8B-B14F-4D97-AF65-F5344CB8AC3E}">
        <p14:creationId xmlns:p14="http://schemas.microsoft.com/office/powerpoint/2010/main" val="770995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485B-C41C-4488-A266-1932A1F16A94}"/>
              </a:ext>
            </a:extLst>
          </p:cNvPr>
          <p:cNvSpPr>
            <a:spLocks noGrp="1"/>
          </p:cNvSpPr>
          <p:nvPr>
            <p:ph type="title"/>
          </p:nvPr>
        </p:nvSpPr>
        <p:spPr/>
        <p:txBody>
          <a:bodyPr/>
          <a:lstStyle/>
          <a:p>
            <a:r>
              <a:rPr lang="en-IN" dirty="0"/>
              <a:t>The four principles of agile</a:t>
            </a:r>
            <a:endParaRPr lang="en-US" dirty="0"/>
          </a:p>
        </p:txBody>
      </p:sp>
      <p:sp>
        <p:nvSpPr>
          <p:cNvPr id="3" name="Content Placeholder 2">
            <a:extLst>
              <a:ext uri="{FF2B5EF4-FFF2-40B4-BE49-F238E27FC236}">
                <a16:creationId xmlns:a16="http://schemas.microsoft.com/office/drawing/2014/main" id="{5483B025-CACE-4012-BBE4-770894DB94D1}"/>
              </a:ext>
            </a:extLst>
          </p:cNvPr>
          <p:cNvSpPr>
            <a:spLocks noGrp="1"/>
          </p:cNvSpPr>
          <p:nvPr>
            <p:ph idx="1"/>
          </p:nvPr>
        </p:nvSpPr>
        <p:spPr/>
        <p:txBody>
          <a:bodyPr/>
          <a:lstStyle/>
          <a:p>
            <a:endParaRPr lang="en-IN" b="0" i="0" dirty="0">
              <a:solidFill>
                <a:srgbClr val="BDC1C6"/>
              </a:solidFill>
              <a:effectLst/>
              <a:latin typeface="arial" panose="020B0604020202020204" pitchFamily="34" charset="0"/>
            </a:endParaRPr>
          </a:p>
          <a:p>
            <a:r>
              <a:rPr lang="en-IN" b="0" i="0" dirty="0">
                <a:solidFill>
                  <a:schemeClr val="accent1">
                    <a:lumMod val="50000"/>
                  </a:schemeClr>
                </a:solidFill>
                <a:effectLst/>
                <a:latin typeface="arial" panose="020B0604020202020204" pitchFamily="34" charset="0"/>
              </a:rPr>
              <a:t>individuals and interactions over processes and tools;</a:t>
            </a:r>
          </a:p>
          <a:p>
            <a:r>
              <a:rPr lang="en-IN" b="0" i="0" dirty="0">
                <a:solidFill>
                  <a:schemeClr val="accent1">
                    <a:lumMod val="50000"/>
                  </a:schemeClr>
                </a:solidFill>
                <a:effectLst/>
                <a:latin typeface="arial" panose="020B0604020202020204" pitchFamily="34" charset="0"/>
              </a:rPr>
              <a:t>working software over comprehensive documentation;</a:t>
            </a:r>
          </a:p>
          <a:p>
            <a:r>
              <a:rPr lang="en-IN" b="0" i="0" dirty="0">
                <a:solidFill>
                  <a:schemeClr val="accent1">
                    <a:lumMod val="50000"/>
                  </a:schemeClr>
                </a:solidFill>
                <a:effectLst/>
                <a:latin typeface="arial" panose="020B0604020202020204" pitchFamily="34" charset="0"/>
              </a:rPr>
              <a:t>customer collaboration over contract negotiation; and.</a:t>
            </a:r>
          </a:p>
          <a:p>
            <a:r>
              <a:rPr lang="en-IN" b="0" i="0" dirty="0">
                <a:solidFill>
                  <a:schemeClr val="accent1">
                    <a:lumMod val="50000"/>
                  </a:schemeClr>
                </a:solidFill>
                <a:effectLst/>
                <a:latin typeface="arial" panose="020B0604020202020204" pitchFamily="34" charset="0"/>
              </a:rPr>
              <a:t>responding to change over following a plan.</a:t>
            </a:r>
          </a:p>
          <a:p>
            <a:endParaRPr lang="en-US" dirty="0"/>
          </a:p>
        </p:txBody>
      </p:sp>
    </p:spTree>
    <p:extLst>
      <p:ext uri="{BB962C8B-B14F-4D97-AF65-F5344CB8AC3E}">
        <p14:creationId xmlns:p14="http://schemas.microsoft.com/office/powerpoint/2010/main" val="2377369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A7D0C76-C54A-48C0-916F-C88DD9984BAE}"/>
              </a:ext>
            </a:extLst>
          </p:cNvPr>
          <p:cNvPicPr>
            <a:picLocks noChangeAspect="1"/>
          </p:cNvPicPr>
          <p:nvPr/>
        </p:nvPicPr>
        <p:blipFill>
          <a:blip r:embed="rId2"/>
          <a:stretch>
            <a:fillRect/>
          </a:stretch>
        </p:blipFill>
        <p:spPr>
          <a:xfrm>
            <a:off x="0" y="-2628"/>
            <a:ext cx="12191999" cy="6860628"/>
          </a:xfrm>
          <a:prstGeom prst="rect">
            <a:avLst/>
          </a:prstGeom>
        </p:spPr>
      </p:pic>
    </p:spTree>
    <p:extLst>
      <p:ext uri="{BB962C8B-B14F-4D97-AF65-F5344CB8AC3E}">
        <p14:creationId xmlns:p14="http://schemas.microsoft.com/office/powerpoint/2010/main" val="3555280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2A9A86-86DD-458A-AA9F-3A1980EC765B}"/>
              </a:ext>
            </a:extLst>
          </p:cNvPr>
          <p:cNvSpPr>
            <a:spLocks noGrp="1"/>
          </p:cNvSpPr>
          <p:nvPr>
            <p:ph type="title"/>
          </p:nvPr>
        </p:nvSpPr>
        <p:spPr>
          <a:xfrm>
            <a:off x="913775" y="618518"/>
            <a:ext cx="10364451" cy="835414"/>
          </a:xfrm>
        </p:spPr>
        <p:txBody>
          <a:bodyPr/>
          <a:lstStyle/>
          <a:p>
            <a:r>
              <a:rPr lang="en-IN" dirty="0"/>
              <a:t>Pros and cons of agile</a:t>
            </a:r>
            <a:endParaRPr lang="en-US" dirty="0"/>
          </a:p>
        </p:txBody>
      </p:sp>
      <p:sp>
        <p:nvSpPr>
          <p:cNvPr id="6" name="Text Placeholder 5">
            <a:extLst>
              <a:ext uri="{FF2B5EF4-FFF2-40B4-BE49-F238E27FC236}">
                <a16:creationId xmlns:a16="http://schemas.microsoft.com/office/drawing/2014/main" id="{DB475387-0822-49C5-AD1F-546E1404088A}"/>
              </a:ext>
            </a:extLst>
          </p:cNvPr>
          <p:cNvSpPr>
            <a:spLocks noGrp="1"/>
          </p:cNvSpPr>
          <p:nvPr>
            <p:ph type="body" idx="1"/>
          </p:nvPr>
        </p:nvSpPr>
        <p:spPr>
          <a:xfrm>
            <a:off x="1146327" y="1503916"/>
            <a:ext cx="4873474" cy="679994"/>
          </a:xfrm>
        </p:spPr>
        <p:txBody>
          <a:bodyPr/>
          <a:lstStyle/>
          <a:p>
            <a:r>
              <a:rPr lang="en-IN" sz="3200" dirty="0"/>
              <a:t>pros</a:t>
            </a:r>
            <a:endParaRPr lang="en-US" sz="3200" dirty="0"/>
          </a:p>
        </p:txBody>
      </p:sp>
      <p:sp>
        <p:nvSpPr>
          <p:cNvPr id="7" name="Text Placeholder 6">
            <a:extLst>
              <a:ext uri="{FF2B5EF4-FFF2-40B4-BE49-F238E27FC236}">
                <a16:creationId xmlns:a16="http://schemas.microsoft.com/office/drawing/2014/main" id="{2DCAAAF7-FA5F-4099-837B-75FDAD64EBD1}"/>
              </a:ext>
            </a:extLst>
          </p:cNvPr>
          <p:cNvSpPr>
            <a:spLocks noGrp="1"/>
          </p:cNvSpPr>
          <p:nvPr>
            <p:ph type="body" sz="quarter" idx="3"/>
          </p:nvPr>
        </p:nvSpPr>
        <p:spPr>
          <a:xfrm>
            <a:off x="6395797" y="1503916"/>
            <a:ext cx="4881804" cy="679994"/>
          </a:xfrm>
        </p:spPr>
        <p:txBody>
          <a:bodyPr/>
          <a:lstStyle/>
          <a:p>
            <a:r>
              <a:rPr lang="en-IN" sz="3200" dirty="0"/>
              <a:t>cons</a:t>
            </a:r>
            <a:endParaRPr lang="en-US" sz="3200" dirty="0"/>
          </a:p>
        </p:txBody>
      </p:sp>
      <p:sp>
        <p:nvSpPr>
          <p:cNvPr id="8" name="Content Placeholder 7">
            <a:extLst>
              <a:ext uri="{FF2B5EF4-FFF2-40B4-BE49-F238E27FC236}">
                <a16:creationId xmlns:a16="http://schemas.microsoft.com/office/drawing/2014/main" id="{9442627D-59D1-4AFE-B1AE-E992A0AB0E35}"/>
              </a:ext>
            </a:extLst>
          </p:cNvPr>
          <p:cNvSpPr>
            <a:spLocks noGrp="1"/>
          </p:cNvSpPr>
          <p:nvPr>
            <p:ph sz="quarter" idx="13"/>
          </p:nvPr>
        </p:nvSpPr>
        <p:spPr>
          <a:xfrm>
            <a:off x="913774" y="2420392"/>
            <a:ext cx="5106027" cy="3447884"/>
          </a:xfrm>
        </p:spPr>
        <p:txBody>
          <a:bodyPr>
            <a:normAutofit lnSpcReduction="10000"/>
          </a:bodyPr>
          <a:lstStyle/>
          <a:p>
            <a:r>
              <a:rPr lang="en-IN" dirty="0"/>
              <a:t>Product goals can be defined with stake holders</a:t>
            </a:r>
          </a:p>
          <a:p>
            <a:r>
              <a:rPr lang="en-IN" dirty="0"/>
              <a:t>Strong and equal collaboration of team</a:t>
            </a:r>
          </a:p>
          <a:p>
            <a:r>
              <a:rPr lang="en-IN" dirty="0"/>
              <a:t>Customer feedback is encouraged</a:t>
            </a:r>
          </a:p>
          <a:p>
            <a:r>
              <a:rPr lang="en-IN" dirty="0"/>
              <a:t>Changes can be done adaptively</a:t>
            </a:r>
          </a:p>
          <a:p>
            <a:r>
              <a:rPr lang="en-IN" dirty="0"/>
              <a:t>Continuously improvisation of output</a:t>
            </a:r>
            <a:endParaRPr lang="en-US" dirty="0"/>
          </a:p>
        </p:txBody>
      </p:sp>
      <p:sp>
        <p:nvSpPr>
          <p:cNvPr id="9" name="Content Placeholder 8">
            <a:extLst>
              <a:ext uri="{FF2B5EF4-FFF2-40B4-BE49-F238E27FC236}">
                <a16:creationId xmlns:a16="http://schemas.microsoft.com/office/drawing/2014/main" id="{37B09BA0-E98D-4712-B595-6DDB3DADF4B5}"/>
              </a:ext>
            </a:extLst>
          </p:cNvPr>
          <p:cNvSpPr>
            <a:spLocks noGrp="1"/>
          </p:cNvSpPr>
          <p:nvPr>
            <p:ph sz="quarter" idx="14"/>
          </p:nvPr>
        </p:nvSpPr>
        <p:spPr>
          <a:xfrm>
            <a:off x="6172200" y="2420392"/>
            <a:ext cx="5105401" cy="3447884"/>
          </a:xfrm>
        </p:spPr>
        <p:txBody>
          <a:bodyPr/>
          <a:lstStyle/>
          <a:p>
            <a:r>
              <a:rPr lang="en-IN" dirty="0"/>
              <a:t>Planning should be strong and maybe affected if weak</a:t>
            </a:r>
          </a:p>
          <a:p>
            <a:r>
              <a:rPr lang="en-IN" dirty="0"/>
              <a:t>Timelines or time allotment should be clear to keep things on track</a:t>
            </a:r>
          </a:p>
          <a:p>
            <a:pPr marL="0" indent="0">
              <a:buNone/>
            </a:pPr>
            <a:endParaRPr lang="en-IN" dirty="0"/>
          </a:p>
          <a:p>
            <a:endParaRPr lang="en-US" dirty="0"/>
          </a:p>
        </p:txBody>
      </p:sp>
    </p:spTree>
    <p:extLst>
      <p:ext uri="{BB962C8B-B14F-4D97-AF65-F5344CB8AC3E}">
        <p14:creationId xmlns:p14="http://schemas.microsoft.com/office/powerpoint/2010/main" val="473018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94653E-04D4-4AD8-9937-AE0D87BBA70F}"/>
              </a:ext>
            </a:extLst>
          </p:cNvPr>
          <p:cNvSpPr txBox="1"/>
          <p:nvPr/>
        </p:nvSpPr>
        <p:spPr>
          <a:xfrm>
            <a:off x="2297385" y="2558392"/>
            <a:ext cx="7923925" cy="1569660"/>
          </a:xfrm>
          <a:prstGeom prst="rect">
            <a:avLst/>
          </a:prstGeom>
          <a:noFill/>
        </p:spPr>
        <p:txBody>
          <a:bodyPr wrap="square" rtlCol="0">
            <a:spAutoFit/>
          </a:bodyPr>
          <a:lstStyle/>
          <a:p>
            <a:pPr algn="l"/>
            <a:r>
              <a:rPr lang="en-IN" sz="9600" dirty="0">
                <a:latin typeface="Amasis MT Pro Black" panose="02040A04050005020304" pitchFamily="18" charset="0"/>
              </a:rPr>
              <a:t>WATERFALL</a:t>
            </a:r>
            <a:endParaRPr lang="en-US" sz="9600" dirty="0">
              <a:latin typeface="Amasis MT Pro Black" panose="02040A04050005020304" pitchFamily="18" charset="0"/>
            </a:endParaRPr>
          </a:p>
        </p:txBody>
      </p:sp>
    </p:spTree>
    <p:extLst>
      <p:ext uri="{BB962C8B-B14F-4D97-AF65-F5344CB8AC3E}">
        <p14:creationId xmlns:p14="http://schemas.microsoft.com/office/powerpoint/2010/main" val="403903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Droplet</vt:lpstr>
      <vt:lpstr>Agile vs waterfall </vt:lpstr>
      <vt:lpstr>PowerPoint Presentation</vt:lpstr>
      <vt:lpstr>What is agile</vt:lpstr>
      <vt:lpstr>THREE MAIN ROLES OF AGILE</vt:lpstr>
      <vt:lpstr>Why is agile used</vt:lpstr>
      <vt:lpstr>The four principles of agile</vt:lpstr>
      <vt:lpstr>PowerPoint Presentation</vt:lpstr>
      <vt:lpstr>Pros and cons of agile</vt:lpstr>
      <vt:lpstr>PowerPoint Presentation</vt:lpstr>
      <vt:lpstr>WHAT IS WATERFALL METHDOLOGY</vt:lpstr>
      <vt:lpstr>WHY IS WATERFALL METHODOLOGY USED?</vt:lpstr>
      <vt:lpstr>PRINCIPLES OF WATERFALL MODEL</vt:lpstr>
      <vt:lpstr>PowerPoint Presentation</vt:lpstr>
      <vt:lpstr>PROS AND CONS OF WATERFALL METHOD</vt:lpstr>
      <vt:lpstr>AGILE VS WATERFALL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 </dc:title>
  <dc:creator>Prasanth Philip  Katta</dc:creator>
  <cp:lastModifiedBy>Prasanth Philip  Katta</cp:lastModifiedBy>
  <cp:revision>3</cp:revision>
  <dcterms:created xsi:type="dcterms:W3CDTF">2022-10-11T08:24:49Z</dcterms:created>
  <dcterms:modified xsi:type="dcterms:W3CDTF">2022-10-11T10:06:03Z</dcterms:modified>
</cp:coreProperties>
</file>