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1" r:id="rId1"/>
  </p:sldMasterIdLst>
  <p:sldIdLst>
    <p:sldId id="256" r:id="rId2"/>
    <p:sldId id="257" r:id="rId3"/>
    <p:sldId id="259" r:id="rId4"/>
    <p:sldId id="262" r:id="rId5"/>
    <p:sldId id="263" r:id="rId6"/>
    <p:sldId id="260" r:id="rId7"/>
    <p:sldId id="264" r:id="rId8"/>
    <p:sldId id="265" r:id="rId9"/>
    <p:sldId id="266" r:id="rId10"/>
    <p:sldId id="268" r:id="rId11"/>
    <p:sldId id="271" r:id="rId12"/>
    <p:sldId id="270" r:id="rId13"/>
    <p:sldId id="273" r:id="rId14"/>
    <p:sldId id="274" r:id="rId15"/>
    <p:sldId id="275" r:id="rId16"/>
    <p:sldId id="276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E5B84D6-9FF0-438C-9BB4-DA9EBBB3931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348572-52C8-4E28-972E-C581A2A0B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68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84D6-9FF0-438C-9BB4-DA9EBBB3931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572-52C8-4E28-972E-C581A2A0B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26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84D6-9FF0-438C-9BB4-DA9EBBB3931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572-52C8-4E28-972E-C581A2A0B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33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84D6-9FF0-438C-9BB4-DA9EBBB3931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572-52C8-4E28-972E-C581A2A0B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64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84D6-9FF0-438C-9BB4-DA9EBBB3931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572-52C8-4E28-972E-C581A2A0B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84D6-9FF0-438C-9BB4-DA9EBBB3931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572-52C8-4E28-972E-C581A2A0B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43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84D6-9FF0-438C-9BB4-DA9EBBB3931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572-52C8-4E28-972E-C581A2A0B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77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84D6-9FF0-438C-9BB4-DA9EBBB3931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572-52C8-4E28-972E-C581A2A0B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62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84D6-9FF0-438C-9BB4-DA9EBBB3931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8572-52C8-4E28-972E-C581A2A0B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0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84D6-9FF0-438C-9BB4-DA9EBBB3931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D348572-52C8-4E28-972E-C581A2A0B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05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E5B84D6-9FF0-438C-9BB4-DA9EBBB3931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348572-52C8-4E28-972E-C581A2A0B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499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E5B84D6-9FF0-438C-9BB4-DA9EBBB39318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D348572-52C8-4E28-972E-C581A2A0B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76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AFCF-0568-250C-339A-4BFF621B0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531761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 Scoring Case Study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9B249-9513-6F91-1524-1B0812048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8006" y="3146786"/>
            <a:ext cx="3310379" cy="1601378"/>
          </a:xfrm>
        </p:spPr>
        <p:txBody>
          <a:bodyPr>
            <a:normAutofit fontScale="77500" lnSpcReduction="20000"/>
          </a:bodyPr>
          <a:lstStyle/>
          <a:p>
            <a:r>
              <a:rPr lang="en-US" b="1" i="1" cap="none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r>
              <a:rPr lang="en-US" b="1" i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Vishal Batra,</a:t>
            </a:r>
          </a:p>
          <a:p>
            <a:r>
              <a:rPr lang="en-US" b="1" i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Prashanth Reddy,</a:t>
            </a:r>
          </a:p>
          <a:p>
            <a:r>
              <a:rPr lang="en-US" b="1" i="1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Hemalatha</a:t>
            </a:r>
            <a:r>
              <a:rPr lang="en-US" b="1" i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096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AC66-05CC-F76E-2CE9-336D2C8E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69109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Analysis:</a:t>
            </a:r>
            <a:br>
              <a:rPr lang="en-US" sz="4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B468-F6E1-E827-55A9-FDD419C51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5" y="1028700"/>
            <a:ext cx="8976392" cy="517296"/>
          </a:xfrm>
        </p:spPr>
        <p:txBody>
          <a:bodyPr/>
          <a:lstStyle/>
          <a:p>
            <a:r>
              <a:rPr lang="en-US" sz="1800" b="0" dirty="0">
                <a:solidFill>
                  <a:srgbClr val="515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correlation between all set of usable columns</a:t>
            </a:r>
            <a:endParaRPr lang="en-US" sz="1800" b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DC020-9088-7D60-E4EE-8D6AA7B90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01" y="1545996"/>
            <a:ext cx="6501814" cy="629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1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7B26-7C0A-1A7C-8004-191EB099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6633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impacting the conversion rate</a:t>
            </a:r>
            <a:endParaRPr lang="en-IN" sz="3600" b="1" u="sng" dirty="0">
              <a:solidFill>
                <a:srgbClr val="6633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155D-2013-FD37-81DC-9CE6FA1C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76" y="1187777"/>
            <a:ext cx="11133056" cy="53836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Not Email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Visits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Time Spent On Website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 Origin – Lead Page Submission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 Origin – Lead Add 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 Source – Olark Chat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 Source –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Welingak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 Activity – Email Bounced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 Activity – Not Sure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 Activity – SMS Sent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Occupation – No Information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Occupation – Working Professional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 Notable Activity – Had A Phone Conversation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 Notable Activity - Unreachable</a:t>
            </a:r>
          </a:p>
        </p:txBody>
      </p:sp>
    </p:spTree>
    <p:extLst>
      <p:ext uri="{BB962C8B-B14F-4D97-AF65-F5344CB8AC3E}">
        <p14:creationId xmlns:p14="http://schemas.microsoft.com/office/powerpoint/2010/main" val="1169345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7B26-7C0A-1A7C-8004-191EB099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6633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IN" sz="3600" b="1" u="sng" dirty="0">
              <a:solidFill>
                <a:srgbClr val="6633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155D-2013-FD37-81DC-9CE6FA1C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76" y="1187777"/>
            <a:ext cx="11133056" cy="5203596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area under the ROC curve is 0.85, which is pretty good. So it looks like we have a pretty good model. To find the cutoff, we also examine the sensitivity and the specificity of change.</a:t>
            </a:r>
          </a:p>
          <a:p>
            <a:pPr algn="ctr"/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40ED39-390B-8CEC-4A28-DA13D1C37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568" y="1948528"/>
            <a:ext cx="4724809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32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155D-2013-FD37-81DC-9CE6FA1C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76" y="466627"/>
            <a:ext cx="11133056" cy="5924746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you get the best value of the three parameters around 0.3. Now let's choose 0.3 as our breakpoint.</a:t>
            </a:r>
          </a:p>
          <a:p>
            <a:pPr algn="ctr"/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r>
              <a:rPr lang="en-US" sz="12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 lvl="8"/>
            <a:r>
              <a:rPr lang="en-US" sz="12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837320-B357-0548-712E-36DB5FDFE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38" y="1001849"/>
            <a:ext cx="5578323" cy="41685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372948-D6AE-F903-73E8-FB9CA8C019ED}"/>
              </a:ext>
            </a:extLst>
          </p:cNvPr>
          <p:cNvSpPr txBox="1"/>
          <p:nvPr/>
        </p:nvSpPr>
        <p:spPr>
          <a:xfrm>
            <a:off x="6629400" y="3095723"/>
            <a:ext cx="22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80%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Sensitivity: 78%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 : 80%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67CB60-7EFA-C4EB-0F69-9D20A8A23D19}"/>
              </a:ext>
            </a:extLst>
          </p:cNvPr>
          <p:cNvSpPr/>
          <p:nvPr/>
        </p:nvSpPr>
        <p:spPr>
          <a:xfrm>
            <a:off x="6743700" y="1533525"/>
            <a:ext cx="100965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3069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10068F-0BE9-2929-685E-6B8ADDB28300}"/>
              </a:ext>
            </a:extLst>
          </p:cNvPr>
          <p:cNvSpPr/>
          <p:nvPr/>
        </p:nvSpPr>
        <p:spPr>
          <a:xfrm>
            <a:off x="7915275" y="1533525"/>
            <a:ext cx="93345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735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F0347C-B3D0-78B6-83DF-40C9193B4917}"/>
              </a:ext>
            </a:extLst>
          </p:cNvPr>
          <p:cNvSpPr/>
          <p:nvPr/>
        </p:nvSpPr>
        <p:spPr>
          <a:xfrm>
            <a:off x="6743700" y="2162175"/>
            <a:ext cx="100965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509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66A776D-7687-6523-DDB5-96C6F6761677}"/>
              </a:ext>
            </a:extLst>
          </p:cNvPr>
          <p:cNvSpPr/>
          <p:nvPr/>
        </p:nvSpPr>
        <p:spPr>
          <a:xfrm>
            <a:off x="7915275" y="2162175"/>
            <a:ext cx="93345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1877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0EEE4D-CA15-F4C7-C8F2-DCBCDD3E7329}"/>
              </a:ext>
            </a:extLst>
          </p:cNvPr>
          <p:cNvSpPr txBox="1"/>
          <p:nvPr/>
        </p:nvSpPr>
        <p:spPr>
          <a:xfrm>
            <a:off x="6858000" y="169540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875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7B26-7C0A-1A7C-8004-191EB099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5667"/>
            <a:ext cx="3882272" cy="70230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6633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Predictions</a:t>
            </a:r>
            <a:endParaRPr lang="en-IN" sz="3600" b="1" u="sng" dirty="0">
              <a:solidFill>
                <a:srgbClr val="6633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155D-2013-FD37-81DC-9CE6FA1C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02" y="1216057"/>
            <a:ext cx="4176075" cy="2092751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8F7AFF-598F-8552-7803-F455A0FD1475}"/>
              </a:ext>
            </a:extLst>
          </p:cNvPr>
          <p:cNvSpPr/>
          <p:nvPr/>
        </p:nvSpPr>
        <p:spPr>
          <a:xfrm>
            <a:off x="914400" y="1743959"/>
            <a:ext cx="886120" cy="518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1311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37C27B-2A4C-CF71-BF45-A1D25BD5B0C9}"/>
              </a:ext>
            </a:extLst>
          </p:cNvPr>
          <p:cNvSpPr/>
          <p:nvPr/>
        </p:nvSpPr>
        <p:spPr>
          <a:xfrm>
            <a:off x="2196445" y="1743959"/>
            <a:ext cx="980388" cy="518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335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561A3B-8E28-45C9-FAF6-AFAA274C4CD5}"/>
              </a:ext>
            </a:extLst>
          </p:cNvPr>
          <p:cNvSpPr/>
          <p:nvPr/>
        </p:nvSpPr>
        <p:spPr>
          <a:xfrm>
            <a:off x="914400" y="2460396"/>
            <a:ext cx="886120" cy="575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239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DA8B27-2E25-C673-44BD-1267DC2232CB}"/>
              </a:ext>
            </a:extLst>
          </p:cNvPr>
          <p:cNvSpPr/>
          <p:nvPr/>
        </p:nvSpPr>
        <p:spPr>
          <a:xfrm>
            <a:off x="2196445" y="2461304"/>
            <a:ext cx="980388" cy="574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769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FC853A-1814-625A-43EC-CBE678226458}"/>
              </a:ext>
            </a:extLst>
          </p:cNvPr>
          <p:cNvSpPr txBox="1"/>
          <p:nvPr/>
        </p:nvSpPr>
        <p:spPr>
          <a:xfrm>
            <a:off x="928933" y="3704982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Sensitivity: 78%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 : 80%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58B7FF1-69B9-BE5B-3802-6AE4207DD6C7}"/>
              </a:ext>
            </a:extLst>
          </p:cNvPr>
          <p:cNvSpPr txBox="1">
            <a:spLocks/>
          </p:cNvSpPr>
          <p:nvPr/>
        </p:nvSpPr>
        <p:spPr>
          <a:xfrm>
            <a:off x="6227033" y="315666"/>
            <a:ext cx="4898167" cy="702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>
                <a:solidFill>
                  <a:srgbClr val="6633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 View</a:t>
            </a:r>
            <a:endParaRPr lang="en-IN" sz="3200" b="1" u="sng" dirty="0">
              <a:solidFill>
                <a:srgbClr val="6633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2D0E13D-0ACB-4B02-834E-8C6FD87ED55F}"/>
              </a:ext>
            </a:extLst>
          </p:cNvPr>
          <p:cNvSpPr txBox="1">
            <a:spLocks/>
          </p:cNvSpPr>
          <p:nvPr/>
        </p:nvSpPr>
        <p:spPr>
          <a:xfrm>
            <a:off x="6094432" y="1216057"/>
            <a:ext cx="4473016" cy="1819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7610127-D4B1-EBC8-9911-5E39F19AE004}"/>
              </a:ext>
            </a:extLst>
          </p:cNvPr>
          <p:cNvSpPr/>
          <p:nvPr/>
        </p:nvSpPr>
        <p:spPr>
          <a:xfrm>
            <a:off x="6345811" y="1743959"/>
            <a:ext cx="886120" cy="518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3349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B01BA3E-370B-53A9-24BD-E4CB88B85BC8}"/>
              </a:ext>
            </a:extLst>
          </p:cNvPr>
          <p:cNvSpPr/>
          <p:nvPr/>
        </p:nvSpPr>
        <p:spPr>
          <a:xfrm>
            <a:off x="7500598" y="1743958"/>
            <a:ext cx="980388" cy="518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455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7B996CB-9FB7-4B0C-B571-EC402D9C5903}"/>
              </a:ext>
            </a:extLst>
          </p:cNvPr>
          <p:cNvSpPr/>
          <p:nvPr/>
        </p:nvSpPr>
        <p:spPr>
          <a:xfrm>
            <a:off x="6345811" y="2502817"/>
            <a:ext cx="886120" cy="575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844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4CBF56-2CE0-E8D4-021F-F12D810C734A}"/>
              </a:ext>
            </a:extLst>
          </p:cNvPr>
          <p:cNvSpPr/>
          <p:nvPr/>
        </p:nvSpPr>
        <p:spPr>
          <a:xfrm>
            <a:off x="7500598" y="2503725"/>
            <a:ext cx="980388" cy="574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1542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0CFD52-204B-AC17-1F04-66582D8EBB2E}"/>
              </a:ext>
            </a:extLst>
          </p:cNvPr>
          <p:cNvSpPr txBox="1"/>
          <p:nvPr/>
        </p:nvSpPr>
        <p:spPr>
          <a:xfrm>
            <a:off x="6622959" y="3657848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77%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: 64%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977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7B26-7C0A-1A7C-8004-191EB099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506" y="334835"/>
            <a:ext cx="4898167" cy="702303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6633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 tradeoff</a:t>
            </a:r>
            <a:endParaRPr lang="en-IN" sz="3200" b="1" u="sng" dirty="0">
              <a:solidFill>
                <a:srgbClr val="6633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155D-2013-FD37-81DC-9CE6FA1C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510" y="1386924"/>
            <a:ext cx="2375555" cy="518475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8F7AFF-598F-8552-7803-F455A0FD1475}"/>
              </a:ext>
            </a:extLst>
          </p:cNvPr>
          <p:cNvSpPr/>
          <p:nvPr/>
        </p:nvSpPr>
        <p:spPr>
          <a:xfrm>
            <a:off x="6208472" y="2085492"/>
            <a:ext cx="886120" cy="518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3069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37C27B-2A4C-CF71-BF45-A1D25BD5B0C9}"/>
              </a:ext>
            </a:extLst>
          </p:cNvPr>
          <p:cNvSpPr/>
          <p:nvPr/>
        </p:nvSpPr>
        <p:spPr>
          <a:xfrm>
            <a:off x="7575945" y="2085492"/>
            <a:ext cx="980388" cy="518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735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561A3B-8E28-45C9-FAF6-AFAA274C4CD5}"/>
              </a:ext>
            </a:extLst>
          </p:cNvPr>
          <p:cNvSpPr/>
          <p:nvPr/>
        </p:nvSpPr>
        <p:spPr>
          <a:xfrm>
            <a:off x="6208472" y="2900057"/>
            <a:ext cx="886120" cy="575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509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DA8B27-2E25-C673-44BD-1267DC2232CB}"/>
              </a:ext>
            </a:extLst>
          </p:cNvPr>
          <p:cNvSpPr/>
          <p:nvPr/>
        </p:nvSpPr>
        <p:spPr>
          <a:xfrm>
            <a:off x="7575945" y="2900057"/>
            <a:ext cx="980388" cy="574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1877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FC853A-1814-625A-43EC-CBE678226458}"/>
              </a:ext>
            </a:extLst>
          </p:cNvPr>
          <p:cNvSpPr txBox="1"/>
          <p:nvPr/>
        </p:nvSpPr>
        <p:spPr>
          <a:xfrm>
            <a:off x="6228108" y="4047959"/>
            <a:ext cx="2247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79%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72%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79%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CA0CBEC-D466-A881-6C6F-2832B67C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03" y="1386924"/>
            <a:ext cx="4729482" cy="337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08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7B26-7C0A-1A7C-8004-191EB099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315667"/>
            <a:ext cx="7709555" cy="70230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6633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overall Predictions on the test set</a:t>
            </a:r>
            <a:endParaRPr lang="en-IN" sz="3600" b="1" u="sng" dirty="0">
              <a:solidFill>
                <a:srgbClr val="6633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155D-2013-FD37-81DC-9CE6FA1C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02" y="1216057"/>
            <a:ext cx="4176075" cy="2092751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8F7AFF-598F-8552-7803-F455A0FD1475}"/>
              </a:ext>
            </a:extLst>
          </p:cNvPr>
          <p:cNvSpPr/>
          <p:nvPr/>
        </p:nvSpPr>
        <p:spPr>
          <a:xfrm>
            <a:off x="914400" y="1743959"/>
            <a:ext cx="886120" cy="518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1311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37C27B-2A4C-CF71-BF45-A1D25BD5B0C9}"/>
              </a:ext>
            </a:extLst>
          </p:cNvPr>
          <p:cNvSpPr/>
          <p:nvPr/>
        </p:nvSpPr>
        <p:spPr>
          <a:xfrm>
            <a:off x="2196445" y="1743959"/>
            <a:ext cx="980388" cy="518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335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561A3B-8E28-45C9-FAF6-AFAA274C4CD5}"/>
              </a:ext>
            </a:extLst>
          </p:cNvPr>
          <p:cNvSpPr/>
          <p:nvPr/>
        </p:nvSpPr>
        <p:spPr>
          <a:xfrm>
            <a:off x="914400" y="2460396"/>
            <a:ext cx="886120" cy="575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239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DA8B27-2E25-C673-44BD-1267DC2232CB}"/>
              </a:ext>
            </a:extLst>
          </p:cNvPr>
          <p:cNvSpPr/>
          <p:nvPr/>
        </p:nvSpPr>
        <p:spPr>
          <a:xfrm>
            <a:off x="2196445" y="2461304"/>
            <a:ext cx="980388" cy="574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769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FC853A-1814-625A-43EC-CBE678226458}"/>
              </a:ext>
            </a:extLst>
          </p:cNvPr>
          <p:cNvSpPr txBox="1"/>
          <p:nvPr/>
        </p:nvSpPr>
        <p:spPr>
          <a:xfrm>
            <a:off x="947787" y="3704982"/>
            <a:ext cx="22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78%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: 70%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76%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97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7B26-7C0A-1A7C-8004-191EB099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6633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train and test data shows similar results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155D-2013-FD37-81DC-9CE6FA1C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76" y="1187777"/>
            <a:ext cx="4873658" cy="5203596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for the train Dataset:-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:0.79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Sensitivity:~0.78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Specificity:0.80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0.72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0.78</a:t>
            </a:r>
            <a:endParaRPr lang="en-US" sz="18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23BBC1-CD14-1CF9-0A63-3D117E213D11}"/>
              </a:ext>
            </a:extLst>
          </p:cNvPr>
          <p:cNvSpPr txBox="1">
            <a:spLocks/>
          </p:cNvSpPr>
          <p:nvPr/>
        </p:nvSpPr>
        <p:spPr>
          <a:xfrm>
            <a:off x="6126480" y="1187777"/>
            <a:ext cx="4873658" cy="5203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for the test Dataset:-</a:t>
            </a:r>
          </a:p>
          <a:p>
            <a:pPr marL="0" indent="0">
              <a:buFont typeface="Arial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 : 0.78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Sensitivity: ~ 0.78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Specificity: 0.80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Precision: 0.70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Recall: 0.76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951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7B26-7C0A-1A7C-8004-191EB099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6633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IN" sz="3600" b="1" u="sng" dirty="0">
              <a:solidFill>
                <a:srgbClr val="6633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155D-2013-FD37-81DC-9CE6FA1C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76" y="1187777"/>
            <a:ext cx="11133056" cy="280918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Lead </a:t>
            </a:r>
            <a:r>
              <a:rPr lang="en-US" sz="1800" b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Origin_Lead</a:t>
            </a:r>
            <a:r>
              <a:rPr lang="en-US" sz="1800" b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 Form: Leads who participate in the "Lead Add Form" have a higher conversion rate, so companies can focus on getting more leads because there is a higher chance of change.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What is your current </a:t>
            </a:r>
            <a:r>
              <a:rPr lang="en-US" sz="1800" b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occupation_Working</a:t>
            </a:r>
            <a:r>
              <a:rPr lang="en-US" sz="1800" b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Professional: Managers with "Employee Professional" job have more flexibility, companies should focus on working professionals and try to get more leads.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Total Time Spent on Website: Administrators who spend a lot of time on the site can do it for us.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F0D40-9218-E2F2-72B2-BD7ED458DBB3}"/>
              </a:ext>
            </a:extLst>
          </p:cNvPr>
          <p:cNvSpPr txBox="1"/>
          <p:nvPr/>
        </p:nvSpPr>
        <p:spPr>
          <a:xfrm flipH="1">
            <a:off x="399067" y="3770143"/>
            <a:ext cx="875899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**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predicts the Conversion Rate very well and we can give the CEO confidence in making good calls based on this.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09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7B26-7C0A-1A7C-8004-191EB099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6633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 Score Case Study for X Education</a:t>
            </a:r>
            <a:endParaRPr lang="en-IN" sz="3600" b="1" u="sng" dirty="0">
              <a:solidFill>
                <a:srgbClr val="6633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155D-2013-FD37-81DC-9CE6FA1C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76" y="1187777"/>
            <a:ext cx="11133056" cy="5203596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X-Education is an education company sells online Education courses to professionals and marketing through online advertisements. 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Company gets information through different channels and if candidates enquiring with certain education level it calls lead. 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Typically lead conversion is 30% of certain education. Company identifying Hot Leads on certain criteria also. </a:t>
            </a:r>
          </a:p>
          <a:p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Lead conversion ratio is lesser than number of enrollment. Company given Target to achieve 80% of total enrollment.</a:t>
            </a:r>
          </a:p>
          <a:p>
            <a:endParaRPr lang="en-US" sz="20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Goal:</a:t>
            </a:r>
          </a:p>
          <a:p>
            <a:r>
              <a:rPr lang="en-US" sz="1800" b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logistics regression model to finding leads for Company and help to achieve potential targets.</a:t>
            </a:r>
          </a:p>
          <a:p>
            <a:r>
              <a:rPr lang="en-US" sz="1800" b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Alternative approach should be ready in case Company's requirement changes in futures should be flexible.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6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7B26-7C0A-1A7C-8004-191EB099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6633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IN" sz="3600" b="1" u="sng" dirty="0">
              <a:solidFill>
                <a:srgbClr val="6633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155D-2013-FD37-81DC-9CE6FA1C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76" y="1187777"/>
            <a:ext cx="11133056" cy="53836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 the data for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Reading and Understanding the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cleaning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Exploratory Data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Data Preparation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Splitting the data into Test and Train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Scaling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Plotting the ROC curve and Finding the optical cutoff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Evaluating  the model by using different metrics – Specificity and Sensitivity or Precision and Recall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Making predictions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59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7B26-7C0A-1A7C-8004-191EB099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6633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methodology</a:t>
            </a:r>
            <a:endParaRPr lang="en-IN" sz="3600" b="1" u="sng" dirty="0">
              <a:solidFill>
                <a:srgbClr val="6633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155D-2013-FD37-81DC-9CE6FA1C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76" y="1187777"/>
            <a:ext cx="11133056" cy="5203596"/>
          </a:xfrm>
        </p:spPr>
        <p:txBody>
          <a:bodyPr>
            <a:normAutofit/>
          </a:bodyPr>
          <a:lstStyle/>
          <a:p>
            <a:r>
              <a:rPr lang="en-US" sz="18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Data sourcing, cleaning and preparation: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data from CSV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Outlier treatment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cleaning – Handling Null values and removing higher null values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Removing Redundant columns in the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Imputing Null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Exploratory data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standardization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Feature scaling and splitting train and test sets: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scaling of Numeric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Splitting data into train and test set.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0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155D-2013-FD37-81DC-9CE6FA1C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72" y="406727"/>
            <a:ext cx="11133056" cy="52035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Model building: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selection using RFE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optimal model using logistic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Calculating  the model by using different metrics – Specificity and Sensitivity or Precision and Recall</a:t>
            </a:r>
          </a:p>
          <a:p>
            <a:pPr marL="0" indent="0">
              <a:buNone/>
            </a:pPr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Result or 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lead score and check if target final predictions amount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 the model by using different metrics – Specificity and Sensitivity or Precision and Recall</a:t>
            </a:r>
          </a:p>
          <a:p>
            <a:pPr marL="0" indent="0">
              <a:buNone/>
            </a:pP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69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7B26-7C0A-1A7C-8004-191EB099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6633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Sourcing, Cleaning and Preparation</a:t>
            </a:r>
            <a:endParaRPr lang="en-IN" sz="3600" b="1" u="sng" dirty="0">
              <a:solidFill>
                <a:srgbClr val="6633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155D-2013-FD37-81DC-9CE6FA1C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76" y="1187777"/>
            <a:ext cx="11133056" cy="53836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 the data from CSV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Outlier treatment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cleaning – Handling Null values and removing higher null values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Removing Redundant columns in the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Imputing Null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Exploratory data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standardization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 the data from source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data into clean format suitable for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anlysis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duplicate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treatment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standardization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22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7B26-7C0A-1A7C-8004-191EB099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6633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3600" b="1" u="sng" dirty="0">
              <a:solidFill>
                <a:srgbClr val="6633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155D-2013-FD37-81DC-9CE6FA1C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76" y="1187777"/>
            <a:ext cx="11133056" cy="5203596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Analysis</a:t>
            </a:r>
            <a:r>
              <a:rPr lang="en-US" sz="18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1800" b="0" dirty="0">
                <a:solidFill>
                  <a:srgbClr val="515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Checking correlations of numeric values</a:t>
            </a:r>
            <a:endParaRPr lang="en-US" sz="1800" b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37FE3-EAC7-DEC5-8694-071FECC35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578" y="2247900"/>
            <a:ext cx="6343651" cy="423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5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155D-2013-FD37-81DC-9CE6FA1C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72" y="340051"/>
            <a:ext cx="11133056" cy="607027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r>
              <a:rPr lang="en-US" sz="18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b="0" dirty="0">
                <a:solidFill>
                  <a:srgbClr val="515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Plotting count plot of 'Lead Origin' for both 'Converted' 0 and 1 :</a:t>
            </a:r>
            <a:endParaRPr lang="en-US" sz="1800" b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31137-3C0A-F9E0-C5F9-DBDFED76B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154" y="1380942"/>
            <a:ext cx="5344704" cy="513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155D-2013-FD37-81DC-9CE6FA1C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72" y="340051"/>
            <a:ext cx="11243428" cy="6381605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r>
              <a:rPr lang="en-US" sz="18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b="0" dirty="0">
                <a:solidFill>
                  <a:srgbClr val="515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Plotting count plot of 'Lead Source' based on 'Converted' value 0 and 1 </a:t>
            </a:r>
            <a:endParaRPr lang="en-US" sz="1800" b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dirty="0">
                <a:solidFill>
                  <a:srgbClr val="515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Again Plotting count plot of 'Lead Source' based on 'Converted' value 0 and 1 </a:t>
            </a:r>
            <a:endParaRPr lang="en-US" sz="1800" b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96FB8F-1B99-BB1C-389B-26593CC4C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78970"/>
            <a:ext cx="7591426" cy="2621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A5D48F-0EE7-EC2C-2F09-551D649DF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4407081"/>
            <a:ext cx="69437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8806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122</TotalTime>
  <Words>938</Words>
  <Application>Microsoft Office PowerPoint</Application>
  <PresentationFormat>Widescreen</PresentationFormat>
  <Paragraphs>180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 Light</vt:lpstr>
      <vt:lpstr>Helvetica Neue</vt:lpstr>
      <vt:lpstr>Times New Roman</vt:lpstr>
      <vt:lpstr>Wingdings</vt:lpstr>
      <vt:lpstr>Metropolitan</vt:lpstr>
      <vt:lpstr>Lead Scoring Case Study</vt:lpstr>
      <vt:lpstr>Lead Score Case Study for X Education</vt:lpstr>
      <vt:lpstr>Approach</vt:lpstr>
      <vt:lpstr>Problem solving methodology</vt:lpstr>
      <vt:lpstr>PowerPoint Presentation</vt:lpstr>
      <vt:lpstr>Data Sourcing, Cleaning and Preparation</vt:lpstr>
      <vt:lpstr>Exploratory Data Analysis</vt:lpstr>
      <vt:lpstr>PowerPoint Presentation</vt:lpstr>
      <vt:lpstr>PowerPoint Presentation</vt:lpstr>
      <vt:lpstr>Bivariate Analysis: </vt:lpstr>
      <vt:lpstr>Variables impacting the conversion rate</vt:lpstr>
      <vt:lpstr>Model Evaluation</vt:lpstr>
      <vt:lpstr>PowerPoint Presentation</vt:lpstr>
      <vt:lpstr>Making Predictions</vt:lpstr>
      <vt:lpstr>Precision and Recall tradeoff</vt:lpstr>
      <vt:lpstr>Final overall Predictions on the test set</vt:lpstr>
      <vt:lpstr>Conclusion: The train and test data shows similar results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girija h</dc:creator>
  <cp:lastModifiedBy>FH18563</cp:lastModifiedBy>
  <cp:revision>8</cp:revision>
  <dcterms:created xsi:type="dcterms:W3CDTF">2023-04-16T10:04:03Z</dcterms:created>
  <dcterms:modified xsi:type="dcterms:W3CDTF">2023-04-17T07:40:03Z</dcterms:modified>
</cp:coreProperties>
</file>