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MVTV8YFolLdNth9O5vN8HQ==" hashData="Re97c1PKyAUtxY2u+r1PG0R2lKM="/>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8" autoAdjust="0"/>
    <p:restoredTop sz="71403" autoAdjust="0"/>
  </p:normalViewPr>
  <p:slideViewPr>
    <p:cSldViewPr>
      <p:cViewPr varScale="1">
        <p:scale>
          <a:sx n="48" d="100"/>
          <a:sy n="48" d="100"/>
        </p:scale>
        <p:origin x="-229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6/21/2013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41694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220000"/>
              </a:lnSpc>
              <a:buFont typeface="+mj-lt"/>
              <a:buAutoNum type="arabicPeriod"/>
            </a:pPr>
            <a:r>
              <a:rPr lang="en-US" sz="1200" dirty="0" smtClean="0"/>
              <a:t>The colon: character implements a no-op command.</a:t>
            </a:r>
          </a:p>
          <a:p>
            <a:pPr marL="228600" indent="-228600">
              <a:lnSpc>
                <a:spcPct val="220000"/>
              </a:lnSpc>
              <a:buFont typeface="+mj-lt"/>
              <a:buAutoNum type="arabicPeriod"/>
            </a:pPr>
            <a:r>
              <a:rPr lang="en-US" sz="1200" dirty="0" smtClean="0"/>
              <a:t>An If loop may have multiple </a:t>
            </a:r>
            <a:r>
              <a:rPr lang="en-US" sz="1200" dirty="0" err="1" smtClean="0"/>
              <a:t>elif</a:t>
            </a:r>
            <a:r>
              <a:rPr lang="en-US" sz="1200" dirty="0" smtClean="0"/>
              <a:t> clauses. </a:t>
            </a:r>
          </a:p>
          <a:p>
            <a:pPr marL="228600" indent="-228600">
              <a:lnSpc>
                <a:spcPct val="220000"/>
              </a:lnSpc>
              <a:buFont typeface="+mj-lt"/>
              <a:buAutoNum type="arabicPeriod"/>
            </a:pPr>
            <a:r>
              <a:rPr lang="en-US" sz="1200" dirty="0" smtClean="0"/>
              <a:t>An If loop may not have an else clause.</a:t>
            </a:r>
          </a:p>
          <a:p>
            <a:pPr marL="228600" indent="-228600">
              <a:lnSpc>
                <a:spcPct val="220000"/>
              </a:lnSpc>
              <a:buFont typeface="+mj-lt"/>
              <a:buAutoNum type="arabicPeriod"/>
            </a:pPr>
            <a:r>
              <a:rPr lang="en-US" sz="1200" dirty="0" smtClean="0"/>
              <a:t>if </a:t>
            </a:r>
            <a:r>
              <a:rPr lang="en-US" sz="1200" dirty="0" smtClean="0">
                <a:latin typeface="Courier New" pitchFamily="49" charset="0"/>
              </a:rPr>
              <a:t>[ -z “$string” ]</a:t>
            </a:r>
            <a:r>
              <a:rPr lang="en-US" sz="1200" dirty="0" smtClean="0"/>
              <a:t> tests for emptiness of $string.</a:t>
            </a:r>
          </a:p>
          <a:p>
            <a:pPr marL="228600" indent="-228600">
              <a:lnSpc>
                <a:spcPct val="220000"/>
              </a:lnSpc>
              <a:buFont typeface="+mj-lt"/>
              <a:buAutoNum type="arabicPeriod"/>
            </a:pPr>
            <a:r>
              <a:rPr lang="en-US" sz="1200" dirty="0" smtClean="0"/>
              <a:t>The for loop iterates over a list of values.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ea typeface="+mj-ea"/>
                <a:cs typeface="+mj-cs"/>
              </a:rPr>
              <a:t>Control Structures and Loops</a:t>
            </a: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extLst>
      <p:ext uri="{BB962C8B-B14F-4D97-AF65-F5344CB8AC3E}">
        <p14:creationId xmlns:p14="http://schemas.microsoft.com/office/powerpoint/2010/main" val="3112212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 Then - Else</a:t>
            </a:r>
            <a:endParaRPr lang="en-US" dirty="0"/>
          </a:p>
        </p:txBody>
      </p:sp>
      <p:sp>
        <p:nvSpPr>
          <p:cNvPr id="6" name="Content Placeholder 5"/>
          <p:cNvSpPr>
            <a:spLocks noGrp="1"/>
          </p:cNvSpPr>
          <p:nvPr>
            <p:ph idx="1"/>
          </p:nvPr>
        </p:nvSpPr>
        <p:spPr/>
        <p:txBody>
          <a:bodyPr/>
          <a:lstStyle/>
          <a:p>
            <a:r>
              <a:rPr lang="en-US" sz="2000" dirty="0"/>
              <a:t>Basic Form </a:t>
            </a:r>
          </a:p>
          <a:p>
            <a:pPr marL="457200" lvl="1" indent="0">
              <a:buNone/>
            </a:pPr>
            <a:r>
              <a:rPr lang="en-US" sz="1800" dirty="0"/>
              <a:t>if [ condition ]; then</a:t>
            </a:r>
          </a:p>
          <a:p>
            <a:pPr marL="457200" lvl="1" indent="0">
              <a:buNone/>
            </a:pPr>
            <a:r>
              <a:rPr lang="en-US" sz="1800" dirty="0"/>
              <a:t>		commands;</a:t>
            </a:r>
          </a:p>
          <a:p>
            <a:pPr marL="457200" lvl="1" indent="0">
              <a:buNone/>
            </a:pPr>
            <a:r>
              <a:rPr lang="en-US" sz="1800" dirty="0"/>
              <a:t>fi</a:t>
            </a:r>
          </a:p>
          <a:p>
            <a:endParaRPr lang="en-US" sz="2000" dirty="0"/>
          </a:p>
          <a:p>
            <a:r>
              <a:rPr lang="en-US" sz="2000" dirty="0"/>
              <a:t>If-else form</a:t>
            </a:r>
          </a:p>
          <a:p>
            <a:pPr marL="457200" lvl="1" indent="0">
              <a:buNone/>
            </a:pPr>
            <a:r>
              <a:rPr lang="en-US" sz="1800" dirty="0"/>
              <a:t>if [ condition ]; then</a:t>
            </a:r>
          </a:p>
          <a:p>
            <a:pPr marL="457200" lvl="1" indent="0">
              <a:buNone/>
            </a:pPr>
            <a:r>
              <a:rPr lang="en-US" sz="1800" dirty="0"/>
              <a:t>		commands;</a:t>
            </a:r>
          </a:p>
          <a:p>
            <a:pPr marL="457200" lvl="1" indent="0">
              <a:buNone/>
            </a:pPr>
            <a:r>
              <a:rPr lang="en-US" sz="1800" dirty="0"/>
              <a:t>else; </a:t>
            </a:r>
          </a:p>
          <a:p>
            <a:pPr marL="457200" lvl="1" indent="0">
              <a:buNone/>
            </a:pPr>
            <a:r>
              <a:rPr lang="en-US" sz="1800" dirty="0"/>
              <a:t>		commands;</a:t>
            </a:r>
          </a:p>
          <a:p>
            <a:pPr marL="457200" lvl="1" indent="0">
              <a:buNone/>
            </a:pPr>
            <a:r>
              <a:rPr lang="en-US" sz="1800" dirty="0"/>
              <a:t>fi</a:t>
            </a:r>
          </a:p>
          <a:p>
            <a:endParaRPr lang="en-US" sz="2000"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10</a:t>
            </a:fld>
            <a:endParaRPr lang="en-US" sz="1400" dirty="0">
              <a:solidFill>
                <a:srgbClr val="953735"/>
              </a:solidFill>
            </a:endParaRPr>
          </a:p>
        </p:txBody>
      </p:sp>
    </p:spTree>
    <p:extLst>
      <p:ext uri="{BB962C8B-B14F-4D97-AF65-F5344CB8AC3E}">
        <p14:creationId xmlns:p14="http://schemas.microsoft.com/office/powerpoint/2010/main" val="4004161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If-</a:t>
            </a:r>
            <a:r>
              <a:rPr lang="en-US" sz="2000" dirty="0" err="1"/>
              <a:t>elif</a:t>
            </a:r>
            <a:r>
              <a:rPr lang="en-US" sz="2000" dirty="0"/>
              <a:t>-else form</a:t>
            </a:r>
          </a:p>
          <a:p>
            <a:pPr marL="457200" lvl="1" indent="0">
              <a:buNone/>
            </a:pPr>
            <a:r>
              <a:rPr lang="en-US" sz="1800" dirty="0"/>
              <a:t>if [ condition ]; then</a:t>
            </a:r>
          </a:p>
          <a:p>
            <a:pPr marL="457200" lvl="1" indent="0">
              <a:buNone/>
            </a:pPr>
            <a:r>
              <a:rPr lang="en-US" sz="1800" dirty="0"/>
              <a:t>		commands;</a:t>
            </a:r>
          </a:p>
          <a:p>
            <a:pPr marL="457200" lvl="1" indent="0">
              <a:buNone/>
            </a:pPr>
            <a:r>
              <a:rPr lang="en-US" sz="1800" dirty="0" err="1"/>
              <a:t>elif</a:t>
            </a:r>
            <a:r>
              <a:rPr lang="en-US" sz="1800" dirty="0"/>
              <a:t> [ condition ]; then</a:t>
            </a:r>
          </a:p>
          <a:p>
            <a:pPr marL="457200" lvl="1" indent="0">
              <a:buNone/>
            </a:pPr>
            <a:r>
              <a:rPr lang="en-US" sz="1800" dirty="0"/>
              <a:t>		commands;</a:t>
            </a:r>
          </a:p>
          <a:p>
            <a:pPr marL="457200" lvl="1" indent="0">
              <a:buNone/>
            </a:pPr>
            <a:r>
              <a:rPr lang="en-US" sz="1800" dirty="0"/>
              <a:t>else; </a:t>
            </a:r>
          </a:p>
          <a:p>
            <a:pPr marL="457200" lvl="1" indent="0">
              <a:buNone/>
            </a:pPr>
            <a:r>
              <a:rPr lang="en-US" sz="1800" dirty="0"/>
              <a:t>		commands;</a:t>
            </a:r>
          </a:p>
          <a:p>
            <a:pPr marL="457200" lvl="1" indent="0">
              <a:buNone/>
            </a:pPr>
            <a:r>
              <a:rPr lang="en-US" sz="1800" dirty="0"/>
              <a:t>fi</a:t>
            </a:r>
          </a:p>
          <a:p>
            <a:endParaRPr lang="en-US" sz="2000" dirty="0"/>
          </a:p>
        </p:txBody>
      </p:sp>
      <p:sp>
        <p:nvSpPr>
          <p:cNvPr id="3" name="Title 2"/>
          <p:cNvSpPr>
            <a:spLocks noGrp="1"/>
          </p:cNvSpPr>
          <p:nvPr>
            <p:ph type="title"/>
          </p:nvPr>
        </p:nvSpPr>
        <p:spPr/>
        <p:txBody>
          <a:bodyPr/>
          <a:lstStyle/>
          <a:p>
            <a:r>
              <a:rPr lang="en-US" dirty="0" smtClean="0"/>
              <a:t>If – Then – Else (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962735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Conditions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5" name="Rectangle 3"/>
          <p:cNvSpPr txBox="1">
            <a:spLocks noChangeArrowheads="1"/>
          </p:cNvSpPr>
          <p:nvPr/>
        </p:nvSpPr>
        <p:spPr bwMode="auto">
          <a:xfrm>
            <a:off x="304800" y="1600200"/>
            <a:ext cx="4114800"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4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String test</a:t>
            </a:r>
          </a:p>
          <a:p>
            <a:pPr marL="742950" marR="0" lvl="1" indent="-285750" algn="l" defTabSz="914400" rtl="0" eaLnBrk="1" fontAlgn="base" latinLnBrk="0" hangingPunct="1">
              <a:lnSpc>
                <a:spcPct val="140000"/>
              </a:lnSpc>
              <a:spcBef>
                <a:spcPct val="20000"/>
              </a:spcBef>
              <a:spcAft>
                <a:spcPct val="0"/>
              </a:spcAft>
              <a:buClrTx/>
              <a:buSzTx/>
              <a:buFont typeface="Wingdings 2" pitchFamily="18" charset="2"/>
              <a:buNone/>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-z string</a:t>
            </a:r>
          </a:p>
          <a:p>
            <a:pPr marL="342900" marR="0" lvl="0" indent="-342900" algn="l" defTabSz="914400" rtl="0" eaLnBrk="1" fontAlgn="base" latinLnBrk="0" hangingPunct="1">
              <a:lnSpc>
                <a:spcPct val="14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Numeric test</a:t>
            </a:r>
          </a:p>
          <a:p>
            <a:pPr marL="342900" marR="0" lvl="0" indent="-342900" algn="l" defTabSz="914400" rtl="0" eaLnBrk="1" fontAlgn="base" latinLnBrk="0" hangingPunct="1">
              <a:lnSpc>
                <a:spcPct val="14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File test</a:t>
            </a:r>
          </a:p>
          <a:p>
            <a:pPr marL="742950" marR="0" lvl="1" indent="-285750" algn="l" defTabSz="914400" rtl="0" eaLnBrk="1" fontAlgn="base" latinLnBrk="0" hangingPunct="1">
              <a:lnSpc>
                <a:spcPct val="140000"/>
              </a:lnSpc>
              <a:spcBef>
                <a:spcPct val="20000"/>
              </a:spcBef>
              <a:spcAft>
                <a:spcPct val="0"/>
              </a:spcAft>
              <a:buClrTx/>
              <a:buSzTx/>
              <a:buFont typeface="Wingdings 2" pitchFamily="18" charset="2"/>
              <a:buNone/>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-f &lt;file&gt;</a:t>
            </a:r>
          </a:p>
          <a:p>
            <a:pPr marL="742950" marR="0" lvl="1" indent="-285750" algn="l" defTabSz="914400" rtl="0" eaLnBrk="1" fontAlgn="base" latinLnBrk="0" hangingPunct="1">
              <a:lnSpc>
                <a:spcPct val="140000"/>
              </a:lnSpc>
              <a:spcBef>
                <a:spcPct val="20000"/>
              </a:spcBef>
              <a:spcAft>
                <a:spcPct val="0"/>
              </a:spcAft>
              <a:buClrTx/>
              <a:buSzTx/>
              <a:buFont typeface="Wingdings 2" pitchFamily="18" charset="2"/>
              <a:buNone/>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-d &lt;file&gt;</a:t>
            </a:r>
          </a:p>
          <a:p>
            <a:pPr marL="742950" marR="0" lvl="1" indent="-285750" algn="l" defTabSz="914400" rtl="0" eaLnBrk="1" fontAlgn="base" latinLnBrk="0" hangingPunct="1">
              <a:lnSpc>
                <a:spcPct val="140000"/>
              </a:lnSpc>
              <a:spcBef>
                <a:spcPct val="20000"/>
              </a:spcBef>
              <a:spcAft>
                <a:spcPct val="0"/>
              </a:spcAft>
              <a:buClrTx/>
              <a:buSzTx/>
              <a:buFont typeface="Wingdings 2" pitchFamily="18" charset="2"/>
              <a:buNone/>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-r &lt;file&gt;</a:t>
            </a:r>
          </a:p>
          <a:p>
            <a:pPr marL="742950" marR="0" lvl="1" indent="-285750" algn="l" defTabSz="914400" rtl="0" eaLnBrk="1" fontAlgn="base" latinLnBrk="0" hangingPunct="1">
              <a:lnSpc>
                <a:spcPct val="140000"/>
              </a:lnSpc>
              <a:spcBef>
                <a:spcPct val="20000"/>
              </a:spcBef>
              <a:spcAft>
                <a:spcPct val="0"/>
              </a:spcAft>
              <a:buClrTx/>
              <a:buSzTx/>
              <a:buFont typeface="Wingdings 2" pitchFamily="18" charset="2"/>
              <a:buNone/>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-w &lt;file&gt;</a:t>
            </a:r>
          </a:p>
          <a:p>
            <a:pPr marL="742950" marR="0" lvl="1" indent="-285750" algn="l" defTabSz="914400" rtl="0" eaLnBrk="1" fontAlgn="base" latinLnBrk="0" hangingPunct="1">
              <a:lnSpc>
                <a:spcPct val="140000"/>
              </a:lnSpc>
              <a:spcBef>
                <a:spcPct val="20000"/>
              </a:spcBef>
              <a:spcAft>
                <a:spcPct val="0"/>
              </a:spcAft>
              <a:buClrTx/>
              <a:buSzTx/>
              <a:buFont typeface="Wingdings 2" pitchFamily="18" charset="2"/>
              <a:buNone/>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-x &lt;file&gt;</a:t>
            </a:r>
          </a:p>
          <a:p>
            <a:pPr marL="342900" marR="0" lvl="0" indent="-342900" algn="l" defTabSz="914400" rtl="0" eaLnBrk="1" fontAlgn="base" latinLnBrk="0" hangingPunct="1">
              <a:lnSpc>
                <a:spcPct val="140000"/>
              </a:lnSpc>
              <a:spcBef>
                <a:spcPct val="20000"/>
              </a:spcBef>
              <a:spcAft>
                <a:spcPct val="0"/>
              </a:spcAft>
              <a:buClrTx/>
              <a:buSzTx/>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graphicFrame>
        <p:nvGraphicFramePr>
          <p:cNvPr id="6" name="Group 33"/>
          <p:cNvGraphicFramePr>
            <a:graphicFrameLocks/>
          </p:cNvGraphicFramePr>
          <p:nvPr/>
        </p:nvGraphicFramePr>
        <p:xfrm>
          <a:off x="4724400" y="1752601"/>
          <a:ext cx="3886200" cy="4190996"/>
        </p:xfrm>
        <a:graphic>
          <a:graphicData uri="http://schemas.openxmlformats.org/drawingml/2006/table">
            <a:tbl>
              <a:tblPr/>
              <a:tblGrid>
                <a:gridCol w="1943100"/>
                <a:gridCol w="1943100"/>
              </a:tblGrid>
              <a:tr h="598906">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dirty="0" smtClean="0">
                          <a:ln>
                            <a:noFill/>
                          </a:ln>
                          <a:solidFill>
                            <a:schemeClr val="tx1"/>
                          </a:solidFill>
                          <a:effectLst/>
                          <a:latin typeface="Cambria" pitchFamily="18" charset="0"/>
                        </a:rPr>
                        <a:t>String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Numeric Test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56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-eq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906">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dirty="0" smtClean="0">
                          <a:ln>
                            <a:noFill/>
                          </a:ln>
                          <a:solidFill>
                            <a:schemeClr val="tx1"/>
                          </a:solidFill>
                          <a:effectLst/>
                          <a:latin typeface="Cambria"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dirty="0" smtClean="0">
                          <a:ln>
                            <a:noFill/>
                          </a:ln>
                          <a:solidFill>
                            <a:schemeClr val="tx1"/>
                          </a:solidFill>
                          <a:effectLst/>
                          <a:latin typeface="Cambria" pitchFamily="18" charset="0"/>
                        </a:rPr>
                        <a:t>-ne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252">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906">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dirty="0" smtClean="0">
                          <a:ln>
                            <a:noFill/>
                          </a:ln>
                          <a:solidFill>
                            <a:schemeClr val="tx1"/>
                          </a:solidFill>
                          <a:effectLst/>
                          <a:latin typeface="Cambria" pitchFamily="18" charset="0"/>
                        </a:rPr>
                        <a:t>-le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56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906">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dirty="0" smtClean="0">
                          <a:ln>
                            <a:noFill/>
                          </a:ln>
                          <a:solidFill>
                            <a:schemeClr val="tx1"/>
                          </a:solidFill>
                          <a:effectLst/>
                          <a:latin typeface="Cambria" pitchFamily="18"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dirty="0" smtClean="0">
                          <a:ln>
                            <a:noFill/>
                          </a:ln>
                          <a:solidFill>
                            <a:schemeClr val="tx1"/>
                          </a:solidFill>
                          <a:effectLst/>
                          <a:latin typeface="Cambria" pitchFamily="18" charset="0"/>
                        </a:rPr>
                        <a:t>-</a:t>
                      </a:r>
                      <a:r>
                        <a:rPr kumimoji="0" lang="en-US" sz="1800" b="0" i="0" u="none" strike="noStrike" cap="none" normalizeH="0" baseline="0" dirty="0" err="1" smtClean="0">
                          <a:ln>
                            <a:noFill/>
                          </a:ln>
                          <a:solidFill>
                            <a:schemeClr val="tx1"/>
                          </a:solidFill>
                          <a:effectLst/>
                          <a:latin typeface="Cambria" pitchFamily="18" charset="0"/>
                        </a:rPr>
                        <a:t>ge</a:t>
                      </a:r>
                      <a:endParaRPr kumimoji="0" lang="en-US" sz="1800" b="0" i="0" u="none" strike="noStrike" cap="none" normalizeH="0" baseline="0" dirty="0" smtClean="0">
                        <a:ln>
                          <a:noFill/>
                        </a:ln>
                        <a:solidFill>
                          <a:schemeClr val="tx1"/>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455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80000"/>
              </a:lnSpc>
              <a:buNone/>
            </a:pPr>
            <a:r>
              <a:rPr sz="1800" dirty="0" smtClean="0">
                <a:latin typeface="Courier New" pitchFamily="49" charset="0"/>
              </a:rPr>
              <a:t>a=3; b=4</a:t>
            </a:r>
          </a:p>
          <a:p>
            <a:pPr>
              <a:lnSpc>
                <a:spcPct val="180000"/>
              </a:lnSpc>
              <a:buNone/>
            </a:pPr>
            <a:r>
              <a:rPr sz="1800" dirty="0" smtClean="0">
                <a:latin typeface="Courier New" pitchFamily="49" charset="0"/>
              </a:rPr>
              <a:t>if [[ $a -</a:t>
            </a:r>
            <a:r>
              <a:rPr sz="1800" dirty="0" err="1" smtClean="0">
                <a:latin typeface="Courier New" pitchFamily="49" charset="0"/>
              </a:rPr>
              <a:t>lt</a:t>
            </a:r>
            <a:r>
              <a:rPr sz="1800" dirty="0" smtClean="0">
                <a:latin typeface="Courier New" pitchFamily="49" charset="0"/>
              </a:rPr>
              <a:t> $b ]] &amp;&amp; [[ $a &gt; 1 ]]; then echo OK; fi</a:t>
            </a:r>
          </a:p>
          <a:p>
            <a:pPr>
              <a:lnSpc>
                <a:spcPct val="180000"/>
              </a:lnSpc>
              <a:buNone/>
            </a:pPr>
            <a:r>
              <a:rPr sz="1800" dirty="0" smtClean="0">
                <a:latin typeface="Courier New" pitchFamily="49" charset="0"/>
              </a:rPr>
              <a:t>OK</a:t>
            </a:r>
          </a:p>
          <a:p>
            <a:pPr>
              <a:lnSpc>
                <a:spcPct val="180000"/>
              </a:lnSpc>
              <a:buNone/>
            </a:pPr>
            <a:r>
              <a:rPr sz="1800" dirty="0" smtClean="0">
                <a:latin typeface="Courier New" pitchFamily="49" charset="0"/>
              </a:rPr>
              <a:t> if [[ $a -</a:t>
            </a:r>
            <a:r>
              <a:rPr sz="1800" dirty="0" err="1" smtClean="0">
                <a:latin typeface="Courier New" pitchFamily="49" charset="0"/>
              </a:rPr>
              <a:t>lt</a:t>
            </a:r>
            <a:r>
              <a:rPr sz="1800" dirty="0" smtClean="0">
                <a:latin typeface="Courier New" pitchFamily="49" charset="0"/>
              </a:rPr>
              <a:t> $b ]] || [[ $b &gt;  1 ]]; then echo NOT_OK; fi</a:t>
            </a:r>
          </a:p>
          <a:p>
            <a:pPr>
              <a:lnSpc>
                <a:spcPct val="180000"/>
              </a:lnSpc>
              <a:buNone/>
            </a:pPr>
            <a:r>
              <a:rPr sz="1800" dirty="0" smtClean="0">
                <a:latin typeface="Courier New" pitchFamily="49" charset="0"/>
              </a:rPr>
              <a:t>NOT_OK</a:t>
            </a:r>
          </a:p>
          <a:p>
            <a:pPr>
              <a:lnSpc>
                <a:spcPct val="180000"/>
              </a:lnSpc>
            </a:pPr>
            <a:endParaRPr sz="2000" dirty="0" smtClean="0">
              <a:latin typeface="Courier New" pitchFamily="49" charset="0"/>
            </a:endParaRPr>
          </a:p>
          <a:p>
            <a:endParaRPr lang="en-US" sz="2000" dirty="0"/>
          </a:p>
        </p:txBody>
      </p:sp>
      <p:sp>
        <p:nvSpPr>
          <p:cNvPr id="3" name="Title 2"/>
          <p:cNvSpPr>
            <a:spLocks noGrp="1"/>
          </p:cNvSpPr>
          <p:nvPr>
            <p:ph type="title"/>
          </p:nvPr>
        </p:nvSpPr>
        <p:spPr/>
        <p:txBody>
          <a:bodyPr/>
          <a:lstStyle/>
          <a:p>
            <a:r>
              <a:rPr lang="en-US" dirty="0" smtClean="0"/>
              <a:t>Compound Conditions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2163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876800"/>
          </a:xfrm>
        </p:spPr>
        <p:txBody>
          <a:bodyPr>
            <a:normAutofit/>
          </a:bodyPr>
          <a:lstStyle/>
          <a:p>
            <a:pPr>
              <a:lnSpc>
                <a:spcPct val="180000"/>
              </a:lnSpc>
              <a:buNone/>
            </a:pPr>
            <a:r>
              <a:rPr sz="2000" dirty="0" smtClean="0">
                <a:latin typeface="Calibri" pitchFamily="34" charset="0"/>
                <a:cs typeface="Calibri" pitchFamily="34" charset="0"/>
              </a:rPr>
              <a:t>‘:’ represents the NULL (no op) command</a:t>
            </a:r>
          </a:p>
          <a:p>
            <a:pPr>
              <a:lnSpc>
                <a:spcPct val="180000"/>
              </a:lnSpc>
              <a:buNone/>
            </a:pPr>
            <a:r>
              <a:rPr sz="2000" dirty="0" smtClean="0">
                <a:latin typeface="Calibri" pitchFamily="34" charset="0"/>
                <a:cs typeface="Calibri" pitchFamily="34" charset="0"/>
              </a:rPr>
              <a:t>It always evaluates to true</a:t>
            </a:r>
          </a:p>
          <a:p>
            <a:pPr>
              <a:lnSpc>
                <a:spcPct val="180000"/>
              </a:lnSpc>
              <a:buNone/>
            </a:pPr>
            <a:r>
              <a:rPr sz="2000" dirty="0" smtClean="0"/>
              <a:t>This would create a never ending loop:</a:t>
            </a:r>
          </a:p>
          <a:p>
            <a:pPr lvl="1">
              <a:lnSpc>
                <a:spcPct val="180000"/>
              </a:lnSpc>
              <a:buNone/>
            </a:pPr>
            <a:r>
              <a:rPr sz="1800" dirty="0" smtClean="0">
                <a:latin typeface="Courier New" pitchFamily="49" charset="0"/>
              </a:rPr>
              <a:t>while :</a:t>
            </a:r>
          </a:p>
          <a:p>
            <a:pPr lvl="1">
              <a:lnSpc>
                <a:spcPct val="180000"/>
              </a:lnSpc>
              <a:buNone/>
            </a:pPr>
            <a:r>
              <a:rPr sz="1800" dirty="0" smtClean="0">
                <a:latin typeface="Courier New" pitchFamily="49" charset="0"/>
              </a:rPr>
              <a:t>	do “I’m in a loop!”</a:t>
            </a:r>
          </a:p>
          <a:p>
            <a:pPr lvl="1">
              <a:lnSpc>
                <a:spcPct val="180000"/>
              </a:lnSpc>
              <a:buNone/>
            </a:pPr>
            <a:r>
              <a:rPr sz="1800" dirty="0" smtClean="0">
                <a:latin typeface="Courier New" pitchFamily="49" charset="0"/>
              </a:rPr>
              <a:t>done</a:t>
            </a:r>
          </a:p>
          <a:p>
            <a:pPr>
              <a:lnSpc>
                <a:spcPct val="190000"/>
              </a:lnSpc>
              <a:buNone/>
            </a:pPr>
            <a:r>
              <a:rPr lang="en-US" sz="2000" dirty="0" smtClean="0">
                <a:latin typeface="Calibri" pitchFamily="34" charset="0"/>
                <a:cs typeface="Calibri" pitchFamily="34" charset="0"/>
              </a:rPr>
              <a:t>Use Ctrl + c OR kill command to exit from infinite loop</a:t>
            </a:r>
          </a:p>
          <a:p>
            <a:pPr lvl="1">
              <a:lnSpc>
                <a:spcPct val="180000"/>
              </a:lnSpc>
              <a:buNone/>
            </a:pPr>
            <a:endParaRPr dirty="0" smtClean="0">
              <a:latin typeface="Courier New" pitchFamily="49" charset="0"/>
            </a:endParaRPr>
          </a:p>
          <a:p>
            <a:pPr>
              <a:lnSpc>
                <a:spcPct val="180000"/>
              </a:lnSpc>
              <a:buNone/>
            </a:pPr>
            <a:endParaRPr sz="2000" dirty="0" smtClean="0">
              <a:latin typeface="Courier New" pitchFamily="49" charset="0"/>
            </a:endParaRPr>
          </a:p>
          <a:p>
            <a:endParaRPr lang="en-US" sz="1800" dirty="0"/>
          </a:p>
        </p:txBody>
      </p:sp>
      <p:sp>
        <p:nvSpPr>
          <p:cNvPr id="3" name="Title 2"/>
          <p:cNvSpPr>
            <a:spLocks noGrp="1"/>
          </p:cNvSpPr>
          <p:nvPr>
            <p:ph type="title"/>
          </p:nvPr>
        </p:nvSpPr>
        <p:spPr/>
        <p:txBody>
          <a:bodyPr/>
          <a:lstStyle/>
          <a:p>
            <a:r>
              <a:rPr lang="en-US" dirty="0" smtClean="0"/>
              <a:t>The Null Command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177318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40000"/>
              </a:lnSpc>
            </a:pPr>
            <a:r>
              <a:rPr sz="1800" dirty="0" smtClean="0">
                <a:latin typeface="Courier New" pitchFamily="49" charset="0"/>
              </a:rPr>
              <a:t>While loop executes until condition is FALSE</a:t>
            </a:r>
          </a:p>
          <a:p>
            <a:pPr>
              <a:lnSpc>
                <a:spcPct val="140000"/>
              </a:lnSpc>
              <a:buNone/>
            </a:pPr>
            <a:r>
              <a:rPr sz="1800" dirty="0" smtClean="0">
                <a:latin typeface="Courier New" pitchFamily="49" charset="0"/>
              </a:rPr>
              <a:t>while [ condition ]; do</a:t>
            </a:r>
          </a:p>
          <a:p>
            <a:pPr>
              <a:lnSpc>
                <a:spcPct val="140000"/>
              </a:lnSpc>
              <a:buNone/>
            </a:pPr>
            <a:r>
              <a:rPr sz="1800" dirty="0" smtClean="0">
                <a:latin typeface="Courier New" pitchFamily="49" charset="0"/>
              </a:rPr>
              <a:t>		commands;</a:t>
            </a:r>
          </a:p>
          <a:p>
            <a:pPr>
              <a:lnSpc>
                <a:spcPct val="140000"/>
              </a:lnSpc>
              <a:buNone/>
            </a:pPr>
            <a:r>
              <a:rPr sz="1800" dirty="0" smtClean="0">
                <a:latin typeface="Courier New" pitchFamily="49" charset="0"/>
              </a:rPr>
              <a:t>done</a:t>
            </a:r>
          </a:p>
          <a:p>
            <a:pPr>
              <a:lnSpc>
                <a:spcPct val="140000"/>
              </a:lnSpc>
              <a:buNone/>
            </a:pPr>
            <a:endParaRPr sz="1800" dirty="0" smtClean="0">
              <a:latin typeface="Courier New" pitchFamily="49" charset="0"/>
            </a:endParaRPr>
          </a:p>
          <a:p>
            <a:pPr>
              <a:lnSpc>
                <a:spcPct val="140000"/>
              </a:lnSpc>
            </a:pPr>
            <a:r>
              <a:rPr sz="1800" dirty="0" smtClean="0">
                <a:latin typeface="Courier New" pitchFamily="49" charset="0"/>
              </a:rPr>
              <a:t>Until loop executes until condition is TRUE</a:t>
            </a:r>
          </a:p>
          <a:p>
            <a:pPr>
              <a:lnSpc>
                <a:spcPct val="140000"/>
              </a:lnSpc>
              <a:buNone/>
            </a:pPr>
            <a:r>
              <a:rPr sz="1800" dirty="0" smtClean="0">
                <a:latin typeface="Courier New" pitchFamily="49" charset="0"/>
              </a:rPr>
              <a:t>until [ condition ]; do</a:t>
            </a:r>
          </a:p>
          <a:p>
            <a:pPr>
              <a:lnSpc>
                <a:spcPct val="140000"/>
              </a:lnSpc>
              <a:buNone/>
            </a:pPr>
            <a:r>
              <a:rPr sz="1800" dirty="0" smtClean="0">
                <a:latin typeface="Courier New" pitchFamily="49" charset="0"/>
              </a:rPr>
              <a:t>		commands;</a:t>
            </a:r>
          </a:p>
          <a:p>
            <a:pPr>
              <a:lnSpc>
                <a:spcPct val="140000"/>
              </a:lnSpc>
              <a:buNone/>
            </a:pPr>
            <a:r>
              <a:rPr sz="1800" dirty="0" smtClean="0">
                <a:latin typeface="Courier New" pitchFamily="49" charset="0"/>
              </a:rPr>
              <a:t>done</a:t>
            </a:r>
          </a:p>
          <a:p>
            <a:pPr>
              <a:lnSpc>
                <a:spcPct val="140000"/>
              </a:lnSpc>
              <a:buNone/>
            </a:pPr>
            <a:endParaRPr sz="1800" dirty="0" smtClean="0">
              <a:latin typeface="Courier New" pitchFamily="49" charset="0"/>
            </a:endParaRPr>
          </a:p>
          <a:p>
            <a:endParaRPr lang="en-US" sz="1800" dirty="0"/>
          </a:p>
        </p:txBody>
      </p:sp>
      <p:sp>
        <p:nvSpPr>
          <p:cNvPr id="3" name="Title 2"/>
          <p:cNvSpPr>
            <a:spLocks noGrp="1"/>
          </p:cNvSpPr>
          <p:nvPr>
            <p:ph type="title"/>
          </p:nvPr>
        </p:nvSpPr>
        <p:spPr/>
        <p:txBody>
          <a:bodyPr/>
          <a:lstStyle/>
          <a:p>
            <a:r>
              <a:rPr lang="en-US" dirty="0" smtClean="0"/>
              <a:t>While and Until Loops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1328592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and Continue</a:t>
            </a:r>
            <a:endParaRPr lang="en-US" dirty="0"/>
          </a:p>
        </p:txBody>
      </p:sp>
      <p:sp>
        <p:nvSpPr>
          <p:cNvPr id="3" name="Content Placeholder 2"/>
          <p:cNvSpPr>
            <a:spLocks noGrp="1"/>
          </p:cNvSpPr>
          <p:nvPr>
            <p:ph sz="half" idx="1"/>
          </p:nvPr>
        </p:nvSpPr>
        <p:spPr>
          <a:xfrm>
            <a:off x="228600" y="1951037"/>
            <a:ext cx="4038600" cy="4525963"/>
          </a:xfrm>
        </p:spPr>
        <p:txBody>
          <a:bodyPr/>
          <a:lstStyle/>
          <a:p>
            <a:pPr>
              <a:lnSpc>
                <a:spcPct val="90000"/>
              </a:lnSpc>
              <a:buNone/>
            </a:pPr>
            <a:r>
              <a:rPr lang="en-US" sz="1600" dirty="0" smtClean="0">
                <a:latin typeface="Courier New" pitchFamily="49" charset="0"/>
              </a:rPr>
              <a:t>#!/bin/bash</a:t>
            </a:r>
          </a:p>
          <a:p>
            <a:pPr>
              <a:lnSpc>
                <a:spcPct val="90000"/>
              </a:lnSpc>
              <a:buNone/>
            </a:pPr>
            <a:r>
              <a:rPr lang="en-US" sz="1600" dirty="0" smtClean="0">
                <a:latin typeface="Courier New" pitchFamily="49" charset="0"/>
              </a:rPr>
              <a:t># find any doctor</a:t>
            </a:r>
          </a:p>
          <a:p>
            <a:pPr>
              <a:lnSpc>
                <a:spcPct val="90000"/>
              </a:lnSpc>
              <a:buNone/>
            </a:pPr>
            <a:r>
              <a:rPr lang="en-US" sz="1600" dirty="0" smtClean="0">
                <a:latin typeface="Courier New" pitchFamily="49" charset="0"/>
              </a:rPr>
              <a:t>declare -a array</a:t>
            </a:r>
          </a:p>
          <a:p>
            <a:pPr>
              <a:lnSpc>
                <a:spcPct val="90000"/>
              </a:lnSpc>
              <a:buNone/>
            </a:pPr>
            <a:r>
              <a:rPr lang="en-US" sz="1600" dirty="0" smtClean="0">
                <a:latin typeface="Courier New" pitchFamily="49" charset="0"/>
              </a:rPr>
              <a:t>array[0]=</a:t>
            </a:r>
            <a:r>
              <a:rPr lang="en-US" sz="1600" dirty="0" err="1" smtClean="0">
                <a:latin typeface="Courier New" pitchFamily="49" charset="0"/>
              </a:rPr>
              <a:t>doctor;array</a:t>
            </a:r>
            <a:r>
              <a:rPr lang="en-US" sz="1600" dirty="0" smtClean="0">
                <a:latin typeface="Courier New" pitchFamily="49" charset="0"/>
              </a:rPr>
              <a:t>[1]=</a:t>
            </a:r>
            <a:r>
              <a:rPr lang="en-US" sz="1600" dirty="0" err="1" smtClean="0">
                <a:latin typeface="Courier New" pitchFamily="49" charset="0"/>
              </a:rPr>
              <a:t>engineer;array</a:t>
            </a:r>
            <a:r>
              <a:rPr lang="en-US" sz="1600" dirty="0" smtClean="0">
                <a:latin typeface="Courier New" pitchFamily="49" charset="0"/>
              </a:rPr>
              <a:t>[2]=</a:t>
            </a:r>
            <a:r>
              <a:rPr lang="en-US" sz="1600" dirty="0" err="1" smtClean="0">
                <a:latin typeface="Courier New" pitchFamily="49" charset="0"/>
              </a:rPr>
              <a:t>author;array</a:t>
            </a:r>
            <a:r>
              <a:rPr lang="en-US" sz="1600" dirty="0" smtClean="0">
                <a:latin typeface="Courier New" pitchFamily="49" charset="0"/>
              </a:rPr>
              <a:t>[3]=doctor</a:t>
            </a:r>
          </a:p>
          <a:p>
            <a:pPr>
              <a:lnSpc>
                <a:spcPct val="90000"/>
              </a:lnSpc>
              <a:buNone/>
            </a:pPr>
            <a:r>
              <a:rPr lang="en-US" sz="1600" dirty="0" err="1" smtClean="0">
                <a:latin typeface="Courier New" pitchFamily="49" charset="0"/>
              </a:rPr>
              <a:t>i</a:t>
            </a:r>
            <a:r>
              <a:rPr lang="en-US" sz="1600" dirty="0" smtClean="0">
                <a:latin typeface="Courier New" pitchFamily="49" charset="0"/>
              </a:rPr>
              <a:t>=0</a:t>
            </a:r>
          </a:p>
          <a:p>
            <a:pPr>
              <a:lnSpc>
                <a:spcPct val="90000"/>
              </a:lnSpc>
              <a:buNone/>
            </a:pPr>
            <a:r>
              <a:rPr lang="en-US" sz="1600" dirty="0" smtClean="0">
                <a:latin typeface="Courier New" pitchFamily="49" charset="0"/>
              </a:rPr>
              <a:t>while [ $</a:t>
            </a:r>
            <a:r>
              <a:rPr lang="en-US" sz="1600" dirty="0" err="1" smtClean="0">
                <a:latin typeface="Courier New" pitchFamily="49" charset="0"/>
              </a:rPr>
              <a:t>i</a:t>
            </a:r>
            <a:r>
              <a:rPr lang="en-US" sz="1600" dirty="0" smtClean="0">
                <a:latin typeface="Courier New" pitchFamily="49" charset="0"/>
              </a:rPr>
              <a:t> -</a:t>
            </a:r>
            <a:r>
              <a:rPr lang="en-US" sz="1600" dirty="0" err="1" smtClean="0">
                <a:latin typeface="Courier New" pitchFamily="49" charset="0"/>
              </a:rPr>
              <a:t>lt</a:t>
            </a:r>
            <a:r>
              <a:rPr lang="en-US" sz="1600" dirty="0" smtClean="0">
                <a:latin typeface="Courier New" pitchFamily="49" charset="0"/>
              </a:rPr>
              <a:t> ${#array[*]} ]; do</a:t>
            </a:r>
          </a:p>
          <a:p>
            <a:pPr>
              <a:lnSpc>
                <a:spcPct val="90000"/>
              </a:lnSpc>
              <a:buNone/>
            </a:pPr>
            <a:r>
              <a:rPr lang="en-US" sz="1600" dirty="0" smtClean="0">
                <a:latin typeface="Courier New" pitchFamily="49" charset="0"/>
              </a:rPr>
              <a:t>        if [ "${array[$</a:t>
            </a:r>
            <a:r>
              <a:rPr lang="en-US" sz="1600" dirty="0" err="1" smtClean="0">
                <a:latin typeface="Courier New" pitchFamily="49" charset="0"/>
              </a:rPr>
              <a:t>i</a:t>
            </a:r>
            <a:r>
              <a:rPr lang="en-US" sz="1600" dirty="0" smtClean="0">
                <a:latin typeface="Courier New" pitchFamily="49" charset="0"/>
              </a:rPr>
              <a:t>]}" = "doctor" ]; then</a:t>
            </a:r>
          </a:p>
          <a:p>
            <a:pPr>
              <a:lnSpc>
                <a:spcPct val="90000"/>
              </a:lnSpc>
              <a:buNone/>
            </a:pPr>
            <a:r>
              <a:rPr lang="en-US" sz="1600" dirty="0" smtClean="0">
                <a:latin typeface="Courier New" pitchFamily="49" charset="0"/>
              </a:rPr>
              <a:t>                echo found a doctor at index $</a:t>
            </a:r>
            <a:r>
              <a:rPr lang="en-US" sz="1600" dirty="0" err="1" smtClean="0">
                <a:latin typeface="Courier New" pitchFamily="49" charset="0"/>
              </a:rPr>
              <a:t>i</a:t>
            </a:r>
            <a:r>
              <a:rPr lang="en-US" sz="1600" dirty="0" smtClean="0">
                <a:latin typeface="Courier New" pitchFamily="49" charset="0"/>
              </a:rPr>
              <a:t>;</a:t>
            </a:r>
          </a:p>
          <a:p>
            <a:pPr>
              <a:lnSpc>
                <a:spcPct val="90000"/>
              </a:lnSpc>
              <a:buNone/>
            </a:pPr>
            <a:r>
              <a:rPr lang="en-US" sz="1600" dirty="0" smtClean="0">
                <a:latin typeface="Courier New" pitchFamily="49" charset="0"/>
              </a:rPr>
              <a:t>                break;</a:t>
            </a:r>
          </a:p>
          <a:p>
            <a:pPr>
              <a:lnSpc>
                <a:spcPct val="90000"/>
              </a:lnSpc>
              <a:buNone/>
            </a:pPr>
            <a:r>
              <a:rPr lang="en-US" sz="1600" dirty="0" smtClean="0">
                <a:latin typeface="Courier New" pitchFamily="49" charset="0"/>
              </a:rPr>
              <a:t>        </a:t>
            </a:r>
            <a:r>
              <a:rPr lang="en-US" sz="1600" dirty="0" err="1" smtClean="0">
                <a:latin typeface="Courier New" pitchFamily="49" charset="0"/>
              </a:rPr>
              <a:t>fi</a:t>
            </a:r>
            <a:r>
              <a:rPr lang="en-US" sz="1600" dirty="0" smtClean="0">
                <a:latin typeface="Courier New" pitchFamily="49" charset="0"/>
              </a:rPr>
              <a:t>;</a:t>
            </a:r>
          </a:p>
          <a:p>
            <a:pPr>
              <a:lnSpc>
                <a:spcPct val="90000"/>
              </a:lnSpc>
              <a:buNone/>
            </a:pPr>
            <a:r>
              <a:rPr lang="en-US" sz="1600" dirty="0" smtClean="0">
                <a:latin typeface="Courier New" pitchFamily="49" charset="0"/>
              </a:rPr>
              <a:t>        </a:t>
            </a:r>
            <a:r>
              <a:rPr lang="en-US" sz="1600" dirty="0" err="1" smtClean="0">
                <a:latin typeface="Courier New" pitchFamily="49" charset="0"/>
              </a:rPr>
              <a:t>i</a:t>
            </a:r>
            <a:r>
              <a:rPr lang="en-US" sz="1600" dirty="0" smtClean="0">
                <a:latin typeface="Courier New" pitchFamily="49" charset="0"/>
              </a:rPr>
              <a:t>=$(($i+1));</a:t>
            </a:r>
          </a:p>
          <a:p>
            <a:pPr>
              <a:lnSpc>
                <a:spcPct val="90000"/>
              </a:lnSpc>
              <a:buNone/>
            </a:pPr>
            <a:r>
              <a:rPr lang="en-US" sz="1600" dirty="0" smtClean="0">
                <a:latin typeface="Courier New" pitchFamily="49" charset="0"/>
              </a:rPr>
              <a:t>done</a:t>
            </a:r>
          </a:p>
          <a:p>
            <a:pPr>
              <a:lnSpc>
                <a:spcPct val="90000"/>
              </a:lnSpc>
              <a:buNone/>
            </a:pPr>
            <a:endParaRPr sz="1600" dirty="0" smtClean="0">
              <a:latin typeface="Courier New" pitchFamily="49" charset="0"/>
            </a:endParaRPr>
          </a:p>
          <a:p>
            <a:endParaRPr lang="en-US" sz="1600" dirty="0"/>
          </a:p>
        </p:txBody>
      </p:sp>
      <p:sp>
        <p:nvSpPr>
          <p:cNvPr id="4" name="Content Placeholder 3"/>
          <p:cNvSpPr>
            <a:spLocks noGrp="1"/>
          </p:cNvSpPr>
          <p:nvPr>
            <p:ph sz="half" idx="2"/>
          </p:nvPr>
        </p:nvSpPr>
        <p:spPr>
          <a:xfrm>
            <a:off x="4648200" y="1798637"/>
            <a:ext cx="4038600" cy="4525963"/>
          </a:xfrm>
        </p:spPr>
        <p:txBody>
          <a:bodyPr/>
          <a:lstStyle/>
          <a:p>
            <a:pPr>
              <a:buSzPct val="95000"/>
              <a:buNone/>
            </a:pPr>
            <a:r>
              <a:rPr lang="en-US" sz="1600" dirty="0" smtClean="0">
                <a:latin typeface="Courier New" pitchFamily="49" charset="0"/>
              </a:rPr>
              <a:t>#!/bin/bash</a:t>
            </a:r>
          </a:p>
          <a:p>
            <a:pPr>
              <a:buSzPct val="95000"/>
              <a:buNone/>
            </a:pPr>
            <a:r>
              <a:rPr lang="en-US" sz="1600" dirty="0" smtClean="0">
                <a:latin typeface="Courier New" pitchFamily="49" charset="0"/>
              </a:rPr>
              <a:t># find all doctors</a:t>
            </a:r>
          </a:p>
          <a:p>
            <a:pPr>
              <a:buSzPct val="95000"/>
              <a:buNone/>
            </a:pPr>
            <a:r>
              <a:rPr lang="en-US" sz="1600" dirty="0" smtClean="0">
                <a:latin typeface="Courier New" pitchFamily="49" charset="0"/>
              </a:rPr>
              <a:t>declare -a array</a:t>
            </a:r>
          </a:p>
          <a:p>
            <a:pPr>
              <a:buSzPct val="95000"/>
              <a:buNone/>
            </a:pPr>
            <a:r>
              <a:rPr lang="en-US" sz="1600" dirty="0" smtClean="0">
                <a:latin typeface="Courier New" pitchFamily="49" charset="0"/>
              </a:rPr>
              <a:t>array[0]=</a:t>
            </a:r>
            <a:r>
              <a:rPr lang="en-US" sz="1600" dirty="0" err="1" smtClean="0">
                <a:latin typeface="Courier New" pitchFamily="49" charset="0"/>
              </a:rPr>
              <a:t>doctor;array</a:t>
            </a:r>
            <a:r>
              <a:rPr lang="en-US" sz="1600" dirty="0" smtClean="0">
                <a:latin typeface="Courier New" pitchFamily="49" charset="0"/>
              </a:rPr>
              <a:t>[1]=</a:t>
            </a:r>
            <a:r>
              <a:rPr lang="en-US" sz="1600" dirty="0" err="1" smtClean="0">
                <a:latin typeface="Courier New" pitchFamily="49" charset="0"/>
              </a:rPr>
              <a:t>engineer;array</a:t>
            </a:r>
            <a:r>
              <a:rPr lang="en-US" sz="1600" dirty="0" smtClean="0">
                <a:latin typeface="Courier New" pitchFamily="49" charset="0"/>
              </a:rPr>
              <a:t>[2]=</a:t>
            </a:r>
            <a:r>
              <a:rPr lang="en-US" sz="1600" dirty="0" err="1" smtClean="0">
                <a:latin typeface="Courier New" pitchFamily="49" charset="0"/>
              </a:rPr>
              <a:t>author;array</a:t>
            </a:r>
            <a:r>
              <a:rPr lang="en-US" sz="1600" dirty="0" smtClean="0">
                <a:latin typeface="Courier New" pitchFamily="49" charset="0"/>
              </a:rPr>
              <a:t>[3]=doctor</a:t>
            </a:r>
          </a:p>
          <a:p>
            <a:pPr>
              <a:buSzPct val="95000"/>
              <a:buNone/>
            </a:pPr>
            <a:r>
              <a:rPr lang="en-US" sz="1600" dirty="0" err="1" smtClean="0">
                <a:latin typeface="Courier New" pitchFamily="49" charset="0"/>
              </a:rPr>
              <a:t>i</a:t>
            </a:r>
            <a:r>
              <a:rPr lang="en-US" sz="1600" dirty="0" smtClean="0">
                <a:latin typeface="Courier New" pitchFamily="49" charset="0"/>
              </a:rPr>
              <a:t>=0</a:t>
            </a:r>
          </a:p>
          <a:p>
            <a:pPr>
              <a:buSzPct val="95000"/>
              <a:buNone/>
            </a:pPr>
            <a:r>
              <a:rPr lang="en-US" sz="1600" dirty="0" smtClean="0">
                <a:latin typeface="Courier New" pitchFamily="49" charset="0"/>
              </a:rPr>
              <a:t>while [ $</a:t>
            </a:r>
            <a:r>
              <a:rPr lang="en-US" sz="1600" dirty="0" err="1" smtClean="0">
                <a:latin typeface="Courier New" pitchFamily="49" charset="0"/>
              </a:rPr>
              <a:t>i</a:t>
            </a:r>
            <a:r>
              <a:rPr lang="en-US" sz="1600" dirty="0" smtClean="0">
                <a:latin typeface="Courier New" pitchFamily="49" charset="0"/>
              </a:rPr>
              <a:t> -</a:t>
            </a:r>
            <a:r>
              <a:rPr lang="en-US" sz="1600" dirty="0" err="1" smtClean="0">
                <a:latin typeface="Courier New" pitchFamily="49" charset="0"/>
              </a:rPr>
              <a:t>lt</a:t>
            </a:r>
            <a:r>
              <a:rPr lang="en-US" sz="1600" dirty="0" smtClean="0">
                <a:latin typeface="Courier New" pitchFamily="49" charset="0"/>
              </a:rPr>
              <a:t> ${#array[*]} ]; do</a:t>
            </a:r>
          </a:p>
          <a:p>
            <a:pPr>
              <a:buSzPct val="95000"/>
              <a:buNone/>
            </a:pPr>
            <a:r>
              <a:rPr lang="en-US" sz="1600" dirty="0" smtClean="0">
                <a:latin typeface="Courier New" pitchFamily="49" charset="0"/>
              </a:rPr>
              <a:t>        if [ "${array[$</a:t>
            </a:r>
            <a:r>
              <a:rPr lang="en-US" sz="1600" dirty="0" err="1" smtClean="0">
                <a:latin typeface="Courier New" pitchFamily="49" charset="0"/>
              </a:rPr>
              <a:t>i</a:t>
            </a:r>
            <a:r>
              <a:rPr lang="en-US" sz="1600" dirty="0" smtClean="0">
                <a:latin typeface="Courier New" pitchFamily="49" charset="0"/>
              </a:rPr>
              <a:t>]}" != "doctor" ]; then</a:t>
            </a:r>
          </a:p>
          <a:p>
            <a:pPr>
              <a:buSzPct val="95000"/>
              <a:buNone/>
            </a:pPr>
            <a:r>
              <a:rPr lang="en-US" sz="1600" dirty="0" smtClean="0">
                <a:latin typeface="Courier New" pitchFamily="49" charset="0"/>
              </a:rPr>
              <a:t>                </a:t>
            </a:r>
            <a:r>
              <a:rPr lang="en-US" sz="1600" dirty="0" err="1" smtClean="0">
                <a:latin typeface="Courier New" pitchFamily="49" charset="0"/>
              </a:rPr>
              <a:t>i</a:t>
            </a:r>
            <a:r>
              <a:rPr lang="en-US" sz="1600" dirty="0" smtClean="0">
                <a:latin typeface="Courier New" pitchFamily="49" charset="0"/>
              </a:rPr>
              <a:t>=$(($i+1));</a:t>
            </a:r>
          </a:p>
          <a:p>
            <a:pPr>
              <a:buSzPct val="95000"/>
              <a:buNone/>
            </a:pPr>
            <a:r>
              <a:rPr lang="en-US" sz="1600" dirty="0" smtClean="0">
                <a:latin typeface="Courier New" pitchFamily="49" charset="0"/>
              </a:rPr>
              <a:t>                continue;</a:t>
            </a:r>
          </a:p>
          <a:p>
            <a:pPr>
              <a:buSzPct val="95000"/>
            </a:pPr>
            <a:r>
              <a:rPr lang="en-US" sz="1600" dirty="0" smtClean="0">
                <a:latin typeface="Courier New" pitchFamily="49" charset="0"/>
              </a:rPr>
              <a:t>		 </a:t>
            </a:r>
            <a:r>
              <a:rPr lang="en-US" sz="1600" dirty="0" err="1" smtClean="0">
                <a:latin typeface="Courier New" pitchFamily="49" charset="0"/>
              </a:rPr>
              <a:t>fi</a:t>
            </a:r>
            <a:r>
              <a:rPr lang="en-US" sz="1600" dirty="0" smtClean="0">
                <a:latin typeface="Courier New" pitchFamily="49" charset="0"/>
              </a:rPr>
              <a:t>;</a:t>
            </a:r>
          </a:p>
          <a:p>
            <a:pPr>
              <a:buSzPct val="95000"/>
              <a:buNone/>
            </a:pPr>
            <a:r>
              <a:rPr lang="en-US" sz="1600" dirty="0" smtClean="0">
                <a:latin typeface="Courier New" pitchFamily="49" charset="0"/>
              </a:rPr>
              <a:t>   	 echo found a doctor at index $</a:t>
            </a:r>
            <a:r>
              <a:rPr lang="en-US" sz="1600" dirty="0" err="1" smtClean="0">
                <a:latin typeface="Courier New" pitchFamily="49" charset="0"/>
              </a:rPr>
              <a:t>i</a:t>
            </a:r>
            <a:r>
              <a:rPr lang="en-US" sz="1600" dirty="0" smtClean="0">
                <a:latin typeface="Courier New" pitchFamily="49" charset="0"/>
              </a:rPr>
              <a:t>;</a:t>
            </a:r>
          </a:p>
          <a:p>
            <a:pPr>
              <a:buSzPct val="95000"/>
              <a:buNone/>
            </a:pPr>
            <a:r>
              <a:rPr lang="en-US" sz="1600" dirty="0" smtClean="0">
                <a:latin typeface="Courier New" pitchFamily="49" charset="0"/>
              </a:rPr>
              <a:t>        </a:t>
            </a:r>
            <a:r>
              <a:rPr lang="en-US" sz="1600" dirty="0" err="1" smtClean="0">
                <a:latin typeface="Courier New" pitchFamily="49" charset="0"/>
              </a:rPr>
              <a:t>i</a:t>
            </a:r>
            <a:r>
              <a:rPr lang="en-US" sz="1600" dirty="0" smtClean="0">
                <a:latin typeface="Courier New" pitchFamily="49" charset="0"/>
              </a:rPr>
              <a:t>=$(($i+1));</a:t>
            </a:r>
          </a:p>
          <a:p>
            <a:pPr>
              <a:buSzPct val="95000"/>
              <a:buNone/>
            </a:pPr>
            <a:r>
              <a:rPr lang="en-US" sz="1600" dirty="0" smtClean="0">
                <a:latin typeface="Courier New" pitchFamily="49" charset="0"/>
              </a:rPr>
              <a:t>done</a:t>
            </a:r>
          </a:p>
          <a:p>
            <a:pPr>
              <a:lnSpc>
                <a:spcPct val="90000"/>
              </a:lnSpc>
              <a:buSzPct val="95000"/>
              <a:buNone/>
            </a:pPr>
            <a:endParaRPr sz="1600" dirty="0" smtClean="0">
              <a:latin typeface="Courier New" pitchFamily="49" charset="0"/>
            </a:endParaRPr>
          </a:p>
          <a:p>
            <a:pPr>
              <a:lnSpc>
                <a:spcPct val="90000"/>
              </a:lnSpc>
              <a:buSzPct val="95000"/>
              <a:buNone/>
            </a:pPr>
            <a:endParaRPr sz="1600" dirty="0" smtClean="0">
              <a:latin typeface="Courier New" pitchFamily="49" charset="0"/>
            </a:endParaRPr>
          </a:p>
          <a:p>
            <a:endParaRPr lang="en-US" sz="1600" dirty="0"/>
          </a:p>
        </p:txBody>
      </p:sp>
      <p:sp>
        <p:nvSpPr>
          <p:cNvPr id="5" name="Slide Number Placeholder 4"/>
          <p:cNvSpPr>
            <a:spLocks noGrp="1"/>
          </p:cNvSpPr>
          <p:nvPr>
            <p:ph type="sldNum" sz="quarter" idx="10"/>
          </p:nvPr>
        </p:nvSpPr>
        <p:spPr>
          <a:xfrm>
            <a:off x="152400" y="6427787"/>
            <a:ext cx="457200" cy="277813"/>
          </a:xfrm>
        </p:spPr>
        <p:txBody>
          <a:bodyPr/>
          <a:lstStyle/>
          <a:p>
            <a:fld id="{47ED8886-DB3B-44F4-9A80-E6A224679F20}" type="slidenum">
              <a:rPr lang="en-US" sz="1400">
                <a:solidFill>
                  <a:srgbClr val="953735"/>
                </a:solidFill>
              </a:rPr>
              <a:pPr/>
              <a:t>16</a:t>
            </a:fld>
            <a:endParaRPr lang="en-US" sz="1400" dirty="0">
              <a:solidFill>
                <a:srgbClr val="953735"/>
              </a:solidFill>
            </a:endParaRPr>
          </a:p>
        </p:txBody>
      </p:sp>
    </p:spTree>
    <p:extLst>
      <p:ext uri="{BB962C8B-B14F-4D97-AF65-F5344CB8AC3E}">
        <p14:creationId xmlns:p14="http://schemas.microsoft.com/office/powerpoint/2010/main" val="389249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5" name="Picture 4"/>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extLst>
      <p:ext uri="{BB962C8B-B14F-4D97-AF65-F5344CB8AC3E}">
        <p14:creationId xmlns:p14="http://schemas.microsoft.com/office/powerpoint/2010/main" val="171242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en-US" sz="2000" dirty="0"/>
              <a:t>How do you implement a no-op command</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smtClean="0"/>
              <a:t>State whether the given statement is True or False: An </a:t>
            </a:r>
            <a:r>
              <a:rPr lang="en-US" sz="2000" dirty="0"/>
              <a:t>if loop can have only one </a:t>
            </a:r>
            <a:r>
              <a:rPr lang="en-US" sz="2000" dirty="0" err="1"/>
              <a:t>elif</a:t>
            </a:r>
            <a:r>
              <a:rPr lang="en-US" sz="2000" dirty="0"/>
              <a:t> </a:t>
            </a:r>
            <a:r>
              <a:rPr lang="en-US" sz="2000" dirty="0" smtClean="0"/>
              <a:t>clause.</a:t>
            </a:r>
          </a:p>
          <a:p>
            <a:pPr marL="457200" indent="-457200">
              <a:buFont typeface="+mj-lt"/>
              <a:buAutoNum type="arabicPeriod"/>
            </a:pPr>
            <a:endParaRPr lang="en-US" sz="2000" dirty="0"/>
          </a:p>
          <a:p>
            <a:pPr marL="457200" indent="-457200">
              <a:buFont typeface="+mj-lt"/>
              <a:buAutoNum type="arabicPeriod"/>
            </a:pPr>
            <a:r>
              <a:rPr lang="en-US" sz="2000" dirty="0" smtClean="0"/>
              <a:t>State whether the give statement is True or False: An </a:t>
            </a:r>
            <a:r>
              <a:rPr lang="en-US" sz="2000" dirty="0"/>
              <a:t>if loop must have the else </a:t>
            </a:r>
            <a:r>
              <a:rPr lang="en-US" sz="2000" dirty="0" smtClean="0"/>
              <a:t>clause.</a:t>
            </a:r>
          </a:p>
          <a:p>
            <a:pPr marL="457200" indent="-457200">
              <a:buFont typeface="+mj-lt"/>
              <a:buAutoNum type="arabicPeriod"/>
            </a:pPr>
            <a:endParaRPr lang="en-US" sz="2000" dirty="0"/>
          </a:p>
          <a:p>
            <a:pPr marL="457200" indent="-457200">
              <a:buFont typeface="+mj-lt"/>
              <a:buAutoNum type="arabicPeriod"/>
            </a:pPr>
            <a:r>
              <a:rPr lang="en-US" sz="2000" dirty="0"/>
              <a:t>How do you test for an empty string</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The ________ loop iterates over a list of values.</a:t>
            </a:r>
          </a:p>
          <a:p>
            <a:endParaRPr lang="en-US" sz="2000" dirty="0"/>
          </a:p>
        </p:txBody>
      </p:sp>
    </p:spTree>
    <p:extLst>
      <p:ext uri="{BB962C8B-B14F-4D97-AF65-F5344CB8AC3E}">
        <p14:creationId xmlns:p14="http://schemas.microsoft.com/office/powerpoint/2010/main" val="311072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sz="1600" dirty="0" smtClean="0"/>
              <a:t>Execute the following shell script and study its behavior:</a:t>
            </a:r>
          </a:p>
          <a:p>
            <a:pPr>
              <a:lnSpc>
                <a:spcPct val="80000"/>
              </a:lnSpc>
              <a:buNone/>
            </a:pPr>
            <a:r>
              <a:rPr sz="1600" dirty="0" smtClean="0">
                <a:latin typeface="Courier New" pitchFamily="49" charset="0"/>
              </a:rPr>
              <a:t>#!/bin/bash</a:t>
            </a:r>
          </a:p>
          <a:p>
            <a:pPr>
              <a:lnSpc>
                <a:spcPct val="80000"/>
              </a:lnSpc>
              <a:buNone/>
            </a:pPr>
            <a:endParaRPr sz="1600" dirty="0" smtClean="0">
              <a:latin typeface="Courier New" pitchFamily="49" charset="0"/>
            </a:endParaRPr>
          </a:p>
          <a:p>
            <a:pPr>
              <a:lnSpc>
                <a:spcPct val="80000"/>
              </a:lnSpc>
              <a:buNone/>
            </a:pPr>
            <a:r>
              <a:rPr sz="1600" dirty="0" smtClean="0">
                <a:latin typeface="Courier New" pitchFamily="49" charset="0"/>
              </a:rPr>
              <a:t>outer=1             # Set outer loop counter.</a:t>
            </a:r>
          </a:p>
          <a:p>
            <a:pPr>
              <a:lnSpc>
                <a:spcPct val="80000"/>
              </a:lnSpc>
              <a:buNone/>
            </a:pPr>
            <a:r>
              <a:rPr sz="1600" dirty="0" smtClean="0">
                <a:latin typeface="Courier New" pitchFamily="49" charset="0"/>
              </a:rPr>
              <a:t>for a in 1 2 3 4 5</a:t>
            </a:r>
          </a:p>
          <a:p>
            <a:pPr>
              <a:lnSpc>
                <a:spcPct val="80000"/>
              </a:lnSpc>
              <a:buNone/>
            </a:pPr>
            <a:r>
              <a:rPr sz="1600" dirty="0" smtClean="0">
                <a:latin typeface="Courier New" pitchFamily="49" charset="0"/>
              </a:rPr>
              <a:t>do</a:t>
            </a:r>
          </a:p>
          <a:p>
            <a:pPr>
              <a:lnSpc>
                <a:spcPct val="80000"/>
              </a:lnSpc>
              <a:buNone/>
            </a:pPr>
            <a:r>
              <a:rPr sz="1600" dirty="0" smtClean="0">
                <a:latin typeface="Courier New" pitchFamily="49" charset="0"/>
              </a:rPr>
              <a:t>  echo "Pass $outer in outer loop."</a:t>
            </a:r>
          </a:p>
          <a:p>
            <a:pPr>
              <a:lnSpc>
                <a:spcPct val="80000"/>
              </a:lnSpc>
              <a:buNone/>
            </a:pPr>
            <a:r>
              <a:rPr sz="1600" dirty="0" smtClean="0">
                <a:latin typeface="Courier New" pitchFamily="49" charset="0"/>
              </a:rPr>
              <a:t>  echo "---------------------"</a:t>
            </a:r>
          </a:p>
          <a:p>
            <a:pPr>
              <a:lnSpc>
                <a:spcPct val="80000"/>
              </a:lnSpc>
              <a:buNone/>
            </a:pPr>
            <a:r>
              <a:rPr sz="1600" dirty="0" smtClean="0">
                <a:latin typeface="Courier New" pitchFamily="49" charset="0"/>
              </a:rPr>
              <a:t>  inner=1           # Reset inner loop counter.</a:t>
            </a:r>
          </a:p>
          <a:p>
            <a:pPr>
              <a:lnSpc>
                <a:spcPct val="80000"/>
              </a:lnSpc>
              <a:buNone/>
            </a:pPr>
            <a:r>
              <a:rPr sz="1600" dirty="0" smtClean="0">
                <a:latin typeface="Courier New" pitchFamily="49" charset="0"/>
              </a:rPr>
              <a:t>  # Beginning of inner loop.</a:t>
            </a:r>
          </a:p>
          <a:p>
            <a:pPr>
              <a:lnSpc>
                <a:spcPct val="80000"/>
              </a:lnSpc>
              <a:buNone/>
            </a:pPr>
            <a:r>
              <a:rPr sz="1600" dirty="0" smtClean="0">
                <a:latin typeface="Courier New" pitchFamily="49" charset="0"/>
              </a:rPr>
              <a:t>  for b in 1 2 3 4 5</a:t>
            </a:r>
          </a:p>
          <a:p>
            <a:pPr>
              <a:lnSpc>
                <a:spcPct val="80000"/>
              </a:lnSpc>
              <a:buNone/>
            </a:pPr>
            <a:r>
              <a:rPr sz="1600" dirty="0" smtClean="0">
                <a:latin typeface="Courier New" pitchFamily="49" charset="0"/>
              </a:rPr>
              <a:t>  do</a:t>
            </a:r>
          </a:p>
          <a:p>
            <a:pPr>
              <a:lnSpc>
                <a:spcPct val="80000"/>
              </a:lnSpc>
              <a:buNone/>
            </a:pPr>
            <a:r>
              <a:rPr sz="1600" dirty="0" smtClean="0">
                <a:latin typeface="Courier New" pitchFamily="49" charset="0"/>
              </a:rPr>
              <a:t>    echo "Pass $inner in inner loop."</a:t>
            </a:r>
          </a:p>
          <a:p>
            <a:pPr>
              <a:lnSpc>
                <a:spcPct val="80000"/>
              </a:lnSpc>
              <a:buNone/>
            </a:pPr>
            <a:r>
              <a:rPr sz="1600" dirty="0" smtClean="0">
                <a:latin typeface="Courier New" pitchFamily="49" charset="0"/>
              </a:rPr>
              <a:t>    let "inner+=1"  # Increment inner loop counter.</a:t>
            </a:r>
          </a:p>
          <a:p>
            <a:pPr>
              <a:lnSpc>
                <a:spcPct val="80000"/>
              </a:lnSpc>
              <a:buNone/>
            </a:pPr>
            <a:r>
              <a:rPr sz="1600" dirty="0" smtClean="0">
                <a:latin typeface="Courier New" pitchFamily="49" charset="0"/>
              </a:rPr>
              <a:t>  done</a:t>
            </a:r>
          </a:p>
          <a:p>
            <a:pPr>
              <a:lnSpc>
                <a:spcPct val="80000"/>
              </a:lnSpc>
              <a:buNone/>
            </a:pPr>
            <a:r>
              <a:rPr sz="1600" dirty="0" smtClean="0">
                <a:latin typeface="Courier New" pitchFamily="49" charset="0"/>
              </a:rPr>
              <a:t>  # End of inner loop.</a:t>
            </a:r>
          </a:p>
          <a:p>
            <a:pPr>
              <a:lnSpc>
                <a:spcPct val="80000"/>
              </a:lnSpc>
              <a:buNone/>
            </a:pPr>
            <a:r>
              <a:rPr sz="1600" dirty="0" smtClean="0">
                <a:latin typeface="Courier New" pitchFamily="49" charset="0"/>
              </a:rPr>
              <a:t>  let "outer+=1"    # Increment outer loop counter. </a:t>
            </a:r>
          </a:p>
          <a:p>
            <a:pPr>
              <a:lnSpc>
                <a:spcPct val="80000"/>
              </a:lnSpc>
              <a:buNone/>
            </a:pPr>
            <a:r>
              <a:rPr sz="1600" dirty="0" smtClean="0">
                <a:latin typeface="Courier New" pitchFamily="49" charset="0"/>
              </a:rPr>
              <a:t>  echo              # Space between output blocks in pass of outer loop.</a:t>
            </a:r>
          </a:p>
          <a:p>
            <a:pPr>
              <a:lnSpc>
                <a:spcPct val="80000"/>
              </a:lnSpc>
              <a:buNone/>
            </a:pPr>
            <a:r>
              <a:rPr sz="1600" dirty="0" smtClean="0">
                <a:latin typeface="Courier New" pitchFamily="49" charset="0"/>
              </a:rPr>
              <a:t>done </a:t>
            </a:r>
          </a:p>
        </p:txBody>
      </p:sp>
      <p:sp>
        <p:nvSpPr>
          <p:cNvPr id="3" name="Title 2"/>
          <p:cNvSpPr>
            <a:spLocks noGrp="1"/>
          </p:cNvSpPr>
          <p:nvPr>
            <p:ph type="title"/>
          </p:nvPr>
        </p:nvSpPr>
        <p:spPr/>
        <p:txBody>
          <a:bodyPr/>
          <a:lstStyle/>
          <a:p>
            <a:r>
              <a:rPr lang="en-US" dirty="0" smtClean="0"/>
              <a:t>Hands-on Exercise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770915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Anirban De 122739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Architect – Technology, member of Data Architecture Center of Excellence, 12yrs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Unix Shell Scripting/PPT/0508/1.0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860362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a:t>The colon: character implements a no-op command</a:t>
            </a:r>
            <a:r>
              <a:rPr lang="en-US" sz="2000" dirty="0" smtClean="0"/>
              <a:t>.</a:t>
            </a:r>
          </a:p>
          <a:p>
            <a:endParaRPr lang="en-US" sz="2000" dirty="0"/>
          </a:p>
          <a:p>
            <a:r>
              <a:rPr lang="en-US" sz="2000" dirty="0"/>
              <a:t>An If loop may have multiple </a:t>
            </a:r>
            <a:r>
              <a:rPr lang="en-US" sz="2000" dirty="0" err="1"/>
              <a:t>elif</a:t>
            </a:r>
            <a:r>
              <a:rPr lang="en-US" sz="2000" dirty="0"/>
              <a:t> clauses</a:t>
            </a:r>
            <a:r>
              <a:rPr lang="en-US" sz="2000" dirty="0" smtClean="0"/>
              <a:t>.</a:t>
            </a:r>
          </a:p>
          <a:p>
            <a:endParaRPr lang="en-US" sz="2000" dirty="0"/>
          </a:p>
          <a:p>
            <a:r>
              <a:rPr lang="en-US" sz="2000" dirty="0"/>
              <a:t>An If loop may not have an else clause</a:t>
            </a:r>
            <a:r>
              <a:rPr lang="en-US" sz="2000" dirty="0" smtClean="0"/>
              <a:t>.</a:t>
            </a:r>
          </a:p>
          <a:p>
            <a:endParaRPr lang="en-US" sz="2000" dirty="0"/>
          </a:p>
          <a:p>
            <a:r>
              <a:rPr lang="en-US" sz="2000" dirty="0"/>
              <a:t>You can debug BASH scripts using the –v, -x &amp; -n switches</a:t>
            </a:r>
            <a:r>
              <a:rPr lang="en-US" sz="2000" dirty="0" smtClean="0"/>
              <a:t>.</a:t>
            </a:r>
          </a:p>
          <a:p>
            <a:endParaRPr lang="en-US" sz="2000" dirty="0"/>
          </a:p>
          <a:p>
            <a:r>
              <a:rPr lang="en-US" sz="2000" dirty="0"/>
              <a:t>if [ -z “$string” ] tests for emptiness of $string</a:t>
            </a:r>
            <a:r>
              <a:rPr lang="en-US" sz="2000" dirty="0" smtClean="0"/>
              <a:t>.</a:t>
            </a:r>
          </a:p>
          <a:p>
            <a:endParaRPr lang="en-US" sz="2000" dirty="0"/>
          </a:p>
          <a:p>
            <a:r>
              <a:rPr lang="en-US" sz="2000" dirty="0"/>
              <a:t>The for loop iterates over a list of values.</a:t>
            </a:r>
          </a:p>
          <a:p>
            <a:endParaRPr lang="en-US" sz="20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39823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The Linux Documentation Project (www.tldp.org)</a:t>
            </a:r>
          </a:p>
          <a:p>
            <a:endParaRPr sz="2000" smtClean="0"/>
          </a:p>
          <a:p>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5" name="Text Box 4"/>
          <p:cNvSpPr txBox="1">
            <a:spLocks noChangeArrowheads="1"/>
          </p:cNvSpPr>
          <p:nvPr/>
        </p:nvSpPr>
        <p:spPr bwMode="auto">
          <a:xfrm>
            <a:off x="381000" y="5029200"/>
            <a:ext cx="8458200" cy="1015663"/>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dirty="0">
                <a:solidFill>
                  <a:schemeClr val="tx2"/>
                </a:solidFill>
              </a:rPr>
              <a:t>Disclaimer</a:t>
            </a:r>
            <a:r>
              <a:rPr lang="en-US" b="0" dirty="0"/>
              <a:t>: </a:t>
            </a:r>
            <a:r>
              <a:rPr lang="en-US" sz="1400" b="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58905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latin typeface="Cambria" pitchFamily="18" charset="0"/>
                <a:ea typeface="+mj-ea"/>
                <a:cs typeface="+mj-cs"/>
              </a:rPr>
              <a:t>You have successfully completed </a:t>
            </a:r>
            <a:r>
              <a:rPr lang="en-US" sz="2300" dirty="0" smtClean="0">
                <a:solidFill>
                  <a:schemeClr val="bg1"/>
                </a:solidFill>
                <a:latin typeface="Cambria" pitchFamily="18" charset="0"/>
                <a:ea typeface="+mj-ea"/>
                <a:cs typeface="+mj-cs"/>
              </a:rPr>
              <a:t>-</a:t>
            </a:r>
            <a:r>
              <a:rPr lang="en-US" sz="2300" dirty="0">
                <a:solidFill>
                  <a:schemeClr val="bg1"/>
                </a:solidFill>
                <a:latin typeface="Cambria" pitchFamily="18" charset="0"/>
                <a:ea typeface="+mj-ea"/>
                <a:cs typeface="+mj-cs"/>
              </a:rPr>
              <a:t/>
            </a:r>
            <a:br>
              <a:rPr lang="en-US" sz="2300" dirty="0">
                <a:solidFill>
                  <a:schemeClr val="bg1"/>
                </a:solidFill>
                <a:latin typeface="Cambria" pitchFamily="18" charset="0"/>
                <a:ea typeface="+mj-ea"/>
                <a:cs typeface="+mj-cs"/>
              </a:rPr>
            </a:br>
            <a:r>
              <a:rPr lang="en-US" sz="2300" dirty="0">
                <a:solidFill>
                  <a:schemeClr val="bg1"/>
                </a:solidFill>
                <a:latin typeface="Cambria" pitchFamily="18" charset="0"/>
                <a:ea typeface="+mj-ea"/>
                <a:cs typeface="+mj-cs"/>
              </a:rPr>
              <a:t>Control Structures and Loops</a:t>
            </a:r>
          </a:p>
        </p:txBody>
      </p:sp>
    </p:spTree>
    <p:extLst>
      <p:ext uri="{BB962C8B-B14F-4D97-AF65-F5344CB8AC3E}">
        <p14:creationId xmlns:p14="http://schemas.microsoft.com/office/powerpoint/2010/main" val="1012720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153059483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a:t>This chapter discusses various control structures and loops available in the BASH shell.</a:t>
            </a:r>
          </a:p>
          <a:p>
            <a:endParaRPr lang="en-US" sz="2000" dirty="0"/>
          </a:p>
        </p:txBody>
      </p:sp>
      <p:sp>
        <p:nvSpPr>
          <p:cNvPr id="3" name="Title 2"/>
          <p:cNvSpPr>
            <a:spLocks noGrp="1"/>
          </p:cNvSpPr>
          <p:nvPr>
            <p:ph type="title"/>
          </p:nvPr>
        </p:nvSpPr>
        <p:spPr/>
        <p:txBody>
          <a:bodyPr/>
          <a:lstStyle/>
          <a:p>
            <a:r>
              <a:rPr lang="en-US"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761245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sz="2000" dirty="0"/>
              <a:t>After </a:t>
            </a:r>
            <a:r>
              <a:rPr lang="en-US" sz="2000" dirty="0" smtClean="0"/>
              <a:t>completing this chapter, </a:t>
            </a:r>
            <a:r>
              <a:rPr lang="en-US" sz="2000" dirty="0"/>
              <a:t>you will be able to:</a:t>
            </a:r>
          </a:p>
          <a:p>
            <a:pPr lvl="1"/>
            <a:r>
              <a:rPr lang="en-US" sz="1800" dirty="0"/>
              <a:t>Identify various control structures in </a:t>
            </a:r>
            <a:r>
              <a:rPr lang="en-US" sz="1800" dirty="0" smtClean="0"/>
              <a:t>BASH.</a:t>
            </a:r>
            <a:endParaRPr lang="en-US" sz="1800" dirty="0"/>
          </a:p>
          <a:p>
            <a:pPr lvl="1"/>
            <a:r>
              <a:rPr lang="en-US" sz="1800" dirty="0"/>
              <a:t>Describe complex conditions in if and while </a:t>
            </a:r>
            <a:r>
              <a:rPr lang="en-US" sz="1800" dirty="0" smtClean="0"/>
              <a:t>loops.</a:t>
            </a:r>
            <a:endParaRPr lang="en-US" sz="1800" dirty="0"/>
          </a:p>
          <a:p>
            <a:pPr lvl="1"/>
            <a:r>
              <a:rPr lang="en-US" sz="1800" dirty="0"/>
              <a:t>Create compound </a:t>
            </a:r>
            <a:r>
              <a:rPr lang="en-US" sz="1800" dirty="0" smtClean="0"/>
              <a:t>conditions.</a:t>
            </a:r>
            <a:endParaRPr lang="en-US" sz="1800" dirty="0"/>
          </a:p>
          <a:p>
            <a:endParaRPr lang="en-US" sz="200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2469413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Operators and Reserved Words</a:t>
            </a:r>
            <a:endParaRPr lang="en-US" dirty="0"/>
          </a:p>
        </p:txBody>
      </p:sp>
      <p:sp>
        <p:nvSpPr>
          <p:cNvPr id="6" name="Content Placeholder 5"/>
          <p:cNvSpPr>
            <a:spLocks noGrp="1"/>
          </p:cNvSpPr>
          <p:nvPr>
            <p:ph idx="1"/>
          </p:nvPr>
        </p:nvSpPr>
        <p:spPr/>
        <p:txBody>
          <a:bodyPr/>
          <a:lstStyle/>
          <a:p>
            <a:r>
              <a:rPr lang="en-US" sz="2000" dirty="0"/>
              <a:t>‘&amp;&amp;’ implements logical </a:t>
            </a:r>
            <a:r>
              <a:rPr lang="en-US" sz="2000" dirty="0" smtClean="0"/>
              <a:t>AND</a:t>
            </a:r>
          </a:p>
          <a:p>
            <a:endParaRPr lang="en-US" sz="2000" dirty="0"/>
          </a:p>
          <a:p>
            <a:r>
              <a:rPr lang="en-US" sz="2000" dirty="0"/>
              <a:t>‘||’ implements logical </a:t>
            </a:r>
            <a:r>
              <a:rPr lang="en-US" sz="2000" dirty="0" smtClean="0"/>
              <a:t>OR</a:t>
            </a:r>
          </a:p>
          <a:p>
            <a:endParaRPr lang="en-US" sz="2000" dirty="0"/>
          </a:p>
          <a:p>
            <a:r>
              <a:rPr lang="en-US" sz="2000" dirty="0"/>
              <a:t>‘!’ implements logical </a:t>
            </a:r>
            <a:r>
              <a:rPr lang="en-US" sz="2000" dirty="0" smtClean="0"/>
              <a:t>NOT</a:t>
            </a:r>
          </a:p>
          <a:p>
            <a:endParaRPr lang="en-US" sz="2000" dirty="0"/>
          </a:p>
          <a:p>
            <a:r>
              <a:rPr lang="en-US" sz="2000" dirty="0"/>
              <a:t>Reserved Words:</a:t>
            </a:r>
          </a:p>
          <a:p>
            <a:pPr lvl="1"/>
            <a:r>
              <a:rPr lang="en-US" sz="1800" dirty="0"/>
              <a:t>case  do done </a:t>
            </a:r>
            <a:r>
              <a:rPr lang="en-US" sz="1800" dirty="0" err="1"/>
              <a:t>elif</a:t>
            </a:r>
            <a:r>
              <a:rPr lang="en-US" sz="1800" dirty="0"/>
              <a:t> else </a:t>
            </a:r>
            <a:r>
              <a:rPr lang="en-US" sz="1800" dirty="0" err="1"/>
              <a:t>esac</a:t>
            </a:r>
            <a:r>
              <a:rPr lang="en-US" sz="1800" dirty="0"/>
              <a:t> fi for function if in select then until while time.</a:t>
            </a:r>
          </a:p>
          <a:p>
            <a:endParaRPr lang="en-US" sz="200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2796112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800" dirty="0" smtClean="0">
                <a:latin typeface="Courier New" pitchFamily="49" charset="0"/>
              </a:rPr>
              <a:t>colors="red green blue"</a:t>
            </a:r>
          </a:p>
          <a:p>
            <a:pPr>
              <a:buNone/>
            </a:pPr>
            <a:r>
              <a:rPr lang="en-US" sz="1800" dirty="0" smtClean="0">
                <a:latin typeface="Courier New" pitchFamily="49" charset="0"/>
              </a:rPr>
              <a:t>for shade in $colors; do</a:t>
            </a:r>
          </a:p>
          <a:p>
            <a:pPr>
              <a:buNone/>
            </a:pPr>
            <a:r>
              <a:rPr lang="en-US" sz="1800" dirty="0" smtClean="0">
                <a:latin typeface="Courier New" pitchFamily="49" charset="0"/>
              </a:rPr>
              <a:t>	echo color is $shade;</a:t>
            </a:r>
          </a:p>
          <a:p>
            <a:pPr>
              <a:buNone/>
            </a:pPr>
            <a:r>
              <a:rPr lang="en-US" sz="1800" dirty="0" smtClean="0">
                <a:latin typeface="Courier New" pitchFamily="49" charset="0"/>
              </a:rPr>
              <a:t>Done</a:t>
            </a:r>
          </a:p>
          <a:p>
            <a:pPr>
              <a:buNone/>
            </a:pPr>
            <a:r>
              <a:rPr lang="en-US" sz="1800" dirty="0" smtClean="0">
                <a:latin typeface="Courier New" pitchFamily="49" charset="0"/>
              </a:rPr>
              <a:t>color is red </a:t>
            </a:r>
          </a:p>
          <a:p>
            <a:pPr>
              <a:buNone/>
            </a:pPr>
            <a:r>
              <a:rPr lang="en-US" sz="1800" dirty="0" smtClean="0">
                <a:latin typeface="Courier New" pitchFamily="49" charset="0"/>
              </a:rPr>
              <a:t>color is green</a:t>
            </a:r>
          </a:p>
          <a:p>
            <a:pPr>
              <a:buNone/>
            </a:pPr>
            <a:r>
              <a:rPr lang="en-US" sz="1800" dirty="0" smtClean="0">
                <a:latin typeface="Courier New" pitchFamily="49" charset="0"/>
              </a:rPr>
              <a:t>color is blue</a:t>
            </a:r>
          </a:p>
          <a:p>
            <a:pPr>
              <a:lnSpc>
                <a:spcPct val="240000"/>
              </a:lnSpc>
            </a:pPr>
            <a:r>
              <a:rPr lang="en-US" sz="2000" dirty="0" smtClean="0"/>
              <a:t>Bash specific for loop </a:t>
            </a:r>
            <a:r>
              <a:rPr lang="en-US" sz="2000" dirty="0" smtClean="0">
                <a:cs typeface="Calibri" pitchFamily="34" charset="0"/>
              </a:rPr>
              <a:t>versions</a:t>
            </a:r>
          </a:p>
          <a:p>
            <a:pPr>
              <a:buNone/>
            </a:pPr>
            <a:r>
              <a:rPr lang="en-US" sz="1800" dirty="0" smtClean="0">
                <a:latin typeface="Courier New" pitchFamily="49" charset="0"/>
              </a:rPr>
              <a:t>	for num in {1..5}; do ; #for loop body ; done</a:t>
            </a:r>
          </a:p>
          <a:p>
            <a:pPr>
              <a:buNone/>
            </a:pPr>
            <a:r>
              <a:rPr lang="en-US" sz="1800" dirty="0" smtClean="0">
                <a:latin typeface="Courier New" pitchFamily="49" charset="0"/>
              </a:rPr>
              <a:t>	for (( </a:t>
            </a:r>
            <a:r>
              <a:rPr lang="en-US" sz="1800" dirty="0" err="1" smtClean="0">
                <a:latin typeface="Courier New" pitchFamily="49" charset="0"/>
              </a:rPr>
              <a:t>i</a:t>
            </a:r>
            <a:r>
              <a:rPr lang="en-US" sz="1800" dirty="0" smtClean="0">
                <a:latin typeface="Courier New" pitchFamily="49" charset="0"/>
              </a:rPr>
              <a:t>=0; </a:t>
            </a:r>
            <a:r>
              <a:rPr lang="en-US" sz="1800" dirty="0" err="1" smtClean="0">
                <a:latin typeface="Courier New" pitchFamily="49" charset="0"/>
              </a:rPr>
              <a:t>i</a:t>
            </a:r>
            <a:r>
              <a:rPr lang="en-US" sz="1800" dirty="0" smtClean="0">
                <a:latin typeface="Courier New" pitchFamily="49" charset="0"/>
              </a:rPr>
              <a:t>&lt;10 ; </a:t>
            </a:r>
            <a:r>
              <a:rPr lang="en-US" sz="1800" dirty="0" err="1" smtClean="0">
                <a:latin typeface="Courier New" pitchFamily="49" charset="0"/>
              </a:rPr>
              <a:t>i</a:t>
            </a:r>
            <a:r>
              <a:rPr lang="en-US" sz="1800" dirty="0" smtClean="0">
                <a:latin typeface="Courier New" pitchFamily="49" charset="0"/>
              </a:rPr>
              <a:t>++ )) do ; #for loop body ; done</a:t>
            </a:r>
          </a:p>
          <a:p>
            <a:pPr>
              <a:lnSpc>
                <a:spcPct val="240000"/>
              </a:lnSpc>
            </a:pPr>
            <a:r>
              <a:rPr lang="en-IN" sz="2000" dirty="0"/>
              <a:t>loop can be executed for step more than 1 as x+=2, x+=5 etc. </a:t>
            </a:r>
            <a:endParaRPr lang="en-US" sz="2000" dirty="0"/>
          </a:p>
        </p:txBody>
      </p:sp>
      <p:sp>
        <p:nvSpPr>
          <p:cNvPr id="3" name="Title 2"/>
          <p:cNvSpPr>
            <a:spLocks noGrp="1"/>
          </p:cNvSpPr>
          <p:nvPr>
            <p:ph type="title"/>
          </p:nvPr>
        </p:nvSpPr>
        <p:spPr/>
        <p:txBody>
          <a:bodyPr/>
          <a:lstStyle/>
          <a:p>
            <a:r>
              <a:rPr lang="en-US" dirty="0" smtClean="0"/>
              <a:t>For Loop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2211689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None/>
            </a:pPr>
            <a:r>
              <a:rPr lang="en-US" sz="1800" dirty="0" smtClean="0">
                <a:latin typeface="Courier New" pitchFamily="49" charset="0"/>
              </a:rPr>
              <a:t>medals="gold silver bronze"</a:t>
            </a:r>
          </a:p>
          <a:p>
            <a:pPr>
              <a:lnSpc>
                <a:spcPct val="90000"/>
              </a:lnSpc>
              <a:buNone/>
            </a:pPr>
            <a:r>
              <a:rPr lang="en-US" sz="1800" dirty="0" smtClean="0">
                <a:latin typeface="Courier New" pitchFamily="49" charset="0"/>
              </a:rPr>
              <a:t>select medal in $medals; do</a:t>
            </a:r>
          </a:p>
          <a:p>
            <a:pPr>
              <a:lnSpc>
                <a:spcPct val="90000"/>
              </a:lnSpc>
              <a:buNone/>
            </a:pPr>
            <a:r>
              <a:rPr lang="en-US" sz="1800" dirty="0" smtClean="0">
                <a:latin typeface="Courier New" pitchFamily="49" charset="0"/>
              </a:rPr>
              <a:t>	echo $medal;</a:t>
            </a:r>
          </a:p>
          <a:p>
            <a:pPr>
              <a:lnSpc>
                <a:spcPct val="90000"/>
              </a:lnSpc>
              <a:buNone/>
            </a:pPr>
            <a:r>
              <a:rPr lang="en-US" sz="1800" dirty="0" smtClean="0">
                <a:latin typeface="Courier New" pitchFamily="49" charset="0"/>
              </a:rPr>
              <a:t>done</a:t>
            </a:r>
          </a:p>
          <a:p>
            <a:pPr>
              <a:lnSpc>
                <a:spcPct val="90000"/>
              </a:lnSpc>
              <a:buNone/>
            </a:pPr>
            <a:endParaRPr lang="en-US" sz="1800" dirty="0" smtClean="0">
              <a:latin typeface="Courier New" pitchFamily="49" charset="0"/>
            </a:endParaRPr>
          </a:p>
          <a:p>
            <a:pPr>
              <a:lnSpc>
                <a:spcPct val="90000"/>
              </a:lnSpc>
              <a:buNone/>
            </a:pPr>
            <a:r>
              <a:rPr lang="en-US" sz="1800" dirty="0" smtClean="0">
                <a:latin typeface="Courier New" pitchFamily="49" charset="0"/>
              </a:rPr>
              <a:t>1) gold</a:t>
            </a:r>
          </a:p>
          <a:p>
            <a:pPr>
              <a:lnSpc>
                <a:spcPct val="90000"/>
              </a:lnSpc>
              <a:buNone/>
            </a:pPr>
            <a:r>
              <a:rPr lang="en-US" sz="1800" dirty="0" smtClean="0">
                <a:latin typeface="Courier New" pitchFamily="49" charset="0"/>
              </a:rPr>
              <a:t>2) silver</a:t>
            </a:r>
          </a:p>
          <a:p>
            <a:pPr>
              <a:lnSpc>
                <a:spcPct val="90000"/>
              </a:lnSpc>
              <a:buNone/>
            </a:pPr>
            <a:r>
              <a:rPr lang="en-US" sz="1800" dirty="0" smtClean="0">
                <a:latin typeface="Courier New" pitchFamily="49" charset="0"/>
              </a:rPr>
              <a:t>3) bronze</a:t>
            </a:r>
          </a:p>
          <a:p>
            <a:pPr>
              <a:lnSpc>
                <a:spcPct val="90000"/>
              </a:lnSpc>
              <a:buNone/>
            </a:pPr>
            <a:r>
              <a:rPr lang="en-US" sz="1800" dirty="0" smtClean="0">
                <a:latin typeface="Courier New" pitchFamily="49" charset="0"/>
              </a:rPr>
              <a:t>#? 2</a:t>
            </a:r>
          </a:p>
          <a:p>
            <a:pPr>
              <a:lnSpc>
                <a:spcPct val="90000"/>
              </a:lnSpc>
              <a:buNone/>
            </a:pPr>
            <a:r>
              <a:rPr lang="en-US" sz="1800" dirty="0" smtClean="0">
                <a:latin typeface="Courier New" pitchFamily="49" charset="0"/>
              </a:rPr>
              <a:t>silver</a:t>
            </a:r>
          </a:p>
          <a:p>
            <a:pPr>
              <a:lnSpc>
                <a:spcPct val="90000"/>
              </a:lnSpc>
              <a:buNone/>
            </a:pPr>
            <a:r>
              <a:rPr lang="en-US" sz="1800" dirty="0" smtClean="0">
                <a:latin typeface="Courier New" pitchFamily="49" charset="0"/>
              </a:rPr>
              <a:t>#? &lt;CTRL+D&gt;</a:t>
            </a:r>
          </a:p>
          <a:p>
            <a:pPr>
              <a:lnSpc>
                <a:spcPct val="90000"/>
              </a:lnSpc>
              <a:buNone/>
            </a:pPr>
            <a:endParaRPr lang="en-US" sz="2000" dirty="0" smtClean="0">
              <a:latin typeface="Courier New" pitchFamily="49" charset="0"/>
            </a:endParaRPr>
          </a:p>
          <a:p>
            <a:pPr>
              <a:lnSpc>
                <a:spcPct val="90000"/>
              </a:lnSpc>
            </a:pPr>
            <a:r>
              <a:rPr lang="en-US" sz="2000" dirty="0" smtClean="0"/>
              <a:t>When user input is outside of given range, output is blank line.</a:t>
            </a:r>
          </a:p>
          <a:p>
            <a:pPr lvl="1">
              <a:lnSpc>
                <a:spcPct val="180000"/>
              </a:lnSpc>
            </a:pPr>
            <a:endParaRPr lang="en-US" sz="1800" b="1" dirty="0" smtClean="0"/>
          </a:p>
        </p:txBody>
      </p:sp>
      <p:sp>
        <p:nvSpPr>
          <p:cNvPr id="3" name="Title 2"/>
          <p:cNvSpPr>
            <a:spLocks noGrp="1"/>
          </p:cNvSpPr>
          <p:nvPr>
            <p:ph type="title"/>
          </p:nvPr>
        </p:nvSpPr>
        <p:spPr/>
        <p:txBody>
          <a:bodyPr/>
          <a:lstStyle/>
          <a:p>
            <a:r>
              <a:rPr lang="en-US" dirty="0" smtClean="0"/>
              <a:t>User Selection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789333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562475"/>
          </a:xfrm>
        </p:spPr>
        <p:txBody>
          <a:bodyPr/>
          <a:lstStyle/>
          <a:p>
            <a:pPr>
              <a:buNone/>
            </a:pPr>
            <a:r>
              <a:rPr sz="1800" dirty="0" smtClean="0">
                <a:latin typeface="Courier New" pitchFamily="49" charset="0"/>
              </a:rPr>
              <a:t>case $grade in</a:t>
            </a:r>
          </a:p>
          <a:p>
            <a:pPr>
              <a:buNone/>
            </a:pPr>
            <a:r>
              <a:rPr sz="1800" dirty="0" smtClean="0">
                <a:latin typeface="Courier New" pitchFamily="49" charset="0"/>
              </a:rPr>
              <a:t>  '</a:t>
            </a:r>
            <a:r>
              <a:rPr sz="1800" dirty="0" err="1" smtClean="0">
                <a:latin typeface="Courier New" pitchFamily="49" charset="0"/>
              </a:rPr>
              <a:t>first_class</a:t>
            </a:r>
            <a:r>
              <a:rPr sz="1800" dirty="0" smtClean="0">
                <a:latin typeface="Courier New" pitchFamily="49" charset="0"/>
              </a:rPr>
              <a:t>')</a:t>
            </a:r>
          </a:p>
          <a:p>
            <a:pPr>
              <a:buNone/>
            </a:pPr>
            <a:r>
              <a:rPr sz="1800" dirty="0" smtClean="0">
                <a:latin typeface="Courier New" pitchFamily="49" charset="0"/>
              </a:rPr>
              <a:t>	echo "70% or above";;</a:t>
            </a:r>
          </a:p>
          <a:p>
            <a:pPr>
              <a:buNone/>
            </a:pPr>
            <a:r>
              <a:rPr sz="1800" dirty="0" smtClean="0">
                <a:latin typeface="Courier New" pitchFamily="49" charset="0"/>
              </a:rPr>
              <a:t>  '</a:t>
            </a:r>
            <a:r>
              <a:rPr sz="1800" dirty="0" err="1" smtClean="0">
                <a:latin typeface="Courier New" pitchFamily="49" charset="0"/>
              </a:rPr>
              <a:t>second_class</a:t>
            </a:r>
            <a:r>
              <a:rPr sz="1800" dirty="0" smtClean="0">
                <a:latin typeface="Courier New" pitchFamily="49" charset="0"/>
              </a:rPr>
              <a:t>')</a:t>
            </a:r>
          </a:p>
          <a:p>
            <a:pPr>
              <a:buNone/>
            </a:pPr>
            <a:r>
              <a:rPr sz="1800" dirty="0" smtClean="0">
                <a:latin typeface="Courier New" pitchFamily="49" charset="0"/>
              </a:rPr>
              <a:t>	echo "between 50% &amp; 70%";;</a:t>
            </a:r>
          </a:p>
          <a:p>
            <a:pPr>
              <a:buNone/>
            </a:pPr>
            <a:r>
              <a:rPr sz="1800" dirty="0" smtClean="0">
                <a:latin typeface="Courier New" pitchFamily="49" charset="0"/>
              </a:rPr>
              <a:t>  '</a:t>
            </a:r>
            <a:r>
              <a:rPr sz="1800" dirty="0" err="1" smtClean="0">
                <a:latin typeface="Courier New" pitchFamily="49" charset="0"/>
              </a:rPr>
              <a:t>third_class</a:t>
            </a:r>
            <a:r>
              <a:rPr sz="1800" dirty="0" smtClean="0">
                <a:latin typeface="Courier New" pitchFamily="49" charset="0"/>
              </a:rPr>
              <a:t>')</a:t>
            </a:r>
          </a:p>
          <a:p>
            <a:pPr>
              <a:buNone/>
            </a:pPr>
            <a:r>
              <a:rPr sz="1800" dirty="0" smtClean="0">
                <a:latin typeface="Courier New" pitchFamily="49" charset="0"/>
              </a:rPr>
              <a:t>	echo "between 30% &amp; 50%";;</a:t>
            </a:r>
          </a:p>
          <a:p>
            <a:pPr>
              <a:buNone/>
            </a:pPr>
            <a:r>
              <a:rPr sz="1800" dirty="0" smtClean="0">
                <a:latin typeface="Courier New" pitchFamily="49" charset="0"/>
              </a:rPr>
              <a:t>  *)</a:t>
            </a:r>
          </a:p>
          <a:p>
            <a:pPr>
              <a:buNone/>
            </a:pPr>
            <a:r>
              <a:rPr sz="1800" dirty="0" smtClean="0">
                <a:latin typeface="Courier New" pitchFamily="49" charset="0"/>
              </a:rPr>
              <a:t>	echo "failed";;</a:t>
            </a:r>
          </a:p>
          <a:p>
            <a:pPr>
              <a:buNone/>
            </a:pPr>
            <a:r>
              <a:rPr sz="1800" dirty="0" err="1" smtClean="0">
                <a:latin typeface="Courier New" pitchFamily="49" charset="0"/>
              </a:rPr>
              <a:t>esac</a:t>
            </a:r>
            <a:endParaRPr sz="1800" dirty="0" smtClean="0">
              <a:latin typeface="Courier New" pitchFamily="49" charset="0"/>
            </a:endParaRPr>
          </a:p>
          <a:p>
            <a:endParaRPr lang="en-US" sz="2000" dirty="0"/>
          </a:p>
        </p:txBody>
      </p:sp>
      <p:sp>
        <p:nvSpPr>
          <p:cNvPr id="3" name="Title 2"/>
          <p:cNvSpPr>
            <a:spLocks noGrp="1"/>
          </p:cNvSpPr>
          <p:nvPr>
            <p:ph type="title"/>
          </p:nvPr>
        </p:nvSpPr>
        <p:spPr/>
        <p:txBody>
          <a:bodyPr/>
          <a:lstStyle/>
          <a:p>
            <a:r>
              <a:rPr lang="en-US" dirty="0" smtClean="0"/>
              <a:t>Case Construct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51096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BDD00DA-7315-4B0F-8E5F-C4660194718C}"/>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A7C481EB-8F30-4DBE-97E4-C47F16554C60}"/>
</file>

<file path=docProps/app.xml><?xml version="1.0" encoding="utf-8"?>
<Properties xmlns="http://schemas.openxmlformats.org/officeDocument/2006/extended-properties" xmlns:vt="http://schemas.openxmlformats.org/officeDocument/2006/docPropsVTypes">
  <Template>Theme_3</Template>
  <TotalTime>1056</TotalTime>
  <Words>900</Words>
  <Application>Microsoft Office PowerPoint</Application>
  <PresentationFormat>On-screen Show (4:3)</PresentationFormat>
  <Paragraphs>240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Theme_3</vt:lpstr>
      <vt:lpstr>PowerPoint Presentation</vt:lpstr>
      <vt:lpstr>PowerPoint Presentation</vt:lpstr>
      <vt:lpstr>PowerPoint Presentation</vt:lpstr>
      <vt:lpstr>Overview</vt:lpstr>
      <vt:lpstr>Objectives</vt:lpstr>
      <vt:lpstr>Control Operators and Reserved Words</vt:lpstr>
      <vt:lpstr>For Loop</vt:lpstr>
      <vt:lpstr>User Selection</vt:lpstr>
      <vt:lpstr>Case Construct</vt:lpstr>
      <vt:lpstr>If – Then - Else</vt:lpstr>
      <vt:lpstr>If – Then – Else ( Contd.)</vt:lpstr>
      <vt:lpstr>If Conditions</vt:lpstr>
      <vt:lpstr>Compound Conditions</vt:lpstr>
      <vt:lpstr>The Null Command</vt:lpstr>
      <vt:lpstr>While and Until Loops</vt:lpstr>
      <vt:lpstr>Break and Continue</vt:lpstr>
      <vt:lpstr>Questions</vt:lpstr>
      <vt:lpstr>Test Your Understanding</vt:lpstr>
      <vt:lpstr>Hands-on Exercise</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137</cp:revision>
  <dcterms:created xsi:type="dcterms:W3CDTF">2011-06-15T11:24:59Z</dcterms:created>
  <dcterms:modified xsi:type="dcterms:W3CDTF">2013-06-21T08:31:07Z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