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1"/>
  </p:notesMasterIdLst>
  <p:sldIdLst>
    <p:sldId id="257" r:id="rId5"/>
    <p:sldId id="261" r:id="rId6"/>
    <p:sldId id="305" r:id="rId7"/>
    <p:sldId id="258" r:id="rId8"/>
    <p:sldId id="302" r:id="rId9"/>
    <p:sldId id="263" r:id="rId10"/>
    <p:sldId id="283" r:id="rId11"/>
    <p:sldId id="284" r:id="rId12"/>
    <p:sldId id="303" r:id="rId13"/>
    <p:sldId id="304" r:id="rId14"/>
    <p:sldId id="288" r:id="rId15"/>
    <p:sldId id="291" r:id="rId16"/>
    <p:sldId id="290" r:id="rId17"/>
    <p:sldId id="300" r:id="rId18"/>
    <p:sldId id="301"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tK19+JH9eL3kFtC/jGXgqg==" hashData="OJvkJpDV1De3qauKL5/ZZu9k394="/>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12" autoAdjust="0"/>
    <p:restoredTop sz="76021" autoAdjust="0"/>
  </p:normalViewPr>
  <p:slideViewPr>
    <p:cSldViewPr>
      <p:cViewPr varScale="1">
        <p:scale>
          <a:sx n="51" d="100"/>
          <a:sy n="51" d="100"/>
        </p:scale>
        <p:origin x="-21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6/21/2013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01473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240000"/>
              </a:lnSpc>
              <a:buFont typeface="+mj-lt"/>
              <a:buAutoNum type="arabicPeriod"/>
            </a:pPr>
            <a:r>
              <a:rPr lang="en-US" sz="1200" dirty="0" smtClean="0"/>
              <a:t>Strong quotes do not interpolate variables, but weak quotes do.</a:t>
            </a:r>
          </a:p>
          <a:p>
            <a:pPr marL="228600" indent="-228600">
              <a:lnSpc>
                <a:spcPct val="240000"/>
              </a:lnSpc>
              <a:buFont typeface="+mj-lt"/>
              <a:buAutoNum type="arabicPeriod"/>
            </a:pPr>
            <a:r>
              <a:rPr lang="en-US" sz="1200" dirty="0" smtClean="0"/>
              <a:t>Here documents allow ‘embedding’ verbatim text in shell scripts.</a:t>
            </a:r>
          </a:p>
          <a:p>
            <a:pPr marL="228600" indent="-228600">
              <a:lnSpc>
                <a:spcPct val="240000"/>
              </a:lnSpc>
              <a:buFont typeface="+mj-lt"/>
              <a:buAutoNum type="arabicPeriod"/>
            </a:pPr>
            <a:r>
              <a:rPr lang="en-US" sz="1200" dirty="0" smtClean="0"/>
              <a:t>Back ticks return the output of the enclosed command.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Picture 5" descr="template_Learner_1.jpg"/>
          <p:cNvPicPr>
            <a:picLocks noChangeAspect="1"/>
          </p:cNvPicPr>
          <p:nvPr/>
        </p:nvPicPr>
        <p:blipFill>
          <a:blip r:embed="rId3" cstate="print"/>
          <a:stretch>
            <a:fillRect/>
          </a:stretch>
        </p:blipFill>
        <p:spPr>
          <a:xfrm>
            <a:off x="0" y="0"/>
            <a:ext cx="9144000" cy="6858000"/>
          </a:xfrm>
          <a:prstGeom prst="rect">
            <a:avLst/>
          </a:prstGeom>
        </p:spPr>
      </p:pic>
      <p:pic>
        <p:nvPicPr>
          <p:cNvPr id="3" name="Picture 2" descr="template_Learner_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2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186584" y="647834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64873867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descr="template_Learner_thankyou1.jpg"/>
          <p:cNvPicPr>
            <a:picLocks noChangeAspect="1"/>
          </p:cNvPicPr>
          <p:nvPr/>
        </p:nvPicPr>
        <p:blipFill>
          <a:blip r:embed="rId3"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1252240" y="4703761"/>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683092"/>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292692"/>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902292"/>
            <a:ext cx="6477000" cy="609600"/>
          </a:xfrm>
        </p:spPr>
        <p:txBody>
          <a:bodyPr/>
          <a:lstStyle>
            <a:lvl1pPr>
              <a:buNone/>
              <a:defRPr sz="1600">
                <a:latin typeface="+mj-lt"/>
              </a:defRPr>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A04AFBC5-2B20-4E0B-9DFE-D04369A198DB}" type="slidenum">
              <a:rPr lang="en-GB" smtClean="0"/>
              <a:pPr/>
              <a:t>‹#›</a:t>
            </a:fld>
            <a:endParaRPr lang="en-GB" dirty="0"/>
          </a:p>
        </p:txBody>
      </p:sp>
      <p:sp>
        <p:nvSpPr>
          <p:cNvPr id="12" name="Rectangle 11"/>
          <p:cNvSpPr/>
          <p:nvPr userDrawn="1"/>
        </p:nvSpPr>
        <p:spPr>
          <a:xfrm>
            <a:off x="1524000" y="15240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solidFill>
                  <a:schemeClr val="tx2"/>
                </a:solidFill>
                <a:latin typeface="Verdana" pitchFamily="34" charset="0"/>
              </a:rPr>
              <a:t>About the Author</a:t>
            </a:r>
            <a:endParaRPr lang="en-US" sz="3600" b="0" dirty="0">
              <a:solidFill>
                <a:schemeClr val="tx2"/>
              </a:solidFill>
              <a:latin typeface="Verdana" pitchFamily="34" charset="0"/>
            </a:endParaRPr>
          </a:p>
        </p:txBody>
      </p:sp>
      <p:graphicFrame>
        <p:nvGraphicFramePr>
          <p:cNvPr id="14" name="Group 81"/>
          <p:cNvGraphicFramePr>
            <a:graphicFrameLocks noGrp="1"/>
          </p:cNvGraphicFramePr>
          <p:nvPr userDrawn="1">
            <p:extLst>
              <p:ext uri="{D42A27DB-BD31-4B8C-83A1-F6EECF244321}">
                <p14:modId xmlns:p14="http://schemas.microsoft.com/office/powerpoint/2010/main" val="1579041680"/>
              </p:ext>
            </p:extLst>
          </p:nvPr>
        </p:nvGraphicFramePr>
        <p:xfrm>
          <a:off x="533400" y="2667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186584" y="647834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4"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23" cstate="print"/>
          <a:srcRect/>
          <a:stretch>
            <a:fillRect/>
          </a:stretch>
        </p:blipFill>
        <p:spPr bwMode="auto">
          <a:xfrm>
            <a:off x="0" y="0"/>
            <a:ext cx="1460500" cy="1295400"/>
          </a:xfrm>
          <a:prstGeom prst="rect">
            <a:avLst/>
          </a:prstGeom>
          <a:noFill/>
          <a:ln w="9525">
            <a:noFill/>
            <a:miter lim="800000"/>
            <a:headEnd/>
            <a:tailEnd/>
          </a:ln>
        </p:spPr>
      </p:pic>
      <p:pic>
        <p:nvPicPr>
          <p:cNvPr id="11" name="Picture 10" descr="template_Learner_banner1.jpg"/>
          <p:cNvPicPr>
            <a:picLocks noChangeAspect="1"/>
          </p:cNvPicPr>
          <p:nvPr/>
        </p:nvPicPr>
        <p:blipFill>
          <a:blip r:embed="rId24"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28194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t>Meta-characters, Quoting, and Escaping</a:t>
            </a: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A way of including snippets of text verbatim </a:t>
            </a:r>
            <a:r>
              <a:rPr lang="en-US" sz="2000" dirty="0" smtClean="0"/>
              <a:t>in </a:t>
            </a:r>
            <a:r>
              <a:rPr lang="en-US" sz="2000" dirty="0"/>
              <a:t>your </a:t>
            </a:r>
            <a:r>
              <a:rPr lang="en-US" sz="2000" dirty="0" smtClean="0"/>
              <a:t>script</a:t>
            </a:r>
            <a:r>
              <a:rPr sz="2000" dirty="0" smtClean="0"/>
              <a:t>:</a:t>
            </a:r>
          </a:p>
          <a:p>
            <a:pPr lvl="1">
              <a:buNone/>
            </a:pPr>
            <a:r>
              <a:rPr sz="1800" dirty="0" smtClean="0">
                <a:latin typeface="Courier New" pitchFamily="49" charset="0"/>
              </a:rPr>
              <a:t>function usage {</a:t>
            </a:r>
          </a:p>
          <a:p>
            <a:pPr lvl="1">
              <a:buNone/>
            </a:pPr>
            <a:r>
              <a:rPr sz="1800" dirty="0" smtClean="0">
                <a:latin typeface="Courier New" pitchFamily="49" charset="0"/>
              </a:rPr>
              <a:t>	ver=1.2.3</a:t>
            </a:r>
          </a:p>
          <a:p>
            <a:pPr lvl="1">
              <a:buNone/>
            </a:pPr>
            <a:r>
              <a:rPr sz="1800" dirty="0" smtClean="0">
                <a:latin typeface="Courier New" pitchFamily="49" charset="0"/>
              </a:rPr>
              <a:t>	cat &lt;&lt;END</a:t>
            </a:r>
          </a:p>
          <a:p>
            <a:pPr lvl="1">
              <a:buNone/>
            </a:pPr>
            <a:r>
              <a:rPr sz="1800" dirty="0" smtClean="0">
                <a:latin typeface="Courier New" pitchFamily="49" charset="0"/>
              </a:rPr>
              <a:t>$0 ( version  $ver )</a:t>
            </a:r>
          </a:p>
          <a:p>
            <a:pPr lvl="1">
              <a:buNone/>
            </a:pPr>
            <a:r>
              <a:rPr sz="1800" dirty="0" smtClean="0">
                <a:latin typeface="Courier New" pitchFamily="49" charset="0"/>
              </a:rPr>
              <a:t>Usage:</a:t>
            </a:r>
          </a:p>
          <a:p>
            <a:pPr lvl="1">
              <a:buNone/>
            </a:pPr>
            <a:r>
              <a:rPr sz="1800" dirty="0" smtClean="0">
                <a:latin typeface="Courier New" pitchFamily="49" charset="0"/>
              </a:rPr>
              <a:t>$0 &lt;start|stop|status&gt;</a:t>
            </a:r>
          </a:p>
          <a:p>
            <a:pPr lvl="1">
              <a:buNone/>
            </a:pPr>
            <a:r>
              <a:rPr sz="1800" dirty="0" smtClean="0">
                <a:latin typeface="Courier New" pitchFamily="49" charset="0"/>
              </a:rPr>
              <a:t>END</a:t>
            </a:r>
          </a:p>
          <a:p>
            <a:pPr lvl="1">
              <a:buNone/>
            </a:pPr>
            <a:r>
              <a:rPr sz="1800" dirty="0" smtClean="0">
                <a:latin typeface="Courier New" pitchFamily="49" charset="0"/>
              </a:rPr>
              <a:t>}</a:t>
            </a:r>
          </a:p>
          <a:p>
            <a:r>
              <a:rPr lang="en-US" sz="2000" dirty="0" smtClean="0"/>
              <a:t>Saves you multiple echo commands</a:t>
            </a:r>
          </a:p>
          <a:p>
            <a:r>
              <a:rPr lang="en-US" sz="2000" dirty="0" smtClean="0"/>
              <a:t>Do not have to escape special characters</a:t>
            </a:r>
          </a:p>
          <a:p>
            <a:r>
              <a:rPr lang="en-US" sz="2000" dirty="0" smtClean="0"/>
              <a:t>Can interpolate variables</a:t>
            </a:r>
          </a:p>
          <a:p>
            <a:endParaRPr lang="en-US" sz="1800" dirty="0"/>
          </a:p>
        </p:txBody>
      </p:sp>
      <p:sp>
        <p:nvSpPr>
          <p:cNvPr id="3" name="Title 2"/>
          <p:cNvSpPr>
            <a:spLocks noGrp="1"/>
          </p:cNvSpPr>
          <p:nvPr>
            <p:ph type="title"/>
          </p:nvPr>
        </p:nvSpPr>
        <p:spPr>
          <a:xfrm>
            <a:off x="1600200" y="0"/>
            <a:ext cx="7543800" cy="1143000"/>
          </a:xfrm>
        </p:spPr>
        <p:txBody>
          <a:bodyPr/>
          <a:lstStyle/>
          <a:p>
            <a:r>
              <a:rPr lang="en-US" dirty="0" smtClean="0"/>
              <a:t>Here Document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0"/>
            <a:ext cx="7543800" cy="1143000"/>
          </a:xfrm>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5" name="Picture 4"/>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2750"/>
            <a:ext cx="8686800" cy="4946650"/>
          </a:xfrm>
        </p:spPr>
        <p:txBody>
          <a:bodyPr/>
          <a:lstStyle/>
          <a:p>
            <a:r>
              <a:rPr lang="en-US" sz="2000" dirty="0"/>
              <a:t>Answer the following questions using the Chat feature.</a:t>
            </a:r>
          </a:p>
          <a:p>
            <a:pPr lvl="1">
              <a:defRPr/>
            </a:pPr>
            <a:r>
              <a:rPr lang="en-US" sz="1800" dirty="0"/>
              <a:t>Type in your response in the chat window.</a:t>
            </a:r>
          </a:p>
          <a:p>
            <a:pPr lvl="1">
              <a:defRPr/>
            </a:pPr>
            <a:r>
              <a:rPr lang="en-US" sz="1800" dirty="0"/>
              <a:t>When asked, submit your response.</a:t>
            </a:r>
          </a:p>
          <a:p>
            <a:pPr lvl="1">
              <a:defRPr/>
            </a:pPr>
            <a:r>
              <a:rPr lang="en-US" sz="1800" dirty="0"/>
              <a:t>Begin now.</a:t>
            </a:r>
          </a:p>
          <a:p>
            <a:pPr marL="0" indent="0">
              <a:buNone/>
            </a:pPr>
            <a:endParaRPr lang="en-US" sz="2000" dirty="0"/>
          </a:p>
          <a:p>
            <a:pPr marL="457200" indent="-457200">
              <a:buFont typeface="+mj-lt"/>
              <a:buAutoNum type="arabicPeriod"/>
            </a:pPr>
            <a:r>
              <a:rPr sz="2000" dirty="0" smtClean="0"/>
              <a:t>Differentiate between strong and weak quotes.</a:t>
            </a:r>
          </a:p>
          <a:p>
            <a:pPr marL="457200" indent="-457200">
              <a:buFont typeface="+mj-lt"/>
              <a:buAutoNum type="arabicPeriod"/>
            </a:pPr>
            <a:r>
              <a:rPr sz="2000" dirty="0" smtClean="0"/>
              <a:t>Why would you use here documents?</a:t>
            </a:r>
          </a:p>
          <a:p>
            <a:pPr marL="457200" indent="-457200">
              <a:buFont typeface="+mj-lt"/>
              <a:buAutoNum type="arabicPeriod"/>
            </a:pPr>
            <a:r>
              <a:rPr sz="2000" dirty="0" smtClean="0"/>
              <a:t>What result do you get by quoting with back-ticks?</a:t>
            </a:r>
          </a:p>
        </p:txBody>
      </p:sp>
      <p:sp>
        <p:nvSpPr>
          <p:cNvPr id="3" name="Title 2"/>
          <p:cNvSpPr>
            <a:spLocks noGrp="1"/>
          </p:cNvSpPr>
          <p:nvPr>
            <p:ph type="title"/>
          </p:nvPr>
        </p:nvSpPr>
        <p:spPr>
          <a:xfrm>
            <a:off x="1600200" y="0"/>
            <a:ext cx="7543800" cy="1143000"/>
          </a:xfrm>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Execute the following commands from your shell:</a:t>
            </a:r>
          </a:p>
          <a:p>
            <a:pPr lvl="1">
              <a:buNone/>
            </a:pPr>
            <a:r>
              <a:rPr sz="1800" dirty="0" smtClean="0">
                <a:latin typeface="Courier New" pitchFamily="49" charset="0"/>
              </a:rPr>
              <a:t>echo –e “User: $USER”</a:t>
            </a:r>
          </a:p>
          <a:p>
            <a:pPr lvl="1">
              <a:buNone/>
            </a:pPr>
            <a:r>
              <a:rPr sz="1800" dirty="0" smtClean="0">
                <a:latin typeface="Courier New" pitchFamily="49" charset="0"/>
              </a:rPr>
              <a:t>echo –e ‘User: $USER’</a:t>
            </a:r>
          </a:p>
          <a:p>
            <a:pPr lvl="1">
              <a:buNone/>
            </a:pPr>
            <a:r>
              <a:rPr sz="1800" dirty="0" smtClean="0">
                <a:latin typeface="Courier New" pitchFamily="49" charset="0"/>
              </a:rPr>
              <a:t>echo –e “Salary: $1000”</a:t>
            </a:r>
          </a:p>
          <a:p>
            <a:pPr lvl="1">
              <a:buNone/>
            </a:pPr>
            <a:r>
              <a:rPr sz="1800" dirty="0" smtClean="0">
                <a:latin typeface="Courier New" pitchFamily="49" charset="0"/>
              </a:rPr>
              <a:t>echo –e ‘Salary: $1000’</a:t>
            </a:r>
          </a:p>
        </p:txBody>
      </p:sp>
      <p:sp>
        <p:nvSpPr>
          <p:cNvPr id="3" name="Title 2"/>
          <p:cNvSpPr>
            <a:spLocks noGrp="1"/>
          </p:cNvSpPr>
          <p:nvPr>
            <p:ph type="title"/>
          </p:nvPr>
        </p:nvSpPr>
        <p:spPr>
          <a:xfrm>
            <a:off x="1600200" y="0"/>
            <a:ext cx="7543800" cy="1143000"/>
          </a:xfrm>
        </p:spPr>
        <p:txBody>
          <a:bodyPr/>
          <a:lstStyle/>
          <a:p>
            <a:r>
              <a:rPr lang="en-US" dirty="0" smtClean="0"/>
              <a:t>Hands-on Exercise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Strong quotes do not interpolate variables, but weak quotes do.</a:t>
            </a:r>
          </a:p>
          <a:p>
            <a:endParaRPr sz="2000" dirty="0" smtClean="0"/>
          </a:p>
          <a:p>
            <a:r>
              <a:rPr sz="2000" dirty="0" smtClean="0"/>
              <a:t>Here documents allow ‘embedding’ verbatim text in shell scripts.</a:t>
            </a:r>
          </a:p>
          <a:p>
            <a:endParaRPr sz="2000" dirty="0" smtClean="0"/>
          </a:p>
          <a:p>
            <a:r>
              <a:rPr sz="2000" dirty="0" smtClean="0"/>
              <a:t>Back ticks return the output of the enclosed command.</a:t>
            </a:r>
          </a:p>
        </p:txBody>
      </p:sp>
      <p:sp>
        <p:nvSpPr>
          <p:cNvPr id="3" name="Title 2"/>
          <p:cNvSpPr>
            <a:spLocks noGrp="1"/>
          </p:cNvSpPr>
          <p:nvPr>
            <p:ph type="title"/>
          </p:nvPr>
        </p:nvSpPr>
        <p:spPr>
          <a:xfrm>
            <a:off x="1600200" y="0"/>
            <a:ext cx="7543800" cy="1143000"/>
          </a:xfrm>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The Linux Documentation Project (www.tldp.org)</a:t>
            </a:r>
          </a:p>
          <a:p>
            <a:endParaRPr sz="2000" smtClean="0"/>
          </a:p>
          <a:p>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5" name="Text Box 4"/>
          <p:cNvSpPr txBox="1">
            <a:spLocks noChangeArrowheads="1"/>
          </p:cNvSpPr>
          <p:nvPr/>
        </p:nvSpPr>
        <p:spPr bwMode="auto">
          <a:xfrm>
            <a:off x="381000" y="5029200"/>
            <a:ext cx="8458200" cy="1015663"/>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dirty="0">
                <a:solidFill>
                  <a:schemeClr val="tx2"/>
                </a:solidFill>
              </a:rPr>
              <a:t>Disclaimer</a:t>
            </a:r>
            <a:r>
              <a:rPr lang="en-US" b="0" dirty="0"/>
              <a:t>: </a:t>
            </a:r>
            <a:r>
              <a:rPr lang="en-US" sz="1400" b="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2838061"/>
            <a:ext cx="64008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latin typeface="Trebuchet MS" pitchFamily="34" charset="0"/>
              </a:rPr>
              <a:t>You have successfully completed </a:t>
            </a:r>
            <a:br>
              <a:rPr lang="en-US" sz="2400" dirty="0" smtClean="0">
                <a:latin typeface="Trebuchet MS" pitchFamily="34" charset="0"/>
              </a:rPr>
            </a:br>
            <a:r>
              <a:rPr lang="en-US" sz="2400" dirty="0" smtClean="0">
                <a:latin typeface="Trebuchet MS" pitchFamily="34" charset="0"/>
              </a:rPr>
              <a:t>Meta-characters, Quoting, and Escaping</a:t>
            </a:r>
            <a:endParaRPr lang="en-US" sz="23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239277639"/>
              </p:ext>
            </p:extLst>
          </p:nvPr>
        </p:nvGraphicFramePr>
        <p:xfrm>
          <a:off x="2209800" y="2667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Anirban De 122739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Architect – Technology, member of Data Architecture Center of Excellence, 12yrs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Unix Shell Scripting/PPT/0508/1.0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24" name="Slide Number Placeholder 8"/>
          <p:cNvSpPr>
            <a:spLocks noGrp="1"/>
          </p:cNvSpPr>
          <p:nvPr>
            <p:ph type="sldNum" sz="quarter" idx="10"/>
          </p:nvPr>
        </p:nvSpPr>
        <p:spPr>
          <a:xfrm>
            <a:off x="227681" y="6460733"/>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grpSp>
        <p:nvGrpSpPr>
          <p:cNvPr id="71" name="Group 70"/>
          <p:cNvGrpSpPr/>
          <p:nvPr/>
        </p:nvGrpSpPr>
        <p:grpSpPr>
          <a:xfrm>
            <a:off x="381000" y="1732568"/>
            <a:ext cx="1600200" cy="1108648"/>
            <a:chOff x="587566" y="1676400"/>
            <a:chExt cx="1600200" cy="1108648"/>
          </a:xfrm>
        </p:grpSpPr>
        <p:pic>
          <p:nvPicPr>
            <p:cNvPr id="72" name="Picture 6"/>
            <p:cNvPicPr>
              <a:picLocks noChangeAspect="1" noChangeArrowheads="1"/>
            </p:cNvPicPr>
            <p:nvPr/>
          </p:nvPicPr>
          <p:blipFill>
            <a:blip r:embed="rId2" cstate="print"/>
            <a:srcRect/>
            <a:stretch>
              <a:fillRect/>
            </a:stretch>
          </p:blipFill>
          <p:spPr bwMode="auto">
            <a:xfrm>
              <a:off x="967361" y="1676400"/>
              <a:ext cx="861439" cy="861439"/>
            </a:xfrm>
            <a:prstGeom prst="rect">
              <a:avLst/>
            </a:prstGeom>
            <a:noFill/>
            <a:ln w="9525" algn="ctr">
              <a:noFill/>
              <a:miter lim="800000"/>
              <a:headEnd/>
              <a:tailEnd/>
            </a:ln>
          </p:spPr>
        </p:pic>
        <p:sp>
          <p:nvSpPr>
            <p:cNvPr id="73"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74" name="Group 73"/>
          <p:cNvGrpSpPr/>
          <p:nvPr/>
        </p:nvGrpSpPr>
        <p:grpSpPr>
          <a:xfrm>
            <a:off x="6998464" y="1676400"/>
            <a:ext cx="1295400" cy="1430024"/>
            <a:chOff x="7031515" y="1829018"/>
            <a:chExt cx="1295400" cy="1430024"/>
          </a:xfrm>
        </p:grpSpPr>
        <p:sp>
          <p:nvSpPr>
            <p:cNvPr id="75"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76" name="Picture 17"/>
            <p:cNvPicPr>
              <a:picLocks noChangeAspect="1" noChangeArrowheads="1"/>
            </p:cNvPicPr>
            <p:nvPr/>
          </p:nvPicPr>
          <p:blipFill>
            <a:blip r:embed="rId3"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77" name="Group 76"/>
          <p:cNvGrpSpPr/>
          <p:nvPr/>
        </p:nvGrpSpPr>
        <p:grpSpPr>
          <a:xfrm>
            <a:off x="2895600" y="1734084"/>
            <a:ext cx="1066800" cy="1183332"/>
            <a:chOff x="3494183" y="1678835"/>
            <a:chExt cx="1066800" cy="1183332"/>
          </a:xfrm>
        </p:grpSpPr>
        <p:pic>
          <p:nvPicPr>
            <p:cNvPr id="78" name="Picture 13"/>
            <p:cNvPicPr>
              <a:picLocks noChangeAspect="1" noChangeArrowheads="1"/>
            </p:cNvPicPr>
            <p:nvPr/>
          </p:nvPicPr>
          <p:blipFill>
            <a:blip r:embed="rId4" cstate="print"/>
            <a:srcRect/>
            <a:stretch>
              <a:fillRect/>
            </a:stretch>
          </p:blipFill>
          <p:spPr bwMode="auto">
            <a:xfrm>
              <a:off x="3603625" y="1678835"/>
              <a:ext cx="891257" cy="908790"/>
            </a:xfrm>
            <a:prstGeom prst="rect">
              <a:avLst/>
            </a:prstGeom>
            <a:noFill/>
            <a:ln w="9525" algn="ctr">
              <a:noFill/>
              <a:miter lim="800000"/>
              <a:headEnd/>
              <a:tailEnd/>
            </a:ln>
          </p:spPr>
        </p:pic>
        <p:sp>
          <p:nvSpPr>
            <p:cNvPr id="79"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80" name="Group 79"/>
          <p:cNvGrpSpPr/>
          <p:nvPr/>
        </p:nvGrpSpPr>
        <p:grpSpPr>
          <a:xfrm>
            <a:off x="4702175" y="3250796"/>
            <a:ext cx="1698625" cy="1177601"/>
            <a:chOff x="4572000" y="3502349"/>
            <a:chExt cx="1698625" cy="1177601"/>
          </a:xfrm>
        </p:grpSpPr>
        <p:sp>
          <p:nvSpPr>
            <p:cNvPr id="81"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82" name="Picture 31"/>
            <p:cNvPicPr>
              <a:picLocks noChangeAspect="1" noChangeArrowheads="1"/>
            </p:cNvPicPr>
            <p:nvPr/>
          </p:nvPicPr>
          <p:blipFill>
            <a:blip r:embed="rId5"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83" name="Group 82"/>
          <p:cNvGrpSpPr/>
          <p:nvPr/>
        </p:nvGrpSpPr>
        <p:grpSpPr>
          <a:xfrm>
            <a:off x="4800600" y="1686474"/>
            <a:ext cx="1447800" cy="1430967"/>
            <a:chOff x="6118034" y="1817058"/>
            <a:chExt cx="1447800" cy="1430967"/>
          </a:xfrm>
        </p:grpSpPr>
        <p:sp>
          <p:nvSpPr>
            <p:cNvPr id="84"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85" name="Picture 32"/>
            <p:cNvPicPr>
              <a:picLocks noChangeAspect="1" noChangeArrowheads="1"/>
            </p:cNvPicPr>
            <p:nvPr/>
          </p:nvPicPr>
          <p:blipFill>
            <a:blip r:embed="rId6"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86" name="Group 85"/>
          <p:cNvGrpSpPr/>
          <p:nvPr/>
        </p:nvGrpSpPr>
        <p:grpSpPr>
          <a:xfrm>
            <a:off x="2721166" y="3177447"/>
            <a:ext cx="1447800" cy="1208988"/>
            <a:chOff x="2590800" y="3320566"/>
            <a:chExt cx="1447800" cy="1208988"/>
          </a:xfrm>
        </p:grpSpPr>
        <p:pic>
          <p:nvPicPr>
            <p:cNvPr id="87" name="Picture 2" descr="C:\Users\120891\Desktop\Case Study.png"/>
            <p:cNvPicPr>
              <a:picLocks noChangeAspect="1" noChangeArrowheads="1"/>
            </p:cNvPicPr>
            <p:nvPr/>
          </p:nvPicPr>
          <p:blipFill>
            <a:blip r:embed="rId7" cstate="print"/>
            <a:srcRect/>
            <a:stretch>
              <a:fillRect/>
            </a:stretch>
          </p:blipFill>
          <p:spPr bwMode="auto">
            <a:xfrm>
              <a:off x="2819400" y="3320566"/>
              <a:ext cx="981419" cy="898247"/>
            </a:xfrm>
            <a:prstGeom prst="rect">
              <a:avLst/>
            </a:prstGeom>
            <a:noFill/>
          </p:spPr>
        </p:pic>
        <p:sp>
          <p:nvSpPr>
            <p:cNvPr id="88"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89" name="Group 88"/>
          <p:cNvGrpSpPr/>
          <p:nvPr/>
        </p:nvGrpSpPr>
        <p:grpSpPr>
          <a:xfrm>
            <a:off x="6672549" y="3253647"/>
            <a:ext cx="1905000" cy="1292609"/>
            <a:chOff x="6672549" y="3527234"/>
            <a:chExt cx="1905000" cy="1292609"/>
          </a:xfrm>
        </p:grpSpPr>
        <p:sp>
          <p:nvSpPr>
            <p:cNvPr id="9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91" name="Picture 2" descr="C:\Users\120891\Desktop\best practice_1.png"/>
            <p:cNvPicPr>
              <a:picLocks noChangeAspect="1" noChangeArrowheads="1"/>
            </p:cNvPicPr>
            <p:nvPr/>
          </p:nvPicPr>
          <p:blipFill>
            <a:blip r:embed="rId8" cstate="print"/>
            <a:srcRect/>
            <a:stretch>
              <a:fillRect/>
            </a:stretch>
          </p:blipFill>
          <p:spPr bwMode="auto">
            <a:xfrm>
              <a:off x="7184834" y="3527234"/>
              <a:ext cx="839118" cy="839118"/>
            </a:xfrm>
            <a:prstGeom prst="rect">
              <a:avLst/>
            </a:prstGeom>
            <a:noFill/>
          </p:spPr>
        </p:pic>
      </p:grpSp>
      <p:grpSp>
        <p:nvGrpSpPr>
          <p:cNvPr id="92" name="Group 91"/>
          <p:cNvGrpSpPr/>
          <p:nvPr/>
        </p:nvGrpSpPr>
        <p:grpSpPr>
          <a:xfrm>
            <a:off x="424149" y="3124200"/>
            <a:ext cx="1447800" cy="1427010"/>
            <a:chOff x="424149" y="3525990"/>
            <a:chExt cx="1447800" cy="1427010"/>
          </a:xfrm>
        </p:grpSpPr>
        <p:pic>
          <p:nvPicPr>
            <p:cNvPr id="93" name="Picture 29"/>
            <p:cNvPicPr>
              <a:picLocks noChangeAspect="1" noChangeArrowheads="1"/>
            </p:cNvPicPr>
            <p:nvPr/>
          </p:nvPicPr>
          <p:blipFill>
            <a:blip r:embed="rId9" cstate="print"/>
            <a:srcRect/>
            <a:stretch>
              <a:fillRect/>
            </a:stretch>
          </p:blipFill>
          <p:spPr bwMode="auto">
            <a:xfrm>
              <a:off x="762000" y="3525990"/>
              <a:ext cx="912564" cy="958697"/>
            </a:xfrm>
            <a:prstGeom prst="rect">
              <a:avLst/>
            </a:prstGeom>
            <a:noFill/>
            <a:ln w="9525" algn="ctr">
              <a:noFill/>
              <a:miter lim="800000"/>
              <a:headEnd/>
              <a:tailEnd/>
            </a:ln>
          </p:spPr>
        </p:pic>
        <p:sp>
          <p:nvSpPr>
            <p:cNvPr id="94"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95" name="Group 94"/>
          <p:cNvGrpSpPr/>
          <p:nvPr/>
        </p:nvGrpSpPr>
        <p:grpSpPr>
          <a:xfrm>
            <a:off x="304800" y="4914761"/>
            <a:ext cx="1219200" cy="1098256"/>
            <a:chOff x="533400" y="5260098"/>
            <a:chExt cx="1219200" cy="1098256"/>
          </a:xfrm>
        </p:grpSpPr>
        <p:pic>
          <p:nvPicPr>
            <p:cNvPr id="96" name="Picture 2" descr="C:\Users\120891\Desktop\Workshop.png"/>
            <p:cNvPicPr>
              <a:picLocks noChangeAspect="1" noChangeArrowheads="1"/>
            </p:cNvPicPr>
            <p:nvPr/>
          </p:nvPicPr>
          <p:blipFill>
            <a:blip r:embed="rId10" cstate="print"/>
            <a:srcRect/>
            <a:stretch>
              <a:fillRect/>
            </a:stretch>
          </p:blipFill>
          <p:spPr bwMode="auto">
            <a:xfrm>
              <a:off x="728949" y="5260098"/>
              <a:ext cx="838200" cy="753319"/>
            </a:xfrm>
            <a:prstGeom prst="rect">
              <a:avLst/>
            </a:prstGeom>
            <a:noFill/>
          </p:spPr>
        </p:pic>
        <p:sp>
          <p:nvSpPr>
            <p:cNvPr id="97" name="TextBox 96"/>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98" name="Group 97"/>
          <p:cNvGrpSpPr/>
          <p:nvPr/>
        </p:nvGrpSpPr>
        <p:grpSpPr>
          <a:xfrm>
            <a:off x="1878376" y="4828690"/>
            <a:ext cx="1626824" cy="1270398"/>
            <a:chOff x="2106976" y="4935556"/>
            <a:chExt cx="1626824" cy="1270398"/>
          </a:xfrm>
        </p:grpSpPr>
        <p:sp>
          <p:nvSpPr>
            <p:cNvPr id="99" name="TextBox 98"/>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0" name="Picture 2" descr="C:\Documents and Settings\148282\Desktop\rules.png"/>
            <p:cNvPicPr>
              <a:picLocks noChangeAspect="1" noChangeArrowheads="1"/>
            </p:cNvPicPr>
            <p:nvPr/>
          </p:nvPicPr>
          <p:blipFill>
            <a:blip r:embed="rId11" cstate="print"/>
            <a:srcRect/>
            <a:stretch>
              <a:fillRect/>
            </a:stretch>
          </p:blipFill>
          <p:spPr bwMode="auto">
            <a:xfrm>
              <a:off x="2411777" y="4935556"/>
              <a:ext cx="856482" cy="971531"/>
            </a:xfrm>
            <a:prstGeom prst="rect">
              <a:avLst/>
            </a:prstGeom>
            <a:noFill/>
          </p:spPr>
        </p:pic>
      </p:grpSp>
      <p:grpSp>
        <p:nvGrpSpPr>
          <p:cNvPr id="101" name="Group 100"/>
          <p:cNvGrpSpPr/>
          <p:nvPr/>
        </p:nvGrpSpPr>
        <p:grpSpPr>
          <a:xfrm>
            <a:off x="3737472" y="4752402"/>
            <a:ext cx="1367928" cy="1422975"/>
            <a:chOff x="3886200" y="5105400"/>
            <a:chExt cx="1367928" cy="1422975"/>
          </a:xfrm>
        </p:grpSpPr>
        <p:sp>
          <p:nvSpPr>
            <p:cNvPr id="102" name="TextBox 101"/>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3" name="Picture 3" descr="C:\Documents and Settings\148282\Desktop\Icebreaker-Activity.png"/>
            <p:cNvPicPr>
              <a:picLocks noChangeAspect="1" noChangeArrowheads="1"/>
            </p:cNvPicPr>
            <p:nvPr/>
          </p:nvPicPr>
          <p:blipFill>
            <a:blip r:embed="rId12" cstate="print"/>
            <a:srcRect/>
            <a:stretch>
              <a:fillRect/>
            </a:stretch>
          </p:blipFill>
          <p:spPr bwMode="auto">
            <a:xfrm>
              <a:off x="3886200" y="5105400"/>
              <a:ext cx="1367928" cy="861753"/>
            </a:xfrm>
            <a:prstGeom prst="rect">
              <a:avLst/>
            </a:prstGeom>
            <a:noFill/>
          </p:spPr>
        </p:pic>
      </p:grpSp>
      <p:grpSp>
        <p:nvGrpSpPr>
          <p:cNvPr id="104" name="Group 103"/>
          <p:cNvGrpSpPr/>
          <p:nvPr/>
        </p:nvGrpSpPr>
        <p:grpSpPr>
          <a:xfrm>
            <a:off x="5486400" y="4714302"/>
            <a:ext cx="1219200" cy="1499175"/>
            <a:chOff x="5656243" y="5029200"/>
            <a:chExt cx="1219200" cy="1499175"/>
          </a:xfrm>
        </p:grpSpPr>
        <p:sp>
          <p:nvSpPr>
            <p:cNvPr id="105" name="TextBox 104"/>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6" name="Picture 4" descr="C:\Documents and Settings\148282\Desktop\interactive-Activity.png"/>
            <p:cNvPicPr>
              <a:picLocks noChangeAspect="1" noChangeArrowheads="1"/>
            </p:cNvPicPr>
            <p:nvPr/>
          </p:nvPicPr>
          <p:blipFill>
            <a:blip r:embed="rId13" cstate="print"/>
            <a:srcRect/>
            <a:stretch>
              <a:fillRect/>
            </a:stretch>
          </p:blipFill>
          <p:spPr bwMode="auto">
            <a:xfrm>
              <a:off x="5791200" y="5029200"/>
              <a:ext cx="914400" cy="1000593"/>
            </a:xfrm>
            <a:prstGeom prst="rect">
              <a:avLst/>
            </a:prstGeom>
            <a:noFill/>
          </p:spPr>
        </p:pic>
      </p:grpSp>
      <p:grpSp>
        <p:nvGrpSpPr>
          <p:cNvPr id="107" name="Group 106"/>
          <p:cNvGrpSpPr/>
          <p:nvPr/>
        </p:nvGrpSpPr>
        <p:grpSpPr>
          <a:xfrm>
            <a:off x="6934200" y="4815621"/>
            <a:ext cx="1912344" cy="1296537"/>
            <a:chOff x="7231656" y="5079438"/>
            <a:chExt cx="1912344" cy="1296537"/>
          </a:xfrm>
        </p:grpSpPr>
        <p:sp>
          <p:nvSpPr>
            <p:cNvPr id="108" name="TextBox 107"/>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9" name="Picture 5" descr="C:\Documents and Settings\148282\Desktop\additional-resources.png"/>
            <p:cNvPicPr>
              <a:picLocks noChangeAspect="1" noChangeArrowheads="1"/>
            </p:cNvPicPr>
            <p:nvPr/>
          </p:nvPicPr>
          <p:blipFill>
            <a:blip r:embed="rId14" cstate="print"/>
            <a:srcRect/>
            <a:stretch>
              <a:fillRect/>
            </a:stretch>
          </p:blipFill>
          <p:spPr bwMode="auto">
            <a:xfrm>
              <a:off x="7770062" y="5079438"/>
              <a:ext cx="835533" cy="741925"/>
            </a:xfrm>
            <a:prstGeom prst="rect">
              <a:avLst/>
            </a:prstGeom>
            <a:noFill/>
          </p:spPr>
        </p:pic>
      </p:grpSp>
      <p:sp>
        <p:nvSpPr>
          <p:cNvPr id="43" name="Title 2"/>
          <p:cNvSpPr txBox="1">
            <a:spLocks/>
          </p:cNvSpPr>
          <p:nvPr/>
        </p:nvSpPr>
        <p:spPr>
          <a:xfrm>
            <a:off x="1600200" y="76200"/>
            <a:ext cx="7543800" cy="1143000"/>
          </a:xfrm>
          <a:prstGeom prst="rect">
            <a:avLst/>
          </a:prstGeom>
          <a:noFill/>
          <a:ln w="25400" cap="flat" cmpd="sng" algn="ctr">
            <a:noFill/>
            <a:prstDash val="solid"/>
          </a:ln>
          <a:effectLst/>
        </p:spPr>
        <p:txBody>
          <a:bodyPr anchor="ctr"/>
          <a:lstStyle>
            <a:lvl1pPr algn="l" rtl="0" eaLnBrk="1" fontAlgn="base" hangingPunct="1">
              <a:spcBef>
                <a:spcPct val="0"/>
              </a:spcBef>
              <a:spcAft>
                <a:spcPct val="0"/>
              </a:spcAft>
              <a:defRPr lang="en-GB" sz="3600" kern="1200" dirty="0">
                <a:solidFill>
                  <a:schemeClr val="lt1"/>
                </a:solidFill>
                <a:latin typeface="Verdana" pitchFamily="34" charset="0"/>
                <a:ea typeface="+mn-ea"/>
                <a:cs typeface="+mn-cs"/>
              </a:defRPr>
            </a:lvl1pPr>
            <a:lvl2pPr algn="l" rtl="0" eaLnBrk="1" fontAlgn="base" hangingPunct="1">
              <a:spcBef>
                <a:spcPct val="0"/>
              </a:spcBef>
              <a:spcAft>
                <a:spcPct val="0"/>
              </a:spcAft>
              <a:defRPr sz="3600">
                <a:solidFill>
                  <a:schemeClr val="lt1"/>
                </a:solidFill>
                <a:latin typeface="Monotype Corsiva" pitchFamily="66" charset="0"/>
              </a:defRPr>
            </a:lvl2pPr>
            <a:lvl3pPr algn="l" rtl="0" eaLnBrk="1" fontAlgn="base" hangingPunct="1">
              <a:spcBef>
                <a:spcPct val="0"/>
              </a:spcBef>
              <a:spcAft>
                <a:spcPct val="0"/>
              </a:spcAft>
              <a:defRPr sz="3600">
                <a:solidFill>
                  <a:schemeClr val="lt1"/>
                </a:solidFill>
                <a:latin typeface="Monotype Corsiva" pitchFamily="66" charset="0"/>
              </a:defRPr>
            </a:lvl3pPr>
            <a:lvl4pPr algn="l" rtl="0" eaLnBrk="1" fontAlgn="base" hangingPunct="1">
              <a:spcBef>
                <a:spcPct val="0"/>
              </a:spcBef>
              <a:spcAft>
                <a:spcPct val="0"/>
              </a:spcAft>
              <a:defRPr sz="3600">
                <a:solidFill>
                  <a:schemeClr val="lt1"/>
                </a:solidFill>
                <a:latin typeface="Monotype Corsiva" pitchFamily="66" charset="0"/>
              </a:defRPr>
            </a:lvl4pPr>
            <a:lvl5pPr algn="l" rtl="0" eaLnBrk="1" fontAlgn="base" hangingPunct="1">
              <a:spcBef>
                <a:spcPct val="0"/>
              </a:spcBef>
              <a:spcAft>
                <a:spcPct val="0"/>
              </a:spcAft>
              <a:defRPr sz="3600">
                <a:solidFill>
                  <a:schemeClr val="lt1"/>
                </a:solidFill>
                <a:latin typeface="Monotype Corsiva" pitchFamily="66" charset="0"/>
              </a:defRPr>
            </a:lvl5pPr>
            <a:lvl6pPr marL="457200" algn="l" rtl="0" eaLnBrk="1" fontAlgn="base" hangingPunct="1">
              <a:spcBef>
                <a:spcPct val="0"/>
              </a:spcBef>
              <a:spcAft>
                <a:spcPct val="0"/>
              </a:spcAft>
              <a:defRPr sz="3600">
                <a:solidFill>
                  <a:schemeClr val="lt1"/>
                </a:solidFill>
                <a:latin typeface="Monotype Corsiva" pitchFamily="66" charset="0"/>
              </a:defRPr>
            </a:lvl6pPr>
            <a:lvl7pPr marL="914400" algn="l" rtl="0" eaLnBrk="1" fontAlgn="base" hangingPunct="1">
              <a:spcBef>
                <a:spcPct val="0"/>
              </a:spcBef>
              <a:spcAft>
                <a:spcPct val="0"/>
              </a:spcAft>
              <a:defRPr sz="3600">
                <a:solidFill>
                  <a:schemeClr val="lt1"/>
                </a:solidFill>
                <a:latin typeface="Monotype Corsiva" pitchFamily="66" charset="0"/>
              </a:defRPr>
            </a:lvl7pPr>
            <a:lvl8pPr marL="1371600" algn="l" rtl="0" eaLnBrk="1" fontAlgn="base" hangingPunct="1">
              <a:spcBef>
                <a:spcPct val="0"/>
              </a:spcBef>
              <a:spcAft>
                <a:spcPct val="0"/>
              </a:spcAft>
              <a:defRPr sz="3600">
                <a:solidFill>
                  <a:schemeClr val="lt1"/>
                </a:solidFill>
                <a:latin typeface="Monotype Corsiva" pitchFamily="66" charset="0"/>
              </a:defRPr>
            </a:lvl8pPr>
            <a:lvl9pPr marL="1828800" algn="l" rtl="0" eaLnBrk="1" fontAlgn="base" hangingPunct="1">
              <a:spcBef>
                <a:spcPct val="0"/>
              </a:spcBef>
              <a:spcAft>
                <a:spcPct val="0"/>
              </a:spcAft>
              <a:defRPr sz="3600">
                <a:solidFill>
                  <a:schemeClr val="lt1"/>
                </a:solidFill>
                <a:latin typeface="Monotype Corsiva" pitchFamily="66" charset="0"/>
              </a:defRPr>
            </a:lvl9pPr>
          </a:lstStyle>
          <a:p>
            <a:r>
              <a:rPr lang="en-US" dirty="0" smtClean="0">
                <a:solidFill>
                  <a:srgbClr val="4F2270"/>
                </a:solidFill>
              </a:rPr>
              <a:t>Icons Used</a:t>
            </a:r>
            <a:endParaRPr lang="en-US" dirty="0">
              <a:solidFill>
                <a:srgbClr val="4F2270"/>
              </a:solidFill>
            </a:endParaRPr>
          </a:p>
        </p:txBody>
      </p:sp>
    </p:spTree>
    <p:extLst>
      <p:ext uri="{BB962C8B-B14F-4D97-AF65-F5344CB8AC3E}">
        <p14:creationId xmlns:p14="http://schemas.microsoft.com/office/powerpoint/2010/main" val="41189047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dirty="0" smtClean="0"/>
              <a:t>This chapter introduces you to special characters in the UNIX Shell, quoting techniques and here documents.</a:t>
            </a:r>
          </a:p>
        </p:txBody>
      </p:sp>
      <p:sp>
        <p:nvSpPr>
          <p:cNvPr id="3" name="Title 2"/>
          <p:cNvSpPr>
            <a:spLocks noGrp="1"/>
          </p:cNvSpPr>
          <p:nvPr>
            <p:ph type="title"/>
          </p:nvPr>
        </p:nvSpPr>
        <p:spPr>
          <a:xfrm>
            <a:off x="1600200" y="0"/>
            <a:ext cx="7543800" cy="1143000"/>
          </a:xfrm>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After completing this chapter, you will be able to:</a:t>
            </a:r>
          </a:p>
          <a:p>
            <a:pPr lvl="1">
              <a:buFont typeface="Arial" pitchFamily="34" charset="0"/>
              <a:buChar char="–"/>
            </a:pPr>
            <a:r>
              <a:rPr sz="1800" dirty="0" smtClean="0"/>
              <a:t>Describe meta-character, special character, and wildcard.</a:t>
            </a:r>
          </a:p>
          <a:p>
            <a:pPr lvl="1">
              <a:buFont typeface="Arial" pitchFamily="34" charset="0"/>
              <a:buChar char="–"/>
            </a:pPr>
            <a:r>
              <a:rPr sz="1800" dirty="0" smtClean="0"/>
              <a:t>Differentiate between strong and weak quotes.</a:t>
            </a:r>
          </a:p>
          <a:p>
            <a:pPr lvl="1">
              <a:buFont typeface="Arial" pitchFamily="34" charset="0"/>
              <a:buChar char="–"/>
            </a:pPr>
            <a:r>
              <a:rPr sz="1800" dirty="0" smtClean="0"/>
              <a:t>Identify the special characters and escape them.</a:t>
            </a:r>
          </a:p>
          <a:p>
            <a:pPr lvl="1">
              <a:buFont typeface="Arial" pitchFamily="34" charset="0"/>
              <a:buChar char="–"/>
            </a:pPr>
            <a:r>
              <a:rPr sz="1800" dirty="0" smtClean="0"/>
              <a:t>Create here documents within a shell script.</a:t>
            </a:r>
          </a:p>
        </p:txBody>
      </p:sp>
      <p:sp>
        <p:nvSpPr>
          <p:cNvPr id="3" name="Title 2"/>
          <p:cNvSpPr>
            <a:spLocks noGrp="1"/>
          </p:cNvSpPr>
          <p:nvPr>
            <p:ph type="title"/>
          </p:nvPr>
        </p:nvSpPr>
        <p:spPr>
          <a:xfrm>
            <a:off x="1600200" y="0"/>
            <a:ext cx="7543800" cy="1143000"/>
          </a:xfrm>
        </p:spPr>
        <p:txBody>
          <a:bodyPr/>
          <a:lstStyle/>
          <a:p>
            <a:r>
              <a:rPr lang="en-US" dirty="0" smtClean="0"/>
              <a:t>Objective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638675"/>
          </a:xfrm>
        </p:spPr>
        <p:txBody>
          <a:bodyPr/>
          <a:lstStyle/>
          <a:p>
            <a:r>
              <a:rPr sz="2000" dirty="0" smtClean="0"/>
              <a:t>Double quotes ‘”’ interpolate variables – Weak quotes</a:t>
            </a:r>
          </a:p>
          <a:p>
            <a:endParaRPr sz="2000" dirty="0" smtClean="0"/>
          </a:p>
          <a:p>
            <a:r>
              <a:rPr sz="2000" dirty="0" smtClean="0"/>
              <a:t>Single quote ‘’’ does not interpolate variables – Strong quotes</a:t>
            </a:r>
          </a:p>
          <a:p>
            <a:endParaRPr sz="2000" dirty="0" smtClean="0"/>
          </a:p>
          <a:p>
            <a:r>
              <a:rPr sz="2000" dirty="0" smtClean="0"/>
              <a:t>Back ticks ‘`’ return the output of the enclosed command</a:t>
            </a:r>
          </a:p>
          <a:p>
            <a:pPr lvl="1"/>
            <a:r>
              <a:rPr sz="1800" dirty="0" smtClean="0">
                <a:latin typeface="Courier New" pitchFamily="49" charset="0"/>
              </a:rPr>
              <a:t>Var1=“$HOME”</a:t>
            </a:r>
          </a:p>
          <a:p>
            <a:pPr lvl="1"/>
            <a:r>
              <a:rPr sz="1800" dirty="0" smtClean="0">
                <a:latin typeface="Courier New" pitchFamily="49" charset="0"/>
              </a:rPr>
              <a:t>echo $Var1</a:t>
            </a:r>
          </a:p>
          <a:p>
            <a:pPr lvl="1"/>
            <a:r>
              <a:rPr sz="1800" dirty="0" smtClean="0">
                <a:latin typeface="Courier New" pitchFamily="49" charset="0"/>
              </a:rPr>
              <a:t>Var2=‘$HOME’</a:t>
            </a:r>
          </a:p>
          <a:p>
            <a:pPr lvl="1"/>
            <a:r>
              <a:rPr sz="1800" dirty="0" smtClean="0">
                <a:latin typeface="Courier New" pitchFamily="49" charset="0"/>
              </a:rPr>
              <a:t>echo $Var2</a:t>
            </a:r>
          </a:p>
          <a:p>
            <a:pPr lvl="1"/>
            <a:r>
              <a:rPr sz="1800" dirty="0" smtClean="0">
                <a:latin typeface="Courier New" pitchFamily="49" charset="0"/>
              </a:rPr>
              <a:t>Var3=`</a:t>
            </a:r>
            <a:r>
              <a:rPr sz="1800" dirty="0" err="1" smtClean="0">
                <a:latin typeface="Courier New" pitchFamily="49" charset="0"/>
              </a:rPr>
              <a:t>ls</a:t>
            </a:r>
            <a:r>
              <a:rPr sz="1800" dirty="0" smtClean="0">
                <a:latin typeface="Courier New" pitchFamily="49" charset="0"/>
              </a:rPr>
              <a:t> –</a:t>
            </a:r>
            <a:r>
              <a:rPr sz="1800" dirty="0" err="1" smtClean="0">
                <a:latin typeface="Courier New" pitchFamily="49" charset="0"/>
              </a:rPr>
              <a:t>ltr</a:t>
            </a:r>
            <a:r>
              <a:rPr sz="1800" dirty="0" smtClean="0">
                <a:latin typeface="Courier New" pitchFamily="49" charset="0"/>
              </a:rPr>
              <a:t>`</a:t>
            </a:r>
          </a:p>
          <a:p>
            <a:pPr lvl="1"/>
            <a:r>
              <a:rPr sz="1800" dirty="0" smtClean="0">
                <a:latin typeface="Courier New" pitchFamily="49" charset="0"/>
              </a:rPr>
              <a:t>echo $Var3</a:t>
            </a:r>
          </a:p>
          <a:p>
            <a:pPr lvl="1"/>
            <a:r>
              <a:rPr sz="1800" dirty="0" smtClean="0">
                <a:latin typeface="Courier New" pitchFamily="49" charset="0"/>
              </a:rPr>
              <a:t>echo “$Var3”</a:t>
            </a:r>
            <a:r>
              <a:rPr sz="1800" dirty="0" smtClean="0"/>
              <a:t> – Notice the difference from the previous command</a:t>
            </a:r>
          </a:p>
        </p:txBody>
      </p:sp>
      <p:sp>
        <p:nvSpPr>
          <p:cNvPr id="3" name="Title 2"/>
          <p:cNvSpPr>
            <a:spLocks noGrp="1"/>
          </p:cNvSpPr>
          <p:nvPr>
            <p:ph type="title"/>
          </p:nvPr>
        </p:nvSpPr>
        <p:spPr>
          <a:xfrm>
            <a:off x="1600200" y="0"/>
            <a:ext cx="7543800" cy="1143000"/>
          </a:xfrm>
        </p:spPr>
        <p:txBody>
          <a:bodyPr/>
          <a:lstStyle/>
          <a:p>
            <a:r>
              <a:rPr lang="en-US" dirty="0" smtClean="0"/>
              <a:t>Quotes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Use double quotes to quote a single quote.</a:t>
            </a:r>
          </a:p>
          <a:p>
            <a:endParaRPr sz="2000" dirty="0" smtClean="0"/>
          </a:p>
          <a:p>
            <a:r>
              <a:rPr sz="2000" dirty="0" smtClean="0"/>
              <a:t>Use single quotes to quote a double quote.</a:t>
            </a:r>
          </a:p>
          <a:p>
            <a:pPr lvl="1">
              <a:buNone/>
            </a:pPr>
            <a:r>
              <a:rPr sz="1800" dirty="0" err="1" smtClean="0">
                <a:latin typeface="Courier New" pitchFamily="49" charset="0"/>
              </a:rPr>
              <a:t>var</a:t>
            </a:r>
            <a:r>
              <a:rPr sz="1800" dirty="0" smtClean="0">
                <a:latin typeface="Courier New" pitchFamily="49" charset="0"/>
              </a:rPr>
              <a:t>="string's"; echo $</a:t>
            </a:r>
            <a:r>
              <a:rPr sz="1800" dirty="0" err="1" smtClean="0">
                <a:latin typeface="Courier New" pitchFamily="49" charset="0"/>
              </a:rPr>
              <a:t>var</a:t>
            </a:r>
            <a:endParaRPr sz="1800" dirty="0" smtClean="0">
              <a:latin typeface="Courier New" pitchFamily="49" charset="0"/>
            </a:endParaRPr>
          </a:p>
          <a:p>
            <a:pPr lvl="1">
              <a:buNone/>
            </a:pPr>
            <a:r>
              <a:rPr sz="1800" b="1" dirty="0" smtClean="0">
                <a:latin typeface="Courier New" pitchFamily="49" charset="0"/>
              </a:rPr>
              <a:t>string's</a:t>
            </a:r>
          </a:p>
          <a:p>
            <a:pPr lvl="1">
              <a:buNone/>
            </a:pPr>
            <a:r>
              <a:rPr sz="1800" dirty="0" err="1" smtClean="0">
                <a:latin typeface="Courier New" pitchFamily="49" charset="0"/>
              </a:rPr>
              <a:t>var</a:t>
            </a:r>
            <a:r>
              <a:rPr sz="1800" dirty="0" smtClean="0">
                <a:latin typeface="Courier New" pitchFamily="49" charset="0"/>
              </a:rPr>
              <a:t>='</a:t>
            </a:r>
            <a:r>
              <a:rPr sz="1800" dirty="0" err="1" smtClean="0">
                <a:latin typeface="Courier New" pitchFamily="49" charset="0"/>
              </a:rPr>
              <a:t>string"s</a:t>
            </a:r>
            <a:r>
              <a:rPr sz="1800" dirty="0" smtClean="0">
                <a:latin typeface="Courier New" pitchFamily="49" charset="0"/>
              </a:rPr>
              <a:t>'; echo $</a:t>
            </a:r>
            <a:r>
              <a:rPr sz="1800" dirty="0" err="1" smtClean="0">
                <a:latin typeface="Courier New" pitchFamily="49" charset="0"/>
              </a:rPr>
              <a:t>var</a:t>
            </a:r>
            <a:endParaRPr sz="1800" dirty="0" smtClean="0">
              <a:latin typeface="Courier New" pitchFamily="49" charset="0"/>
            </a:endParaRPr>
          </a:p>
          <a:p>
            <a:pPr lvl="1">
              <a:buNone/>
            </a:pPr>
            <a:r>
              <a:rPr sz="1800" b="1" dirty="0" err="1" smtClean="0">
                <a:latin typeface="Courier New" pitchFamily="49" charset="0"/>
              </a:rPr>
              <a:t>string"s</a:t>
            </a:r>
            <a:endParaRPr sz="1800" b="1" dirty="0" smtClean="0">
              <a:latin typeface="Courier New" pitchFamily="49" charset="0"/>
            </a:endParaRPr>
          </a:p>
          <a:p>
            <a:pPr lvl="1">
              <a:buNone/>
            </a:pPr>
            <a:r>
              <a:rPr sz="1800" dirty="0" err="1" smtClean="0">
                <a:latin typeface="Courier New" pitchFamily="49" charset="0"/>
              </a:rPr>
              <a:t>var</a:t>
            </a:r>
            <a:r>
              <a:rPr sz="1800" dirty="0" smtClean="0">
                <a:latin typeface="Courier New" pitchFamily="49" charset="0"/>
              </a:rPr>
              <a:t>='string'\''s'; echo $</a:t>
            </a:r>
            <a:r>
              <a:rPr sz="1800" dirty="0" err="1" smtClean="0">
                <a:latin typeface="Courier New" pitchFamily="49" charset="0"/>
              </a:rPr>
              <a:t>var</a:t>
            </a:r>
            <a:endParaRPr sz="1800" dirty="0" smtClean="0">
              <a:latin typeface="Courier New" pitchFamily="49" charset="0"/>
            </a:endParaRPr>
          </a:p>
          <a:p>
            <a:pPr lvl="1">
              <a:buNone/>
            </a:pPr>
            <a:r>
              <a:rPr sz="1800" b="1" dirty="0" smtClean="0">
                <a:latin typeface="Courier New" pitchFamily="49" charset="0"/>
              </a:rPr>
              <a:t>string's</a:t>
            </a:r>
          </a:p>
          <a:p>
            <a:pPr>
              <a:buNone/>
            </a:pPr>
            <a:endParaRPr sz="2000" b="1" dirty="0" smtClean="0">
              <a:latin typeface="Courier New" pitchFamily="49" charset="0"/>
            </a:endParaRPr>
          </a:p>
        </p:txBody>
      </p:sp>
      <p:sp>
        <p:nvSpPr>
          <p:cNvPr id="3" name="Title 2"/>
          <p:cNvSpPr>
            <a:spLocks noGrp="1"/>
          </p:cNvSpPr>
          <p:nvPr>
            <p:ph type="title"/>
          </p:nvPr>
        </p:nvSpPr>
        <p:spPr>
          <a:xfrm>
            <a:off x="1600200" y="0"/>
            <a:ext cx="7543800" cy="1143000"/>
          </a:xfrm>
        </p:spPr>
        <p:txBody>
          <a:bodyPr/>
          <a:lstStyle/>
          <a:p>
            <a:r>
              <a:rPr lang="en-US" dirty="0" smtClean="0"/>
              <a:t>Quotes within Quotes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sz="2000" dirty="0" smtClean="0">
                <a:latin typeface="Courier New" pitchFamily="49" charset="0"/>
              </a:rPr>
              <a:t>‘*’</a:t>
            </a:r>
            <a:r>
              <a:rPr sz="2000" dirty="0" smtClean="0"/>
              <a:t> represents any sequence of characters.</a:t>
            </a:r>
          </a:p>
          <a:p>
            <a:pPr>
              <a:lnSpc>
                <a:spcPct val="120000"/>
              </a:lnSpc>
            </a:pPr>
            <a:r>
              <a:rPr sz="2000" dirty="0" smtClean="0">
                <a:latin typeface="Courier New" pitchFamily="49" charset="0"/>
              </a:rPr>
              <a:t>‘?’</a:t>
            </a:r>
            <a:r>
              <a:rPr sz="2000" dirty="0" smtClean="0"/>
              <a:t> represents a single character.</a:t>
            </a:r>
          </a:p>
          <a:p>
            <a:pPr>
              <a:lnSpc>
                <a:spcPct val="120000"/>
              </a:lnSpc>
            </a:pPr>
            <a:r>
              <a:rPr sz="2000" dirty="0" smtClean="0">
                <a:latin typeface="Courier New" pitchFamily="49" charset="0"/>
              </a:rPr>
              <a:t>‘{‘ &amp; ‘}’</a:t>
            </a:r>
            <a:r>
              <a:rPr sz="2000" dirty="0" smtClean="0"/>
              <a:t> enclose variable names.</a:t>
            </a:r>
          </a:p>
          <a:p>
            <a:pPr lvl="1">
              <a:lnSpc>
                <a:spcPct val="120000"/>
              </a:lnSpc>
              <a:buFont typeface="Courier New" pitchFamily="49" charset="0"/>
              <a:buChar char="o"/>
            </a:pPr>
            <a:r>
              <a:rPr sz="1800" dirty="0" err="1" smtClean="0"/>
              <a:t>Var</a:t>
            </a:r>
            <a:r>
              <a:rPr sz="1800" dirty="0" smtClean="0"/>
              <a:t>=‘Learn’</a:t>
            </a:r>
          </a:p>
          <a:p>
            <a:pPr lvl="1">
              <a:lnSpc>
                <a:spcPct val="120000"/>
              </a:lnSpc>
              <a:buFont typeface="Courier New" pitchFamily="49" charset="0"/>
              <a:buChar char="o"/>
            </a:pPr>
            <a:r>
              <a:rPr sz="1800" dirty="0" smtClean="0"/>
              <a:t>Echo </a:t>
            </a:r>
            <a:r>
              <a:rPr sz="1800" dirty="0" smtClean="0">
                <a:latin typeface="Courier New" pitchFamily="49" charset="0"/>
              </a:rPr>
              <a:t>${</a:t>
            </a:r>
            <a:r>
              <a:rPr sz="1800" dirty="0" err="1" smtClean="0">
                <a:latin typeface="Courier New" pitchFamily="49" charset="0"/>
              </a:rPr>
              <a:t>Var</a:t>
            </a:r>
            <a:r>
              <a:rPr sz="1800" dirty="0" smtClean="0">
                <a:latin typeface="Courier New" pitchFamily="49" charset="0"/>
              </a:rPr>
              <a:t>}</a:t>
            </a:r>
            <a:r>
              <a:rPr sz="1800" dirty="0" err="1" smtClean="0">
                <a:latin typeface="Courier New" pitchFamily="49" charset="0"/>
              </a:rPr>
              <a:t>ing</a:t>
            </a:r>
            <a:endParaRPr sz="1800" dirty="0" smtClean="0">
              <a:latin typeface="Courier New" pitchFamily="49" charset="0"/>
            </a:endParaRPr>
          </a:p>
          <a:p>
            <a:pPr>
              <a:lnSpc>
                <a:spcPct val="120000"/>
              </a:lnSpc>
            </a:pPr>
            <a:r>
              <a:rPr sz="2000" dirty="0" smtClean="0">
                <a:latin typeface="Courier New" pitchFamily="49" charset="0"/>
              </a:rPr>
              <a:t>‘&amp;’</a:t>
            </a:r>
            <a:r>
              <a:rPr sz="2000" dirty="0" smtClean="0"/>
              <a:t> puts a command in background.</a:t>
            </a:r>
          </a:p>
          <a:p>
            <a:pPr>
              <a:lnSpc>
                <a:spcPct val="120000"/>
              </a:lnSpc>
            </a:pPr>
            <a:r>
              <a:rPr sz="2000" dirty="0" smtClean="0">
                <a:latin typeface="Courier New" pitchFamily="49" charset="0"/>
              </a:rPr>
              <a:t>‘;’</a:t>
            </a:r>
            <a:r>
              <a:rPr sz="2000" dirty="0" smtClean="0"/>
              <a:t> executes commands synchronously.</a:t>
            </a:r>
          </a:p>
          <a:p>
            <a:pPr>
              <a:lnSpc>
                <a:spcPct val="120000"/>
              </a:lnSpc>
            </a:pPr>
            <a:r>
              <a:rPr sz="2000" dirty="0" smtClean="0">
                <a:latin typeface="Courier New" pitchFamily="49" charset="0"/>
              </a:rPr>
              <a:t>‘~’</a:t>
            </a:r>
            <a:r>
              <a:rPr sz="2000" dirty="0" smtClean="0"/>
              <a:t> substitutes your home directory.</a:t>
            </a:r>
          </a:p>
          <a:p>
            <a:pPr>
              <a:lnSpc>
                <a:spcPct val="120000"/>
              </a:lnSpc>
            </a:pPr>
            <a:r>
              <a:rPr sz="2000" dirty="0" smtClean="0">
                <a:latin typeface="Courier New" pitchFamily="49" charset="0"/>
              </a:rPr>
              <a:t>‘&lt;‘ &amp; ‘&gt;’</a:t>
            </a:r>
            <a:r>
              <a:rPr sz="2000" dirty="0" smtClean="0"/>
              <a:t> are used for I/O redirection.</a:t>
            </a:r>
          </a:p>
          <a:p>
            <a:pPr>
              <a:lnSpc>
                <a:spcPct val="120000"/>
              </a:lnSpc>
            </a:pPr>
            <a:r>
              <a:rPr sz="2000" dirty="0" smtClean="0">
                <a:latin typeface="Courier New" pitchFamily="49" charset="0"/>
              </a:rPr>
              <a:t>‘#’</a:t>
            </a:r>
            <a:r>
              <a:rPr sz="2000" dirty="0" smtClean="0"/>
              <a:t> specifies comment (till end of line).</a:t>
            </a:r>
          </a:p>
          <a:p>
            <a:pPr>
              <a:lnSpc>
                <a:spcPct val="120000"/>
              </a:lnSpc>
            </a:pPr>
            <a:r>
              <a:rPr sz="2000" dirty="0" smtClean="0">
                <a:latin typeface="Courier New" pitchFamily="49" charset="0"/>
              </a:rPr>
              <a:t>‘|’</a:t>
            </a:r>
            <a:r>
              <a:rPr sz="2000" dirty="0" smtClean="0"/>
              <a:t> pipes data between commands.</a:t>
            </a:r>
          </a:p>
          <a:p>
            <a:pPr>
              <a:lnSpc>
                <a:spcPct val="120000"/>
              </a:lnSpc>
            </a:pPr>
            <a:endParaRPr sz="2000" dirty="0" smtClean="0"/>
          </a:p>
        </p:txBody>
      </p:sp>
      <p:sp>
        <p:nvSpPr>
          <p:cNvPr id="3" name="Title 2"/>
          <p:cNvSpPr>
            <a:spLocks noGrp="1"/>
          </p:cNvSpPr>
          <p:nvPr>
            <p:ph type="title"/>
          </p:nvPr>
        </p:nvSpPr>
        <p:spPr>
          <a:xfrm>
            <a:off x="1600200" y="0"/>
            <a:ext cx="7543800" cy="1143000"/>
          </a:xfrm>
        </p:spPr>
        <p:txBody>
          <a:bodyPr/>
          <a:lstStyle/>
          <a:p>
            <a:r>
              <a:rPr lang="en-US" dirty="0" smtClean="0"/>
              <a:t>Wildcard and Special Characters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40000"/>
              </a:lnSpc>
            </a:pPr>
            <a:r>
              <a:rPr sz="2000" dirty="0" smtClean="0">
                <a:latin typeface="Courier New" pitchFamily="49" charset="0"/>
              </a:rPr>
              <a:t>‘\’</a:t>
            </a:r>
            <a:r>
              <a:rPr sz="2000" dirty="0" smtClean="0"/>
              <a:t> is used to escape special characters</a:t>
            </a:r>
          </a:p>
          <a:p>
            <a:pPr lvl="1">
              <a:lnSpc>
                <a:spcPct val="140000"/>
              </a:lnSpc>
              <a:buFont typeface="Courier New" pitchFamily="49" charset="0"/>
              <a:buChar char="o"/>
            </a:pPr>
            <a:r>
              <a:rPr sz="1800" dirty="0" err="1" smtClean="0">
                <a:latin typeface="Courier New" pitchFamily="49" charset="0"/>
              </a:rPr>
              <a:t>var</a:t>
            </a:r>
            <a:r>
              <a:rPr sz="1800" dirty="0" smtClean="0">
                <a:latin typeface="Courier New" pitchFamily="49" charset="0"/>
              </a:rPr>
              <a:t>="ST'RING\"s”</a:t>
            </a:r>
          </a:p>
          <a:p>
            <a:pPr>
              <a:lnSpc>
                <a:spcPct val="140000"/>
              </a:lnSpc>
            </a:pPr>
            <a:r>
              <a:rPr sz="2000" dirty="0" smtClean="0"/>
              <a:t>Commonly escaped characters</a:t>
            </a:r>
          </a:p>
          <a:p>
            <a:pPr lvl="1">
              <a:lnSpc>
                <a:spcPct val="140000"/>
              </a:lnSpc>
              <a:buFont typeface="Courier New" pitchFamily="49" charset="0"/>
              <a:buChar char="o"/>
            </a:pPr>
            <a:r>
              <a:rPr lang="en-US" sz="1800" dirty="0" smtClean="0">
                <a:latin typeface="Courier New" pitchFamily="49" charset="0"/>
              </a:rPr>
              <a:t>\n 	newline</a:t>
            </a:r>
          </a:p>
          <a:p>
            <a:pPr lvl="1">
              <a:lnSpc>
                <a:spcPct val="140000"/>
              </a:lnSpc>
              <a:buFont typeface="Courier New" pitchFamily="49" charset="0"/>
              <a:buChar char="o"/>
            </a:pPr>
            <a:r>
              <a:rPr lang="en-US" sz="1800" dirty="0" smtClean="0">
                <a:latin typeface="Courier New" pitchFamily="49" charset="0"/>
              </a:rPr>
              <a:t>\t		horizontal tab</a:t>
            </a:r>
          </a:p>
          <a:p>
            <a:pPr lvl="1">
              <a:lnSpc>
                <a:spcPct val="140000"/>
              </a:lnSpc>
              <a:buFont typeface="Courier New" pitchFamily="49" charset="0"/>
              <a:buChar char="o"/>
            </a:pPr>
            <a:r>
              <a:rPr lang="en-US" sz="1800" dirty="0" smtClean="0">
                <a:latin typeface="Courier New" pitchFamily="49" charset="0"/>
              </a:rPr>
              <a:t>\b	backspace</a:t>
            </a:r>
          </a:p>
          <a:p>
            <a:pPr>
              <a:lnSpc>
                <a:spcPct val="140000"/>
              </a:lnSpc>
            </a:pPr>
            <a:r>
              <a:rPr sz="2000" dirty="0" smtClean="0"/>
              <a:t>Try these:</a:t>
            </a:r>
          </a:p>
          <a:p>
            <a:pPr lvl="1">
              <a:lnSpc>
                <a:spcPct val="140000"/>
              </a:lnSpc>
              <a:buFont typeface="Courier New" pitchFamily="49" charset="0"/>
              <a:buChar char="o"/>
            </a:pPr>
            <a:r>
              <a:rPr lang="en-US" sz="1800" dirty="0" smtClean="0">
                <a:latin typeface="Courier New" pitchFamily="49" charset="0"/>
              </a:rPr>
              <a:t>echo –e ‘1\t2’</a:t>
            </a:r>
          </a:p>
          <a:p>
            <a:pPr lvl="1">
              <a:lnSpc>
                <a:spcPct val="140000"/>
              </a:lnSpc>
              <a:buFont typeface="Courier New" pitchFamily="49" charset="0"/>
              <a:buChar char="o"/>
            </a:pPr>
            <a:r>
              <a:rPr lang="en-US" sz="1800" dirty="0" smtClean="0">
                <a:latin typeface="Courier New" pitchFamily="49" charset="0"/>
              </a:rPr>
              <a:t>echo –e ‘1\v2’</a:t>
            </a:r>
          </a:p>
          <a:p>
            <a:pPr lvl="1">
              <a:lnSpc>
                <a:spcPct val="140000"/>
              </a:lnSpc>
              <a:buFont typeface="Courier New" pitchFamily="49" charset="0"/>
              <a:buChar char="o"/>
            </a:pPr>
            <a:r>
              <a:rPr lang="en-US" sz="1800" dirty="0" smtClean="0">
                <a:latin typeface="Courier New" pitchFamily="49" charset="0"/>
              </a:rPr>
              <a:t>echo –e ‘1\b2’</a:t>
            </a:r>
          </a:p>
          <a:p>
            <a:endParaRPr lang="en-US" dirty="0"/>
          </a:p>
        </p:txBody>
      </p:sp>
      <p:sp>
        <p:nvSpPr>
          <p:cNvPr id="3" name="Title 2"/>
          <p:cNvSpPr>
            <a:spLocks noGrp="1"/>
          </p:cNvSpPr>
          <p:nvPr>
            <p:ph type="title"/>
          </p:nvPr>
        </p:nvSpPr>
        <p:spPr>
          <a:xfrm>
            <a:off x="1600200" y="0"/>
            <a:ext cx="7543800" cy="1143000"/>
          </a:xfrm>
        </p:spPr>
        <p:txBody>
          <a:bodyPr/>
          <a:lstStyle/>
          <a:p>
            <a:r>
              <a:rPr lang="en-US" dirty="0" smtClean="0"/>
              <a:t>Escaping Special Characters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cSld>
  <p:clrMapOvr>
    <a:masterClrMapping/>
  </p:clrMapOvr>
</p:sld>
</file>

<file path=ppt/theme/theme1.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2767028-2918-4459-93E5-A743E008E85F}"/>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A7C481EB-8F30-4DBE-97E4-C47F16554C60}"/>
</file>

<file path=docProps/app.xml><?xml version="1.0" encoding="utf-8"?>
<Properties xmlns="http://schemas.openxmlformats.org/officeDocument/2006/extended-properties" xmlns:vt="http://schemas.openxmlformats.org/officeDocument/2006/docPropsVTypes">
  <Template>Theme_3</Template>
  <TotalTime>1405</TotalTime>
  <Words>618</Words>
  <Application>Microsoft Office PowerPoint</Application>
  <PresentationFormat>On-screen Show (4:3)</PresentationFormat>
  <Paragraphs>132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1_Theme_3</vt:lpstr>
      <vt:lpstr>PowerPoint Presentation</vt:lpstr>
      <vt:lpstr>PowerPoint Presentation</vt:lpstr>
      <vt:lpstr>PowerPoint Presentation</vt:lpstr>
      <vt:lpstr>Overview</vt:lpstr>
      <vt:lpstr>Objective</vt:lpstr>
      <vt:lpstr>Quotes</vt:lpstr>
      <vt:lpstr>Quotes within Quotes</vt:lpstr>
      <vt:lpstr>Wildcard and Special Characters</vt:lpstr>
      <vt:lpstr>Escaping Special Characters</vt:lpstr>
      <vt:lpstr>Here Document</vt:lpstr>
      <vt:lpstr>Questions</vt:lpstr>
      <vt:lpstr>Test Your Understanding</vt:lpstr>
      <vt:lpstr>Hands-on Exercise</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189</cp:revision>
  <dcterms:created xsi:type="dcterms:W3CDTF">2011-06-15T11:24:59Z</dcterms:created>
  <dcterms:modified xsi:type="dcterms:W3CDTF">2013-06-21T08:47:09Z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