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4" r:id="rId4"/>
  </p:sldMasterIdLst>
  <p:sldIdLst>
    <p:sldId id="256" r:id="rId5"/>
    <p:sldId id="272" r:id="rId6"/>
    <p:sldId id="296" r:id="rId7"/>
    <p:sldId id="294" r:id="rId8"/>
    <p:sldId id="295" r:id="rId9"/>
    <p:sldId id="297" r:id="rId10"/>
    <p:sldId id="27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2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46" y="-10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9533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44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546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5140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6389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2126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6923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894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0063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1241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6094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95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5214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93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xmlns="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901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6058698" y="222068"/>
            <a:ext cx="5811807" cy="92025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4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4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Cifar10 Image Classification</a:t>
            </a:r>
          </a:p>
          <a:p>
            <a:endParaRPr lang="en-US" altLang="ko-KR" sz="32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32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3200" b="1" smtClean="0">
                <a:solidFill>
                  <a:schemeClr val="bg1"/>
                </a:solidFill>
                <a:cs typeface="Arial" pitchFamily="34" charset="0"/>
              </a:rPr>
              <a:t>Pavan</a:t>
            </a:r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  <a:cs typeface="Arial" pitchFamily="34" charset="0"/>
              </a:rPr>
              <a:t>Sai</a:t>
            </a:r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  <a:cs typeface="Arial" pitchFamily="34" charset="0"/>
              </a:rPr>
              <a:t>Prasanth</a:t>
            </a:r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  <a:cs typeface="Arial" pitchFamily="34" charset="0"/>
              </a:rPr>
              <a:t>Sabnaveesu</a:t>
            </a:r>
            <a:endParaRPr lang="en-US" altLang="ko-KR" sz="32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sabnaveesuprasanth@gmail.com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(+91) 7730081608</a:t>
            </a: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3770" y="404851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1169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C572D2-FF82-4F09-A87C-3D3A60EF1C3D}"/>
              </a:ext>
            </a:extLst>
          </p:cNvPr>
          <p:cNvGrpSpPr/>
          <p:nvPr/>
        </p:nvGrpSpPr>
        <p:grpSpPr>
          <a:xfrm>
            <a:off x="1693902" y="2430021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Execution Procedure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6517ED-D341-498B-BF06-476933A43F6B}"/>
              </a:ext>
            </a:extLst>
          </p:cNvPr>
          <p:cNvGrpSpPr/>
          <p:nvPr/>
        </p:nvGrpSpPr>
        <p:grpSpPr>
          <a:xfrm>
            <a:off x="1675400" y="3245986"/>
            <a:ext cx="5941018" cy="769441"/>
            <a:chOff x="1848112" y="1575921"/>
            <a:chExt cx="5941018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90EC436-1B46-49D9-A7E4-ADECB5E929DF}"/>
                </a:ext>
              </a:extLst>
            </p:cNvPr>
            <p:cNvSpPr txBox="1"/>
            <p:nvPr/>
          </p:nvSpPr>
          <p:spPr>
            <a:xfrm>
              <a:off x="2746266" y="1700149"/>
              <a:ext cx="5042864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without augmentation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693902" y="4064794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with augmentation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xmlns="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532B61A3-E53C-4249-892E-3DE98ACB9988}"/>
              </a:ext>
            </a:extLst>
          </p:cNvPr>
          <p:cNvGrpSpPr/>
          <p:nvPr/>
        </p:nvGrpSpPr>
        <p:grpSpPr>
          <a:xfrm>
            <a:off x="1661773" y="4880741"/>
            <a:ext cx="5365516" cy="769441"/>
            <a:chOff x="1848112" y="1575921"/>
            <a:chExt cx="5365516" cy="769441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F95A2274-47D3-418D-B0AF-ED61661C20C1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0F219D47-27C9-4C76-AE07-0F0751B53EB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D39743B8-A2D1-4D39-9E5D-B1DE46CB869C}"/>
              </a:ext>
            </a:extLst>
          </p:cNvPr>
          <p:cNvGrpSpPr/>
          <p:nvPr/>
        </p:nvGrpSpPr>
        <p:grpSpPr>
          <a:xfrm>
            <a:off x="1644915" y="5729263"/>
            <a:ext cx="5365516" cy="769441"/>
            <a:chOff x="1848112" y="1575921"/>
            <a:chExt cx="5365516" cy="769441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2B0BAC02-C9DF-4F55-93D7-FD1A934D288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Futuristic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6EF7D71A-CD0A-464F-A740-F6BFFBE952C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745DBB3-632F-4097-A34F-4A526AE6D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6E5E86-86C0-4EBC-B759-14C86592CEFD}"/>
              </a:ext>
            </a:extLst>
          </p:cNvPr>
          <p:cNvSpPr txBox="1"/>
          <p:nvPr/>
        </p:nvSpPr>
        <p:spPr>
          <a:xfrm>
            <a:off x="1338469" y="1736034"/>
            <a:ext cx="99788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This is a state-of-art Dense Net code of cifar10 data set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It is classification problem statement of different categories like animal, bird, automotive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6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D7F5018-5A1B-4348-B4C7-F90DA3E7F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Execution Procedure</a:t>
            </a:r>
            <a:endParaRPr lang="ko-KR" alt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AF9A27-7FF1-4013-B095-48D090C511C6}"/>
              </a:ext>
            </a:extLst>
          </p:cNvPr>
          <p:cNvGrpSpPr/>
          <p:nvPr/>
        </p:nvGrpSpPr>
        <p:grpSpPr>
          <a:xfrm>
            <a:off x="3741176" y="1763795"/>
            <a:ext cx="4709648" cy="3723835"/>
            <a:chOff x="2228055" y="1971102"/>
            <a:chExt cx="4575969" cy="3618138"/>
          </a:xfrm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xmlns="" id="{8C2A3CAF-74F9-4B6E-841E-A026F21AC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F7C7035-5F1B-4C77-B730-424AB094F28D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xmlns="" id="{D01712F7-CEB8-4C93-84DB-52B85B3180E8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xmlns="" id="{B33C049F-3F98-4469-A8A6-833E19324A53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xmlns="" id="{10043205-493D-4CE9-89E6-B7D715DFAA7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xmlns="" id="{76A7136C-8599-42B6-8AEE-EBB40B43FF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452511E-D999-46CF-A13B-8985C724C614}"/>
              </a:ext>
            </a:extLst>
          </p:cNvPr>
          <p:cNvGrpSpPr/>
          <p:nvPr/>
        </p:nvGrpSpPr>
        <p:grpSpPr>
          <a:xfrm>
            <a:off x="8370378" y="2081546"/>
            <a:ext cx="3551582" cy="1852292"/>
            <a:chOff x="-1072048" y="1037235"/>
            <a:chExt cx="5676043" cy="18522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AC8610E-CFCB-45C3-96BE-04937F5D1E76}"/>
                </a:ext>
              </a:extLst>
            </p:cNvPr>
            <p:cNvSpPr txBox="1"/>
            <p:nvPr/>
          </p:nvSpPr>
          <p:spPr>
            <a:xfrm>
              <a:off x="-475010" y="1037235"/>
              <a:ext cx="424171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Step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0C10FE5-C25C-48B7-BCFD-76E2C4964244}"/>
                </a:ext>
              </a:extLst>
            </p:cNvPr>
            <p:cNvSpPr txBox="1"/>
            <p:nvPr/>
          </p:nvSpPr>
          <p:spPr>
            <a:xfrm>
              <a:off x="-1072048" y="1442977"/>
              <a:ext cx="56760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Used data Augmentation techniques like Rotate, horizontal flip, width shift range, height shift range</a:t>
              </a:r>
              <a:endPara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0049849-4849-4F68-BE26-3FB6273CCA28}"/>
              </a:ext>
            </a:extLst>
          </p:cNvPr>
          <p:cNvSpPr/>
          <p:nvPr/>
        </p:nvSpPr>
        <p:spPr>
          <a:xfrm>
            <a:off x="9787903" y="157232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xmlns="" id="{23FD4401-13CD-470E-895D-436EF44DD147}"/>
              </a:ext>
            </a:extLst>
          </p:cNvPr>
          <p:cNvSpPr/>
          <p:nvPr/>
        </p:nvSpPr>
        <p:spPr>
          <a:xfrm>
            <a:off x="9928296" y="1746308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A8494F4-A3CA-45EE-8213-3BD616C1FE89}"/>
              </a:ext>
            </a:extLst>
          </p:cNvPr>
          <p:cNvGrpSpPr/>
          <p:nvPr/>
        </p:nvGrpSpPr>
        <p:grpSpPr>
          <a:xfrm>
            <a:off x="8300534" y="4610356"/>
            <a:ext cx="3691270" cy="1767849"/>
            <a:chOff x="-1183670" y="1037234"/>
            <a:chExt cx="5899289" cy="17678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6CFDEEF-6E21-4A86-AFEF-7376BD83C8F2}"/>
                </a:ext>
              </a:extLst>
            </p:cNvPr>
            <p:cNvSpPr txBox="1"/>
            <p:nvPr/>
          </p:nvSpPr>
          <p:spPr>
            <a:xfrm>
              <a:off x="-475010" y="1037234"/>
              <a:ext cx="424171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Step 4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9A4AE10-8AB8-4BE7-A803-10C2A433858E}"/>
                </a:ext>
              </a:extLst>
            </p:cNvPr>
            <p:cNvSpPr txBox="1"/>
            <p:nvPr/>
          </p:nvSpPr>
          <p:spPr>
            <a:xfrm>
              <a:off x="-1183670" y="1358533"/>
              <a:ext cx="589928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Input layer, hidden layer and finally output layer is kept unchanged as per given architecture</a:t>
              </a:r>
              <a:endPara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A7A5ADD-8B1C-4FF5-9A49-C4F5B0E8A660}"/>
              </a:ext>
            </a:extLst>
          </p:cNvPr>
          <p:cNvSpPr/>
          <p:nvPr/>
        </p:nvSpPr>
        <p:spPr>
          <a:xfrm>
            <a:off x="9787903" y="410113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2648170-B5A0-4DCB-A1B4-3221D3699F1B}"/>
              </a:ext>
            </a:extLst>
          </p:cNvPr>
          <p:cNvGrpSpPr/>
          <p:nvPr/>
        </p:nvGrpSpPr>
        <p:grpSpPr>
          <a:xfrm>
            <a:off x="790247" y="2186331"/>
            <a:ext cx="2707021" cy="850684"/>
            <a:chOff x="-475010" y="1037235"/>
            <a:chExt cx="4326288" cy="8506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B305E82-85DA-4D1C-8F82-6C2FEFD440C4}"/>
                </a:ext>
              </a:extLst>
            </p:cNvPr>
            <p:cNvSpPr txBox="1"/>
            <p:nvPr/>
          </p:nvSpPr>
          <p:spPr>
            <a:xfrm>
              <a:off x="-475010" y="1037235"/>
              <a:ext cx="424171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Step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C86D4BE-13AF-4987-914A-4CDEFEFCBFD5}"/>
                </a:ext>
              </a:extLst>
            </p:cNvPr>
            <p:cNvSpPr txBox="1"/>
            <p:nvPr/>
          </p:nvSpPr>
          <p:spPr>
            <a:xfrm>
              <a:off x="-394604" y="1457032"/>
              <a:ext cx="42458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Loaded</a:t>
              </a:r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200" dirty="0"/>
                <a:t>cifar10</a:t>
              </a:r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200" dirty="0"/>
                <a:t>data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DDB96A4-5224-4635-970A-C297E383EE10}"/>
              </a:ext>
            </a:extLst>
          </p:cNvPr>
          <p:cNvSpPr/>
          <p:nvPr/>
        </p:nvSpPr>
        <p:spPr>
          <a:xfrm>
            <a:off x="1884509" y="1581219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A4326EA-2284-40C1-AD9A-9D63C0A1C96E}"/>
              </a:ext>
            </a:extLst>
          </p:cNvPr>
          <p:cNvGrpSpPr/>
          <p:nvPr/>
        </p:nvGrpSpPr>
        <p:grpSpPr>
          <a:xfrm>
            <a:off x="840558" y="4619250"/>
            <a:ext cx="2654101" cy="579490"/>
            <a:chOff x="-475010" y="1037235"/>
            <a:chExt cx="4241713" cy="5794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60C30D1-F21B-49D0-BAA9-98005FD92E97}"/>
                </a:ext>
              </a:extLst>
            </p:cNvPr>
            <p:cNvSpPr txBox="1"/>
            <p:nvPr/>
          </p:nvSpPr>
          <p:spPr>
            <a:xfrm>
              <a:off x="-475010" y="1037235"/>
              <a:ext cx="424171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Step 2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CC97A67-6BCE-4760-9302-D12B978997E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B6CF30B0-5494-4834-89D2-62FCB761512B}"/>
              </a:ext>
            </a:extLst>
          </p:cNvPr>
          <p:cNvSpPr/>
          <p:nvPr/>
        </p:nvSpPr>
        <p:spPr>
          <a:xfrm>
            <a:off x="1884509" y="411003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xmlns="" id="{895FF4DC-99EB-4987-81C5-A50AE7F0EA41}"/>
              </a:ext>
            </a:extLst>
          </p:cNvPr>
          <p:cNvSpPr/>
          <p:nvPr/>
        </p:nvSpPr>
        <p:spPr>
          <a:xfrm rot="20700000">
            <a:off x="1998970" y="4236437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Pie 2">
            <a:extLst>
              <a:ext uri="{FF2B5EF4-FFF2-40B4-BE49-F238E27FC236}">
                <a16:creationId xmlns:a16="http://schemas.microsoft.com/office/drawing/2014/main" xmlns="" id="{DC5347CC-61F4-483C-A692-D14FEAD58663}"/>
              </a:ext>
            </a:extLst>
          </p:cNvPr>
          <p:cNvSpPr/>
          <p:nvPr/>
        </p:nvSpPr>
        <p:spPr>
          <a:xfrm>
            <a:off x="9901560" y="4217631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xmlns="" id="{3F1472E7-B90B-48D0-A48D-1FE9C3218613}"/>
              </a:ext>
            </a:extLst>
          </p:cNvPr>
          <p:cNvSpPr/>
          <p:nvPr/>
        </p:nvSpPr>
        <p:spPr>
          <a:xfrm>
            <a:off x="1987532" y="1671788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4" name="Graphic 33">
            <a:extLst>
              <a:ext uri="{FF2B5EF4-FFF2-40B4-BE49-F238E27FC236}">
                <a16:creationId xmlns:a16="http://schemas.microsoft.com/office/drawing/2014/main" xmlns="" id="{EA9DF64B-3709-4045-8225-E2F437E83AA5}"/>
              </a:ext>
            </a:extLst>
          </p:cNvPr>
          <p:cNvGrpSpPr/>
          <p:nvPr/>
        </p:nvGrpSpPr>
        <p:grpSpPr>
          <a:xfrm>
            <a:off x="5408431" y="2377728"/>
            <a:ext cx="1373029" cy="1269683"/>
            <a:chOff x="7424910" y="2405641"/>
            <a:chExt cx="1771650" cy="1638300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15535C6-8C0B-4095-A7BE-4ACD534AA53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D0BD4CB-B29D-469B-BA05-B472758C801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EBBCBD-E8CE-453F-B19C-CCA4418F7F93}"/>
              </a:ext>
            </a:extLst>
          </p:cNvPr>
          <p:cNvSpPr/>
          <p:nvPr/>
        </p:nvSpPr>
        <p:spPr>
          <a:xfrm>
            <a:off x="493419" y="5045935"/>
            <a:ext cx="33387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Converted  all pixels into matrix and followed by categorical form </a:t>
            </a:r>
          </a:p>
        </p:txBody>
      </p:sp>
    </p:spTree>
    <p:extLst>
      <p:ext uri="{BB962C8B-B14F-4D97-AF65-F5344CB8AC3E}">
        <p14:creationId xmlns:p14="http://schemas.microsoft.com/office/powerpoint/2010/main" xmlns="" val="225699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B4321B-41F2-4FFB-B393-3C5146596907}"/>
              </a:ext>
            </a:extLst>
          </p:cNvPr>
          <p:cNvSpPr txBox="1"/>
          <p:nvPr/>
        </p:nvSpPr>
        <p:spPr>
          <a:xfrm>
            <a:off x="3840479" y="274320"/>
            <a:ext cx="717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Model Without Augmentation</a:t>
            </a:r>
          </a:p>
        </p:txBody>
      </p:sp>
      <p:sp>
        <p:nvSpPr>
          <p:cNvPr id="5122" name="AutoShape 2" descr="data:image/png;base64,iVBORw0KGgoAAAANSUhEUgAAAYUAAAEWCAYAAACJ0YulAAAABHNCSVQICAgIfAhkiAAAAAlwSFlz%0AAAALEgAACxIB0t1+/AAAIABJREFUeJzt3Xd4XNW18OHfmhlJoy5ZknsH29gYMMaYmgCh2XQSQi+B%0A3BiScEPypUF6vTc3IbkJCSWEkMANvRNCMdX0GGOMe6+Si5rVy7T1/bGPhCxL8tjWeCTNep9HjzXn%0AnJmztmTtdXY5+4iqYowxxgD4kh2AMcaYvsOSgjHGmHaWFIwxxrSzpGCMMaadJQVjjDHtLCkYY4xp%0AZ0nBpBQR+buI/CLOYzeKyGmJjsmYvsSSgjHGmHaWFIzph0QkkOwYzMBkScH0OV63zbdFZLGINIrI%0AX0VkiIi8ICL1IvKKiBR2OP48EVkmIjUi8oaITO6w70gRWei97xEg2Olc54jIIu+974rI4XHGeLaI%0AfCQidSKyRUR+0mn/id7n1Xj7v+BtzxSR34rIJhGpFZG3vW0ni0hpFz+H07zvfyIij4vIP0SkDviC%0AiMwUkfe8c2wTkT+JSHqH9x8qIi+LSLWI7BCR74nIUBFpEpGiDsdNF5EKEUmLp+xmYLOkYPqqzwGn%0AAxOBc4EXgO8BJbj/t18DEJGJwEPA1719zwP/FJF0r4J8Gvg/YBDwmPe5eO89ErgXuB4oAv4MPCsi%0AGXHE1whcDRQAZwNfFpELvM8d48X7Ry+macAi7323AkcBx3sxfQeIxfkzOR943DvnA0AU+AZQDBwH%0AnAp8xYshF3gFeBEYDhwMvKqq24E3gIs7fO5VwMOqGo4zDjOAWVIwfdUfVXWHqpYBbwH/VtWPVLUF%0AeAo40jvuEuBfqvqyV6ndCmTiKt1jgTTg96oaVtXHgQ86nGMO8GdV/beqRlX1PqDVe1+PVPUNVV2i%0AqjFVXYxLTCd5uy8HXlHVh7zzVqnqIhHxAdcBN6lqmXfOd1W1Nc6fyXuq+rR3zmZV/VBV31fViKpu%0AxCW1thjOAbar6m9VtUVV61X1396++4ArAUTED1yGS5zGWFIwfdaODt83d/E6x/t+OLCpbYeqxoAt%0AwAhvX5nuuurjpg7fjwG+6XW/1IhIDTDKe1+PROQYEXnd63apBW7AXbHjfca6Lt5WjOu+6mpfPLZ0%0AimGiiDwnItu9LqX/iiMGgGeAKSIyDtcaq1XV+fsYkxlgLCmY/m4rrnIHQEQEVyGWAduAEd62NqM7%0AfL8F+KWqFnT4ylLVh+I474PAs8AoVc0H7gLazrMFOKiL91QCLd3sawSyOpTDj+t66qjzksZ3AiuB%0ACaqah+te6xjD+K4C91pbj+JaC1dhrQTTgSUF0989CpwtIqd6A6XfxHUBvQu8B0SAr4lImoh8FpjZ%0A4b1/AW7wrvpFRLK9AeTcOM6bC1SraouIzMR1GbV5ADhNRC4WkYCIFInINK8Vcy/wOxEZLiJ+ETnO%0AG8NYDQS986cBPwD2NLaRC9QBDSJyCPDlDvueA4aJyNdFJENEckXkmA777we+AJyHJQXTgSUF06+p%0A6ircFe8fcVfi5wLnqmpIVUPAZ3GVXzVu/OHJDu9dAHwJ+BOwE1jrHRuPrwA/E5F64Ee45NT2uZuB%0As3AJqho3yHyEt/tbwBLc2EY18D+AT1Vrvc+8B9fKaQR2mY3UhW/hklE9LsE90iGGelzX0LnAdmAN%0AcEqH/e/gBrgXqmrHLjWT4sQesmNMahKR14AHVfWeZMdi+g5LCsakIBE5GngZNyZSn+x4TN9h3UfG%0ApBgRuQ93D8PXLSGYzqylYIwxpp21FIwxxrTrd4tqFRcX69ixY5MdhjHG9Csffvhhpap2vvdlN/0u%0AKYwdO5YFCxYkOwxjjOlXRCSuqcfWfWSMMaadJQVjjDHtLCkYY4xpl7AxBRG5F7d8b7mqTu1ivwB/%0AwC0H0AR8QVUX7su5wuEwpaWltLS07E/I/UIwGGTkyJGkpdnzUIwxvS+RA81/x60pc383+2cDE7yv%0AY3ArPh7TzbE9Ki0tJTc3l7Fjx7LrgpgDi6pSVVVFaWkp48aNS3Y4xpgBKGHdR6r6Jm7Br+6cD9yv%0AzvtAgYgM25dztbS0UFRUNKATAoCIUFRUlBItImNMciRzTGEEuz40pNTbtk8GekJokyrlNMYkR7+4%0AT0FE5uAencjo0aP3cLQxZl+oar+46GhsjbB6Rz0Bn4/0gI+MgI+cYICcjAAZAV+XZWgJR7vdtz9a%0AwlFWba9n+bY6yutayUr3k5nuJycjQEFWGoVZ6eRlphHwCT6f4BNoW1lIBLLSAmRl+An4hOZwlJ1N%0AYeqaw2QEfORlppEbDBCNKc2hKM3hKFnpAQZlp/dqGTpLZlIowz0hq81Ib9tuVPVu4G6AGTNm9LnF%0AmmpqanjwwQf5yle+slfvO+uss3jwwQcpKChIUGRmINtU1cjbaysZmhfkxAnFZAT87fsqG1qJxpTB%0AuRndVoSqyvJtdcxdtoOXl+9g5fY6cjIC5GWmUZyTwYwxhRx3UBFHji5EVWmJxAhHYqR5FXGaz0dd%0AS5iapjA1zSEiUSUaUyIxpbY5RGVDiKqGENFYDJ9PCPgEEUFVUYXmcJSa5jC1TWGCaT7GFWczrtg9%0AZXXFtjpWbKujORxl6vB8po7MJ8PvY+7y7by5ppJQJNZlmTICPkYPymJscTZD84Js2dnE6u31bK1t%0AId3vozgnnaKcDHw+IRZz8bZGorSEYzSHo4SjMVQhGlOyMwKU5GZQkptBUXY6+Zlp5Gem0RKOsq6i%0AgfUVjWysaiTWCzWS3ydE4/igL598EN+ddcj+n7AHCV0QT0TGAs91M/vobOBG3OyjY4DbVHVm5+M6%0AmzFjhna+o3nFihVMnjy5N0LeJxs3buScc85h6dKlu2yPRCIEAr2fd5Nd3v6sNRLdpfLsSSQaY9WO%0AesJRpTArjYKsdEKRGOX1LZTXt1LdEKK2OUxtcxi/TxiaH2RYfpCcjAANrREaWiJEVSnKzqA4J52M%0AgJ+ymmZKdzZRXt9KazhKazRGSyhKRUMrO+pa2dkYoiArjSF5QUpyMwim+fH7BL8IkZgSjsZoCkWZ%0Av6GKdRWN7bHmZgT4zOTB+EVYsGknm6ubAMhK9zO2KJuh+UGyMwJkp/tp7lCpNYWiiMCMMYUcNWYQ%0ALeEodS1hSnc2s2hzDaFo15VvvLLT/QT8PmJesmgjAplpfvKzXEXbHIqyobKRVq+yz8kIcMjQXDLT%0A/Swtq2VnUxiAEQWZnHnoUI47qAiAUCRGSzhKYyhCfUuEnY0hNlU3samqkW21LYwqzGLikBzGFefQ%0AHI5S2dBKZUMrMQW/uMo4I81PMOAnmOYjze/D7xMEaAxFqKhvpby+lZ1NIWqawtS3REj3uwR20OBs%0ADh6cy5RheUwZlsfwgiAtkRhNrRHqWiLUNoeobgxT3xImGnOJMKqKeOWPKTSFojS1RmgOR8kNplGY%0AlUZeZhqtkSh1zREaWiP4fUJmmmuBTBmWx9QR+fv0uxCRD1V1xp6OS+SU1IeAk4FiESkFfgykAajq%0AXcDzuISwFjcl9dpExZJoN998M+vWrWPatGmkpaURDAYpLCxk5cqVrF69mgsuuIAtW7bQ0tLCTTfd%0AxJw5c4BPluxoaGhg9uzZnHjiibz77ruMGDGCZ555hszMzCSXrO9SVeatruC9dVXkBgMUZKVTkpvB%0A4SPzGZbvfm4NrRHeW1fFu+sqWbW9ntU7GqhsaGXqiDzOnDKUM6cOZcLgnF2upNeWN/DCkm38e0M1%0ACzfvpCkUTWg50gM+ggEfg/OCDM7NYPKwPGqaQ6wpb+DddVWEIjHv6jtGwO8j3e8jzS9MHZHPFceM%0A4dMTS9iys4kXlmzj5eU78Pt8zBhTyJXHjiYzzc/6ykY2VDZSXt9CU2WUhtYI6QEf40tyOHrsICYP%0Ay+MzhwymOGf3J3+2hKMs3LyT5VvrSPO71kF6wEc4GqM1EiMUiZEXTKPAS5hpfsHvE3wi5Hutjcz0%0A+BIwQCymlNU0A67y9/nc70VVKd3ZTGMowqQhuUnt4opEY4i4cnYlx+8jJyPA4LwDHFgv6ndLZ++p%0ApfDTfy5j+da6Xj3nlOF5/PjcQ7vd37Gl8MYbb3D22WezdOnS9mmj1dXVDBo0iObmZo4++mjmzZtH%0AUVHRLknh4IMPZsGCBUybNo2LL76Y8847jyuvvLLL8/W1loKqsqW6meXballf2ci4omymjylkSF6w%0Ay+NrmkIE0/wE03avMMrrWnjsw1IeW7CF6sYQh3hXYROH5DK2OIuxRdmsq2jgdy+v5qPNNQR8sssV%0AKMCQvAyGF2SytKyWcFTJTPMzcUgOE4bkMjQvyLvrKlm4uQaA/Mw0Dh2ex8GDc/hg405WbKtDBCYP%0AzWPG2EKOGlNITkaAnU1happCpPl9DM7NYHBeBkXZGeR7/b6RmFJe18rW2maaQhFyMtx2nwhVja1U%0ANoRoCUcZUZDJyMJMhuQFe72Pu+1vuT+MC5gDL+kthVQ2c+bMXe4juO2223jqqacA2LJlC2vWrKGo%0AqGiX94wbN45p06YBcNRRR7Fx48YDFu++aglH+evbG/jLW+up8Zr3HY0oyGTS0FzGF2czuiiLteUN%0AvLeuijXlDaT5hUlDczlsRAEZAR/l9S1sr23h49JaojHlmHGDOO6gYlZur+PRBVt2u2Ifnh/klxdO%0A5fNHjSKmSm1zmLKaZj7eUsOiLTWU7mzmuhPHcdLEEmaMGUR6oONEu0nsqGvh9ZXlLC6rZVlZLY8u%0A2MLkYXn86JwpnHXYMIbmd53QuhPww+iiLEYXZXWxN3evPmtfWTIwvWHAJYWerugPlOzs7Pbv33jj%0ADV555RXee+89srKyOPnkk7u8zyAj45Pmu9/vp7m5OeFxqiofbNzJn+eto6oxxOXHjOb8acP32Oce%0Ajsb41+Jt/PrFlWytbeHUQwZz6uQhHDo8j7HF7kp+4aadLNpSw9ryBt5ZW0lrJEZWup8ZYwdxwZEj%0AaGiNsKS0ln8t3ooqDM7LYHBukC99ajwXzxjJ+JKc9vPFYsrW2mY2VTWxsaqRjICfc48YtkucwTQ/%0AQ/KCTB9dGFfZh+QFuXTmaC7dtx+dMQPWgEsKyZCbm0t9fddPNaytraWwsJCsrCxWrlzJ+++/f4Cj%0A+8SbqytYsGknPgFBmLe6nIWbaxiUnU5xTjrfeXwxv35xFSdNLGF7XTMbK5toDEU4YmQBM8YUMjQ/%0AyFtrKnl9VTn1LREOHZ7Hby+e1j7o12b66MJdKudYTNlR30JxTgZp/r2/NcbnE0YWZjGyMIsTDi7e%0A75+DMaZ7lhR6QVFRESeccAJTp04lMzOTIUOGtO+bNWsWd911F5MnT2bSpEkce+yxSYnx/97fxI+e%0AWUrHIaRRgzL52fmH8vmjRhFM8/HO2irueXs981aXM7Iwi5njBpER8PHR5hp++/JqAIqy05l16FDO%0AOHQopx4yuH0wsCc+n7QP/hpj+rYBN9CcCpYvX8Hy5lzuf28jBw/O4YpjRjN9dGF7n3KjN8Mkze9D%0AVbn99bXcOnc1p00ezJ8un05GwIeqmxYXbz90TVOIbbUtTByS2+3MC2NM32UDzQOQqlLfEqG8voVv%0APbWeCYNzmLtsB08uLOPgwTnkBgNsrmqiqjGE3yeMLMykMCudRVtquPDIEfz6osPbu2/2dkyyICud%0AgqzE3klpjEk+Swr9RNSbw13TFALgjiumM3vqUJpCUZ5bvJUnF5bhE+H0KUMYNSiL5lCUjVWNbK5u%0A4qunHMQ3T58UV1ePMSa1WVLoB5pCETZXNxGOxBiSFyRQl8GUKW5B2eyMAJccPZpLjrY1oYwx+8+S%0AQh8WjsbccgqNIQI+YXxJDtkZAaptProxJkEsKfRBkWiMyoYQlQ2tqEJhdhpD84IE9mE6pzHG7A1L%0ACkkUU7ckbsAvpHmLhrmVJVuJqlKQ6RZGy+hiOQhjjEkEu/TsBTU1Ndxxxx179R5VZXNVEz/979+w%0AaMMOlpXVsWJ7PeX1LeQEA0wYnMvoomxLCMaYA8qSQi/Yl6Swva6FupYwD917F4PSaV+zfeKQXMYU%0AZe/V6pLGGNNbrPuoF3RcOvv0009n8ODBPProo7S2tnLhhRfy05/+lMbGRi6++GJKS0sJhSNce+M3%0AaamrZsf2bXz2nDMpLi7m9ddfT3ZRjDEpbuAlhRduhu1Levczhx4Gs3/V7e5f/epXLF26lEWLFjF3%0A7lwef/xx5s+fj6py3nnn8eabb1JRUcHw4cN5+Imn2VjVRKylgcPGD+feu/7E66+/TnGxreljjEk+%0A6z7qZXPnzmXu3LkceeSRTJ8+nZUrV7JmzRqmTp3KS3PnctP/+xZLFrzPoWOH4bOppcaYPmbgtRR6%0AuKI/EFSVW265heuvv759WyQao3RnMw889wYfvv0ad/3uv1j78b/50Y9+lMRIjTFmd9ZS6AUdl84+%0A88wzuffee2loaACgrKyMj9dsYt2mLYwfNoibbriO73z72yxcuHC39xpjTLINvJZCEnRcOnv27Nlc%0AfvnlHHfccQBkZWfzo1vvpK68lG9cezE+n4+0tDTuvPNOAObMmcOsWbMYPny4DTQbY5LOls5OsE1V%0AjTS0RJg0NLfX7kjuy+U1xvRN8S6dbd1HCdQSjlLbHKYoJ92WqDDG9AtWUyVQeX0rPhGKczL2fLAx%0AxvQBAyYp9LVusJZwlNqmUK+3EvpaOY0xA8uASArBYJCqqqo+VWGW17UivdxKUFWqqqoIBoO99pnG%0AGNPRgJh9NHLkSEpLS6moqEh2KAC0hqNUNITICwZYW5fWq58dDAYZOXJkr36mMca0GRBJIS0tjXHj%0AxiU7DMB1G83+w1vEVHnp658maKucGmP6kQGRFPqSP89bz4bKRu6/bqYlBGNMvzMgxhT6io2Vjdz+%0AxlrOOXwYn55YkuxwjDFmr1lS6EW/+NdyMvw+fnjOlGSHYowx+8SSQi9ZvrWOV1aUM+fT4xmSZ7OD%0AjDH9kyWFXnLnvHVkp/u5+rixyQ7FGGP2mSWFXrCxspF/Ld7KlceOIT+rd6egGmPMgZTQpCAis0Rk%0AlYisFZGbu9hfKCJPichiEZkvIlMTGU+i3P3WegJ+H188sW9MizXGmH2VsKQgIn7gdmA2MAW4TEQ6%0Aj8B+D1ikqocDVwN/SFQ8iVJe18LjC0q56KiRDLaxBGNMP5fIlsJMYK2qrlfVEPAwcH6nY6YArwGo%0A6kpgrIgMSWBMve6vb28gEotx/afHJzsUY4zZb4lMCiOALR1el3rbOvoY+CyAiMwExgC7reEgInNE%0AZIGILOgrS1mAu3v5ofmbmX3YMMYUZSc7HGOM2W/JHmj+FVAgIouA/wQ+AqKdD1LVu1V1hqrOKCnp%0AOzeFPb9kG3UtEa44ZnSyQzHGmF6RyGUuyoBRHV6P9La1U9U64FoAERFgA7A+gTH1qofnb2FsURbH%0AjS9KdijGGNMrEtlS+ACYICLjRCQduBR4tuMBIlLg7QP4D+BNL1H0eWvLG5i/sZpLjh6Ny2fGGNP/%0AJayloKoREbkReAnwA/eq6jIRucHbfxcwGbhPRBRYBnwxUfH0tofnbybgEy46ypaxNsYMHAldJVVV%0Anwee77Ttrg7fvwdMTGQMidAaifLEwlJOmzyEklx71KYxZuBI9kBzvzR32Q52NoW5zAaYjTEDjCWF%0AffDIB1sYUZDJpw4uTnYoxhjTqywp7KXqxhDvrqvks9NH4PPZALMxZmCxpLCXXltZTkzhjClDkx2K%0AMcb0OksKe+nl5dsZmhdk6oi8ZIdijDG9zpLCXmgJR3lzdSWnTRls9yYYYwYkSwp74d11lTSHo5xu%0AXUfGmAHKksJeeHn5DnIyAhw7flCyQzHGmISwpBCnWEx5ZUU5J00sISPgT3Y4xhiTEJYU4vRxaQ0V%0A9a2cPqVfPe7BGGP2iiWFOL28fAd+n3DKpMHJDsUYYxLGkkKcXlmxg5ljB5GflZbsUIwxJmEsKcSh%0AdGcTq3c0cOpkayUYYwY2SwpxeHN1JQAnW9eRMWaAs6QQh3mryxlRkMlBJfYcZmPMwGZJYQ/C0Rjv%0ArK3ipEkldhezMWbAs6SwBws37aShNcKnJ5QkOxRjjEk4Swp7MG91BQGfcPzBRckOxRhjEs6Swh7M%0AW13B9DGF5AVtKqoxZuCzpNCD8voWlm2t46SJ1nVkjEkNlhR68JY3FdWSgjEmVVhS6MG81RUU52Qw%0AZZg9UMcYkxosKXQjFlPeWlPBpycW27OYjTHJp3pAThM4IGfph1Zur2dnU5gTDipOdijGmL6sqRq2%0AzIetC2H7Uti+BETg83+HEdM/OS7SCtsWw8gZbv/eiLTCo1fDEZfCoRf2avidWVLoxgcbqwGYOc4e%0AqGOM6cLix2De/0DVGvdafFB0MIw6GrZ8AH8/By6+HyacBmUL4emvQMUKOPwSOPcPkJYZ33miYXj8%0AOlj9IhxyTuLK47Gk0I35G6sZlh9kZGGcvzhjTOrYsRye+SqUTIJTfwyjjoHh0yDdWwqnfjs8cBE8%0AdIm7sl/6JOQMgRlfhAV/hcrVcMkDkD9i98+u2QKZBZCRC7GYSyYrn4PZv4bpVyW8aJYUuqCqfLCh%0AmmPHF9nSFgOJKlSvh0Hj9775vq/na6qCUCOEm8Gftuu5I62w5HHYMA/O+AXkdFhwsbUB3vkDTDgd%0ARs3c/bObd8LiR93XoPHwqf8Hgye7fZVrYOF9UDgOjv7irvG8/TtY8U/wp7svnx9iUfeVWegqnQln%0AuO37IxqBmk2wcwMEC6F4AgT3Y8JGqBG2fgQtddBaDw07YIfXVVNXBsWTYOhhMOxwGH28O1/bz7l5%0AJ1SuhRFHgS+OYdSmanjxFsgdCiffvPsVfaQVnpzjynPlk5DTxezE3KHwhefh0atgyWMw7Uo485eu%0Asj/4VPf+u0+Gc38Ph5zt/czC8MpP4L0/gfhdWYL5sP4NOPVHcMz1+/7z2wuWFLqwubqJ8vpWjrau%0Ao74t1Oiu2AYf4q6qehINw/Pfhg//BlMugAvuhPSs7j83LWvfEke4Bda9CqtfgjVzoX7brvvzRsLB%0An4HcYfDh313lBrBzE1zzLAQyXAX95Jdg1fPw5q9hwpmucgIo+xA2vwcr/wWRFhhymPt+yaOua6G1%0A3iWZNtXr4fSfu+9f/C7MvxtGzHAVXSTkKjhfwCWBrQth1b+gYAwcdyPM/NLe/QwirbD4EZj/Fyhf%0ADrHIrvtzh8Nhn4OTboaMnPg+MxZzn/nqT3f/WeYOd4lg1DHuynvJY+4qHCBnqLtyr1rrvgBO+T6c%0A9J2ez1f6ITx2jTtXLOJ+Bxfe5RJKmzf+G3Ysgcse7johtAnmwRVPwM6NUHzwJ9sPORv+4xV4/Ivw%0A8OXu93bC1+Gl70HpfDjqC5BdApvedYnwpO/Cp74Z38+rF1hS6ML8Dd54wlhLCglRudb90QUy3NXq%0A4Mnu+71Rvx3+8Tl3tYhAySEw7lNw8i2Q1en31rwTHr3GVZYTzoTlz7jK8rKHIH/krscufgz+eROM%0APsYNFAbz3fZwC7z7R2ipgfGnwJjjPukqaLN9CTx2retjTs91lf/o41zCSsuE5hpY/zosexpa6+Cg%0Az7gKp7kGHr8Wnv8WnHubu1pc9Tyc/jOXIN75A/zllE/Okz0YjrgMZlwLw45wV7bv3wnz/+zO+5kf%0AwpFXwlu/dVedjRWu4l/0gKvsz/hF15V9NOy6Kd6/C174tks6J3yt659/a72LK9wMGXkQC8NH/3C/%0A16GHwfH/6frXC8d5V+qrXAX37h9d+c+6FSbN6vl3XLbQ/UzKPoTh0+Hs30HeMHe+zMLdf89tLcGN%0Ab8GGt9zvo3gSTLscNr8Pb94KUz8HRQft+r5YzCWxVc/DvF+7hP3FudBSC8/cCPec7iry4gnud/n2%0A72H6NTBpds/xA/gDuyaENoMnw/Xz3O/njf9xP/f0XLjobzD1s3v+3AQSPUDTnHrLjBkzdMGCBQk9%0Ax3ce/5iXlu3gox+e3v+no7Y2eJVvD8t0xKLu333pMihb6K6+P/UtKBzT87GxmOu+eP2XoLFPtg+Z%0AClc+4Zrc8aheD/93ITRUwBk/h8ZKKFsA616H7GK44A5X4UZa3R/6a79wV+Ln3eYqiNUvuau0tEw4%0A7qvuD75gNLz0ffjgLy6eipVQNAEufwRCDfDEl6B8mUti0RD40lximHS2q9xWz4W5P3CV1Tm/g4NP%0Ah0B61/FHw64iz+3wvO9Xfw5v3equGlc+B0d/Cc6+1e1rrnFXwdnF7oo1f1TXlXosCsgnXSSqLjG8%0A5rUUTv6eu1Le09W/qrtaXvFPuOIxOPi03fc/erXbn5YJ4Sa3fdyn3RXvQZ/p/hyb34d/ft0NuA49%0AzFX2w6e5Lp+SSe590bCrwN/8jbtiPu0nbnA2nq6f7tRtg9tnutlAVz3tztNYCS98B9a+4hIAwKSz%0A4PzbP0k4zTWulbLudajd4loPhePghrfjb+3sSfUGWHCvSzRdJZBeIiIfquqMPR5nSWF3p9z6BgeV%0AZHPPNUcn9DwJF2qCO493fwAX3QvDj/xkX/UGV2FufBs2veNmTpxwE8y8vvtulY7Cza4Z/e4fXQVf%0AMAauexHyhnd9fFO160dd+7K7Wpt+jfvjrytz/bc5JXDVU65/PNzi/lCD+e7qv6OyhfDgJe7K9Ion%0AYGSHZv22xfDEf7ir0omzYcu/obka8kfDZ/8MY47/5NjyFW6gsOxD9zojH1pr3ZX0aT9xTfdHr3J9%0Au6FG1xVw/h0w9kTXfbP+Ddc9VLHyk8+ccIbrlsreh2nMsZjrSlj9gqtUL3/MXWX2hmVPu6v+Iy6N%0A/z2tDfDXM6CuFL70+q5X1+/cBi//0HVLnfA1N34QaYm/koyEXDfW2pe9cQKvQi4c5yrlze+5rqzD%0AL3GDq5kF8cfdk3/f7VpAn73H/T979Co35nPY593vdfRxPV/YRCPu5xEs6L2YDiBLCvuovL6Fmb98%0AlVtmH8L1Jx205zckSjSye6Wwc6OrEE/6bnxNzNd+6fqkswe7JvzpP4WRR7uKfMU/AXV/HGM/BXVb%0A3R9p9mCYcZ3rVskudt0yg8bt+rnVG9zMiqq1MP1qN7vikavdlf61z+86YNpSCx/eB+/d7iroWb9y%0An9/xSrLxiU0TAAAYC0lEQVR0gfs8X5qrWFf801XQAIdfCrN/BWnZ7kr6rd+6WRxXPeWuLDsLN8PL%0AP4KPH3HdN0deBeNP7r4VVFsKq15wSeDQC2HKeZ/sq1gNj1zpug3O+X3X/cdV69xUwWCB69LZn6vZ%0A1npY9KCrvNu6rZKpeoPrtsougVO+51o/WxfC/efD5HPh8/ft/4C9qhuMXve6+z1smOfGc875397v%0ARolF4Z5TXUsz3Oz+v17yD9cFlwL6RFIQkVnAHwA/cI+q/qrT/nzgH8Bo3PjGrar6t54+M9FJ4fkl%0A2/jKAwt58ivHM310YcLO0yVVd5X09u/dleiVj7smeZtHroIVz0IgE774Us//mas3wO3HuD/es37j%0A+kZX/cvtC+a7qXEzrnXdJm02v++6Wja+9ck2XwCue8ndcAPuiva+c9xNOpfc7ypcgE3vwT8+61oM%0Ak89xf4DN1bDkCQjVu8Rzxi9cV0FXKla5LqGWWhfzYRfB5n+7JJBd4prz5ctdxXvmf+3en2wSY8Ob%0Abo58YwX4vTGgvGHwpdf2PLi/L0KNrtUa7xz+vbXtY/jLqa4F+rm/ptT/o6QnBRHxA6uB04FS4APg%0AMlVd3uGY7wH5qvpdESkBVgFDVTXU3ecmOin89J/LeGj+Zhb/+EzSAwdgFZDaMti+2A2KrXnZzT7I%0AKoJA0P1xfPkdV4lvfBv+fjYc82V3JS0Cc97ovqvioctdYvnPBa5LR9X1S7fWuavvnpr6oUbX39pY%0A4QZOReCGt1wc8//iBv/Ov90NZna0/g3X19xa77pd/OluMO74G3ftuurpvJ0rhK2LXDdPY6WbvhfP%0A4J7pXbGou1hZ8Zzr7jnvtq5baf1FY5Ub+9mfVl0/1KtJQUSeBP4KvKDacYSwx/ccB/xEVc/0Xt8C%0AoKr/3eGYW4BRwFeBscDLwMSezpHopHDOH98iNyONh+Ycm7BztHv9v9wdkW2KJ7lpgNOucH3efz3d%0AdSWc90e4+yQ36HXjB64f+95ZbmrhlY/vflW15hV44HOub/zEb+xfjFvmu3MdeoGbK33H8TD6WDcw%0A3FXXgWrv3wMQi4FGex4sN8b0KN6kEO9I1h3AtcBtIvIY8DdVXbWH94wAtnR4XQoc0+mYPwHPAluB%0AXOCSrhKCiMwB5gCMHj268+5e09AaYfnWOm78zITe/eBIyM3Q6Dg49dEDLiEc9nk302TIlF2b4yOP%0AcnOT3/y1e+/2JW6wOC3TXXWfexs8NQf+exQMneq2hZtdH/eOZTDoIDj2K/sf+6iZrj/5tZ+77hzx%0AuVv0u6v4E3FTmM+Hrd1ozIER11+aqr6iqlcA04GNwCsi8q6IXCsi+3P5diawCBgOTAP+JCK73fao%0Aqner6gxVnVFSkrhnGywprSWmcOToXp5ZMPcHcOsE929zjZtD/c+bYNxJbrbK6GO67p/99LfduMGy%0Ap9zMiEM7DLwdcQlc/azrmknPcXfGrp/npp8edpEbQNvbuf/dOfEb3mB0KZzxMygY1Tufa4zpc+Ke%0A8yYiRcCVwFXAR8ADwInANcDJXbylDNc11Gakt62ja4FfqevDWisiG4BDgPnxxtWblpa5GS+Hj4hz%0A5oeqG7jKKuq+ooxGYOnjkDkI3v2TayFo1M36ufj+nrtEAulw4d3w3DfgrF/vfhU+/iT3lWg+v4t1%0A3Wu7JiZjzIATV1IQkaeAScD/Aeeqatv95o+ISHcd/B8AE0RkHC4ZXApc3umYzcCpwFsiMsQ7x/q9%0AK0LvWVxWy/D8IEU5e7jCjrS6Ba7m/9kNvOV6szG6mqO/6R03F/ri+9087Lk/cGvTXP5IfHOdBx8C%0A172wbwXqTVmDXAvEGDOgxdtSuE1VX+9qR3cDF6oaEZEbgZdwU1LvVdVlInKDt/8u4OfA30VkCSDA%0Ad1W1cm8L0VuWltVy2Mg9tBIqVsODF7u51cWT3JICb/8vPHQZXPvC7jd+tU0hPfg0tyzCNc8mZjDW%0AGGN6QbxJYYqIfKSqNQAiUoibXnpHT29S1eeB5zttu6vD91uBM/Yu5MSoawmzobKRz03vYinbNhvf%0Adned+jPc3bQHn+oq9yFT4aFL4anr3Q09bVPdYjE3jW/Cabuuk2MJwRjTR8U7peNLbQkBQFV3Al9K%0ATEjJ0TaecNjIbrp0Pn4E7r/Arb74H6+4ir6tcp80yy2Lu+JZt65Pm9L50LDdrcppjDH9QLxJwS8d%0AHizg3ZjWzWpf/VN7Uug8yNy2qNhTc9z8/C++1PX6KMd+xS358NatbiljgOXPuhu4JvSJxpAxxuxR%0AvEnhRdyg8qkicirwkLdtwFhcWsuIgkwGZXfIdbGoW4P/1Z/B1IvcAzUyu1n6QgRm/waGTYOnvuzu%0AF1jxrFvcbH8eLmKMMQdQvGMK3wWuB77svX4ZuCchESXJ0rJa10qIxdwDO8oWuBlG6151a8Of9rM9%0A3xafFnSzjO4+yT2ftX6rW9/fGGP6ibiSgneX8Z3e14BT2xxmY1UTVx+eDbcdATWb3Y6MfJj1P3Ds%0ADfF/WOEYtzTvAxe5xeRsrR5jTD8S730KE4D/BqYAwbbtqjo+QXEdUMu88YTPNDznEsI5/wtjTnRP%0AjtqXRbMmnObWgW+sSKlVGI0x/V+83Ud/A34M/C9wCu5O5AGzGM2SslrSCTN63YNuUHjGdfv/ocfM%0A2f/PMMaYAyzeij1TVV/Fraq6SVV/ApyduLAOrMVltVyduwBfUwUc++U9v8EYYwaoeFsKrSLiA9Z4%0AdymXAb30gNLkW1paw83yApRMdg9lN8aYFBVvS+EmIAv4GnAUbmG8axIV1IFU2xRmWM2HjAqtda0E%0Au9vYGJPC9thS8G5Uu0RVvwU04MYTBoy1FQ1c53+BUHoB6YdfnOxwjDEmqfbYUlDVKG6J7AGpbvtG%0ATvMtpPbQqxL3XFhjjOkn4h1T+EhEngUeAxrbNqrqkwmJ6gCKbf0InyjpU85KdijGGJN08SaFIFAF%0AfKbDNgX6fVLwV68BIG/klCRHYowxyRfvHc0Dahyho+y6dVQwiJJ4HnhjjDEDXLx3NP8N1zLYhar2%0Awl1eyTWoaQNb00aTuCc/G2NM/xFv99FzHb4PAhcCW3s/nANMlaHhLXyQf2ayIzHGmD4h3u6jJzq+%0AFpGHgLcTEtGBVLeVbJppzDso2ZEYY0yfsK/rF00ABvdmIMnQvG05ANGiiUmOxBhj+oZ4xxTq2XVM%0AYTvuGQv9WmPpcjKBwJBJyQ7FGGP6hHi7j3ITHUgyRMpXUatZFJSMTHYoxhjTJ8TVfSQiF4pIfofX%0ABSLS759G769ezVodwZB8u5PZGGMg/jGFH6tqbdsLVa3BPV+hX8uuW8/a2AiG5AX3fLAxxqSAeJNC%0AV8fFO521b2reSVaoii3+keRk9O+iGGNMb4k3KSwQkd+JyEHe1++ADxMZWMJVrAagOmtckgMxxpi+%0AI96k8J9ACHgEeBhoAb6aqKAOiMpVADTZPQrGGNMu3tlHjcDNCY7lwKpYRSvp+AtHJzsSY4zpM+Kd%0AffSyiBR0eF0oIi8lLqzE08rVrNdhlORnJzsUY4zpM+LtPir2ZhwBoKo76ed3NMfKV7ImNpyheRnJ%0ADsUYY/qMeJNCTETa+1lEZCxdrJrab4Sb8dVusemoxhjTSbxzMb8PvC0i8wABPgXMSVhUiVa5BkFZ%0Aq8M5yZKCMca0i3eg+UURmYFLBB8BTwPNiQwsoRp2ALBdBzE035KCMca0iXdBvP8AbgJGAouAY4H3%0A2PXxnF29bxbwB8AP3KOqv+q0/9vAFR1imQyUqGr1XpRh74UaAGggk5IcG1Mwxpg28Y4p3AQcDWxS%0A1VOAI4Gant4gIn7gdmA2MAW4TER2eRCyqv5GVaep6jTgFmBewhMCQKgJgIysXNID+7p6uDHGDDzx%0A1ogtqtoCICIZqroS2NN60zOBtaq6XlVDuJvezu/h+MuAh+KMZ/+EGgHIzsnfw4HGGJNa4k0Kpd59%0ACk8DL4vIM8CmPbxnBLCl42d423YjIlnALOCJbvbPEZEFIrKgoqIizpB74HUf5ecX7OFAY4xJLfEO%0ANF/offsTEXkdyAde7MU4zgXe6a7rSFXvBu4GmDFjxv5PhQ01EsXHoPwB+ZgIY4zZZ3u9PKiqzovz%0A0DJgVIfXI71tXbmUA9V1BERbG2jUDHuOgjHGdJLIUdYPgAkiMk5E0nEV/7OdD/Ie3nMS8EwCY9lF%0AS1M9TQTtxjVjjOkkYQ8SUNWIiNwIvISbknqvqi4TkRu8/Xd5h14IzPUW3TsgWhvraNQgQ2yJC2OM%0A2UVCny6jqs8Dz3fadlen138H/p7IODqLtTbQTAYFWekH8rTGGNPnpeQkfQk30kiQrHR/skMxxpg+%0AJUWTQhNNmkFWmj2G0xhjOkrJpOALN9FIkExrKRhjzC5SMin4I000a4YlBWOM6SQlk0Ja1GsppFlS%0AMMaYjlI2KbT6MvH7JNmhGGNMn5J6SSESwq8Rwn67m9kYYzpLvaQQdvfIRfxZSQ7EGGP6ntRLCt6y%0A2dGAJQVjjOksZZNCLM2SgjHGdJaCScE9SyEWyE5yIMYY0/ekYFJwj+LUdEsKxhjTWQomBdd9JJYU%0AjDFmNymYFFz3kWRYUjDGmM5SMCm4loIvIyfJgRhjTN+TsknBH7SkYIwxnaVcUoh5SSGQkZvkSIwx%0Apu9JuQcKhJvrEfUTDNrzmY0xprOUSwrRlnpCBAnastnGGLOblOs+irY0uEdx2rLZxhizm5RLCrFQ%0AE01qz2c2xpiupFxSoLWBRuypa8YY05XUSwqhRpo1SFZ6yg2nGGPMHqVcUpBwI41kWPeRMcZ0IeWS%0Agi/cSBNB6z4yxpgupF5SiDTTaAPNxhjTpZRLCoFIE81kkJVmYwrGGNNZaiUFVQLRJhqt+8gYY7qU%0AWkkh0oKPGC0ESQ+kVtGNMSYeqVUzeovhhQP2fGZjjOlKSiaFiD8zyYEYY0zflJJJIZZmT10zxpiu%0AJDQpiMgsEVklImtF5OZujjlZRBaJyDIRmZfIeNqTgnUfGWNMlxI2L1NE/MDtwOlAKfCBiDyrqss7%0AHFMA3AHMUtXNIjI4UfEA7c9ntpaCMcZ0LZEthZnAWlVdr6oh4GHg/E7HXA48qaqbAVS1PIHxtLcU%0ASLekYIwxXUlkUhgBbOnwutTb1tFEoFBE3hCRD0Xk6q4+SETmiMgCEVlQUVGx7xGFm9y/adZ9ZIwx%0AXUn2QHMAOAo4GzgT+KGITOx8kKreraozVHVGSUnJvp/N6z7yZeTs+2cYY8wAlsi1HsqAUR1ej/S2%0AdVQKVKlqI9AoIm8CRwCrExKR133kC+Ym5OONMaa/S2RL4QNggoiME5F04FLg2U7HPAOcKCIBEckC%0AjgFWJCwiLykEgjamYIwxXUlYS0FVIyJyI/AS4AfuVdVlInKDt/8uVV0hIi8Ci4EYcI+qLk1YTKFG%0AWjSdzIz0RJ3CGGP6tYQuFaqqzwPPd9p2V6fXvwF+k8g42kRbGmiyR3EaY0y3kj3QfEBFWxpo0iBZ%0AaZYUjDGmKymVFGKt9TRiz2c2xpjupFhSaLTuI2OM6UFKJQVCjTRphj2K0xhjupFaSSHcSJM9dc0Y%0AY7qVUknBF2q0MQVjjOlBaiWFSBNNGiTTZh8ZY0yXUiop+CNNXkvBkoIxxnQldZJCLEYg2kyzzT4y%0AxphupU5S8JbNbrTZR8YY063USQreYnhNBAkGLCkYY0xXUigpuGcphP1Z+HyS5GCMMaZvSp2k4HUf%0ARQOZSQ7EGGP6rtRJCl73UTRgz1IwxpjupFBScN1Has9nNsaYbqVQUnAthVi6PZ/ZGGO6kzpJYdB4%0Ans6+iJb04mRHYowxfVbqJIWhh/GXjC8QzSxKdiTGGNNnpU5SAJpDUbub2RhjepBSSaEpFLW7mY0x%0ApgcplhQitmy2Mcb0IKWSQnM4StCWzTbGmG6lTFIIR2OEo2rdR8YY04OUSQpNoSiAJQVjjOlByiSF%0AZi8p2OwjY4zpXsokhaZQBLCWgjHG9CSFkoLXUkiz2UfGGNOdlEkKzWEbUzDGmD1JmaRgA83GGLNn%0AKZMUmr0xBRtoNsaY7qVMUijJzWD21KEUZWckOxRjjOmzUmbU9agxgzhqzKBkh2GMMX1aQlsKIjJL%0ARFaJyFoRubmL/SeLSK2ILPK+fpTIeIwxxvQsYS0FEfEDtwOnA6XAByLyrKou73ToW6p6TqLiMMYY%0AE79EthRmAmtVdb2qhoCHgfMTeD5jjDH7KZFJYQSwpcPrUm9bZ8eLyGIReUFEDu3qg0RkjogsEJEF%0AFRUViYjVGGMMyZ99tBAYraqHA38Enu7qIFW9W1VnqOqMkpKSAxqgMcakkkQmhTJgVIfXI71t7VS1%0ATlUbvO+fB9JEpDiBMRljjOlBIpPCB8AEERknIunApcCzHQ8QkaEiIt73M714qhIYkzHGmB4kbPaR%0AqkZE5EbgJcAP3Kuqy0TkBm//XcBFwJdFJAI0A5eqqiYqJmOMMT2T/lYHi0gFsGkf314MVPZiOP1F%0AKpY7FcsMqVnuVCwz7H25x6jqHgdl+11S2B8iskBVZyQ7jgMtFcudimWG1Cx3KpYZElfuZM8+MsYY%0A04dYUjDGGNMu1ZLC3ckOIElSsdypWGZIzXKnYpkhQeVOqTEFY4wxPUu1loIxxpgeWFIwxhjTLmWS%0Awp6e7TAQiMgoEXldRJaLyDIRucnbPkhEXhaRNd6/hcmOtbeJiF9EPhKR57zXqVDmAhF5XERWisgK%0AETkuRcr9De//91IReUhEggOt3CJyr4iUi8jSDtu6LaOI3OLVbatE5Mz9OXdKJIUOz3aYDUwBLhOR%0AKcmNKiEiwDdVdQpwLPBVr5w3A6+q6gTgVe/1QHMTsKLD61Qo8x+AF1X1EOAIXPkHdLlFZATwNWCG%0Aqk7FrZZwKQOv3H8HZnXa1mUZvb/xS4FDvffc4dV5+yQlkgIp8mwHVd2mqgu97+txlcQIXFnv8w67%0AD7ggOREmhoiMBM4G7umweaCXOR/4NPBXAFUNqWoNA7zcngCQKSIBIAvYygArt6q+CVR32txdGc8H%0AHlbVVlXdAKzF1Xn7JFWSQrzPdhgwRGQscCTwb2CIqm7zdm0HhiQprET5PfAdINZh20Av8zigAvib%0A1212j4hkM8DLraplwK3AZmAbUKuqcxng5fZ0V8Zerd9SJSmkFBHJAZ4Avq6qdR33eQsODph5yCJy%0ADlCuqh92d8xAK7MnAEwH7lTVI4FGOnWZDMRye/3o5+OS4nAgW0Su7HjMQCx3Z4ksY6okhT0+22Gg%0AEJE0XEJ4QFWf9DbvEJFh3v5hQHmy4kuAE4DzRGQjrlvwMyLyDwZ2mcFdDZaq6r+914/jksRAL/dp%0AwAZVrVDVMPAkcDwDv9zQfRl7tX5LlaSwx2c7DATesyn+CqxQ1d912PUscI33/TXAMwc6tkRR1VtU%0AdaSqjsX9Xl9T1SsZwGUGUNXtwBYRmeRtOhVYzgAvN67b6FgRyfL+v5+KGzsb6OWG7sv4LHCpiGSI%0AyDhgAjB/n8+iqinxBZwFrAbWAd9PdjwJKuOJuCblYmCR93UWUISbrbAGeAUYlOxYE1T+k4HnvO8H%0AfJmBacAC7/f9NFCYIuX+KbASWAr8H5Ax0MoNPIQbMwnjWoVf7KmMwPe9um0VMHt/zm3LXBhjjGmX%0AKt1Hxhhj4mBJwRhjTDtLCsYYY9pZUjDGGNPOkoIxxph2lhSMOYBE5OS2lVyN6YssKRhjjGlnScGY%0ALojIlSIyX0QWicifvec1NIjI/3pr+b8qIiXesdNE5H0RWSwiT7Wtcy8iB4vIKyLysYgsFJGDvI/P%0A6fAchAe8O3ON6RMsKRjTiYhMBi4BTlDVaUAUuALIBhao6qHAPODH3lvuB76rqocDSzpsfwC4XVWP%0AwK3P07bC5ZHA13HP9hiPW7/JmD4hkOwAjOmDTgWOAj7wLuIzcYuPxYBHvGP+ATzpPdegQFXnedvv%0AAx4TkVxghKo+BaCqLQDe581X1VLv9SJgLPB24otlzJ5ZUjBmdwLcp6q37LJR5IedjtvXNWJaO3wf%0Axf4OTR9i3UfG7O5V4CIRGQztz8Ydg/t7ucg75nLgbVWtBXaKyKe87VcB89Q9+a5URC7wPiNDRLIO%0AaCmM2Qd2hWJMJ6q6XER+AMwVER9upcqv4h5kM9PbV44bdwC3jPFdXqW/HrjW234V8GcR+Zn3GZ8/%0AgMUwZp/YKqnGxElEGlQ1J9lxGJNI1n1kjDGmnbUUjDHGtLOWgjHGmHaWFIwxxrSzpGCMMaadJQVj%0AjDHtLCkYY4xp9/8BKYZjcnW8Bd4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4" y="2983305"/>
            <a:ext cx="5013616" cy="358299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796834" y="1973173"/>
            <a:ext cx="6296025" cy="46228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Model accuracy using Augmentation technique is 81.2%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Train: </a:t>
            </a:r>
          </a:p>
          <a:p>
            <a:r>
              <a:rPr lang="en-US" sz="2800" dirty="0" smtClean="0"/>
              <a:t>	Test loss: 0.16 </a:t>
            </a:r>
            <a:br>
              <a:rPr lang="en-US" sz="2800" dirty="0" smtClean="0"/>
            </a:br>
            <a:r>
              <a:rPr lang="en-US" sz="2800" dirty="0" smtClean="0"/>
              <a:t>	Train accuracy: 98.4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Test: </a:t>
            </a:r>
          </a:p>
          <a:p>
            <a:r>
              <a:rPr lang="en-US" sz="2800" dirty="0" smtClean="0"/>
              <a:t>	Test loss:  0</a:t>
            </a:r>
            <a:br>
              <a:rPr lang="en-US" sz="2800" dirty="0" smtClean="0"/>
            </a:br>
            <a:r>
              <a:rPr lang="en-US" sz="2800" dirty="0" smtClean="0"/>
              <a:t>	Test accuracy: 81.12</a:t>
            </a:r>
          </a:p>
        </p:txBody>
      </p:sp>
    </p:spTree>
    <p:extLst>
      <p:ext uri="{BB962C8B-B14F-4D97-AF65-F5344CB8AC3E}">
        <p14:creationId xmlns:p14="http://schemas.microsoft.com/office/powerpoint/2010/main" xmlns="" val="138209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2513EA-363C-49C4-8656-F44E22F29ABD}"/>
              </a:ext>
            </a:extLst>
          </p:cNvPr>
          <p:cNvSpPr txBox="1"/>
          <p:nvPr/>
        </p:nvSpPr>
        <p:spPr>
          <a:xfrm>
            <a:off x="1616764" y="212035"/>
            <a:ext cx="9197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Model using Augmentation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8F3AD4-63E5-471A-A02D-D1E32C445851}"/>
              </a:ext>
            </a:extLst>
          </p:cNvPr>
          <p:cNvSpPr txBox="1"/>
          <p:nvPr/>
        </p:nvSpPr>
        <p:spPr>
          <a:xfrm>
            <a:off x="670052" y="2439049"/>
            <a:ext cx="5739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Model accuracy using Augmentation technique is 81%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Train: </a:t>
            </a:r>
          </a:p>
          <a:p>
            <a:r>
              <a:rPr lang="en-US" sz="2800" dirty="0"/>
              <a:t>	Test loss: </a:t>
            </a:r>
            <a:r>
              <a:rPr lang="en-US" sz="2800" dirty="0" smtClean="0"/>
              <a:t>0.16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smtClean="0"/>
              <a:t>Train </a:t>
            </a:r>
            <a:r>
              <a:rPr lang="en-US" sz="2800" dirty="0"/>
              <a:t>accuracy: </a:t>
            </a:r>
            <a:r>
              <a:rPr lang="en-US" sz="2800" dirty="0" smtClean="0"/>
              <a:t>98.4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Test: </a:t>
            </a:r>
          </a:p>
          <a:p>
            <a:r>
              <a:rPr lang="en-US" sz="2800" dirty="0"/>
              <a:t>	Test loss: </a:t>
            </a:r>
            <a:r>
              <a:rPr lang="en-US" sz="2800" dirty="0" smtClean="0"/>
              <a:t> 0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Test accuracy: </a:t>
            </a:r>
            <a:r>
              <a:rPr lang="en-US" sz="2800" dirty="0" smtClean="0"/>
              <a:t>94.5</a:t>
            </a:r>
            <a:endParaRPr lang="en-US" sz="3200" dirty="0"/>
          </a:p>
        </p:txBody>
      </p:sp>
      <p:pic>
        <p:nvPicPr>
          <p:cNvPr id="8" name="Picture 7" descr="witha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41" y="2743201"/>
            <a:ext cx="57577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63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842B362-5267-4E8E-9DC9-5E7BCDBA4944}"/>
              </a:ext>
            </a:extLst>
          </p:cNvPr>
          <p:cNvSpPr/>
          <p:nvPr/>
        </p:nvSpPr>
        <p:spPr>
          <a:xfrm rot="2914269" flipH="1">
            <a:off x="7318084" y="874133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A743923-2C7B-4BE6-9C35-008F89048BA7}"/>
              </a:ext>
            </a:extLst>
          </p:cNvPr>
          <p:cNvSpPr txBox="1"/>
          <p:nvPr/>
        </p:nvSpPr>
        <p:spPr>
          <a:xfrm>
            <a:off x="889084" y="253345"/>
            <a:ext cx="63643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Challenges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3BBB6A-B02A-4057-BBF2-80122E7F0DC5}"/>
              </a:ext>
            </a:extLst>
          </p:cNvPr>
          <p:cNvSpPr txBox="1"/>
          <p:nvPr/>
        </p:nvSpPr>
        <p:spPr>
          <a:xfrm>
            <a:off x="945678" y="1698053"/>
            <a:ext cx="6251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To try multiple implementations using various techniques and performing analysis was rough, each technique is consuming a lot of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As a result, model fitting kernel was interrupted quite a few times </a:t>
            </a:r>
          </a:p>
        </p:txBody>
      </p:sp>
    </p:spTree>
    <p:extLst>
      <p:ext uri="{BB962C8B-B14F-4D97-AF65-F5344CB8AC3E}">
        <p14:creationId xmlns:p14="http://schemas.microsoft.com/office/powerpoint/2010/main" xmlns="" val="310305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183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Integral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Chaithanya sai srinivas</dc:creator>
  <cp:lastModifiedBy>Admin</cp:lastModifiedBy>
  <cp:revision>129</cp:revision>
  <dcterms:created xsi:type="dcterms:W3CDTF">2018-04-24T17:14:44Z</dcterms:created>
  <dcterms:modified xsi:type="dcterms:W3CDTF">2019-07-22T11:47:17Z</dcterms:modified>
</cp:coreProperties>
</file>