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8" r:id="rId15"/>
    <p:sldId id="269" r:id="rId16"/>
    <p:sldId id="270" r:id="rId17"/>
    <p:sldId id="271" r:id="rId18"/>
    <p:sldId id="272" r:id="rId19"/>
    <p:sldId id="273" r:id="rId20"/>
    <p:sldId id="274" r:id="rId21"/>
    <p:sldId id="275" r:id="rId22"/>
    <p:sldId id="277" r:id="rId23"/>
    <p:sldId id="276"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99481FB-6EEF-4995-A31E-1FC6167EE947}" type="datetimeFigureOut">
              <a:rPr lang="en-IN" smtClean="0"/>
              <a:t>07-03-2019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6A61E5-7E2C-42FC-B6E1-230CB28CFBA6}" type="slidenum">
              <a:rPr lang="en-IN" smtClean="0"/>
              <a:t>‹#›</a:t>
            </a:fld>
            <a:endParaRPr lang="en-IN"/>
          </a:p>
        </p:txBody>
      </p:sp>
    </p:spTree>
    <p:extLst>
      <p:ext uri="{BB962C8B-B14F-4D97-AF65-F5344CB8AC3E}">
        <p14:creationId xmlns:p14="http://schemas.microsoft.com/office/powerpoint/2010/main" val="149344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99481FB-6EEF-4995-A31E-1FC6167EE947}" type="datetimeFigureOut">
              <a:rPr lang="en-IN" smtClean="0"/>
              <a:t>07-03-2019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6A61E5-7E2C-42FC-B6E1-230CB28CFBA6}" type="slidenum">
              <a:rPr lang="en-IN" smtClean="0"/>
              <a:t>‹#›</a:t>
            </a:fld>
            <a:endParaRPr lang="en-IN"/>
          </a:p>
        </p:txBody>
      </p:sp>
    </p:spTree>
    <p:extLst>
      <p:ext uri="{BB962C8B-B14F-4D97-AF65-F5344CB8AC3E}">
        <p14:creationId xmlns:p14="http://schemas.microsoft.com/office/powerpoint/2010/main" val="3668085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99481FB-6EEF-4995-A31E-1FC6167EE947}" type="datetimeFigureOut">
              <a:rPr lang="en-IN" smtClean="0"/>
              <a:t>07-03-2019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6A61E5-7E2C-42FC-B6E1-230CB28CFBA6}" type="slidenum">
              <a:rPr lang="en-IN" smtClean="0"/>
              <a:t>‹#›</a:t>
            </a:fld>
            <a:endParaRPr lang="en-IN"/>
          </a:p>
        </p:txBody>
      </p:sp>
    </p:spTree>
    <p:extLst>
      <p:ext uri="{BB962C8B-B14F-4D97-AF65-F5344CB8AC3E}">
        <p14:creationId xmlns:p14="http://schemas.microsoft.com/office/powerpoint/2010/main" val="5184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99481FB-6EEF-4995-A31E-1FC6167EE947}" type="datetimeFigureOut">
              <a:rPr lang="en-IN" smtClean="0"/>
              <a:t>07-03-2019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6A61E5-7E2C-42FC-B6E1-230CB28CFBA6}" type="slidenum">
              <a:rPr lang="en-IN" smtClean="0"/>
              <a:t>‹#›</a:t>
            </a:fld>
            <a:endParaRPr lang="en-IN"/>
          </a:p>
        </p:txBody>
      </p:sp>
    </p:spTree>
    <p:extLst>
      <p:ext uri="{BB962C8B-B14F-4D97-AF65-F5344CB8AC3E}">
        <p14:creationId xmlns:p14="http://schemas.microsoft.com/office/powerpoint/2010/main" val="1128147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99481FB-6EEF-4995-A31E-1FC6167EE947}" type="datetimeFigureOut">
              <a:rPr lang="en-IN" smtClean="0"/>
              <a:t>07-03-2019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6A61E5-7E2C-42FC-B6E1-230CB28CFBA6}" type="slidenum">
              <a:rPr lang="en-IN" smtClean="0"/>
              <a:t>‹#›</a:t>
            </a:fld>
            <a:endParaRPr lang="en-IN"/>
          </a:p>
        </p:txBody>
      </p:sp>
    </p:spTree>
    <p:extLst>
      <p:ext uri="{BB962C8B-B14F-4D97-AF65-F5344CB8AC3E}">
        <p14:creationId xmlns:p14="http://schemas.microsoft.com/office/powerpoint/2010/main" val="472639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99481FB-6EEF-4995-A31E-1FC6167EE947}" type="datetimeFigureOut">
              <a:rPr lang="en-IN" smtClean="0"/>
              <a:t>07-03-2019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6A61E5-7E2C-42FC-B6E1-230CB28CFBA6}" type="slidenum">
              <a:rPr lang="en-IN" smtClean="0"/>
              <a:t>‹#›</a:t>
            </a:fld>
            <a:endParaRPr lang="en-IN"/>
          </a:p>
        </p:txBody>
      </p:sp>
    </p:spTree>
    <p:extLst>
      <p:ext uri="{BB962C8B-B14F-4D97-AF65-F5344CB8AC3E}">
        <p14:creationId xmlns:p14="http://schemas.microsoft.com/office/powerpoint/2010/main" val="477065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99481FB-6EEF-4995-A31E-1FC6167EE947}" type="datetimeFigureOut">
              <a:rPr lang="en-IN" smtClean="0"/>
              <a:t>07-03-2019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6A61E5-7E2C-42FC-B6E1-230CB28CFBA6}" type="slidenum">
              <a:rPr lang="en-IN" smtClean="0"/>
              <a:t>‹#›</a:t>
            </a:fld>
            <a:endParaRPr lang="en-IN"/>
          </a:p>
        </p:txBody>
      </p:sp>
    </p:spTree>
    <p:extLst>
      <p:ext uri="{BB962C8B-B14F-4D97-AF65-F5344CB8AC3E}">
        <p14:creationId xmlns:p14="http://schemas.microsoft.com/office/powerpoint/2010/main" val="3179925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99481FB-6EEF-4995-A31E-1FC6167EE947}" type="datetimeFigureOut">
              <a:rPr lang="en-IN" smtClean="0"/>
              <a:t>07-03-2019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6A61E5-7E2C-42FC-B6E1-230CB28CFBA6}" type="slidenum">
              <a:rPr lang="en-IN" smtClean="0"/>
              <a:t>‹#›</a:t>
            </a:fld>
            <a:endParaRPr lang="en-IN"/>
          </a:p>
        </p:txBody>
      </p:sp>
    </p:spTree>
    <p:extLst>
      <p:ext uri="{BB962C8B-B14F-4D97-AF65-F5344CB8AC3E}">
        <p14:creationId xmlns:p14="http://schemas.microsoft.com/office/powerpoint/2010/main" val="704184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9481FB-6EEF-4995-A31E-1FC6167EE947}" type="datetimeFigureOut">
              <a:rPr lang="en-IN" smtClean="0"/>
              <a:t>07-03-2019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6A61E5-7E2C-42FC-B6E1-230CB28CFBA6}" type="slidenum">
              <a:rPr lang="en-IN" smtClean="0"/>
              <a:t>‹#›</a:t>
            </a:fld>
            <a:endParaRPr lang="en-IN"/>
          </a:p>
        </p:txBody>
      </p:sp>
    </p:spTree>
    <p:extLst>
      <p:ext uri="{BB962C8B-B14F-4D97-AF65-F5344CB8AC3E}">
        <p14:creationId xmlns:p14="http://schemas.microsoft.com/office/powerpoint/2010/main" val="951649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9481FB-6EEF-4995-A31E-1FC6167EE947}" type="datetimeFigureOut">
              <a:rPr lang="en-IN" smtClean="0"/>
              <a:t>07-03-2019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6A61E5-7E2C-42FC-B6E1-230CB28CFBA6}" type="slidenum">
              <a:rPr lang="en-IN" smtClean="0"/>
              <a:t>‹#›</a:t>
            </a:fld>
            <a:endParaRPr lang="en-IN"/>
          </a:p>
        </p:txBody>
      </p:sp>
    </p:spTree>
    <p:extLst>
      <p:ext uri="{BB962C8B-B14F-4D97-AF65-F5344CB8AC3E}">
        <p14:creationId xmlns:p14="http://schemas.microsoft.com/office/powerpoint/2010/main" val="3236144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9481FB-6EEF-4995-A31E-1FC6167EE947}" type="datetimeFigureOut">
              <a:rPr lang="en-IN" smtClean="0"/>
              <a:t>07-03-2019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6A61E5-7E2C-42FC-B6E1-230CB28CFBA6}" type="slidenum">
              <a:rPr lang="en-IN" smtClean="0"/>
              <a:t>‹#›</a:t>
            </a:fld>
            <a:endParaRPr lang="en-IN"/>
          </a:p>
        </p:txBody>
      </p:sp>
    </p:spTree>
    <p:extLst>
      <p:ext uri="{BB962C8B-B14F-4D97-AF65-F5344CB8AC3E}">
        <p14:creationId xmlns:p14="http://schemas.microsoft.com/office/powerpoint/2010/main" val="411136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9481FB-6EEF-4995-A31E-1FC6167EE947}" type="datetimeFigureOut">
              <a:rPr lang="en-IN" smtClean="0"/>
              <a:t>07-03-2019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6A61E5-7E2C-42FC-B6E1-230CB28CFBA6}" type="slidenum">
              <a:rPr lang="en-IN" smtClean="0"/>
              <a:t>‹#›</a:t>
            </a:fld>
            <a:endParaRPr lang="en-IN"/>
          </a:p>
        </p:txBody>
      </p:sp>
    </p:spTree>
    <p:extLst>
      <p:ext uri="{BB962C8B-B14F-4D97-AF65-F5344CB8AC3E}">
        <p14:creationId xmlns:p14="http://schemas.microsoft.com/office/powerpoint/2010/main" val="1760909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semanticscholar.org/paper/ATwo-Stage-Intrusion-Detection-Intelligent-System-Kaja-Shaout/35fab74f40e00ccdd97ecfa397ed680de18aa565" TargetMode="External"/><Relationship Id="rId2" Type="http://schemas.openxmlformats.org/officeDocument/2006/relationships/hyperlink" Target="https://www.semanticscholar.org/paper/Feature-selection-and-intrusion-classification-in-Pervez-Farid/cadd340963a24c71b6fb0b345cec5b8f51fcd281" TargetMode="External"/><Relationship Id="rId1" Type="http://schemas.openxmlformats.org/officeDocument/2006/relationships/slideLayout" Target="../slideLayouts/slideLayout2.xml"/><Relationship Id="rId5" Type="http://schemas.openxmlformats.org/officeDocument/2006/relationships/hyperlink" Target="https://www.geeksforgeeks.org/basic-network-attacks/" TargetMode="External"/><Relationship Id="rId4" Type="http://schemas.openxmlformats.org/officeDocument/2006/relationships/hyperlink" Target="https://www.business.att.com/content/dam/attbusiness/briefs/cybersecurity-data-science-and-machine-learning-brief.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solidFill>
                  <a:srgbClr val="00B050"/>
                </a:solidFill>
              </a:rPr>
              <a:t>NETWORK ANAMOLY DETECTION</a:t>
            </a:r>
            <a:endParaRPr lang="en-IN" dirty="0">
              <a:solidFill>
                <a:srgbClr val="00B050"/>
              </a:solidFill>
            </a:endParaRPr>
          </a:p>
        </p:txBody>
      </p:sp>
      <p:sp>
        <p:nvSpPr>
          <p:cNvPr id="3" name="Subtitle 2"/>
          <p:cNvSpPr>
            <a:spLocks noGrp="1"/>
          </p:cNvSpPr>
          <p:nvPr>
            <p:ph type="subTitle" idx="1"/>
          </p:nvPr>
        </p:nvSpPr>
        <p:spPr/>
        <p:txBody>
          <a:bodyPr/>
          <a:lstStyle/>
          <a:p>
            <a:r>
              <a:rPr lang="en-IN" i="1" dirty="0" smtClean="0">
                <a:solidFill>
                  <a:schemeClr val="accent2">
                    <a:lumMod val="50000"/>
                  </a:schemeClr>
                </a:solidFill>
              </a:rPr>
              <a:t>A Case study in Machine Learning by Harish Julapalli(HJ00434741)</a:t>
            </a:r>
            <a:endParaRPr lang="en-IN" i="1" dirty="0">
              <a:solidFill>
                <a:schemeClr val="accent2">
                  <a:lumMod val="50000"/>
                </a:schemeClr>
              </a:solidFill>
            </a:endParaRPr>
          </a:p>
        </p:txBody>
      </p:sp>
    </p:spTree>
    <p:extLst>
      <p:ext uri="{BB962C8B-B14F-4D97-AF65-F5344CB8AC3E}">
        <p14:creationId xmlns:p14="http://schemas.microsoft.com/office/powerpoint/2010/main" val="159100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50000"/>
                  </a:schemeClr>
                </a:solidFill>
              </a:rPr>
              <a:t>EDA – Distribution of various attacks</a:t>
            </a:r>
            <a:endParaRPr lang="en-IN" dirty="0">
              <a:solidFill>
                <a:schemeClr val="accent2">
                  <a:lumMod val="5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5287" y="2088722"/>
            <a:ext cx="4941426" cy="3429952"/>
          </a:xfrm>
        </p:spPr>
      </p:pic>
      <p:sp>
        <p:nvSpPr>
          <p:cNvPr id="5" name="TextBox 4"/>
          <p:cNvSpPr txBox="1"/>
          <p:nvPr/>
        </p:nvSpPr>
        <p:spPr>
          <a:xfrm>
            <a:off x="484094" y="5841402"/>
            <a:ext cx="11489167" cy="369332"/>
          </a:xfrm>
          <a:prstGeom prst="rect">
            <a:avLst/>
          </a:prstGeom>
          <a:noFill/>
        </p:spPr>
        <p:txBody>
          <a:bodyPr wrap="square" rtlCol="0">
            <a:spAutoFit/>
          </a:bodyPr>
          <a:lstStyle/>
          <a:p>
            <a:r>
              <a:rPr lang="en-IN" dirty="0" smtClean="0"/>
              <a:t>DDOS attack is the most occurring attack. The Dataset is imbalanced one with very few ‘r2l’ and ‘u2r’ classes.</a:t>
            </a:r>
            <a:endParaRPr lang="en-IN" dirty="0"/>
          </a:p>
        </p:txBody>
      </p:sp>
    </p:spTree>
    <p:extLst>
      <p:ext uri="{BB962C8B-B14F-4D97-AF65-F5344CB8AC3E}">
        <p14:creationId xmlns:p14="http://schemas.microsoft.com/office/powerpoint/2010/main" val="1219649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50000"/>
                  </a:schemeClr>
                </a:solidFill>
              </a:rPr>
              <a:t>EDA – Correlation between various content related features</a:t>
            </a:r>
            <a:endParaRPr lang="en-IN" dirty="0">
              <a:solidFill>
                <a:schemeClr val="accent2">
                  <a:lumMod val="5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9728" y="1690688"/>
            <a:ext cx="6992543" cy="4351338"/>
          </a:xfrm>
        </p:spPr>
      </p:pic>
      <p:sp>
        <p:nvSpPr>
          <p:cNvPr id="5" name="TextBox 4"/>
          <p:cNvSpPr txBox="1"/>
          <p:nvPr/>
        </p:nvSpPr>
        <p:spPr>
          <a:xfrm>
            <a:off x="753035" y="5963171"/>
            <a:ext cx="10327341" cy="830997"/>
          </a:xfrm>
          <a:prstGeom prst="rect">
            <a:avLst/>
          </a:prstGeom>
          <a:noFill/>
        </p:spPr>
        <p:txBody>
          <a:bodyPr wrap="square" rtlCol="0">
            <a:spAutoFit/>
          </a:bodyPr>
          <a:lstStyle/>
          <a:p>
            <a:r>
              <a:rPr lang="en-IN" sz="1600" dirty="0"/>
              <a:t>From above plot it is evident that the feature, '</a:t>
            </a:r>
            <a:r>
              <a:rPr lang="en-IN" sz="1600" dirty="0" err="1"/>
              <a:t>num_outbound_cmds</a:t>
            </a:r>
            <a:r>
              <a:rPr lang="en-IN" sz="1600" dirty="0"/>
              <a:t>' is highly correlated with all other content related features.</a:t>
            </a:r>
          </a:p>
          <a:p>
            <a:r>
              <a:rPr lang="en-IN" sz="1600" dirty="0"/>
              <a:t>The features, '</a:t>
            </a:r>
            <a:r>
              <a:rPr lang="en-IN" sz="1600" dirty="0" err="1"/>
              <a:t>num_compromised</a:t>
            </a:r>
            <a:r>
              <a:rPr lang="en-IN" sz="1600" dirty="0"/>
              <a:t>' and '</a:t>
            </a:r>
            <a:r>
              <a:rPr lang="en-IN" sz="1600" dirty="0" err="1"/>
              <a:t>num_root</a:t>
            </a:r>
            <a:r>
              <a:rPr lang="en-IN" sz="1600" dirty="0"/>
              <a:t>' are also </a:t>
            </a:r>
            <a:r>
              <a:rPr lang="en-IN" sz="1600" dirty="0" err="1"/>
              <a:t>higly</a:t>
            </a:r>
            <a:r>
              <a:rPr lang="en-IN" sz="1600" dirty="0"/>
              <a:t> correlated</a:t>
            </a:r>
          </a:p>
        </p:txBody>
      </p:sp>
    </p:spTree>
    <p:extLst>
      <p:ext uri="{BB962C8B-B14F-4D97-AF65-F5344CB8AC3E}">
        <p14:creationId xmlns:p14="http://schemas.microsoft.com/office/powerpoint/2010/main" val="1808414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50000"/>
                  </a:schemeClr>
                </a:solidFill>
              </a:rPr>
              <a:t>EDA – Correlation between various time related features</a:t>
            </a:r>
            <a:endParaRPr lang="en-IN" dirty="0">
              <a:solidFill>
                <a:schemeClr val="accent2">
                  <a:lumMod val="5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7969" y="1825625"/>
            <a:ext cx="6861184" cy="3940474"/>
          </a:xfrm>
        </p:spPr>
      </p:pic>
      <p:sp>
        <p:nvSpPr>
          <p:cNvPr id="5" name="TextBox 4"/>
          <p:cNvSpPr txBox="1"/>
          <p:nvPr/>
        </p:nvSpPr>
        <p:spPr>
          <a:xfrm>
            <a:off x="559398" y="5766099"/>
            <a:ext cx="10897496" cy="584775"/>
          </a:xfrm>
          <a:prstGeom prst="rect">
            <a:avLst/>
          </a:prstGeom>
          <a:noFill/>
        </p:spPr>
        <p:txBody>
          <a:bodyPr wrap="square" rtlCol="0">
            <a:spAutoFit/>
          </a:bodyPr>
          <a:lstStyle/>
          <a:p>
            <a:r>
              <a:rPr lang="en-IN" sz="1600" dirty="0"/>
              <a:t>From the </a:t>
            </a:r>
            <a:r>
              <a:rPr lang="en-IN" sz="1600" dirty="0" err="1"/>
              <a:t>heatmap</a:t>
            </a:r>
            <a:r>
              <a:rPr lang="en-IN" sz="1600" dirty="0"/>
              <a:t> above, '</a:t>
            </a:r>
            <a:r>
              <a:rPr lang="en-IN" sz="1600" dirty="0" err="1"/>
              <a:t>srv_serror_rate</a:t>
            </a:r>
            <a:r>
              <a:rPr lang="en-IN" sz="1600" dirty="0"/>
              <a:t>' and '</a:t>
            </a:r>
            <a:r>
              <a:rPr lang="en-IN" sz="1600" dirty="0" err="1"/>
              <a:t>serror_rate</a:t>
            </a:r>
            <a:r>
              <a:rPr lang="en-IN" sz="1600" dirty="0"/>
              <a:t>' are highly correlated. Also, '</a:t>
            </a:r>
            <a:r>
              <a:rPr lang="en-IN" sz="1600" dirty="0" err="1"/>
              <a:t>rerror_rate</a:t>
            </a:r>
            <a:r>
              <a:rPr lang="en-IN" sz="1600" dirty="0"/>
              <a:t>' and '</a:t>
            </a:r>
            <a:r>
              <a:rPr lang="en-IN" sz="1600" dirty="0" err="1"/>
              <a:t>srv_rerror_rate</a:t>
            </a:r>
            <a:r>
              <a:rPr lang="en-IN" sz="1600" dirty="0"/>
              <a:t>' are highly correlated.</a:t>
            </a:r>
          </a:p>
        </p:txBody>
      </p:sp>
    </p:spTree>
    <p:extLst>
      <p:ext uri="{BB962C8B-B14F-4D97-AF65-F5344CB8AC3E}">
        <p14:creationId xmlns:p14="http://schemas.microsoft.com/office/powerpoint/2010/main" val="1861931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50000"/>
                  </a:schemeClr>
                </a:solidFill>
              </a:rPr>
              <a:t>EDA – Correlation between various host related features</a:t>
            </a:r>
            <a:endParaRPr lang="en-IN" dirty="0">
              <a:solidFill>
                <a:schemeClr val="accent2">
                  <a:lumMod val="5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8947" y="1690688"/>
            <a:ext cx="6354106" cy="4226018"/>
          </a:xfrm>
        </p:spPr>
      </p:pic>
      <p:sp>
        <p:nvSpPr>
          <p:cNvPr id="5" name="TextBox 4"/>
          <p:cNvSpPr txBox="1"/>
          <p:nvPr/>
        </p:nvSpPr>
        <p:spPr>
          <a:xfrm>
            <a:off x="623944" y="5916706"/>
            <a:ext cx="11058861" cy="338554"/>
          </a:xfrm>
          <a:prstGeom prst="rect">
            <a:avLst/>
          </a:prstGeom>
          <a:noFill/>
        </p:spPr>
        <p:txBody>
          <a:bodyPr wrap="square" rtlCol="0">
            <a:spAutoFit/>
          </a:bodyPr>
          <a:lstStyle/>
          <a:p>
            <a:r>
              <a:rPr lang="en-IN" sz="1600" dirty="0" smtClean="0"/>
              <a:t>Our target feature is highly correlated with features like, '</a:t>
            </a:r>
            <a:r>
              <a:rPr lang="en-IN" sz="1600" dirty="0" err="1" smtClean="0"/>
              <a:t>dst_host_serror_rate</a:t>
            </a:r>
            <a:r>
              <a:rPr lang="en-IN" sz="1600" dirty="0" smtClean="0"/>
              <a:t>' and '</a:t>
            </a:r>
            <a:r>
              <a:rPr lang="en-IN" sz="1600" dirty="0" err="1" smtClean="0"/>
              <a:t>dst_host_srv_serror_rate</a:t>
            </a:r>
            <a:r>
              <a:rPr lang="en-IN" sz="1600" dirty="0" smtClean="0"/>
              <a:t>'.</a:t>
            </a:r>
            <a:endParaRPr lang="en-IN" sz="1600" dirty="0"/>
          </a:p>
        </p:txBody>
      </p:sp>
    </p:spTree>
    <p:extLst>
      <p:ext uri="{BB962C8B-B14F-4D97-AF65-F5344CB8AC3E}">
        <p14:creationId xmlns:p14="http://schemas.microsoft.com/office/powerpoint/2010/main" val="1436068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50000"/>
                  </a:schemeClr>
                </a:solidFill>
              </a:rPr>
              <a:t>Validation set selection:</a:t>
            </a:r>
            <a:endParaRPr lang="en-IN" dirty="0">
              <a:solidFill>
                <a:schemeClr val="accent2">
                  <a:lumMod val="50000"/>
                </a:schemeClr>
              </a:solidFill>
            </a:endParaRPr>
          </a:p>
        </p:txBody>
      </p:sp>
      <p:sp>
        <p:nvSpPr>
          <p:cNvPr id="3" name="Content Placeholder 2"/>
          <p:cNvSpPr>
            <a:spLocks noGrp="1"/>
          </p:cNvSpPr>
          <p:nvPr>
            <p:ph idx="1"/>
          </p:nvPr>
        </p:nvSpPr>
        <p:spPr/>
        <p:txBody>
          <a:bodyPr/>
          <a:lstStyle/>
          <a:p>
            <a:r>
              <a:rPr lang="en-IN" dirty="0" smtClean="0"/>
              <a:t>I have set out a validation set separately for assessing the model performance and tuning model parameters. Around 20% of the data is set as hold out set.</a:t>
            </a:r>
          </a:p>
          <a:p>
            <a:r>
              <a:rPr lang="en-IN" dirty="0" smtClean="0"/>
              <a:t>20% of the total rows in the training set will be: 25194 examples, which will be a good hold-out set for evaluating the model.</a:t>
            </a:r>
            <a:endParaRPr lang="en-IN" dirty="0"/>
          </a:p>
        </p:txBody>
      </p:sp>
    </p:spTree>
    <p:extLst>
      <p:ext uri="{BB962C8B-B14F-4D97-AF65-F5344CB8AC3E}">
        <p14:creationId xmlns:p14="http://schemas.microsoft.com/office/powerpoint/2010/main" val="1964493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50000"/>
                  </a:schemeClr>
                </a:solidFill>
              </a:rPr>
              <a:t>Model Building – Binary classification</a:t>
            </a:r>
            <a:endParaRPr lang="en-IN" dirty="0">
              <a:solidFill>
                <a:schemeClr val="accent2">
                  <a:lumMod val="50000"/>
                </a:schemeClr>
              </a:solidFill>
            </a:endParaRPr>
          </a:p>
        </p:txBody>
      </p:sp>
      <p:pic>
        <p:nvPicPr>
          <p:cNvPr id="6" name="Content Placeholder 5"/>
          <p:cNvPicPr>
            <a:picLocks noGrp="1" noChangeAspect="1"/>
          </p:cNvPicPr>
          <p:nvPr>
            <p:ph idx="1"/>
          </p:nvPr>
        </p:nvPicPr>
        <p:blipFill>
          <a:blip r:embed="rId2"/>
          <a:stretch>
            <a:fillRect/>
          </a:stretch>
        </p:blipFill>
        <p:spPr>
          <a:xfrm>
            <a:off x="2556621" y="1690688"/>
            <a:ext cx="5578849" cy="3012140"/>
          </a:xfrm>
          <a:prstGeom prst="rect">
            <a:avLst/>
          </a:prstGeom>
        </p:spPr>
      </p:pic>
      <p:sp>
        <p:nvSpPr>
          <p:cNvPr id="7" name="TextBox 6"/>
          <p:cNvSpPr txBox="1"/>
          <p:nvPr/>
        </p:nvSpPr>
        <p:spPr>
          <a:xfrm>
            <a:off x="645459" y="5109882"/>
            <a:ext cx="10999694" cy="369332"/>
          </a:xfrm>
          <a:prstGeom prst="rect">
            <a:avLst/>
          </a:prstGeom>
          <a:noFill/>
        </p:spPr>
        <p:txBody>
          <a:bodyPr wrap="square" rtlCol="0">
            <a:spAutoFit/>
          </a:bodyPr>
          <a:lstStyle/>
          <a:p>
            <a:r>
              <a:rPr lang="en-IN" dirty="0" smtClean="0"/>
              <a:t>Based on above table, considering Accuracy and training time, it is best to select Decision tree classifier.</a:t>
            </a:r>
            <a:endParaRPr lang="en-IN" dirty="0"/>
          </a:p>
        </p:txBody>
      </p:sp>
    </p:spTree>
    <p:extLst>
      <p:ext uri="{BB962C8B-B14F-4D97-AF65-F5344CB8AC3E}">
        <p14:creationId xmlns:p14="http://schemas.microsoft.com/office/powerpoint/2010/main" val="4001473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50000"/>
                  </a:schemeClr>
                </a:solidFill>
              </a:rPr>
              <a:t>Evaluation metrics of Decision Tree classifier</a:t>
            </a:r>
            <a:endParaRPr lang="en-IN" dirty="0">
              <a:solidFill>
                <a:schemeClr val="accent2">
                  <a:lumMod val="50000"/>
                </a:schemeClr>
              </a:solidFill>
            </a:endParaRPr>
          </a:p>
        </p:txBody>
      </p:sp>
      <p:sp>
        <p:nvSpPr>
          <p:cNvPr id="3" name="Content Placeholder 2"/>
          <p:cNvSpPr>
            <a:spLocks noGrp="1"/>
          </p:cNvSpPr>
          <p:nvPr>
            <p:ph idx="1"/>
          </p:nvPr>
        </p:nvSpPr>
        <p:spPr/>
        <p:txBody>
          <a:bodyPr/>
          <a:lstStyle/>
          <a:p>
            <a:r>
              <a:rPr lang="en-IN" dirty="0" smtClean="0"/>
              <a:t>Accuracy = 99.8%</a:t>
            </a:r>
          </a:p>
          <a:p>
            <a:r>
              <a:rPr lang="en-IN" dirty="0" smtClean="0"/>
              <a:t>AUC = 0.998</a:t>
            </a:r>
          </a:p>
          <a:p>
            <a:endParaRPr lang="en-IN"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7694" y="2645558"/>
            <a:ext cx="5004940" cy="3531405"/>
          </a:xfrm>
          <a:prstGeom prst="rect">
            <a:avLst/>
          </a:prstGeom>
        </p:spPr>
      </p:pic>
    </p:spTree>
    <p:extLst>
      <p:ext uri="{BB962C8B-B14F-4D97-AF65-F5344CB8AC3E}">
        <p14:creationId xmlns:p14="http://schemas.microsoft.com/office/powerpoint/2010/main" val="1757711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50000"/>
                  </a:schemeClr>
                </a:solidFill>
              </a:rPr>
              <a:t>Evaluation metrics of Decision Tree classifier</a:t>
            </a:r>
            <a:endParaRPr lang="en-IN" dirty="0">
              <a:solidFill>
                <a:schemeClr val="accent2">
                  <a:lumMod val="50000"/>
                </a:schemeClr>
              </a:solidFill>
            </a:endParaRPr>
          </a:p>
        </p:txBody>
      </p:sp>
      <p:sp>
        <p:nvSpPr>
          <p:cNvPr id="3" name="Content Placeholder 2"/>
          <p:cNvSpPr>
            <a:spLocks noGrp="1"/>
          </p:cNvSpPr>
          <p:nvPr>
            <p:ph idx="1"/>
          </p:nvPr>
        </p:nvSpPr>
        <p:spPr/>
        <p:txBody>
          <a:bodyPr/>
          <a:lstStyle/>
          <a:p>
            <a:r>
              <a:rPr lang="en-IN" dirty="0" smtClean="0"/>
              <a:t>Confusion Matrix:</a:t>
            </a:r>
          </a:p>
          <a:p>
            <a:endParaRPr lang="en-IN" dirty="0" smtClean="0"/>
          </a:p>
          <a:p>
            <a:endParaRPr lang="en-IN" dirty="0" smtClean="0"/>
          </a:p>
          <a:p>
            <a:endParaRPr lang="en-IN" dirty="0" smtClean="0"/>
          </a:p>
          <a:p>
            <a:r>
              <a:rPr lang="en-IN" dirty="0" smtClean="0"/>
              <a:t>True Positive Rate: 0.999058299803099</a:t>
            </a:r>
          </a:p>
          <a:p>
            <a:r>
              <a:rPr lang="en-IN" dirty="0" smtClean="0"/>
              <a:t>False Positive Rate: 0.001627941394109812</a:t>
            </a:r>
          </a:p>
          <a:p>
            <a:r>
              <a:rPr lang="en-IN" dirty="0" smtClean="0"/>
              <a:t>F1-Score: 0.9985881144910794</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395870075"/>
              </p:ext>
            </p:extLst>
          </p:nvPr>
        </p:nvGraphicFramePr>
        <p:xfrm>
          <a:off x="2821291" y="2325193"/>
          <a:ext cx="3310567" cy="1429228"/>
        </p:xfrm>
        <a:graphic>
          <a:graphicData uri="http://schemas.openxmlformats.org/drawingml/2006/table">
            <a:tbl>
              <a:tblPr/>
              <a:tblGrid>
                <a:gridCol w="1057203">
                  <a:extLst>
                    <a:ext uri="{9D8B030D-6E8A-4147-A177-3AD203B41FA5}">
                      <a16:colId xmlns:a16="http://schemas.microsoft.com/office/drawing/2014/main" val="3673743329"/>
                    </a:ext>
                  </a:extLst>
                </a:gridCol>
                <a:gridCol w="990795">
                  <a:extLst>
                    <a:ext uri="{9D8B030D-6E8A-4147-A177-3AD203B41FA5}">
                      <a16:colId xmlns:a16="http://schemas.microsoft.com/office/drawing/2014/main" val="2348898564"/>
                    </a:ext>
                  </a:extLst>
                </a:gridCol>
                <a:gridCol w="1262569">
                  <a:extLst>
                    <a:ext uri="{9D8B030D-6E8A-4147-A177-3AD203B41FA5}">
                      <a16:colId xmlns:a16="http://schemas.microsoft.com/office/drawing/2014/main" val="3352827177"/>
                    </a:ext>
                  </a:extLst>
                </a:gridCol>
              </a:tblGrid>
              <a:tr h="357307">
                <a:tc>
                  <a:txBody>
                    <a:bodyPr/>
                    <a:lstStyle/>
                    <a:p>
                      <a:pPr marL="0" marR="0" fontAlgn="t">
                        <a:spcBef>
                          <a:spcPts val="0"/>
                        </a:spcBef>
                        <a:spcAft>
                          <a:spcPts val="0"/>
                        </a:spcAft>
                      </a:pPr>
                      <a:r>
                        <a:rPr lang="en-IN" sz="1400" dirty="0">
                          <a:effectLst/>
                          <a:latin typeface="Calibri" panose="020F0502020204030204" pitchFamily="34" charset="0"/>
                        </a:rPr>
                        <a:t>Predicted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C000"/>
                    </a:solidFill>
                  </a:tcPr>
                </a:tc>
                <a:tc>
                  <a:txBody>
                    <a:bodyPr/>
                    <a:lstStyle/>
                    <a:p>
                      <a:pPr marL="0" marR="0" fontAlgn="t">
                        <a:spcBef>
                          <a:spcPts val="0"/>
                        </a:spcBef>
                        <a:spcAft>
                          <a:spcPts val="0"/>
                        </a:spcAft>
                      </a:pPr>
                      <a:r>
                        <a:rPr lang="en-IN" sz="1400" dirty="0">
                          <a:effectLst/>
                          <a:latin typeface="Calibri" panose="020F0502020204030204" pitchFamily="34" charset="0"/>
                        </a:rPr>
                        <a:t>Normal</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C000"/>
                    </a:solidFill>
                  </a:tcPr>
                </a:tc>
                <a:tc>
                  <a:txBody>
                    <a:bodyPr/>
                    <a:lstStyle/>
                    <a:p>
                      <a:pPr marL="0" marR="0" fontAlgn="t">
                        <a:spcBef>
                          <a:spcPts val="0"/>
                        </a:spcBef>
                        <a:spcAft>
                          <a:spcPts val="0"/>
                        </a:spcAft>
                      </a:pPr>
                      <a:r>
                        <a:rPr lang="en-IN" sz="1400">
                          <a:effectLst/>
                          <a:latin typeface="Calibri" panose="020F0502020204030204" pitchFamily="34" charset="0"/>
                        </a:rPr>
                        <a:t>Attack</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C000"/>
                    </a:solidFill>
                  </a:tcPr>
                </a:tc>
                <a:extLst>
                  <a:ext uri="{0D108BD9-81ED-4DB2-BD59-A6C34878D82A}">
                    <a16:rowId xmlns:a16="http://schemas.microsoft.com/office/drawing/2014/main" val="296992803"/>
                  </a:ext>
                </a:extLst>
              </a:tr>
              <a:tr h="357307">
                <a:tc>
                  <a:txBody>
                    <a:bodyPr/>
                    <a:lstStyle/>
                    <a:p>
                      <a:pPr marL="0" marR="0" fontAlgn="t">
                        <a:spcBef>
                          <a:spcPts val="0"/>
                        </a:spcBef>
                        <a:spcAft>
                          <a:spcPts val="0"/>
                        </a:spcAft>
                      </a:pPr>
                      <a:r>
                        <a:rPr lang="en-IN" sz="1400">
                          <a:effectLst/>
                          <a:latin typeface="Calibri" panose="020F0502020204030204" pitchFamily="34" charset="0"/>
                        </a:rPr>
                        <a:t>Actual</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IN" sz="1400">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400">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84181506"/>
                  </a:ext>
                </a:extLst>
              </a:tr>
              <a:tr h="357307">
                <a:tc>
                  <a:txBody>
                    <a:bodyPr/>
                    <a:lstStyle/>
                    <a:p>
                      <a:pPr marL="0" marR="0" fontAlgn="t">
                        <a:spcBef>
                          <a:spcPts val="0"/>
                        </a:spcBef>
                        <a:spcAft>
                          <a:spcPts val="0"/>
                        </a:spcAft>
                      </a:pPr>
                      <a:r>
                        <a:rPr lang="en-IN" sz="1400">
                          <a:effectLst/>
                          <a:latin typeface="Calibri" panose="020F0502020204030204" pitchFamily="34" charset="0"/>
                        </a:rPr>
                        <a:t>Normal</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IN" sz="1400">
                          <a:solidFill>
                            <a:srgbClr val="000000"/>
                          </a:solidFill>
                          <a:effectLst/>
                          <a:latin typeface="Calibri" panose="020F0502020204030204" pitchFamily="34" charset="0"/>
                        </a:rPr>
                        <a:t>13492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400">
                          <a:effectLst/>
                          <a:latin typeface="Calibri" panose="020F0502020204030204" pitchFamily="34" charset="0"/>
                        </a:rPr>
                        <a:t>22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78593300"/>
                  </a:ext>
                </a:extLst>
              </a:tr>
              <a:tr h="357307">
                <a:tc>
                  <a:txBody>
                    <a:bodyPr/>
                    <a:lstStyle/>
                    <a:p>
                      <a:pPr marL="0" marR="0" fontAlgn="t">
                        <a:spcBef>
                          <a:spcPts val="0"/>
                        </a:spcBef>
                        <a:spcAft>
                          <a:spcPts val="0"/>
                        </a:spcAft>
                      </a:pPr>
                      <a:r>
                        <a:rPr lang="en-IN" sz="1400">
                          <a:effectLst/>
                          <a:latin typeface="Calibri" panose="020F0502020204030204" pitchFamily="34" charset="0"/>
                        </a:rPr>
                        <a:t>Attack</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IN" sz="1400">
                          <a:effectLst/>
                          <a:latin typeface="Calibri" panose="020F0502020204030204" pitchFamily="34" charset="0"/>
                        </a:rPr>
                        <a:t>11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400" dirty="0">
                          <a:effectLst/>
                          <a:latin typeface="Calibri" panose="020F0502020204030204" pitchFamily="34" charset="0"/>
                        </a:rPr>
                        <a:t>11679</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876259615"/>
                  </a:ext>
                </a:extLst>
              </a:tr>
            </a:tbl>
          </a:graphicData>
        </a:graphic>
      </p:graphicFrame>
    </p:spTree>
    <p:extLst>
      <p:ext uri="{BB962C8B-B14F-4D97-AF65-F5344CB8AC3E}">
        <p14:creationId xmlns:p14="http://schemas.microsoft.com/office/powerpoint/2010/main" val="1235031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50000"/>
                  </a:schemeClr>
                </a:solidFill>
              </a:rPr>
              <a:t>Predicting the type of Attack - Models</a:t>
            </a:r>
            <a:endParaRPr lang="en-IN" dirty="0">
              <a:solidFill>
                <a:schemeClr val="accent2">
                  <a:lumMod val="50000"/>
                </a:schemeClr>
              </a:solidFill>
            </a:endParaRPr>
          </a:p>
        </p:txBody>
      </p:sp>
      <p:sp>
        <p:nvSpPr>
          <p:cNvPr id="3" name="Content Placeholder 2"/>
          <p:cNvSpPr>
            <a:spLocks noGrp="1"/>
          </p:cNvSpPr>
          <p:nvPr>
            <p:ph idx="1"/>
          </p:nvPr>
        </p:nvSpPr>
        <p:spPr/>
        <p:txBody>
          <a:bodyPr/>
          <a:lstStyle/>
          <a:p>
            <a:r>
              <a:rPr lang="en-IN" dirty="0" smtClean="0"/>
              <a:t>Models used for predicting the type of attack: Gaussian Naïve Bayes, K Nearest Neighbours, Random Forest.</a:t>
            </a:r>
          </a:p>
          <a:p>
            <a:endParaRPr lang="en-IN" dirty="0" smtClean="0"/>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356067081"/>
              </p:ext>
            </p:extLst>
          </p:nvPr>
        </p:nvGraphicFramePr>
        <p:xfrm>
          <a:off x="3808207" y="3055170"/>
          <a:ext cx="3147786" cy="1484604"/>
        </p:xfrm>
        <a:graphic>
          <a:graphicData uri="http://schemas.openxmlformats.org/drawingml/2006/table">
            <a:tbl>
              <a:tblPr/>
              <a:tblGrid>
                <a:gridCol w="1949586">
                  <a:extLst>
                    <a:ext uri="{9D8B030D-6E8A-4147-A177-3AD203B41FA5}">
                      <a16:colId xmlns:a16="http://schemas.microsoft.com/office/drawing/2014/main" val="2905756309"/>
                    </a:ext>
                  </a:extLst>
                </a:gridCol>
                <a:gridCol w="1198200">
                  <a:extLst>
                    <a:ext uri="{9D8B030D-6E8A-4147-A177-3AD203B41FA5}">
                      <a16:colId xmlns:a16="http://schemas.microsoft.com/office/drawing/2014/main" val="2579031915"/>
                    </a:ext>
                  </a:extLst>
                </a:gridCol>
              </a:tblGrid>
              <a:tr h="371151">
                <a:tc>
                  <a:txBody>
                    <a:bodyPr/>
                    <a:lstStyle/>
                    <a:p>
                      <a:pPr marL="0" marR="0" fontAlgn="t">
                        <a:spcBef>
                          <a:spcPts val="0"/>
                        </a:spcBef>
                        <a:spcAft>
                          <a:spcPts val="0"/>
                        </a:spcAft>
                      </a:pPr>
                      <a:r>
                        <a:rPr lang="en-IN" sz="1400" b="1" dirty="0">
                          <a:effectLst/>
                          <a:latin typeface="Calibri" panose="020F0502020204030204" pitchFamily="34" charset="0"/>
                        </a:rPr>
                        <a:t>Model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IN" sz="1400" b="1" dirty="0">
                          <a:effectLst/>
                          <a:latin typeface="Calibri" panose="020F0502020204030204" pitchFamily="34" charset="0"/>
                        </a:rPr>
                        <a:t>Accuracy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extLst>
                  <a:ext uri="{0D108BD9-81ED-4DB2-BD59-A6C34878D82A}">
                    <a16:rowId xmlns:a16="http://schemas.microsoft.com/office/drawing/2014/main" val="3770228900"/>
                  </a:ext>
                </a:extLst>
              </a:tr>
              <a:tr h="371151">
                <a:tc>
                  <a:txBody>
                    <a:bodyPr/>
                    <a:lstStyle/>
                    <a:p>
                      <a:pPr marL="0" marR="0" fontAlgn="t">
                        <a:spcBef>
                          <a:spcPts val="0"/>
                        </a:spcBef>
                        <a:spcAft>
                          <a:spcPts val="0"/>
                        </a:spcAft>
                      </a:pPr>
                      <a:r>
                        <a:rPr lang="en-IN" sz="1400" dirty="0">
                          <a:effectLst/>
                          <a:latin typeface="Calibri" panose="020F0502020204030204" pitchFamily="34" charset="0"/>
                        </a:rPr>
                        <a:t>Naive Bayes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400" dirty="0">
                          <a:effectLst/>
                          <a:latin typeface="Calibri" panose="020F0502020204030204" pitchFamily="34" charset="0"/>
                        </a:rPr>
                        <a:t>63%</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904032317"/>
                  </a:ext>
                </a:extLst>
              </a:tr>
              <a:tr h="371151">
                <a:tc>
                  <a:txBody>
                    <a:bodyPr/>
                    <a:lstStyle/>
                    <a:p>
                      <a:pPr marL="0" marR="0" fontAlgn="t">
                        <a:spcBef>
                          <a:spcPts val="0"/>
                        </a:spcBef>
                        <a:spcAft>
                          <a:spcPts val="0"/>
                        </a:spcAft>
                      </a:pPr>
                      <a:r>
                        <a:rPr lang="en-IN" sz="1400" dirty="0">
                          <a:effectLst/>
                          <a:latin typeface="Calibri" panose="020F0502020204030204" pitchFamily="34" charset="0"/>
                        </a:rPr>
                        <a:t>KNN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400" dirty="0">
                          <a:effectLst/>
                          <a:latin typeface="Calibri" panose="020F0502020204030204" pitchFamily="34" charset="0"/>
                        </a:rPr>
                        <a:t>99.7%</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534267296"/>
                  </a:ext>
                </a:extLst>
              </a:tr>
              <a:tr h="371151">
                <a:tc>
                  <a:txBody>
                    <a:bodyPr/>
                    <a:lstStyle/>
                    <a:p>
                      <a:pPr marL="0" marR="0" fontAlgn="t">
                        <a:spcBef>
                          <a:spcPts val="0"/>
                        </a:spcBef>
                        <a:spcAft>
                          <a:spcPts val="0"/>
                        </a:spcAft>
                      </a:pPr>
                      <a:r>
                        <a:rPr lang="en-IN" sz="1400">
                          <a:effectLst/>
                          <a:latin typeface="Calibri" panose="020F0502020204030204" pitchFamily="34" charset="0"/>
                        </a:rPr>
                        <a:t>Random Forest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400" dirty="0">
                          <a:effectLst/>
                          <a:latin typeface="Calibri" panose="020F0502020204030204" pitchFamily="34" charset="0"/>
                        </a:rPr>
                        <a:t>99.7%</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368863504"/>
                  </a:ext>
                </a:extLst>
              </a:tr>
            </a:tbl>
          </a:graphicData>
        </a:graphic>
      </p:graphicFrame>
      <p:sp>
        <p:nvSpPr>
          <p:cNvPr id="7" name="TextBox 6"/>
          <p:cNvSpPr txBox="1"/>
          <p:nvPr/>
        </p:nvSpPr>
        <p:spPr>
          <a:xfrm>
            <a:off x="1086522" y="4970033"/>
            <a:ext cx="9940066" cy="369332"/>
          </a:xfrm>
          <a:prstGeom prst="rect">
            <a:avLst/>
          </a:prstGeom>
          <a:noFill/>
        </p:spPr>
        <p:txBody>
          <a:bodyPr wrap="square" rtlCol="0">
            <a:spAutoFit/>
          </a:bodyPr>
          <a:lstStyle/>
          <a:p>
            <a:r>
              <a:rPr lang="en-IN" dirty="0" smtClean="0"/>
              <a:t>Based on Accuracy score and time taken to learn the model, Random Forest classifier is chosen.</a:t>
            </a:r>
            <a:endParaRPr lang="en-IN" dirty="0"/>
          </a:p>
        </p:txBody>
      </p:sp>
    </p:spTree>
    <p:extLst>
      <p:ext uri="{BB962C8B-B14F-4D97-AF65-F5344CB8AC3E}">
        <p14:creationId xmlns:p14="http://schemas.microsoft.com/office/powerpoint/2010/main" val="3424360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50000"/>
                  </a:schemeClr>
                </a:solidFill>
              </a:rPr>
              <a:t>Predicting type of Attack – Random Forest Classifier</a:t>
            </a:r>
            <a:endParaRPr lang="en-IN" dirty="0">
              <a:solidFill>
                <a:schemeClr val="accent2">
                  <a:lumMod val="50000"/>
                </a:schemeClr>
              </a:solidFill>
            </a:endParaRPr>
          </a:p>
        </p:txBody>
      </p:sp>
      <p:sp>
        <p:nvSpPr>
          <p:cNvPr id="3" name="Content Placeholder 2"/>
          <p:cNvSpPr>
            <a:spLocks noGrp="1"/>
          </p:cNvSpPr>
          <p:nvPr>
            <p:ph idx="1"/>
          </p:nvPr>
        </p:nvSpPr>
        <p:spPr/>
        <p:txBody>
          <a:bodyPr/>
          <a:lstStyle/>
          <a:p>
            <a:r>
              <a:rPr lang="en-IN" dirty="0" err="1" smtClean="0"/>
              <a:t>n_estimators</a:t>
            </a:r>
            <a:r>
              <a:rPr lang="en-IN" dirty="0" smtClean="0"/>
              <a:t> = 12</a:t>
            </a:r>
          </a:p>
          <a:p>
            <a:r>
              <a:rPr lang="en-IN" dirty="0" smtClean="0"/>
              <a:t>Criterion = ‘</a:t>
            </a:r>
            <a:r>
              <a:rPr lang="en-IN" dirty="0" err="1" smtClean="0"/>
              <a:t>gini</a:t>
            </a:r>
            <a:r>
              <a:rPr lang="en-IN" dirty="0" smtClean="0"/>
              <a:t>’</a:t>
            </a:r>
          </a:p>
          <a:p>
            <a:r>
              <a:rPr lang="en-IN" dirty="0" err="1" smtClean="0"/>
              <a:t>Max_features</a:t>
            </a:r>
            <a:r>
              <a:rPr lang="en-IN" dirty="0" smtClean="0"/>
              <a:t> = None</a:t>
            </a:r>
            <a:endParaRPr lang="en-IN" dirty="0"/>
          </a:p>
        </p:txBody>
      </p:sp>
    </p:spTree>
    <p:extLst>
      <p:ext uri="{BB962C8B-B14F-4D97-AF65-F5344CB8AC3E}">
        <p14:creationId xmlns:p14="http://schemas.microsoft.com/office/powerpoint/2010/main" val="871117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50000"/>
                  </a:schemeClr>
                </a:solidFill>
              </a:rPr>
              <a:t>Overview</a:t>
            </a:r>
            <a:endParaRPr lang="en-IN" dirty="0">
              <a:solidFill>
                <a:schemeClr val="accent2">
                  <a:lumMod val="50000"/>
                </a:schemeClr>
              </a:solidFill>
            </a:endParaRPr>
          </a:p>
        </p:txBody>
      </p:sp>
      <p:sp>
        <p:nvSpPr>
          <p:cNvPr id="3" name="Content Placeholder 2"/>
          <p:cNvSpPr>
            <a:spLocks noGrp="1"/>
          </p:cNvSpPr>
          <p:nvPr>
            <p:ph idx="1"/>
          </p:nvPr>
        </p:nvSpPr>
        <p:spPr/>
        <p:txBody>
          <a:bodyPr/>
          <a:lstStyle/>
          <a:p>
            <a:r>
              <a:rPr lang="en-IN" dirty="0" smtClean="0"/>
              <a:t>Business Context</a:t>
            </a:r>
          </a:p>
          <a:p>
            <a:r>
              <a:rPr lang="en-IN" dirty="0" smtClean="0"/>
              <a:t>Problem statement</a:t>
            </a:r>
          </a:p>
          <a:p>
            <a:r>
              <a:rPr lang="en-IN" dirty="0" smtClean="0"/>
              <a:t>Data set description</a:t>
            </a:r>
          </a:p>
          <a:p>
            <a:r>
              <a:rPr lang="en-IN" dirty="0" smtClean="0"/>
              <a:t>Exploratory Data Analysis</a:t>
            </a:r>
          </a:p>
          <a:p>
            <a:r>
              <a:rPr lang="en-IN" dirty="0" smtClean="0"/>
              <a:t>Model performance</a:t>
            </a:r>
          </a:p>
          <a:p>
            <a:r>
              <a:rPr lang="en-IN" dirty="0" smtClean="0"/>
              <a:t>Solution</a:t>
            </a:r>
            <a:endParaRPr lang="en-IN" dirty="0"/>
          </a:p>
        </p:txBody>
      </p:sp>
    </p:spTree>
    <p:extLst>
      <p:ext uri="{BB962C8B-B14F-4D97-AF65-F5344CB8AC3E}">
        <p14:creationId xmlns:p14="http://schemas.microsoft.com/office/powerpoint/2010/main" val="1047078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50000"/>
                  </a:schemeClr>
                </a:solidFill>
              </a:rPr>
              <a:t>Random Forest – Metrics on validation set</a:t>
            </a:r>
            <a:endParaRPr lang="en-IN" dirty="0">
              <a:solidFill>
                <a:schemeClr val="accent2">
                  <a:lumMod val="50000"/>
                </a:schemeClr>
              </a:solidFill>
            </a:endParaRPr>
          </a:p>
        </p:txBody>
      </p:sp>
      <p:sp>
        <p:nvSpPr>
          <p:cNvPr id="3" name="Content Placeholder 2"/>
          <p:cNvSpPr>
            <a:spLocks noGrp="1"/>
          </p:cNvSpPr>
          <p:nvPr>
            <p:ph idx="1"/>
          </p:nvPr>
        </p:nvSpPr>
        <p:spPr/>
        <p:txBody>
          <a:bodyPr/>
          <a:lstStyle/>
          <a:p>
            <a:r>
              <a:rPr lang="en-IN" dirty="0" smtClean="0"/>
              <a:t>Accuracy = 99.3%</a:t>
            </a:r>
          </a:p>
          <a:p>
            <a:r>
              <a:rPr lang="en-IN" dirty="0" smtClean="0"/>
              <a:t>Confusion matrix:</a:t>
            </a:r>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765861972"/>
              </p:ext>
            </p:extLst>
          </p:nvPr>
        </p:nvGraphicFramePr>
        <p:xfrm>
          <a:off x="3845823" y="3005614"/>
          <a:ext cx="3661258" cy="1991360"/>
        </p:xfrm>
        <a:graphic>
          <a:graphicData uri="http://schemas.openxmlformats.org/drawingml/2006/table">
            <a:tbl>
              <a:tblPr/>
              <a:tblGrid>
                <a:gridCol w="747065">
                  <a:extLst>
                    <a:ext uri="{9D8B030D-6E8A-4147-A177-3AD203B41FA5}">
                      <a16:colId xmlns:a16="http://schemas.microsoft.com/office/drawing/2014/main" val="3687568105"/>
                    </a:ext>
                  </a:extLst>
                </a:gridCol>
                <a:gridCol w="609905">
                  <a:extLst>
                    <a:ext uri="{9D8B030D-6E8A-4147-A177-3AD203B41FA5}">
                      <a16:colId xmlns:a16="http://schemas.microsoft.com/office/drawing/2014/main" val="3575062009"/>
                    </a:ext>
                  </a:extLst>
                </a:gridCol>
                <a:gridCol w="627278">
                  <a:extLst>
                    <a:ext uri="{9D8B030D-6E8A-4147-A177-3AD203B41FA5}">
                      <a16:colId xmlns:a16="http://schemas.microsoft.com/office/drawing/2014/main" val="11955217"/>
                    </a:ext>
                  </a:extLst>
                </a:gridCol>
                <a:gridCol w="609905">
                  <a:extLst>
                    <a:ext uri="{9D8B030D-6E8A-4147-A177-3AD203B41FA5}">
                      <a16:colId xmlns:a16="http://schemas.microsoft.com/office/drawing/2014/main" val="818423547"/>
                    </a:ext>
                  </a:extLst>
                </a:gridCol>
                <a:gridCol w="609905">
                  <a:extLst>
                    <a:ext uri="{9D8B030D-6E8A-4147-A177-3AD203B41FA5}">
                      <a16:colId xmlns:a16="http://schemas.microsoft.com/office/drawing/2014/main" val="3162377177"/>
                    </a:ext>
                  </a:extLst>
                </a:gridCol>
                <a:gridCol w="457200">
                  <a:extLst>
                    <a:ext uri="{9D8B030D-6E8A-4147-A177-3AD203B41FA5}">
                      <a16:colId xmlns:a16="http://schemas.microsoft.com/office/drawing/2014/main" val="3524890051"/>
                    </a:ext>
                  </a:extLst>
                </a:gridCol>
              </a:tblGrid>
              <a:tr h="200613">
                <a:tc>
                  <a:txBody>
                    <a:bodyPr/>
                    <a:lstStyle/>
                    <a:p>
                      <a:pPr marL="0" marR="0" fontAlgn="t">
                        <a:spcBef>
                          <a:spcPts val="0"/>
                        </a:spcBef>
                        <a:spcAft>
                          <a:spcPts val="0"/>
                        </a:spcAft>
                      </a:pPr>
                      <a:r>
                        <a:rPr lang="en-IN" sz="1200" b="0" dirty="0">
                          <a:effectLst/>
                          <a:latin typeface="Calibri" panose="020F0502020204030204" pitchFamily="34" charset="0"/>
                        </a:rPr>
                        <a:t>Predicted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C000"/>
                    </a:solidFill>
                  </a:tcPr>
                </a:tc>
                <a:tc>
                  <a:txBody>
                    <a:bodyPr/>
                    <a:lstStyle/>
                    <a:p>
                      <a:pPr marL="0" marR="0" fontAlgn="t">
                        <a:spcBef>
                          <a:spcPts val="0"/>
                        </a:spcBef>
                        <a:spcAft>
                          <a:spcPts val="0"/>
                        </a:spcAft>
                      </a:pPr>
                      <a:r>
                        <a:rPr lang="en-IN" sz="1200" b="0">
                          <a:effectLst/>
                          <a:latin typeface="Calibri" panose="020F0502020204030204" pitchFamily="34" charset="0"/>
                        </a:rPr>
                        <a:t>Ddos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C000"/>
                    </a:solidFill>
                  </a:tcPr>
                </a:tc>
                <a:tc>
                  <a:txBody>
                    <a:bodyPr/>
                    <a:lstStyle/>
                    <a:p>
                      <a:pPr marL="0" marR="0" fontAlgn="t">
                        <a:spcBef>
                          <a:spcPts val="0"/>
                        </a:spcBef>
                        <a:spcAft>
                          <a:spcPts val="0"/>
                        </a:spcAft>
                      </a:pPr>
                      <a:r>
                        <a:rPr lang="en-IN" sz="1200" b="0">
                          <a:effectLst/>
                          <a:latin typeface="Calibri" panose="020F0502020204030204" pitchFamily="34" charset="0"/>
                        </a:rPr>
                        <a:t>Normal</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C000"/>
                    </a:solidFill>
                  </a:tcPr>
                </a:tc>
                <a:tc>
                  <a:txBody>
                    <a:bodyPr/>
                    <a:lstStyle/>
                    <a:p>
                      <a:pPr marL="0" marR="0" fontAlgn="t">
                        <a:spcBef>
                          <a:spcPts val="0"/>
                        </a:spcBef>
                        <a:spcAft>
                          <a:spcPts val="0"/>
                        </a:spcAft>
                      </a:pPr>
                      <a:r>
                        <a:rPr lang="en-IN" sz="1200" b="0">
                          <a:effectLst/>
                          <a:latin typeface="Calibri" panose="020F0502020204030204" pitchFamily="34" charset="0"/>
                        </a:rPr>
                        <a:t>Probe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C000"/>
                    </a:solidFill>
                  </a:tcPr>
                </a:tc>
                <a:tc>
                  <a:txBody>
                    <a:bodyPr/>
                    <a:lstStyle/>
                    <a:p>
                      <a:pPr marL="0" marR="0" fontAlgn="t">
                        <a:spcBef>
                          <a:spcPts val="0"/>
                        </a:spcBef>
                        <a:spcAft>
                          <a:spcPts val="0"/>
                        </a:spcAft>
                      </a:pPr>
                      <a:r>
                        <a:rPr lang="en-IN" sz="1200" b="0">
                          <a:effectLst/>
                          <a:latin typeface="Calibri" panose="020F0502020204030204" pitchFamily="34" charset="0"/>
                        </a:rPr>
                        <a:t>R2l</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C000"/>
                    </a:solidFill>
                  </a:tcPr>
                </a:tc>
                <a:tc>
                  <a:txBody>
                    <a:bodyPr/>
                    <a:lstStyle/>
                    <a:p>
                      <a:pPr marL="0" marR="0" fontAlgn="t">
                        <a:spcBef>
                          <a:spcPts val="0"/>
                        </a:spcBef>
                        <a:spcAft>
                          <a:spcPts val="0"/>
                        </a:spcAft>
                      </a:pPr>
                      <a:r>
                        <a:rPr lang="en-IN" sz="1200" b="0">
                          <a:effectLst/>
                          <a:latin typeface="Calibri" panose="020F0502020204030204" pitchFamily="34" charset="0"/>
                        </a:rPr>
                        <a:t>U2r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C000"/>
                    </a:solidFill>
                  </a:tcPr>
                </a:tc>
                <a:extLst>
                  <a:ext uri="{0D108BD9-81ED-4DB2-BD59-A6C34878D82A}">
                    <a16:rowId xmlns:a16="http://schemas.microsoft.com/office/drawing/2014/main" val="2834678958"/>
                  </a:ext>
                </a:extLst>
              </a:tr>
              <a:tr h="0">
                <a:tc>
                  <a:txBody>
                    <a:bodyPr/>
                    <a:lstStyle/>
                    <a:p>
                      <a:pPr marL="0" marR="0" fontAlgn="t">
                        <a:spcBef>
                          <a:spcPts val="0"/>
                        </a:spcBef>
                        <a:spcAft>
                          <a:spcPts val="0"/>
                        </a:spcAft>
                      </a:pPr>
                      <a:r>
                        <a:rPr lang="en-IN" sz="1200" b="0" dirty="0">
                          <a:effectLst/>
                          <a:latin typeface="Calibri" panose="020F0502020204030204" pitchFamily="34" charset="0"/>
                        </a:rPr>
                        <a:t>Actual</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IN" sz="1200" b="0">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200" b="0">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200" b="0">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200" b="0">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200" b="0">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099069787"/>
                  </a:ext>
                </a:extLst>
              </a:tr>
              <a:tr h="0">
                <a:tc>
                  <a:txBody>
                    <a:bodyPr/>
                    <a:lstStyle/>
                    <a:p>
                      <a:pPr marL="0" marR="0" fontAlgn="t">
                        <a:spcBef>
                          <a:spcPts val="0"/>
                        </a:spcBef>
                        <a:spcAft>
                          <a:spcPts val="0"/>
                        </a:spcAft>
                      </a:pPr>
                      <a:r>
                        <a:rPr lang="en-IN" sz="1200" b="0">
                          <a:effectLst/>
                          <a:latin typeface="Calibri" panose="020F0502020204030204" pitchFamily="34" charset="0"/>
                        </a:rPr>
                        <a:t>ddos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IN" sz="1200" b="0" dirty="0">
                          <a:effectLst/>
                          <a:latin typeface="Calibri" panose="020F0502020204030204" pitchFamily="34" charset="0"/>
                        </a:rPr>
                        <a:t>9218</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200" b="0">
                          <a:effectLst/>
                          <a:latin typeface="Calibri" panose="020F0502020204030204" pitchFamily="34" charset="0"/>
                        </a:rPr>
                        <a:t>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200" b="0">
                          <a:effectLst/>
                          <a:latin typeface="Calibri" panose="020F0502020204030204" pitchFamily="34" charset="0"/>
                        </a:rPr>
                        <a:t>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200" b="0">
                          <a:effectLst/>
                          <a:latin typeface="Calibri" panose="020F0502020204030204" pitchFamily="34" charset="0"/>
                        </a:rPr>
                        <a:t>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200" b="0">
                          <a:effectLst/>
                          <a:latin typeface="Calibri" panose="020F0502020204030204" pitchFamily="34" charset="0"/>
                        </a:rPr>
                        <a:t>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285062334"/>
                  </a:ext>
                </a:extLst>
              </a:tr>
              <a:tr h="0">
                <a:tc>
                  <a:txBody>
                    <a:bodyPr/>
                    <a:lstStyle/>
                    <a:p>
                      <a:pPr marL="0" marR="0" fontAlgn="t">
                        <a:spcBef>
                          <a:spcPts val="0"/>
                        </a:spcBef>
                        <a:spcAft>
                          <a:spcPts val="0"/>
                        </a:spcAft>
                      </a:pPr>
                      <a:r>
                        <a:rPr lang="en-IN" sz="1200" b="0">
                          <a:effectLst/>
                          <a:latin typeface="Calibri" panose="020F0502020204030204" pitchFamily="34" charset="0"/>
                        </a:rPr>
                        <a:t>Normal</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IN" sz="1200" b="0" dirty="0">
                          <a:effectLst/>
                          <a:latin typeface="Calibri" panose="020F0502020204030204" pitchFamily="34" charset="0"/>
                        </a:rPr>
                        <a:t>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200" b="0" dirty="0">
                          <a:effectLst/>
                          <a:latin typeface="Calibri" panose="020F0502020204030204" pitchFamily="34" charset="0"/>
                        </a:rPr>
                        <a:t>13506</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200" b="0">
                          <a:effectLst/>
                          <a:latin typeface="Calibri" panose="020F0502020204030204" pitchFamily="34" charset="0"/>
                        </a:rPr>
                        <a:t>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200" b="0">
                          <a:effectLst/>
                          <a:latin typeface="Calibri" panose="020F0502020204030204" pitchFamily="34" charset="0"/>
                        </a:rPr>
                        <a:t>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200" b="0">
                          <a:effectLst/>
                          <a:latin typeface="Calibri" panose="020F0502020204030204" pitchFamily="34" charset="0"/>
                        </a:rPr>
                        <a:t>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181049605"/>
                  </a:ext>
                </a:extLst>
              </a:tr>
              <a:tr h="0">
                <a:tc>
                  <a:txBody>
                    <a:bodyPr/>
                    <a:lstStyle/>
                    <a:p>
                      <a:pPr marL="0" marR="0" fontAlgn="t">
                        <a:spcBef>
                          <a:spcPts val="0"/>
                        </a:spcBef>
                        <a:spcAft>
                          <a:spcPts val="0"/>
                        </a:spcAft>
                      </a:pPr>
                      <a:r>
                        <a:rPr lang="en-IN" sz="1200" b="0">
                          <a:effectLst/>
                          <a:latin typeface="Calibri" panose="020F0502020204030204" pitchFamily="34" charset="0"/>
                        </a:rPr>
                        <a:t>probe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IN" sz="1200" b="0" dirty="0">
                          <a:effectLst/>
                          <a:latin typeface="Calibri" panose="020F0502020204030204" pitchFamily="34" charset="0"/>
                        </a:rPr>
                        <a:t>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200" b="0" dirty="0">
                          <a:effectLst/>
                          <a:latin typeface="Calibri" panose="020F0502020204030204" pitchFamily="34" charset="0"/>
                        </a:rPr>
                        <a:t>3</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200" b="0" dirty="0">
                          <a:effectLst/>
                          <a:latin typeface="Calibri" panose="020F0502020204030204" pitchFamily="34" charset="0"/>
                        </a:rPr>
                        <a:t>2246</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200" b="0">
                          <a:effectLst/>
                          <a:latin typeface="Calibri" panose="020F0502020204030204" pitchFamily="34" charset="0"/>
                        </a:rPr>
                        <a:t>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200" b="0">
                          <a:effectLst/>
                          <a:latin typeface="Calibri" panose="020F0502020204030204" pitchFamily="34" charset="0"/>
                        </a:rPr>
                        <a:t>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867961578"/>
                  </a:ext>
                </a:extLst>
              </a:tr>
              <a:tr h="0">
                <a:tc>
                  <a:txBody>
                    <a:bodyPr/>
                    <a:lstStyle/>
                    <a:p>
                      <a:pPr marL="0" marR="0" fontAlgn="t">
                        <a:spcBef>
                          <a:spcPts val="0"/>
                        </a:spcBef>
                        <a:spcAft>
                          <a:spcPts val="0"/>
                        </a:spcAft>
                      </a:pPr>
                      <a:r>
                        <a:rPr lang="en-IN" sz="1200" b="0">
                          <a:effectLst/>
                          <a:latin typeface="Calibri" panose="020F0502020204030204" pitchFamily="34" charset="0"/>
                        </a:rPr>
                        <a:t>R2l</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IN" sz="1200" b="0">
                          <a:effectLst/>
                          <a:latin typeface="Calibri" panose="020F0502020204030204" pitchFamily="34" charset="0"/>
                        </a:rPr>
                        <a:t>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200" b="0" dirty="0">
                          <a:effectLst/>
                          <a:latin typeface="Calibri" panose="020F0502020204030204" pitchFamily="34" charset="0"/>
                        </a:rPr>
                        <a:t>4</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200" b="0" dirty="0">
                          <a:effectLst/>
                          <a:latin typeface="Calibri" panose="020F0502020204030204" pitchFamily="34" charset="0"/>
                        </a:rPr>
                        <a:t>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200" b="0" dirty="0">
                          <a:effectLst/>
                          <a:latin typeface="Calibri" panose="020F0502020204030204" pitchFamily="34" charset="0"/>
                        </a:rPr>
                        <a:t>200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200" b="0">
                          <a:effectLst/>
                          <a:latin typeface="Calibri" panose="020F0502020204030204" pitchFamily="34" charset="0"/>
                        </a:rPr>
                        <a:t>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404252758"/>
                  </a:ext>
                </a:extLst>
              </a:tr>
              <a:tr h="0">
                <a:tc>
                  <a:txBody>
                    <a:bodyPr/>
                    <a:lstStyle/>
                    <a:p>
                      <a:pPr marL="0" marR="0" fontAlgn="t">
                        <a:spcBef>
                          <a:spcPts val="0"/>
                        </a:spcBef>
                        <a:spcAft>
                          <a:spcPts val="0"/>
                        </a:spcAft>
                      </a:pPr>
                      <a:r>
                        <a:rPr lang="en-IN" sz="1200" b="0">
                          <a:effectLst/>
                          <a:latin typeface="Calibri" panose="020F0502020204030204" pitchFamily="34" charset="0"/>
                        </a:rPr>
                        <a:t>U2r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IN" sz="1200" b="0">
                          <a:effectLst/>
                          <a:latin typeface="Calibri" panose="020F0502020204030204" pitchFamily="34" charset="0"/>
                        </a:rPr>
                        <a:t>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200" b="0">
                          <a:effectLst/>
                          <a:latin typeface="Calibri" panose="020F0502020204030204" pitchFamily="34" charset="0"/>
                        </a:rPr>
                        <a:t>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200" b="0" dirty="0">
                          <a:effectLst/>
                          <a:latin typeface="Calibri" panose="020F0502020204030204" pitchFamily="34" charset="0"/>
                        </a:rPr>
                        <a:t>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200" b="0" dirty="0">
                          <a:effectLst/>
                          <a:latin typeface="Calibri" panose="020F0502020204030204" pitchFamily="34" charset="0"/>
                        </a:rPr>
                        <a:t>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200" b="0" dirty="0">
                          <a:effectLst/>
                          <a:latin typeface="Calibri" panose="020F0502020204030204" pitchFamily="34" charset="0"/>
                        </a:rPr>
                        <a:t>8</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809660401"/>
                  </a:ext>
                </a:extLst>
              </a:tr>
            </a:tbl>
          </a:graphicData>
        </a:graphic>
      </p:graphicFrame>
      <p:sp>
        <p:nvSpPr>
          <p:cNvPr id="6" name="TextBox 5"/>
          <p:cNvSpPr txBox="1"/>
          <p:nvPr/>
        </p:nvSpPr>
        <p:spPr>
          <a:xfrm>
            <a:off x="957431" y="5400339"/>
            <a:ext cx="10396369" cy="369332"/>
          </a:xfrm>
          <a:prstGeom prst="rect">
            <a:avLst/>
          </a:prstGeom>
          <a:noFill/>
        </p:spPr>
        <p:txBody>
          <a:bodyPr wrap="square" rtlCol="0">
            <a:spAutoFit/>
          </a:bodyPr>
          <a:lstStyle/>
          <a:p>
            <a:r>
              <a:rPr lang="en-IN" dirty="0" smtClean="0"/>
              <a:t>Our model was able to predict well even the minority classes: ‘r2l’ and ‘u2r’</a:t>
            </a:r>
            <a:endParaRPr lang="en-IN" dirty="0"/>
          </a:p>
        </p:txBody>
      </p:sp>
    </p:spTree>
    <p:extLst>
      <p:ext uri="{BB962C8B-B14F-4D97-AF65-F5344CB8AC3E}">
        <p14:creationId xmlns:p14="http://schemas.microsoft.com/office/powerpoint/2010/main" val="3182563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50000"/>
                  </a:schemeClr>
                </a:solidFill>
              </a:rPr>
              <a:t>Random Forest – Metrics on validation set</a:t>
            </a:r>
            <a:endParaRPr lang="en-IN" dirty="0">
              <a:solidFill>
                <a:schemeClr val="accent2">
                  <a:lumMod val="50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9438787"/>
              </p:ext>
            </p:extLst>
          </p:nvPr>
        </p:nvGraphicFramePr>
        <p:xfrm>
          <a:off x="2667897" y="2419024"/>
          <a:ext cx="5658524" cy="2400402"/>
        </p:xfrm>
        <a:graphic>
          <a:graphicData uri="http://schemas.openxmlformats.org/drawingml/2006/table">
            <a:tbl>
              <a:tblPr/>
              <a:tblGrid>
                <a:gridCol w="960828">
                  <a:extLst>
                    <a:ext uri="{9D8B030D-6E8A-4147-A177-3AD203B41FA5}">
                      <a16:colId xmlns:a16="http://schemas.microsoft.com/office/drawing/2014/main" val="2995793706"/>
                    </a:ext>
                  </a:extLst>
                </a:gridCol>
                <a:gridCol w="1091087">
                  <a:extLst>
                    <a:ext uri="{9D8B030D-6E8A-4147-A177-3AD203B41FA5}">
                      <a16:colId xmlns:a16="http://schemas.microsoft.com/office/drawing/2014/main" val="3183637265"/>
                    </a:ext>
                  </a:extLst>
                </a:gridCol>
                <a:gridCol w="1128903">
                  <a:extLst>
                    <a:ext uri="{9D8B030D-6E8A-4147-A177-3AD203B41FA5}">
                      <a16:colId xmlns:a16="http://schemas.microsoft.com/office/drawing/2014/main" val="1322438750"/>
                    </a:ext>
                  </a:extLst>
                </a:gridCol>
                <a:gridCol w="1393622">
                  <a:extLst>
                    <a:ext uri="{9D8B030D-6E8A-4147-A177-3AD203B41FA5}">
                      <a16:colId xmlns:a16="http://schemas.microsoft.com/office/drawing/2014/main" val="403841981"/>
                    </a:ext>
                  </a:extLst>
                </a:gridCol>
                <a:gridCol w="1084084">
                  <a:extLst>
                    <a:ext uri="{9D8B030D-6E8A-4147-A177-3AD203B41FA5}">
                      <a16:colId xmlns:a16="http://schemas.microsoft.com/office/drawing/2014/main" val="2273822331"/>
                    </a:ext>
                  </a:extLst>
                </a:gridCol>
              </a:tblGrid>
              <a:tr h="400067">
                <a:tc>
                  <a:txBody>
                    <a:bodyPr/>
                    <a:lstStyle/>
                    <a:p>
                      <a:pPr marL="0" marR="0" fontAlgn="t">
                        <a:spcBef>
                          <a:spcPts val="0"/>
                        </a:spcBef>
                        <a:spcAft>
                          <a:spcPts val="0"/>
                        </a:spcAft>
                      </a:pPr>
                      <a:r>
                        <a:rPr lang="en-IN" sz="1800" b="1" dirty="0">
                          <a:effectLst/>
                          <a:latin typeface="Calibri" panose="020F0502020204030204" pitchFamily="34" charset="0"/>
                        </a:rPr>
                        <a:t>Class</a:t>
                      </a:r>
                      <a:endParaRPr lang="en-IN" sz="18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IN" sz="1800" b="1">
                          <a:effectLst/>
                          <a:latin typeface="Calibri" panose="020F0502020204030204" pitchFamily="34" charset="0"/>
                        </a:rPr>
                        <a:t>Accuracy</a:t>
                      </a:r>
                      <a:endParaRPr lang="en-IN" sz="180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IN" sz="1800" b="1">
                          <a:effectLst/>
                          <a:latin typeface="Calibri" panose="020F0502020204030204" pitchFamily="34" charset="0"/>
                        </a:rPr>
                        <a:t>TPR</a:t>
                      </a:r>
                      <a:endParaRPr lang="en-IN" sz="180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IN" sz="1800" b="1">
                          <a:effectLst/>
                          <a:latin typeface="Calibri" panose="020F0502020204030204" pitchFamily="34" charset="0"/>
                        </a:rPr>
                        <a:t>FPR</a:t>
                      </a:r>
                      <a:endParaRPr lang="en-IN" sz="180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IN" sz="1800" b="1">
                          <a:effectLst/>
                          <a:latin typeface="Calibri" panose="020F0502020204030204" pitchFamily="34" charset="0"/>
                        </a:rPr>
                        <a:t>F1-Score</a:t>
                      </a:r>
                      <a:endParaRPr lang="en-IN" sz="180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extLst>
                  <a:ext uri="{0D108BD9-81ED-4DB2-BD59-A6C34878D82A}">
                    <a16:rowId xmlns:a16="http://schemas.microsoft.com/office/drawing/2014/main" val="1093441496"/>
                  </a:ext>
                </a:extLst>
              </a:tr>
              <a:tr h="400067">
                <a:tc>
                  <a:txBody>
                    <a:bodyPr/>
                    <a:lstStyle/>
                    <a:p>
                      <a:pPr marL="0" marR="0" fontAlgn="t">
                        <a:spcBef>
                          <a:spcPts val="0"/>
                        </a:spcBef>
                        <a:spcAft>
                          <a:spcPts val="0"/>
                        </a:spcAft>
                      </a:pPr>
                      <a:r>
                        <a:rPr lang="en-IN" sz="1800" b="1">
                          <a:effectLst/>
                          <a:latin typeface="Calibri" panose="020F0502020204030204" pitchFamily="34" charset="0"/>
                        </a:rPr>
                        <a:t>ddos</a:t>
                      </a:r>
                      <a:endParaRPr lang="en-IN" sz="180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800">
                          <a:effectLst/>
                          <a:latin typeface="Calibri" panose="020F0502020204030204" pitchFamily="34" charset="0"/>
                        </a:rPr>
                        <a:t>99%</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800">
                          <a:solidFill>
                            <a:srgbClr val="000000"/>
                          </a:solidFill>
                          <a:effectLst/>
                          <a:latin typeface="Calibri" panose="020F0502020204030204" pitchFamily="34" charset="0"/>
                        </a:rPr>
                        <a:t>0.999892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800">
                          <a:solidFill>
                            <a:srgbClr val="000000"/>
                          </a:solidFill>
                          <a:effectLst/>
                          <a:latin typeface="Calibri" panose="020F0502020204030204" pitchFamily="34" charset="0"/>
                        </a:rPr>
                        <a:t>0.000125188</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800">
                          <a:solidFill>
                            <a:srgbClr val="000000"/>
                          </a:solidFill>
                          <a:effectLst/>
                          <a:latin typeface="Calibri" panose="020F0502020204030204" pitchFamily="34" charset="0"/>
                        </a:rPr>
                        <a:t>0.999837</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025576702"/>
                  </a:ext>
                </a:extLst>
              </a:tr>
              <a:tr h="400067">
                <a:tc>
                  <a:txBody>
                    <a:bodyPr/>
                    <a:lstStyle/>
                    <a:p>
                      <a:pPr marL="0" marR="0" fontAlgn="t">
                        <a:spcBef>
                          <a:spcPts val="0"/>
                        </a:spcBef>
                        <a:spcAft>
                          <a:spcPts val="0"/>
                        </a:spcAft>
                      </a:pPr>
                      <a:r>
                        <a:rPr lang="en-IN" sz="1800" b="1">
                          <a:effectLst/>
                          <a:latin typeface="Calibri" panose="020F0502020204030204" pitchFamily="34" charset="0"/>
                        </a:rPr>
                        <a:t>Normal</a:t>
                      </a:r>
                      <a:endParaRPr lang="en-IN" sz="180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800">
                          <a:effectLst/>
                          <a:latin typeface="Calibri" panose="020F0502020204030204" pitchFamily="34" charset="0"/>
                        </a:rPr>
                        <a:t>99%</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800">
                          <a:solidFill>
                            <a:srgbClr val="000000"/>
                          </a:solidFill>
                          <a:effectLst/>
                          <a:latin typeface="Calibri" panose="020F0502020204030204" pitchFamily="34" charset="0"/>
                        </a:rPr>
                        <a:t>0.999408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800">
                          <a:solidFill>
                            <a:srgbClr val="000000"/>
                          </a:solidFill>
                          <a:effectLst/>
                          <a:latin typeface="Calibri" panose="020F0502020204030204" pitchFamily="34" charset="0"/>
                        </a:rPr>
                        <a:t>0.000599264</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800">
                          <a:solidFill>
                            <a:srgbClr val="000000"/>
                          </a:solidFill>
                          <a:effectLst/>
                          <a:latin typeface="Calibri" panose="020F0502020204030204" pitchFamily="34" charset="0"/>
                        </a:rPr>
                        <a:t>0.999445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12654215"/>
                  </a:ext>
                </a:extLst>
              </a:tr>
              <a:tr h="400067">
                <a:tc>
                  <a:txBody>
                    <a:bodyPr/>
                    <a:lstStyle/>
                    <a:p>
                      <a:pPr marL="0" marR="0" fontAlgn="t">
                        <a:spcBef>
                          <a:spcPts val="0"/>
                        </a:spcBef>
                        <a:spcAft>
                          <a:spcPts val="0"/>
                        </a:spcAft>
                      </a:pPr>
                      <a:r>
                        <a:rPr lang="en-IN" sz="1800" b="1">
                          <a:effectLst/>
                          <a:latin typeface="Calibri" panose="020F0502020204030204" pitchFamily="34" charset="0"/>
                        </a:rPr>
                        <a:t>probe</a:t>
                      </a:r>
                      <a:endParaRPr lang="en-IN" sz="180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800">
                          <a:effectLst/>
                          <a:latin typeface="Calibri" panose="020F0502020204030204" pitchFamily="34" charset="0"/>
                        </a:rPr>
                        <a:t>99%</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800">
                          <a:solidFill>
                            <a:srgbClr val="000000"/>
                          </a:solidFill>
                          <a:effectLst/>
                          <a:latin typeface="Calibri" panose="020F0502020204030204" pitchFamily="34" charset="0"/>
                        </a:rPr>
                        <a:t>0.998666</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800">
                          <a:solidFill>
                            <a:srgbClr val="000000"/>
                          </a:solidFill>
                          <a:effectLst/>
                          <a:latin typeface="Calibri" panose="020F0502020204030204" pitchFamily="34" charset="0"/>
                        </a:rPr>
                        <a:t>0.000130742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800">
                          <a:solidFill>
                            <a:srgbClr val="000000"/>
                          </a:solidFill>
                          <a:effectLst/>
                          <a:latin typeface="Calibri" panose="020F0502020204030204" pitchFamily="34" charset="0"/>
                        </a:rPr>
                        <a:t>0.998666</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571859927"/>
                  </a:ext>
                </a:extLst>
              </a:tr>
              <a:tr h="400067">
                <a:tc>
                  <a:txBody>
                    <a:bodyPr/>
                    <a:lstStyle/>
                    <a:p>
                      <a:pPr marL="0" marR="0" fontAlgn="t">
                        <a:spcBef>
                          <a:spcPts val="0"/>
                        </a:spcBef>
                        <a:spcAft>
                          <a:spcPts val="0"/>
                        </a:spcAft>
                      </a:pPr>
                      <a:r>
                        <a:rPr lang="en-IN" sz="1800" b="1">
                          <a:effectLst/>
                          <a:latin typeface="Calibri" panose="020F0502020204030204" pitchFamily="34" charset="0"/>
                        </a:rPr>
                        <a:t>R2l</a:t>
                      </a:r>
                      <a:endParaRPr lang="en-IN" sz="180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800">
                          <a:effectLst/>
                          <a:latin typeface="Calibri" panose="020F0502020204030204" pitchFamily="34" charset="0"/>
                        </a:rPr>
                        <a:t>99%</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800">
                          <a:solidFill>
                            <a:srgbClr val="000000"/>
                          </a:solidFill>
                          <a:effectLst/>
                          <a:latin typeface="Calibri" panose="020F0502020204030204" pitchFamily="34" charset="0"/>
                        </a:rPr>
                        <a:t>0.97561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800">
                          <a:solidFill>
                            <a:srgbClr val="000000"/>
                          </a:solidFill>
                          <a:effectLst/>
                          <a:latin typeface="Calibri" panose="020F0502020204030204" pitchFamily="34" charset="0"/>
                        </a:rPr>
                        <a:t>8.0032e-05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800">
                          <a:solidFill>
                            <a:srgbClr val="000000"/>
                          </a:solidFill>
                          <a:effectLst/>
                          <a:latin typeface="Calibri" panose="020F0502020204030204" pitchFamily="34" charset="0"/>
                        </a:rPr>
                        <a:t>0.982801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992851206"/>
                  </a:ext>
                </a:extLst>
              </a:tr>
              <a:tr h="400067">
                <a:tc>
                  <a:txBody>
                    <a:bodyPr/>
                    <a:lstStyle/>
                    <a:p>
                      <a:pPr marL="0" marR="0" fontAlgn="t">
                        <a:spcBef>
                          <a:spcPts val="0"/>
                        </a:spcBef>
                        <a:spcAft>
                          <a:spcPts val="0"/>
                        </a:spcAft>
                      </a:pPr>
                      <a:r>
                        <a:rPr lang="en-IN" sz="1800" b="1" dirty="0">
                          <a:effectLst/>
                          <a:latin typeface="Calibri" panose="020F0502020204030204" pitchFamily="34" charset="0"/>
                        </a:rPr>
                        <a:t>U2r</a:t>
                      </a:r>
                      <a:endParaRPr lang="en-IN" sz="18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800">
                          <a:effectLst/>
                          <a:latin typeface="Calibri" panose="020F0502020204030204" pitchFamily="34" charset="0"/>
                        </a:rPr>
                        <a:t>99%</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800">
                          <a:effectLst/>
                          <a:latin typeface="Calibri" panose="020F0502020204030204" pitchFamily="34" charset="0"/>
                        </a:rPr>
                        <a:t>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800">
                          <a:solidFill>
                            <a:srgbClr val="000000"/>
                          </a:solidFill>
                          <a:effectLst/>
                          <a:latin typeface="Calibri" panose="020F0502020204030204" pitchFamily="34" charset="0"/>
                        </a:rPr>
                        <a:t>0.000119109</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800" dirty="0">
                          <a:solidFill>
                            <a:srgbClr val="000000"/>
                          </a:solidFill>
                          <a:effectLst/>
                          <a:latin typeface="Calibri" panose="020F0502020204030204" pitchFamily="34" charset="0"/>
                        </a:rPr>
                        <a:t>0.842105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51102136"/>
                  </a:ext>
                </a:extLst>
              </a:tr>
            </a:tbl>
          </a:graphicData>
        </a:graphic>
      </p:graphicFrame>
    </p:spTree>
    <p:extLst>
      <p:ext uri="{BB962C8B-B14F-4D97-AF65-F5344CB8AC3E}">
        <p14:creationId xmlns:p14="http://schemas.microsoft.com/office/powerpoint/2010/main" val="2991572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50000"/>
                  </a:schemeClr>
                </a:solidFill>
              </a:rPr>
              <a:t>Best features used to predict an attack with importance score:</a:t>
            </a:r>
            <a:endParaRPr lang="en-IN" dirty="0">
              <a:solidFill>
                <a:schemeClr val="accent2">
                  <a:lumMod val="50000"/>
                </a:schemeClr>
              </a:solidFill>
            </a:endParaRPr>
          </a:p>
        </p:txBody>
      </p:sp>
      <p:pic>
        <p:nvPicPr>
          <p:cNvPr id="4" name="Content Placeholder 3"/>
          <p:cNvPicPr>
            <a:picLocks noGrp="1" noChangeAspect="1"/>
          </p:cNvPicPr>
          <p:nvPr>
            <p:ph idx="1"/>
          </p:nvPr>
        </p:nvPicPr>
        <p:blipFill>
          <a:blip r:embed="rId2"/>
          <a:stretch>
            <a:fillRect/>
          </a:stretch>
        </p:blipFill>
        <p:spPr>
          <a:xfrm>
            <a:off x="1262062" y="2172549"/>
            <a:ext cx="2578418" cy="4088402"/>
          </a:xfrm>
          <a:prstGeom prst="rect">
            <a:avLst/>
          </a:prstGeom>
        </p:spPr>
      </p:pic>
      <p:sp>
        <p:nvSpPr>
          <p:cNvPr id="5" name="TextBox 4"/>
          <p:cNvSpPr txBox="1"/>
          <p:nvPr/>
        </p:nvSpPr>
        <p:spPr>
          <a:xfrm>
            <a:off x="5066852" y="2172549"/>
            <a:ext cx="6088828" cy="1477328"/>
          </a:xfrm>
          <a:prstGeom prst="rect">
            <a:avLst/>
          </a:prstGeom>
          <a:noFill/>
        </p:spPr>
        <p:txBody>
          <a:bodyPr wrap="square" rtlCol="0">
            <a:spAutoFit/>
          </a:bodyPr>
          <a:lstStyle/>
          <a:p>
            <a:r>
              <a:rPr lang="en-IN" dirty="0" smtClean="0"/>
              <a:t>Based on the best features selected by the Decision tree, source bytes, protocol ICMP, </a:t>
            </a:r>
            <a:r>
              <a:rPr lang="en-IN" dirty="0" err="1" smtClean="0"/>
              <a:t>dst_host_srv_count</a:t>
            </a:r>
            <a:r>
              <a:rPr lang="en-IN" dirty="0" smtClean="0"/>
              <a:t> are very important to tag an attack as </a:t>
            </a:r>
            <a:r>
              <a:rPr lang="en-IN" dirty="0" err="1" smtClean="0"/>
              <a:t>Anomoly</a:t>
            </a:r>
            <a:r>
              <a:rPr lang="en-IN" dirty="0" smtClean="0"/>
              <a:t>.</a:t>
            </a:r>
          </a:p>
          <a:p>
            <a:r>
              <a:rPr lang="en-IN" b="1" dirty="0" smtClean="0"/>
              <a:t>Conclusion</a:t>
            </a:r>
            <a:r>
              <a:rPr lang="en-IN" dirty="0" smtClean="0"/>
              <a:t>: Any variations in above features can be susceptible to Attack and can be looked upon further.</a:t>
            </a:r>
            <a:endParaRPr lang="en-IN" dirty="0"/>
          </a:p>
        </p:txBody>
      </p:sp>
    </p:spTree>
    <p:extLst>
      <p:ext uri="{BB962C8B-B14F-4D97-AF65-F5344CB8AC3E}">
        <p14:creationId xmlns:p14="http://schemas.microsoft.com/office/powerpoint/2010/main" val="3947693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50000"/>
                  </a:schemeClr>
                </a:solidFill>
              </a:rPr>
              <a:t>Best features used to predict the type of attack with importance score:</a:t>
            </a:r>
            <a:endParaRPr lang="en-IN" dirty="0">
              <a:solidFill>
                <a:schemeClr val="accent2">
                  <a:lumMod val="50000"/>
                </a:schemeClr>
              </a:solidFill>
            </a:endParaRPr>
          </a:p>
        </p:txBody>
      </p:sp>
      <p:pic>
        <p:nvPicPr>
          <p:cNvPr id="4" name="Content Placeholder 3"/>
          <p:cNvPicPr>
            <a:picLocks noGrp="1" noChangeAspect="1"/>
          </p:cNvPicPr>
          <p:nvPr>
            <p:ph idx="1"/>
          </p:nvPr>
        </p:nvPicPr>
        <p:blipFill>
          <a:blip r:embed="rId2"/>
          <a:stretch>
            <a:fillRect/>
          </a:stretch>
        </p:blipFill>
        <p:spPr>
          <a:xfrm>
            <a:off x="1517948" y="1874585"/>
            <a:ext cx="2946475" cy="4536973"/>
          </a:xfrm>
          <a:prstGeom prst="rect">
            <a:avLst/>
          </a:prstGeom>
        </p:spPr>
      </p:pic>
      <p:sp>
        <p:nvSpPr>
          <p:cNvPr id="5" name="TextBox 4"/>
          <p:cNvSpPr txBox="1"/>
          <p:nvPr/>
        </p:nvSpPr>
        <p:spPr>
          <a:xfrm>
            <a:off x="5088367" y="2119256"/>
            <a:ext cx="6265433" cy="1754326"/>
          </a:xfrm>
          <a:prstGeom prst="rect">
            <a:avLst/>
          </a:prstGeom>
          <a:noFill/>
        </p:spPr>
        <p:txBody>
          <a:bodyPr wrap="square" rtlCol="0">
            <a:spAutoFit/>
          </a:bodyPr>
          <a:lstStyle/>
          <a:p>
            <a:r>
              <a:rPr lang="en-IN" dirty="0" smtClean="0"/>
              <a:t>Based on the best features selected by the Decision tree, source bytes, </a:t>
            </a:r>
            <a:r>
              <a:rPr lang="en-IN" dirty="0" err="1" smtClean="0"/>
              <a:t>diff_srv_rate</a:t>
            </a:r>
            <a:r>
              <a:rPr lang="en-IN" dirty="0" smtClean="0"/>
              <a:t>, </a:t>
            </a:r>
            <a:r>
              <a:rPr lang="en-IN" dirty="0" err="1" smtClean="0"/>
              <a:t>dst_host_serror_rate</a:t>
            </a:r>
            <a:r>
              <a:rPr lang="en-IN" dirty="0" smtClean="0"/>
              <a:t> are very important to predict.</a:t>
            </a:r>
          </a:p>
          <a:p>
            <a:r>
              <a:rPr lang="en-IN" b="1" dirty="0" smtClean="0"/>
              <a:t>Conclusion</a:t>
            </a:r>
            <a:r>
              <a:rPr lang="en-IN" dirty="0" smtClean="0"/>
              <a:t>: Any variations in above features can be susceptible to Attack and can be looked upon further.</a:t>
            </a:r>
          </a:p>
          <a:p>
            <a:endParaRPr lang="en-IN" dirty="0"/>
          </a:p>
        </p:txBody>
      </p:sp>
    </p:spTree>
    <p:extLst>
      <p:ext uri="{BB962C8B-B14F-4D97-AF65-F5344CB8AC3E}">
        <p14:creationId xmlns:p14="http://schemas.microsoft.com/office/powerpoint/2010/main" val="2154833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50000"/>
                  </a:schemeClr>
                </a:solidFill>
              </a:rPr>
              <a:t>References</a:t>
            </a:r>
            <a:endParaRPr lang="en-IN" dirty="0">
              <a:solidFill>
                <a:schemeClr val="accent2">
                  <a:lumMod val="50000"/>
                </a:schemeClr>
              </a:solidFill>
            </a:endParaRPr>
          </a:p>
        </p:txBody>
      </p:sp>
      <p:sp>
        <p:nvSpPr>
          <p:cNvPr id="3" name="Content Placeholder 2"/>
          <p:cNvSpPr>
            <a:spLocks noGrp="1"/>
          </p:cNvSpPr>
          <p:nvPr>
            <p:ph idx="1"/>
          </p:nvPr>
        </p:nvSpPr>
        <p:spPr>
          <a:xfrm>
            <a:off x="838200" y="1825625"/>
            <a:ext cx="10919908" cy="4351338"/>
          </a:xfrm>
        </p:spPr>
        <p:txBody>
          <a:bodyPr/>
          <a:lstStyle/>
          <a:p>
            <a:r>
              <a:rPr lang="en-IN" sz="2000" u="sng" dirty="0">
                <a:hlinkClick r:id="rId2"/>
              </a:rPr>
              <a:t>Feature Selection and Intrusion classification in NSL-KDD Cup 99 Dataset Employing SVMs Muhammad </a:t>
            </a:r>
            <a:r>
              <a:rPr lang="en-IN" sz="2000" u="sng" dirty="0" err="1">
                <a:hlinkClick r:id="rId2"/>
              </a:rPr>
              <a:t>Shakil</a:t>
            </a:r>
            <a:r>
              <a:rPr lang="en-IN" sz="2000" u="sng" dirty="0">
                <a:hlinkClick r:id="rId2"/>
              </a:rPr>
              <a:t> Pervez, and </a:t>
            </a:r>
            <a:r>
              <a:rPr lang="en-IN" sz="2000" u="sng" dirty="0" err="1">
                <a:hlinkClick r:id="rId2"/>
              </a:rPr>
              <a:t>Dewan</a:t>
            </a:r>
            <a:r>
              <a:rPr lang="en-IN" sz="2000" u="sng" dirty="0">
                <a:hlinkClick r:id="rId2"/>
              </a:rPr>
              <a:t> Md. </a:t>
            </a:r>
            <a:r>
              <a:rPr lang="en-IN" sz="2000" u="sng" dirty="0" err="1">
                <a:hlinkClick r:id="rId2"/>
              </a:rPr>
              <a:t>Farid</a:t>
            </a:r>
            <a:endParaRPr lang="en-IN" sz="2000" dirty="0"/>
          </a:p>
          <a:p>
            <a:r>
              <a:rPr lang="en-IN" sz="2000" u="sng" dirty="0">
                <a:hlinkClick r:id="rId3"/>
              </a:rPr>
              <a:t>A Two Stage Intrusion Detection Intelligent System </a:t>
            </a:r>
            <a:r>
              <a:rPr lang="en-IN" sz="2000" u="sng" dirty="0" err="1">
                <a:hlinkClick r:id="rId3"/>
              </a:rPr>
              <a:t>Nevrus</a:t>
            </a:r>
            <a:r>
              <a:rPr lang="en-IN" sz="2000" u="sng" dirty="0">
                <a:hlinkClick r:id="rId3"/>
              </a:rPr>
              <a:t> </a:t>
            </a:r>
            <a:r>
              <a:rPr lang="en-IN" sz="2000" u="sng" dirty="0" err="1">
                <a:hlinkClick r:id="rId3"/>
              </a:rPr>
              <a:t>Kaja</a:t>
            </a:r>
            <a:r>
              <a:rPr lang="en-IN" sz="2000" u="sng" dirty="0">
                <a:hlinkClick r:id="rId3"/>
              </a:rPr>
              <a:t>, Adnan </a:t>
            </a:r>
            <a:r>
              <a:rPr lang="en-IN" sz="2000" u="sng" dirty="0" err="1">
                <a:hlinkClick r:id="rId3"/>
              </a:rPr>
              <a:t>Shaout</a:t>
            </a:r>
            <a:r>
              <a:rPr lang="en-IN" sz="2000" u="sng" dirty="0">
                <a:hlinkClick r:id="rId3"/>
              </a:rPr>
              <a:t> and Di Ma</a:t>
            </a:r>
            <a:endParaRPr lang="en-IN" sz="2000" dirty="0"/>
          </a:p>
          <a:p>
            <a:r>
              <a:rPr lang="en-IN" sz="2000" u="sng" dirty="0">
                <a:hlinkClick r:id="rId4"/>
              </a:rPr>
              <a:t>Data Science &amp; Machine Learning in Cybersecurity</a:t>
            </a:r>
            <a:endParaRPr lang="en-IN" sz="2000" dirty="0"/>
          </a:p>
          <a:p>
            <a:r>
              <a:rPr lang="en-IN" sz="2000" u="sng" dirty="0">
                <a:hlinkClick r:id="rId5"/>
              </a:rPr>
              <a:t>Different types of Network Attacks</a:t>
            </a:r>
            <a:endParaRPr lang="en-IN" sz="2000" dirty="0"/>
          </a:p>
          <a:p>
            <a:r>
              <a:rPr lang="en-IN" sz="2000" dirty="0"/>
              <a:t>Introduction to machine learning with python - Andreas </a:t>
            </a:r>
            <a:r>
              <a:rPr lang="en-IN" sz="2000" dirty="0" smtClean="0"/>
              <a:t>Mueller</a:t>
            </a:r>
            <a:endParaRPr lang="en-IN" sz="2000" dirty="0"/>
          </a:p>
        </p:txBody>
      </p:sp>
    </p:spTree>
    <p:extLst>
      <p:ext uri="{BB962C8B-B14F-4D97-AF65-F5344CB8AC3E}">
        <p14:creationId xmlns:p14="http://schemas.microsoft.com/office/powerpoint/2010/main" val="1352648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50000"/>
                  </a:schemeClr>
                </a:solidFill>
              </a:rPr>
              <a:t>Business Context</a:t>
            </a:r>
            <a:endParaRPr lang="en-IN" dirty="0">
              <a:solidFill>
                <a:schemeClr val="accent2">
                  <a:lumMod val="50000"/>
                </a:schemeClr>
              </a:solidFill>
            </a:endParaRPr>
          </a:p>
        </p:txBody>
      </p:sp>
      <p:sp>
        <p:nvSpPr>
          <p:cNvPr id="3" name="Content Placeholder 2"/>
          <p:cNvSpPr>
            <a:spLocks noGrp="1"/>
          </p:cNvSpPr>
          <p:nvPr>
            <p:ph idx="1"/>
          </p:nvPr>
        </p:nvSpPr>
        <p:spPr/>
        <p:txBody>
          <a:bodyPr/>
          <a:lstStyle/>
          <a:p>
            <a:r>
              <a:rPr lang="en-IN" dirty="0"/>
              <a:t>With the development of large open networks, security threats for the networks have increased significantly in the past few years. Different types of attacks possess different types of threats to network and network resources. Many different detection mechanisms have been proposed by various </a:t>
            </a:r>
            <a:r>
              <a:rPr lang="en-IN" dirty="0" smtClean="0"/>
              <a:t>researchers. This </a:t>
            </a:r>
            <a:r>
              <a:rPr lang="en-IN" dirty="0"/>
              <a:t>is an attempt to predict such attacks in the network using various </a:t>
            </a:r>
            <a:r>
              <a:rPr lang="en-IN" dirty="0" smtClean="0"/>
              <a:t>  Machine </a:t>
            </a:r>
            <a:r>
              <a:rPr lang="en-IN" dirty="0"/>
              <a:t>Learning techniques available.</a:t>
            </a:r>
          </a:p>
          <a:p>
            <a:endParaRPr lang="en-IN" dirty="0"/>
          </a:p>
        </p:txBody>
      </p:sp>
    </p:spTree>
    <p:extLst>
      <p:ext uri="{BB962C8B-B14F-4D97-AF65-F5344CB8AC3E}">
        <p14:creationId xmlns:p14="http://schemas.microsoft.com/office/powerpoint/2010/main" val="3742756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50000"/>
                  </a:schemeClr>
                </a:solidFill>
              </a:rPr>
              <a:t>Problem statement</a:t>
            </a:r>
            <a:endParaRPr lang="en-IN" dirty="0">
              <a:solidFill>
                <a:schemeClr val="accent2">
                  <a:lumMod val="50000"/>
                </a:schemeClr>
              </a:solidFill>
            </a:endParaRPr>
          </a:p>
        </p:txBody>
      </p:sp>
      <p:sp>
        <p:nvSpPr>
          <p:cNvPr id="3" name="Content Placeholder 2"/>
          <p:cNvSpPr>
            <a:spLocks noGrp="1"/>
          </p:cNvSpPr>
          <p:nvPr>
            <p:ph idx="1"/>
          </p:nvPr>
        </p:nvSpPr>
        <p:spPr/>
        <p:txBody>
          <a:bodyPr/>
          <a:lstStyle/>
          <a:p>
            <a:r>
              <a:rPr lang="en-IN" dirty="0"/>
              <a:t>The task is to build network intrusion detection system to detect anomalies and attacks in the Network. There are two problems:</a:t>
            </a:r>
          </a:p>
          <a:p>
            <a:pPr lvl="1"/>
            <a:r>
              <a:rPr lang="en-IN" dirty="0"/>
              <a:t>Binomial Classification: Predict </a:t>
            </a:r>
            <a:r>
              <a:rPr lang="en-IN" dirty="0" smtClean="0"/>
              <a:t>whether </a:t>
            </a:r>
            <a:r>
              <a:rPr lang="en-IN" dirty="0"/>
              <a:t>an activity is normal or an </a:t>
            </a:r>
            <a:r>
              <a:rPr lang="en-IN" dirty="0" smtClean="0"/>
              <a:t>anomaly.</a:t>
            </a:r>
            <a:endParaRPr lang="en-IN" dirty="0"/>
          </a:p>
          <a:p>
            <a:pPr lvl="1"/>
            <a:r>
              <a:rPr lang="en-IN" dirty="0"/>
              <a:t>Multinomial classification: Predict the type of attack - normal or DOS or PROBE or R2L or U2R.</a:t>
            </a:r>
          </a:p>
          <a:p>
            <a:endParaRPr lang="en-IN" dirty="0"/>
          </a:p>
        </p:txBody>
      </p:sp>
    </p:spTree>
    <p:extLst>
      <p:ext uri="{BB962C8B-B14F-4D97-AF65-F5344CB8AC3E}">
        <p14:creationId xmlns:p14="http://schemas.microsoft.com/office/powerpoint/2010/main" val="397212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50000"/>
                  </a:schemeClr>
                </a:solidFill>
              </a:rPr>
              <a:t>Data set description</a:t>
            </a:r>
            <a:endParaRPr lang="en-IN" dirty="0">
              <a:solidFill>
                <a:schemeClr val="accent2">
                  <a:lumMod val="50000"/>
                </a:schemeClr>
              </a:solidFill>
            </a:endParaRPr>
          </a:p>
        </p:txBody>
      </p:sp>
      <p:sp>
        <p:nvSpPr>
          <p:cNvPr id="3" name="Content Placeholder 2"/>
          <p:cNvSpPr>
            <a:spLocks noGrp="1"/>
          </p:cNvSpPr>
          <p:nvPr>
            <p:ph idx="1"/>
          </p:nvPr>
        </p:nvSpPr>
        <p:spPr/>
        <p:txBody>
          <a:bodyPr>
            <a:normAutofit/>
          </a:bodyPr>
          <a:lstStyle/>
          <a:p>
            <a:r>
              <a:rPr lang="en-IN" dirty="0"/>
              <a:t>T</a:t>
            </a:r>
            <a:r>
              <a:rPr lang="en-IN" dirty="0" smtClean="0"/>
              <a:t>raining data has 125973 rows and 43 columns.</a:t>
            </a:r>
          </a:p>
          <a:p>
            <a:r>
              <a:rPr lang="en-IN" dirty="0" smtClean="0"/>
              <a:t>Test data has 22544 rows and 43 columns.</a:t>
            </a:r>
          </a:p>
          <a:p>
            <a:r>
              <a:rPr lang="en-IN" dirty="0"/>
              <a:t>Most of our features are numerical. There are only 3 Categorical variables - '</a:t>
            </a:r>
            <a:r>
              <a:rPr lang="en-IN" dirty="0" err="1"/>
              <a:t>protocol_type</a:t>
            </a:r>
            <a:r>
              <a:rPr lang="en-IN" dirty="0"/>
              <a:t>', 'service' and 'flag'. Our target features is: </a:t>
            </a:r>
            <a:r>
              <a:rPr lang="en-IN" dirty="0" smtClean="0"/>
              <a:t>'attack‘.</a:t>
            </a:r>
          </a:p>
          <a:p>
            <a:r>
              <a:rPr lang="en-IN" dirty="0" smtClean="0"/>
              <a:t>Data set does not have any missing values.</a:t>
            </a:r>
            <a:endParaRPr lang="en-IN" dirty="0"/>
          </a:p>
        </p:txBody>
      </p:sp>
    </p:spTree>
    <p:extLst>
      <p:ext uri="{BB962C8B-B14F-4D97-AF65-F5344CB8AC3E}">
        <p14:creationId xmlns:p14="http://schemas.microsoft.com/office/powerpoint/2010/main" val="94015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50000"/>
                  </a:schemeClr>
                </a:solidFill>
              </a:rPr>
              <a:t>Exploratory Data Analysis</a:t>
            </a:r>
            <a:endParaRPr lang="en-IN" dirty="0">
              <a:solidFill>
                <a:schemeClr val="accent2">
                  <a:lumMod val="50000"/>
                </a:schemeClr>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645" y="1690688"/>
            <a:ext cx="5144672" cy="3887086"/>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908" y="1690688"/>
            <a:ext cx="4941426" cy="3887086"/>
          </a:xfrm>
          <a:prstGeom prst="rect">
            <a:avLst/>
          </a:prstGeom>
        </p:spPr>
      </p:pic>
      <p:sp>
        <p:nvSpPr>
          <p:cNvPr id="8" name="TextBox 7"/>
          <p:cNvSpPr txBox="1"/>
          <p:nvPr/>
        </p:nvSpPr>
        <p:spPr>
          <a:xfrm>
            <a:off x="1097280" y="5916706"/>
            <a:ext cx="9165515" cy="646331"/>
          </a:xfrm>
          <a:prstGeom prst="rect">
            <a:avLst/>
          </a:prstGeom>
          <a:noFill/>
        </p:spPr>
        <p:txBody>
          <a:bodyPr wrap="square" rtlCol="0">
            <a:spAutoFit/>
          </a:bodyPr>
          <a:lstStyle/>
          <a:p>
            <a:r>
              <a:rPr lang="en-IN" dirty="0" smtClean="0"/>
              <a:t>The data set is mostly divided equally between Anomalies and normal traffic from above visualization.</a:t>
            </a:r>
            <a:endParaRPr lang="en-IN" dirty="0"/>
          </a:p>
        </p:txBody>
      </p:sp>
    </p:spTree>
    <p:extLst>
      <p:ext uri="{BB962C8B-B14F-4D97-AF65-F5344CB8AC3E}">
        <p14:creationId xmlns:p14="http://schemas.microsoft.com/office/powerpoint/2010/main" val="1849092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50000"/>
                  </a:schemeClr>
                </a:solidFill>
              </a:rPr>
              <a:t>EDA – Distribution of Flags</a:t>
            </a:r>
            <a:endParaRPr lang="en-IN" dirty="0">
              <a:solidFill>
                <a:schemeClr val="accent2">
                  <a:lumMod val="5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6538" y="1690688"/>
            <a:ext cx="5545033" cy="3747354"/>
          </a:xfrm>
        </p:spPr>
      </p:pic>
      <p:sp>
        <p:nvSpPr>
          <p:cNvPr id="5" name="TextBox 4"/>
          <p:cNvSpPr txBox="1"/>
          <p:nvPr/>
        </p:nvSpPr>
        <p:spPr>
          <a:xfrm>
            <a:off x="838200" y="5766099"/>
            <a:ext cx="10027024" cy="369332"/>
          </a:xfrm>
          <a:prstGeom prst="rect">
            <a:avLst/>
          </a:prstGeom>
          <a:noFill/>
        </p:spPr>
        <p:txBody>
          <a:bodyPr wrap="square" rtlCol="0">
            <a:spAutoFit/>
          </a:bodyPr>
          <a:lstStyle/>
          <a:p>
            <a:r>
              <a:rPr lang="en-IN" dirty="0" smtClean="0"/>
              <a:t>‘SF’ and ‘S0’ Flags are present in more proportion in the data set.</a:t>
            </a:r>
            <a:endParaRPr lang="en-IN" dirty="0"/>
          </a:p>
        </p:txBody>
      </p:sp>
    </p:spTree>
    <p:extLst>
      <p:ext uri="{BB962C8B-B14F-4D97-AF65-F5344CB8AC3E}">
        <p14:creationId xmlns:p14="http://schemas.microsoft.com/office/powerpoint/2010/main" val="2995175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50000"/>
                  </a:schemeClr>
                </a:solidFill>
              </a:rPr>
              <a:t>EDA – Distribution of Attacks over various flags</a:t>
            </a:r>
            <a:endParaRPr lang="en-IN" dirty="0">
              <a:solidFill>
                <a:schemeClr val="accent2">
                  <a:lumMod val="5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0461" y="1690688"/>
            <a:ext cx="4966832" cy="3747354"/>
          </a:xfrm>
        </p:spPr>
      </p:pic>
      <p:sp>
        <p:nvSpPr>
          <p:cNvPr id="5" name="TextBox 4"/>
          <p:cNvSpPr txBox="1"/>
          <p:nvPr/>
        </p:nvSpPr>
        <p:spPr>
          <a:xfrm>
            <a:off x="838200" y="5841402"/>
            <a:ext cx="10349753" cy="369332"/>
          </a:xfrm>
          <a:prstGeom prst="rect">
            <a:avLst/>
          </a:prstGeom>
          <a:noFill/>
        </p:spPr>
        <p:txBody>
          <a:bodyPr wrap="square" rtlCol="0">
            <a:spAutoFit/>
          </a:bodyPr>
          <a:lstStyle/>
          <a:p>
            <a:r>
              <a:rPr lang="en-IN" dirty="0" smtClean="0"/>
              <a:t>Most of the Attacks are shown by ‘S0’ flag and most of the normal traffic is shown in ‘SF’</a:t>
            </a:r>
            <a:endParaRPr lang="en-IN" dirty="0"/>
          </a:p>
        </p:txBody>
      </p:sp>
    </p:spTree>
    <p:extLst>
      <p:ext uri="{BB962C8B-B14F-4D97-AF65-F5344CB8AC3E}">
        <p14:creationId xmlns:p14="http://schemas.microsoft.com/office/powerpoint/2010/main" val="955375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50000"/>
                  </a:schemeClr>
                </a:solidFill>
              </a:rPr>
              <a:t>EDA – Distribution of attacks over various Destination services</a:t>
            </a:r>
            <a:endParaRPr lang="en-IN" dirty="0">
              <a:solidFill>
                <a:schemeClr val="accent2">
                  <a:lumMod val="5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8145" y="1690688"/>
            <a:ext cx="7575710" cy="4351338"/>
          </a:xfrm>
        </p:spPr>
      </p:pic>
      <p:sp>
        <p:nvSpPr>
          <p:cNvPr id="5" name="TextBox 4"/>
          <p:cNvSpPr txBox="1"/>
          <p:nvPr/>
        </p:nvSpPr>
        <p:spPr>
          <a:xfrm>
            <a:off x="580913" y="6042026"/>
            <a:ext cx="10660828" cy="646331"/>
          </a:xfrm>
          <a:prstGeom prst="rect">
            <a:avLst/>
          </a:prstGeom>
          <a:noFill/>
        </p:spPr>
        <p:txBody>
          <a:bodyPr wrap="square" rtlCol="0">
            <a:spAutoFit/>
          </a:bodyPr>
          <a:lstStyle/>
          <a:p>
            <a:r>
              <a:rPr lang="en-IN" dirty="0" smtClean="0"/>
              <a:t>Most of the attacks are occurring on ‘private’ services. The destination service ‘http’ has most of the normal traffic.</a:t>
            </a:r>
            <a:endParaRPr lang="en-IN" dirty="0"/>
          </a:p>
        </p:txBody>
      </p:sp>
    </p:spTree>
    <p:extLst>
      <p:ext uri="{BB962C8B-B14F-4D97-AF65-F5344CB8AC3E}">
        <p14:creationId xmlns:p14="http://schemas.microsoft.com/office/powerpoint/2010/main" val="4119084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TotalTime>
  <Words>939</Words>
  <Application>Microsoft Office PowerPoint</Application>
  <PresentationFormat>Widescreen</PresentationFormat>
  <Paragraphs>169</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NETWORK ANAMOLY DETECTION</vt:lpstr>
      <vt:lpstr>Overview</vt:lpstr>
      <vt:lpstr>Business Context</vt:lpstr>
      <vt:lpstr>Problem statement</vt:lpstr>
      <vt:lpstr>Data set description</vt:lpstr>
      <vt:lpstr>Exploratory Data Analysis</vt:lpstr>
      <vt:lpstr>EDA – Distribution of Flags</vt:lpstr>
      <vt:lpstr>EDA – Distribution of Attacks over various flags</vt:lpstr>
      <vt:lpstr>EDA – Distribution of attacks over various Destination services</vt:lpstr>
      <vt:lpstr>EDA – Distribution of various attacks</vt:lpstr>
      <vt:lpstr>EDA – Correlation between various content related features</vt:lpstr>
      <vt:lpstr>EDA – Correlation between various time related features</vt:lpstr>
      <vt:lpstr>EDA – Correlation between various host related features</vt:lpstr>
      <vt:lpstr>Validation set selection:</vt:lpstr>
      <vt:lpstr>Model Building – Binary classification</vt:lpstr>
      <vt:lpstr>Evaluation metrics of Decision Tree classifier</vt:lpstr>
      <vt:lpstr>Evaluation metrics of Decision Tree classifier</vt:lpstr>
      <vt:lpstr>Predicting the type of Attack - Models</vt:lpstr>
      <vt:lpstr>Predicting type of Attack – Random Forest Classifier</vt:lpstr>
      <vt:lpstr>Random Forest – Metrics on validation set</vt:lpstr>
      <vt:lpstr>Random Forest – Metrics on validation set</vt:lpstr>
      <vt:lpstr>Best features used to predict an attack with importance score:</vt:lpstr>
      <vt:lpstr>Best features used to predict the type of attack with importance score:</vt:lpstr>
      <vt:lpstr>References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ANAMOLY DETECTION</dc:title>
  <dc:creator>Harish Julapalli</dc:creator>
  <cp:lastModifiedBy>Harish Julapalli</cp:lastModifiedBy>
  <cp:revision>15</cp:revision>
  <dcterms:created xsi:type="dcterms:W3CDTF">2019-03-07T08:06:00Z</dcterms:created>
  <dcterms:modified xsi:type="dcterms:W3CDTF">2019-03-07T10:52:43Z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LPManualFileClassification">
    <vt:lpwstr>{1A067545-A4E2-4FA1-8094-0D7902669705}</vt:lpwstr>
  </property>
  <property fmtid="{D5CDD505-2E9C-101B-9397-08002B2CF9AE}" pid="3" name="DLPManualFileClassificationLastModifiedBy">
    <vt:lpwstr>GSKODC\hj00434741</vt:lpwstr>
  </property>
  <property fmtid="{D5CDD505-2E9C-101B-9397-08002B2CF9AE}" pid="4" name="DLPManualFileClassificationLastModificationDate">
    <vt:lpwstr>1551947174</vt:lpwstr>
  </property>
  <property fmtid="{D5CDD505-2E9C-101B-9397-08002B2CF9AE}" pid="5" name="DLPManualFileClassificationVersion">
    <vt:lpwstr>10.0.100.37</vt:lpwstr>
  </property>
</Properties>
</file>