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5" r:id="rId1"/>
  </p:sldMasterIdLst>
  <p:sldIdLst>
    <p:sldId id="256" r:id="rId2"/>
    <p:sldId id="257" r:id="rId3"/>
    <p:sldId id="258" r:id="rId4"/>
    <p:sldId id="259" r:id="rId5"/>
    <p:sldId id="274" r:id="rId6"/>
    <p:sldId id="275" r:id="rId7"/>
    <p:sldId id="276" r:id="rId8"/>
    <p:sldId id="277" r:id="rId9"/>
    <p:sldId id="278" r:id="rId10"/>
    <p:sldId id="267" r:id="rId11"/>
    <p:sldId id="261" r:id="rId12"/>
    <p:sldId id="262" r:id="rId13"/>
    <p:sldId id="263" r:id="rId14"/>
    <p:sldId id="264" r:id="rId15"/>
    <p:sldId id="265" r:id="rId16"/>
    <p:sldId id="266" r:id="rId17"/>
    <p:sldId id="268" r:id="rId18"/>
    <p:sldId id="273" r:id="rId19"/>
    <p:sldId id="269"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41"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534546-C403-4131-8AAC-8E23188E9D22}"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F4A45-1704-4DC0-B486-090B197AAD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47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34546-C403-4131-8AAC-8E23188E9D22}"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36179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34546-C403-4131-8AAC-8E23188E9D22}"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602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34546-C403-4131-8AAC-8E23188E9D22}"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291198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34546-C403-4131-8AAC-8E23188E9D22}"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F4A45-1704-4DC0-B486-090B197AAD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86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34546-C403-4131-8AAC-8E23188E9D22}"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182519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34546-C403-4131-8AAC-8E23188E9D22}" type="datetimeFigureOut">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59396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534546-C403-4131-8AAC-8E23188E9D22}"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362375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534546-C403-4131-8AAC-8E23188E9D22}" type="datetimeFigureOut">
              <a:rPr lang="en-IN" smtClean="0"/>
              <a:t>08-12-2023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320040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534546-C403-4131-8AAC-8E23188E9D22}" type="datetimeFigureOut">
              <a:rPr lang="en-IN" smtClean="0"/>
              <a:t>08-12-2023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1F4A45-1704-4DC0-B486-090B197AAD1A}" type="slidenum">
              <a:rPr lang="en-IN" smtClean="0"/>
              <a:t>‹#›</a:t>
            </a:fld>
            <a:endParaRPr lang="en-IN"/>
          </a:p>
        </p:txBody>
      </p:sp>
    </p:spTree>
    <p:extLst>
      <p:ext uri="{BB962C8B-B14F-4D97-AF65-F5344CB8AC3E}">
        <p14:creationId xmlns:p14="http://schemas.microsoft.com/office/powerpoint/2010/main" val="218502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534546-C403-4131-8AAC-8E23188E9D22}"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F4A45-1704-4DC0-B486-090B197AAD1A}" type="slidenum">
              <a:rPr lang="en-IN" smtClean="0"/>
              <a:t>‹#›</a:t>
            </a:fld>
            <a:endParaRPr lang="en-IN"/>
          </a:p>
        </p:txBody>
      </p:sp>
    </p:spTree>
    <p:extLst>
      <p:ext uri="{BB962C8B-B14F-4D97-AF65-F5344CB8AC3E}">
        <p14:creationId xmlns:p14="http://schemas.microsoft.com/office/powerpoint/2010/main" val="219332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534546-C403-4131-8AAC-8E23188E9D22}" type="datetimeFigureOut">
              <a:rPr lang="en-IN" smtClean="0"/>
              <a:t>08-12-2023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1F4A45-1704-4DC0-B486-090B197AAD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78581"/>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B063-17AD-4435-AD5B-1BC14041F8F7}"/>
              </a:ext>
            </a:extLst>
          </p:cNvPr>
          <p:cNvSpPr>
            <a:spLocks noGrp="1"/>
          </p:cNvSpPr>
          <p:nvPr>
            <p:ph type="ctrTitle"/>
          </p:nvPr>
        </p:nvSpPr>
        <p:spPr>
          <a:xfrm>
            <a:off x="1151792" y="4519246"/>
            <a:ext cx="9704467" cy="1397459"/>
          </a:xfrm>
        </p:spPr>
        <p:txBody>
          <a:bodyPr>
            <a:normAutofit/>
          </a:bodyPr>
          <a:lstStyle/>
          <a:p>
            <a:r>
              <a:rPr lang="en-IN" sz="2000" dirty="0">
                <a:solidFill>
                  <a:schemeClr val="accent2"/>
                </a:solidFill>
                <a:latin typeface="Times New Roman" panose="02020603050405020304" pitchFamily="18" charset="0"/>
                <a:cs typeface="Times New Roman" panose="02020603050405020304" pitchFamily="18" charset="0"/>
              </a:rPr>
              <a:t>CIS600 :Principles of Social Media and Data Mining</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Sentiment Analysis on Israel-Palestine Conflict using Reddit Data</a:t>
            </a:r>
          </a:p>
        </p:txBody>
      </p:sp>
      <p:pic>
        <p:nvPicPr>
          <p:cNvPr id="1030" name="Picture 6" descr="Israel declares war': What the papers say about the surprise Hamas attack  and its aftermath | Israel | The Guardian">
            <a:extLst>
              <a:ext uri="{FF2B5EF4-FFF2-40B4-BE49-F238E27FC236}">
                <a16:creationId xmlns:a16="http://schemas.microsoft.com/office/drawing/2014/main" id="{FAB47152-ABE3-B470-66A6-8E026A5B3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885" y="103701"/>
            <a:ext cx="9704467" cy="413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4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EF8-91C9-2632-AA4F-1F27DA400779}"/>
              </a:ext>
            </a:extLst>
          </p:cNvPr>
          <p:cNvSpPr>
            <a:spLocks noGrp="1"/>
          </p:cNvSpPr>
          <p:nvPr>
            <p:ph type="title"/>
          </p:nvPr>
        </p:nvSpPr>
        <p:spPr>
          <a:xfrm>
            <a:off x="1097280" y="172303"/>
            <a:ext cx="10058400" cy="1450757"/>
          </a:xfrm>
        </p:spPr>
        <p:txBody>
          <a:bodyPr/>
          <a:lstStyle/>
          <a:p>
            <a:pPr algn="ctr"/>
            <a:r>
              <a:rPr lang="en-IN" dirty="0">
                <a:latin typeface="Times New Roman" panose="02020603050405020304" pitchFamily="18"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5FFBFE70-32BE-8E34-371D-A393E87AD253}"/>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b="0" i="0" u="none" strike="noStrike" dirty="0">
                <a:solidFill>
                  <a:srgbClr val="595959"/>
                </a:solidFill>
                <a:effectLst/>
                <a:latin typeface="Times New Roman" panose="02020603050405020304" pitchFamily="18" charset="0"/>
                <a:cs typeface="Times New Roman" panose="02020603050405020304" pitchFamily="18" charset="0"/>
              </a:rPr>
              <a:t> “</a:t>
            </a:r>
            <a:r>
              <a:rPr lang="en-IN" b="0" i="0" u="none" strike="noStrike" dirty="0">
                <a:solidFill>
                  <a:schemeClr val="tx1"/>
                </a:solidFill>
                <a:effectLst/>
                <a:latin typeface="Times New Roman" panose="02020603050405020304" pitchFamily="18" charset="0"/>
                <a:cs typeface="Times New Roman" panose="02020603050405020304" pitchFamily="18" charset="0"/>
              </a:rPr>
              <a:t>VADER” model for Sentiment Analysis</a:t>
            </a:r>
          </a:p>
          <a:p>
            <a:pPr marL="0" indent="0" rtl="0" fontAlgn="base">
              <a:spcBef>
                <a:spcPts val="0"/>
              </a:spcBef>
              <a:spcAft>
                <a:spcPts val="0"/>
              </a:spcAft>
              <a:buNone/>
            </a:pPr>
            <a:endParaRPr lang="en-IN"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Sentiment </a:t>
            </a:r>
            <a:r>
              <a:rPr lang="en-IN" dirty="0">
                <a:solidFill>
                  <a:schemeClr val="tx1"/>
                </a:solidFill>
                <a:latin typeface="Times New Roman" panose="02020603050405020304" pitchFamily="18" charset="0"/>
                <a:cs typeface="Times New Roman" panose="02020603050405020304" pitchFamily="18" charset="0"/>
              </a:rPr>
              <a:t>scores</a:t>
            </a:r>
            <a:r>
              <a:rPr lang="en-IN" b="0" i="0" u="none" strike="noStrike" dirty="0">
                <a:solidFill>
                  <a:schemeClr val="tx1"/>
                </a:solidFill>
                <a:effectLst/>
                <a:latin typeface="Times New Roman" panose="02020603050405020304" pitchFamily="18" charset="0"/>
                <a:cs typeface="Times New Roman" panose="02020603050405020304" pitchFamily="18" charset="0"/>
              </a:rPr>
              <a:t> using VADER</a:t>
            </a:r>
          </a:p>
          <a:p>
            <a:pPr marL="0" indent="0" rtl="0" fontAlgn="base">
              <a:spcBef>
                <a:spcPts val="0"/>
              </a:spcBef>
              <a:spcAft>
                <a:spcPts val="0"/>
              </a:spcAft>
              <a:buNone/>
            </a:pPr>
            <a:endParaRPr lang="en-IN"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Classification based on compound score</a:t>
            </a:r>
          </a:p>
          <a:p>
            <a:endParaRPr lang="en-IN" dirty="0"/>
          </a:p>
        </p:txBody>
      </p:sp>
    </p:spTree>
    <p:extLst>
      <p:ext uri="{BB962C8B-B14F-4D97-AF65-F5344CB8AC3E}">
        <p14:creationId xmlns:p14="http://schemas.microsoft.com/office/powerpoint/2010/main" val="134392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5CEB-2B0B-9A20-6202-B0A186DF78B3}"/>
              </a:ext>
            </a:extLst>
          </p:cNvPr>
          <p:cNvSpPr>
            <a:spLocks noGrp="1"/>
          </p:cNvSpPr>
          <p:nvPr>
            <p:ph type="title"/>
          </p:nvPr>
        </p:nvSpPr>
        <p:spPr>
          <a:xfrm>
            <a:off x="1097280" y="163511"/>
            <a:ext cx="10058400" cy="1450757"/>
          </a:xfrm>
        </p:spPr>
        <p:txBody>
          <a:bodyPr/>
          <a:lstStyle/>
          <a:p>
            <a:pPr algn="ctr"/>
            <a:r>
              <a:rPr lang="en-IN" dirty="0">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F56879EF-D56D-51F7-2B35-ABF23DDF46E0}"/>
              </a:ext>
            </a:extLst>
          </p:cNvPr>
          <p:cNvSpPr>
            <a:spLocks noGrp="1"/>
          </p:cNvSpPr>
          <p:nvPr>
            <p:ph idx="1"/>
          </p:nvPr>
        </p:nvSpPr>
        <p:spPr/>
        <p:txBody>
          <a:bodyPr/>
          <a:lstStyle/>
          <a:p>
            <a:pPr lvl="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Naïve Feature extraction</a:t>
            </a:r>
          </a:p>
          <a:p>
            <a:pPr lvl="1">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Named Entity Extraction</a:t>
            </a:r>
          </a:p>
          <a:p>
            <a:pPr marL="201168" lvl="1" indent="0">
              <a:buNone/>
            </a:pPr>
            <a:endParaRPr lang="en-IN"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Time Based Sentiment Analysis</a:t>
            </a:r>
          </a:p>
          <a:p>
            <a:pPr marL="201168" lvl="1" indent="0">
              <a:buNone/>
            </a:pPr>
            <a:endParaRPr lang="en-IN" sz="20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Text decomposition analysis</a:t>
            </a:r>
          </a:p>
          <a:p>
            <a:pPr lvl="1"/>
            <a:endParaRPr lang="en-IN" dirty="0"/>
          </a:p>
          <a:p>
            <a:pPr marL="0" indent="0">
              <a:buNone/>
            </a:pPr>
            <a:endParaRPr lang="en-IN" dirty="0"/>
          </a:p>
          <a:p>
            <a:endParaRPr lang="en-IN" dirty="0"/>
          </a:p>
        </p:txBody>
      </p:sp>
    </p:spTree>
    <p:extLst>
      <p:ext uri="{BB962C8B-B14F-4D97-AF65-F5344CB8AC3E}">
        <p14:creationId xmlns:p14="http://schemas.microsoft.com/office/powerpoint/2010/main" val="20637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F7F3-7D16-192F-142D-1B3747AD3DA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 Analysis of Data</a:t>
            </a:r>
          </a:p>
        </p:txBody>
      </p:sp>
      <p:pic>
        <p:nvPicPr>
          <p:cNvPr id="5" name="Picture 4">
            <a:extLst>
              <a:ext uri="{FF2B5EF4-FFF2-40B4-BE49-F238E27FC236}">
                <a16:creationId xmlns:a16="http://schemas.microsoft.com/office/drawing/2014/main" id="{140C8DC6-6CEF-48DC-3F14-789EA9DA80F1}"/>
              </a:ext>
            </a:extLst>
          </p:cNvPr>
          <p:cNvPicPr>
            <a:picLocks noChangeAspect="1"/>
          </p:cNvPicPr>
          <p:nvPr/>
        </p:nvPicPr>
        <p:blipFill>
          <a:blip r:embed="rId2"/>
          <a:stretch>
            <a:fillRect/>
          </a:stretch>
        </p:blipFill>
        <p:spPr>
          <a:xfrm>
            <a:off x="977441" y="1915940"/>
            <a:ext cx="7453006" cy="4153260"/>
          </a:xfrm>
          <a:prstGeom prst="rect">
            <a:avLst/>
          </a:prstGeom>
        </p:spPr>
      </p:pic>
      <p:pic>
        <p:nvPicPr>
          <p:cNvPr id="7" name="Picture 6">
            <a:extLst>
              <a:ext uri="{FF2B5EF4-FFF2-40B4-BE49-F238E27FC236}">
                <a16:creationId xmlns:a16="http://schemas.microsoft.com/office/drawing/2014/main" id="{3DC529D4-DACF-14B6-E97A-9BB5D6067145}"/>
              </a:ext>
            </a:extLst>
          </p:cNvPr>
          <p:cNvPicPr>
            <a:picLocks noChangeAspect="1"/>
          </p:cNvPicPr>
          <p:nvPr/>
        </p:nvPicPr>
        <p:blipFill>
          <a:blip r:embed="rId3"/>
          <a:stretch>
            <a:fillRect/>
          </a:stretch>
        </p:blipFill>
        <p:spPr>
          <a:xfrm>
            <a:off x="8167407" y="3887062"/>
            <a:ext cx="3598193" cy="1783978"/>
          </a:xfrm>
          <a:prstGeom prst="rect">
            <a:avLst/>
          </a:prstGeom>
        </p:spPr>
      </p:pic>
    </p:spTree>
    <p:extLst>
      <p:ext uri="{BB962C8B-B14F-4D97-AF65-F5344CB8AC3E}">
        <p14:creationId xmlns:p14="http://schemas.microsoft.com/office/powerpoint/2010/main" val="181425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F8BBCF-7DC7-E006-4FD5-95A4970D8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162" y="98589"/>
            <a:ext cx="11262946" cy="6148136"/>
          </a:xfrm>
        </p:spPr>
      </p:pic>
    </p:spTree>
    <p:extLst>
      <p:ext uri="{BB962C8B-B14F-4D97-AF65-F5344CB8AC3E}">
        <p14:creationId xmlns:p14="http://schemas.microsoft.com/office/powerpoint/2010/main" val="32430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85BB982-F764-C479-7D03-04C13F6D9ED3}"/>
              </a:ext>
            </a:extLst>
          </p:cNvPr>
          <p:cNvPicPr>
            <a:picLocks noChangeAspect="1"/>
          </p:cNvPicPr>
          <p:nvPr/>
        </p:nvPicPr>
        <p:blipFill>
          <a:blip r:embed="rId2"/>
          <a:stretch>
            <a:fillRect/>
          </a:stretch>
        </p:blipFill>
        <p:spPr>
          <a:xfrm>
            <a:off x="987669" y="94504"/>
            <a:ext cx="10216662" cy="6206675"/>
          </a:xfrm>
          <a:prstGeom prst="rect">
            <a:avLst/>
          </a:prstGeom>
        </p:spPr>
      </p:pic>
    </p:spTree>
    <p:extLst>
      <p:ext uri="{BB962C8B-B14F-4D97-AF65-F5344CB8AC3E}">
        <p14:creationId xmlns:p14="http://schemas.microsoft.com/office/powerpoint/2010/main" val="348147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C0177DC-C20F-3FE4-4552-C44CD8198D1E}"/>
              </a:ext>
            </a:extLst>
          </p:cNvPr>
          <p:cNvPicPr>
            <a:picLocks noChangeAspect="1"/>
          </p:cNvPicPr>
          <p:nvPr/>
        </p:nvPicPr>
        <p:blipFill>
          <a:blip r:embed="rId2"/>
          <a:stretch>
            <a:fillRect/>
          </a:stretch>
        </p:blipFill>
        <p:spPr>
          <a:xfrm>
            <a:off x="914400" y="256497"/>
            <a:ext cx="10251831" cy="5980546"/>
          </a:xfrm>
          <a:prstGeom prst="rect">
            <a:avLst/>
          </a:prstGeom>
        </p:spPr>
      </p:pic>
    </p:spTree>
    <p:extLst>
      <p:ext uri="{BB962C8B-B14F-4D97-AF65-F5344CB8AC3E}">
        <p14:creationId xmlns:p14="http://schemas.microsoft.com/office/powerpoint/2010/main" val="79448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86638-C1D1-3D75-0E1B-489E2C86F8BD}"/>
              </a:ext>
            </a:extLst>
          </p:cNvPr>
          <p:cNvSpPr>
            <a:spLocks noGrp="1"/>
          </p:cNvSpPr>
          <p:nvPr>
            <p:ph idx="1"/>
          </p:nvPr>
        </p:nvSpPr>
        <p:spPr>
          <a:xfrm>
            <a:off x="0" y="0"/>
            <a:ext cx="12192000" cy="6858000"/>
          </a:xfrm>
        </p:spPr>
        <p:txBody>
          <a:bodyPr/>
          <a:lstStyle/>
          <a:p>
            <a:pPr marL="3657600" lvl="8" indent="0">
              <a:buNone/>
            </a:pPr>
            <a:r>
              <a:rPr lang="en-IN" sz="4000" dirty="0">
                <a:solidFill>
                  <a:schemeClr val="tx1"/>
                </a:solidFill>
                <a:latin typeface="Times New Roman" panose="02020603050405020304" pitchFamily="18" charset="0"/>
                <a:cs typeface="Times New Roman" panose="02020603050405020304" pitchFamily="18" charset="0"/>
              </a:rPr>
              <a:t>       Word Clouds</a:t>
            </a:r>
          </a:p>
          <a:p>
            <a:pPr marL="0" indent="0">
              <a:buNone/>
            </a:pPr>
            <a:endParaRPr lang="en-IN" dirty="0"/>
          </a:p>
        </p:txBody>
      </p:sp>
      <p:pic>
        <p:nvPicPr>
          <p:cNvPr id="7" name="Picture 6">
            <a:extLst>
              <a:ext uri="{FF2B5EF4-FFF2-40B4-BE49-F238E27FC236}">
                <a16:creationId xmlns:a16="http://schemas.microsoft.com/office/drawing/2014/main" id="{C14D15A0-0090-BDDF-05A5-550A902D26BC}"/>
              </a:ext>
            </a:extLst>
          </p:cNvPr>
          <p:cNvPicPr>
            <a:picLocks noChangeAspect="1"/>
          </p:cNvPicPr>
          <p:nvPr/>
        </p:nvPicPr>
        <p:blipFill>
          <a:blip r:embed="rId2"/>
          <a:stretch>
            <a:fillRect/>
          </a:stretch>
        </p:blipFill>
        <p:spPr>
          <a:xfrm>
            <a:off x="345655" y="2239274"/>
            <a:ext cx="5343993" cy="3701693"/>
          </a:xfrm>
          <a:prstGeom prst="rect">
            <a:avLst/>
          </a:prstGeom>
        </p:spPr>
      </p:pic>
      <p:pic>
        <p:nvPicPr>
          <p:cNvPr id="9" name="Picture 8">
            <a:extLst>
              <a:ext uri="{FF2B5EF4-FFF2-40B4-BE49-F238E27FC236}">
                <a16:creationId xmlns:a16="http://schemas.microsoft.com/office/drawing/2014/main" id="{CB2F91F2-875E-1E44-DDEC-998F4B4E98C5}"/>
              </a:ext>
            </a:extLst>
          </p:cNvPr>
          <p:cNvPicPr>
            <a:picLocks noChangeAspect="1"/>
          </p:cNvPicPr>
          <p:nvPr/>
        </p:nvPicPr>
        <p:blipFill>
          <a:blip r:embed="rId3"/>
          <a:stretch>
            <a:fillRect/>
          </a:stretch>
        </p:blipFill>
        <p:spPr>
          <a:xfrm>
            <a:off x="6373838" y="2267270"/>
            <a:ext cx="5472507" cy="3628511"/>
          </a:xfrm>
          <a:prstGeom prst="rect">
            <a:avLst/>
          </a:prstGeom>
        </p:spPr>
      </p:pic>
      <p:sp>
        <p:nvSpPr>
          <p:cNvPr id="10" name="TextBox 9">
            <a:extLst>
              <a:ext uri="{FF2B5EF4-FFF2-40B4-BE49-F238E27FC236}">
                <a16:creationId xmlns:a16="http://schemas.microsoft.com/office/drawing/2014/main" id="{FBE31D17-7443-9231-7F5D-70EA602BF15B}"/>
              </a:ext>
            </a:extLst>
          </p:cNvPr>
          <p:cNvSpPr txBox="1"/>
          <p:nvPr/>
        </p:nvSpPr>
        <p:spPr>
          <a:xfrm>
            <a:off x="1503484" y="1187346"/>
            <a:ext cx="3736731"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Compound Data</a:t>
            </a:r>
          </a:p>
        </p:txBody>
      </p:sp>
      <p:sp>
        <p:nvSpPr>
          <p:cNvPr id="13" name="TextBox 12">
            <a:extLst>
              <a:ext uri="{FF2B5EF4-FFF2-40B4-BE49-F238E27FC236}">
                <a16:creationId xmlns:a16="http://schemas.microsoft.com/office/drawing/2014/main" id="{79741037-8C60-11B3-980E-25C7B1CAF233}"/>
              </a:ext>
            </a:extLst>
          </p:cNvPr>
          <p:cNvSpPr txBox="1"/>
          <p:nvPr/>
        </p:nvSpPr>
        <p:spPr>
          <a:xfrm>
            <a:off x="7734096" y="1186277"/>
            <a:ext cx="319160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Neutral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7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FC28D5-89E7-6E12-4BEC-7511DE843540}"/>
              </a:ext>
            </a:extLst>
          </p:cNvPr>
          <p:cNvPicPr>
            <a:picLocks noGrp="1" noChangeAspect="1"/>
          </p:cNvPicPr>
          <p:nvPr>
            <p:ph idx="1"/>
          </p:nvPr>
        </p:nvPicPr>
        <p:blipFill>
          <a:blip r:embed="rId2"/>
          <a:stretch>
            <a:fillRect/>
          </a:stretch>
        </p:blipFill>
        <p:spPr>
          <a:xfrm>
            <a:off x="451515" y="2193458"/>
            <a:ext cx="5477432" cy="3653426"/>
          </a:xfrm>
        </p:spPr>
      </p:pic>
      <p:sp>
        <p:nvSpPr>
          <p:cNvPr id="8" name="TextBox 7">
            <a:extLst>
              <a:ext uri="{FF2B5EF4-FFF2-40B4-BE49-F238E27FC236}">
                <a16:creationId xmlns:a16="http://schemas.microsoft.com/office/drawing/2014/main" id="{CF7B4DF9-4097-0E0E-011E-21981BE77D71}"/>
              </a:ext>
            </a:extLst>
          </p:cNvPr>
          <p:cNvSpPr txBox="1"/>
          <p:nvPr/>
        </p:nvSpPr>
        <p:spPr>
          <a:xfrm>
            <a:off x="1644161" y="1178169"/>
            <a:ext cx="323557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Positive Data</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E860A5B-04D2-D5DE-8B36-37900D52FD73}"/>
              </a:ext>
            </a:extLst>
          </p:cNvPr>
          <p:cNvSpPr txBox="1"/>
          <p:nvPr/>
        </p:nvSpPr>
        <p:spPr>
          <a:xfrm>
            <a:off x="7860256" y="1178169"/>
            <a:ext cx="323557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Negative Data</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B31BD3-A77D-3B90-9DA8-AD2592B5CE95}"/>
              </a:ext>
            </a:extLst>
          </p:cNvPr>
          <p:cNvPicPr>
            <a:picLocks noChangeAspect="1"/>
          </p:cNvPicPr>
          <p:nvPr/>
        </p:nvPicPr>
        <p:blipFill>
          <a:blip r:embed="rId3"/>
          <a:stretch>
            <a:fillRect/>
          </a:stretch>
        </p:blipFill>
        <p:spPr>
          <a:xfrm>
            <a:off x="6263055" y="2193458"/>
            <a:ext cx="5418286" cy="3653426"/>
          </a:xfrm>
          <a:prstGeom prst="rect">
            <a:avLst/>
          </a:prstGeom>
        </p:spPr>
      </p:pic>
    </p:spTree>
    <p:extLst>
      <p:ext uri="{BB962C8B-B14F-4D97-AF65-F5344CB8AC3E}">
        <p14:creationId xmlns:p14="http://schemas.microsoft.com/office/powerpoint/2010/main" val="282817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7CE25-3E41-B2B2-7DA5-4223BCA8AC3B}"/>
              </a:ext>
            </a:extLst>
          </p:cNvPr>
          <p:cNvPicPr>
            <a:picLocks noChangeAspect="1"/>
          </p:cNvPicPr>
          <p:nvPr/>
        </p:nvPicPr>
        <p:blipFill>
          <a:blip r:embed="rId2"/>
          <a:stretch>
            <a:fillRect/>
          </a:stretch>
        </p:blipFill>
        <p:spPr>
          <a:xfrm>
            <a:off x="228091" y="1592421"/>
            <a:ext cx="11735817" cy="3673158"/>
          </a:xfrm>
          <a:prstGeom prst="rect">
            <a:avLst/>
          </a:prstGeom>
        </p:spPr>
      </p:pic>
    </p:spTree>
    <p:extLst>
      <p:ext uri="{BB962C8B-B14F-4D97-AF65-F5344CB8AC3E}">
        <p14:creationId xmlns:p14="http://schemas.microsoft.com/office/powerpoint/2010/main" val="142252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A2E3-57BA-98B9-F937-D122350604F6}"/>
              </a:ext>
            </a:extLst>
          </p:cNvPr>
          <p:cNvSpPr>
            <a:spLocks noGrp="1"/>
          </p:cNvSpPr>
          <p:nvPr>
            <p:ph type="title"/>
          </p:nvPr>
        </p:nvSpPr>
        <p:spPr>
          <a:xfrm>
            <a:off x="1097279" y="215399"/>
            <a:ext cx="10058400" cy="1450757"/>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057499A-907A-2A0D-146F-3019B7D395BA}"/>
              </a:ext>
            </a:extLst>
          </p:cNvPr>
          <p:cNvSpPr>
            <a:spLocks noGrp="1"/>
          </p:cNvSpPr>
          <p:nvPr>
            <p:ph idx="1"/>
          </p:nvPr>
        </p:nvSpPr>
        <p:spPr>
          <a:xfrm>
            <a:off x="1160584" y="1845733"/>
            <a:ext cx="9995095" cy="4071489"/>
          </a:xfrm>
        </p:spPr>
        <p:txBody>
          <a:bodyPr/>
          <a:lstStyle/>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In simpler terms, our project looked at people's feelings and thoughts about the Israel-Palestine       conflict using Reddit posts. We found out what most people were saying, what topics kept coming up, and how these discussions changed over time. By understanding different users' perspectives, we got a better idea of what shapes these conversations.</a:t>
            </a:r>
          </a:p>
          <a:p>
            <a:pPr>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Our study holds significance for decision-makers, organizations, academics, and groups striving for positive change as it provides them with valuable insights for making informed decisions. We prioritized responsible data handling and ensured people's privacy throughout our research.</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9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4BD0-BCFB-22E0-6892-B8A901F49102}"/>
              </a:ext>
            </a:extLst>
          </p:cNvPr>
          <p:cNvSpPr>
            <a:spLocks noGrp="1"/>
          </p:cNvSpPr>
          <p:nvPr>
            <p:ph type="title"/>
          </p:nvPr>
        </p:nvSpPr>
        <p:spPr>
          <a:xfrm>
            <a:off x="1239716" y="272417"/>
            <a:ext cx="9315327" cy="1280890"/>
          </a:xfrm>
        </p:spPr>
        <p:txBody>
          <a:bodyPr/>
          <a:lstStyle/>
          <a:p>
            <a:pPr algn="ctr"/>
            <a:r>
              <a:rPr lang="en-IN"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B9B0DE8E-B42D-AD69-F6AA-52C42F44357E}"/>
              </a:ext>
            </a:extLst>
          </p:cNvPr>
          <p:cNvSpPr>
            <a:spLocks noGrp="1"/>
          </p:cNvSpPr>
          <p:nvPr>
            <p:ph idx="1"/>
          </p:nvPr>
        </p:nvSpPr>
        <p:spPr/>
        <p: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Vikas Papana			SUID: 227772035</a:t>
            </a:r>
          </a:p>
          <a:p>
            <a:pPr algn="ctr"/>
            <a:r>
              <a:rPr lang="en-IN" dirty="0">
                <a:solidFill>
                  <a:schemeClr val="tx1"/>
                </a:solidFill>
                <a:latin typeface="Times New Roman" panose="02020603050405020304" pitchFamily="18" charset="0"/>
                <a:cs typeface="Times New Roman" panose="02020603050405020304" pitchFamily="18" charset="0"/>
              </a:rPr>
              <a:t>Prashant Sagar </a:t>
            </a:r>
            <a:r>
              <a:rPr lang="en-IN" dirty="0" err="1">
                <a:solidFill>
                  <a:schemeClr val="tx1"/>
                </a:solidFill>
                <a:latin typeface="Times New Roman" panose="02020603050405020304" pitchFamily="18" charset="0"/>
                <a:cs typeface="Times New Roman" panose="02020603050405020304" pitchFamily="18" charset="0"/>
              </a:rPr>
              <a:t>Kottakota</a:t>
            </a:r>
            <a:r>
              <a:rPr lang="en-IN" dirty="0">
                <a:solidFill>
                  <a:schemeClr val="tx1"/>
                </a:solidFill>
                <a:latin typeface="Times New Roman" panose="02020603050405020304" pitchFamily="18" charset="0"/>
                <a:cs typeface="Times New Roman" panose="02020603050405020304" pitchFamily="18" charset="0"/>
              </a:rPr>
              <a:t>		SUID: </a:t>
            </a:r>
            <a:r>
              <a:rPr lang="en-IN" b="0" i="0" u="none" strike="noStrike" dirty="0">
                <a:solidFill>
                  <a:schemeClr val="tx1"/>
                </a:solidFill>
                <a:effectLst/>
                <a:latin typeface="Times New Roman" panose="02020603050405020304" pitchFamily="18" charset="0"/>
                <a:cs typeface="Times New Roman" panose="02020603050405020304" pitchFamily="18" charset="0"/>
              </a:rPr>
              <a:t>969978673</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Sri Chaitanya </a:t>
            </a:r>
            <a:r>
              <a:rPr lang="en-IN" dirty="0" err="1">
                <a:solidFill>
                  <a:schemeClr val="tx1"/>
                </a:solidFill>
                <a:latin typeface="Times New Roman" panose="02020603050405020304" pitchFamily="18" charset="0"/>
                <a:cs typeface="Times New Roman" panose="02020603050405020304" pitchFamily="18" charset="0"/>
              </a:rPr>
              <a:t>Chivatam</a:t>
            </a:r>
            <a:r>
              <a:rPr lang="en-IN" dirty="0">
                <a:solidFill>
                  <a:schemeClr val="tx1"/>
                </a:solidFill>
                <a:latin typeface="Times New Roman" panose="02020603050405020304" pitchFamily="18" charset="0"/>
                <a:cs typeface="Times New Roman" panose="02020603050405020304" pitchFamily="18" charset="0"/>
              </a:rPr>
              <a:t>		SUID: 290797110</a:t>
            </a:r>
          </a:p>
          <a:p>
            <a:pPr algn="ctr"/>
            <a:r>
              <a:rPr lang="en-IN" dirty="0" err="1">
                <a:solidFill>
                  <a:schemeClr val="tx1"/>
                </a:solidFill>
                <a:latin typeface="Times New Roman" panose="02020603050405020304" pitchFamily="18" charset="0"/>
                <a:cs typeface="Times New Roman" panose="02020603050405020304" pitchFamily="18" charset="0"/>
              </a:rPr>
              <a:t>Oviyah</a:t>
            </a:r>
            <a:r>
              <a:rPr lang="en-IN" dirty="0">
                <a:solidFill>
                  <a:schemeClr val="tx1"/>
                </a:solidFill>
                <a:latin typeface="Times New Roman" panose="02020603050405020304" pitchFamily="18" charset="0"/>
                <a:cs typeface="Times New Roman" panose="02020603050405020304" pitchFamily="18" charset="0"/>
              </a:rPr>
              <a:t> Sridhar			SUID: </a:t>
            </a:r>
            <a:r>
              <a:rPr lang="en-IN" sz="2000" b="0" i="0" u="none" strike="noStrike" dirty="0">
                <a:solidFill>
                  <a:schemeClr val="tx1"/>
                </a:solidFill>
                <a:effectLst/>
                <a:latin typeface="Times New Roman" panose="02020603050405020304" pitchFamily="18" charset="0"/>
                <a:cs typeface="Times New Roman" panose="02020603050405020304" pitchFamily="18" charset="0"/>
              </a:rPr>
              <a:t>216584031</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err="1">
                <a:solidFill>
                  <a:schemeClr val="tx1"/>
                </a:solidFill>
                <a:latin typeface="Times New Roman" panose="02020603050405020304" pitchFamily="18" charset="0"/>
                <a:cs typeface="Times New Roman" panose="02020603050405020304" pitchFamily="18" charset="0"/>
              </a:rPr>
              <a:t>Aswarth</a:t>
            </a:r>
            <a:r>
              <a:rPr lang="en-IN" dirty="0">
                <a:solidFill>
                  <a:schemeClr val="tx1"/>
                </a:solidFill>
                <a:latin typeface="Times New Roman" panose="02020603050405020304" pitchFamily="18" charset="0"/>
                <a:cs typeface="Times New Roman" panose="02020603050405020304" pitchFamily="18" charset="0"/>
              </a:rPr>
              <a:t> Kanuri			SUID: 240092396</a:t>
            </a:r>
          </a:p>
        </p:txBody>
      </p:sp>
    </p:spTree>
    <p:extLst>
      <p:ext uri="{BB962C8B-B14F-4D97-AF65-F5344CB8AC3E}">
        <p14:creationId xmlns:p14="http://schemas.microsoft.com/office/powerpoint/2010/main" val="400810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ED25-F70B-645E-BC1D-53339CF9C8A3}"/>
              </a:ext>
            </a:extLst>
          </p:cNvPr>
          <p:cNvSpPr>
            <a:spLocks noGrp="1"/>
          </p:cNvSpPr>
          <p:nvPr>
            <p:ph type="title"/>
          </p:nvPr>
        </p:nvSpPr>
        <p:spPr>
          <a:xfrm>
            <a:off x="3033345" y="2681654"/>
            <a:ext cx="6330463" cy="1345223"/>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0050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3B7F-3B8D-ADB1-A9AD-6F8011312499}"/>
              </a:ext>
            </a:extLst>
          </p:cNvPr>
          <p:cNvSpPr>
            <a:spLocks noGrp="1"/>
          </p:cNvSpPr>
          <p:nvPr>
            <p:ph type="title"/>
          </p:nvPr>
        </p:nvSpPr>
        <p:spPr>
          <a:xfrm>
            <a:off x="675249" y="125998"/>
            <a:ext cx="10058400" cy="1450757"/>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44430D-65A6-516F-C7A9-085FA11D5C57}"/>
              </a:ext>
            </a:extLst>
          </p:cNvPr>
          <p:cNvSpPr>
            <a:spLocks noGrp="1"/>
          </p:cNvSpPr>
          <p:nvPr>
            <p:ph idx="1"/>
          </p:nvPr>
        </p:nvSpPr>
        <p:spPr>
          <a:xfrm>
            <a:off x="1097280" y="1836420"/>
            <a:ext cx="10058400" cy="402336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What ?                         Sentiment analysis of Israel-Palestine war Data</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Why ?                          One of the most recent highlighted incident</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Data Source                       Extracted from Reddit app</a:t>
            </a:r>
          </a:p>
        </p:txBody>
      </p:sp>
      <p:cxnSp>
        <p:nvCxnSpPr>
          <p:cNvPr id="5" name="Straight Arrow Connector 4">
            <a:extLst>
              <a:ext uri="{FF2B5EF4-FFF2-40B4-BE49-F238E27FC236}">
                <a16:creationId xmlns:a16="http://schemas.microsoft.com/office/drawing/2014/main" id="{5FF676A5-D41A-7B3F-0E50-35783D00058C}"/>
              </a:ext>
            </a:extLst>
          </p:cNvPr>
          <p:cNvCxnSpPr>
            <a:cxnSpLocks/>
          </p:cNvCxnSpPr>
          <p:nvPr/>
        </p:nvCxnSpPr>
        <p:spPr>
          <a:xfrm>
            <a:off x="2007577" y="2031024"/>
            <a:ext cx="1245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5FD45D9-4D7C-2099-A131-CF1195C53EB4}"/>
              </a:ext>
            </a:extLst>
          </p:cNvPr>
          <p:cNvCxnSpPr>
            <a:cxnSpLocks/>
          </p:cNvCxnSpPr>
          <p:nvPr/>
        </p:nvCxnSpPr>
        <p:spPr>
          <a:xfrm>
            <a:off x="2013438" y="2939561"/>
            <a:ext cx="1239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E7095BD-38A7-1001-57DF-88201331FF14}"/>
              </a:ext>
            </a:extLst>
          </p:cNvPr>
          <p:cNvCxnSpPr>
            <a:cxnSpLocks/>
          </p:cNvCxnSpPr>
          <p:nvPr/>
        </p:nvCxnSpPr>
        <p:spPr>
          <a:xfrm>
            <a:off x="2502876" y="3848100"/>
            <a:ext cx="1189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2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6C92-92F4-87AA-1E7E-7708BDD75C15}"/>
              </a:ext>
            </a:extLst>
          </p:cNvPr>
          <p:cNvSpPr>
            <a:spLocks noGrp="1"/>
          </p:cNvSpPr>
          <p:nvPr>
            <p:ph type="title"/>
          </p:nvPr>
        </p:nvSpPr>
        <p:spPr>
          <a:xfrm>
            <a:off x="1535051" y="281209"/>
            <a:ext cx="9121897" cy="1280890"/>
          </a:xfrm>
        </p:spPr>
        <p:txBody>
          <a:bodyPr/>
          <a:lstStyle/>
          <a:p>
            <a:pPr algn="ctr"/>
            <a:r>
              <a:rPr lang="en-IN" dirty="0">
                <a:latin typeface="Times New Roman" panose="02020603050405020304" pitchFamily="18" charset="0"/>
                <a:cs typeface="Times New Roman" panose="02020603050405020304" pitchFamily="18" charset="0"/>
              </a:rPr>
              <a:t>Workflow of the project</a:t>
            </a:r>
          </a:p>
        </p:txBody>
      </p:sp>
      <p:sp>
        <p:nvSpPr>
          <p:cNvPr id="7" name="Rectangle 6">
            <a:extLst>
              <a:ext uri="{FF2B5EF4-FFF2-40B4-BE49-F238E27FC236}">
                <a16:creationId xmlns:a16="http://schemas.microsoft.com/office/drawing/2014/main" id="{62F44A59-C287-C03B-E9D9-A092A256FB27}"/>
              </a:ext>
            </a:extLst>
          </p:cNvPr>
          <p:cNvSpPr/>
          <p:nvPr/>
        </p:nvSpPr>
        <p:spPr>
          <a:xfrm>
            <a:off x="501522" y="3550626"/>
            <a:ext cx="1626217" cy="810359"/>
          </a:xfrm>
          <a:prstGeom prst="rect">
            <a:avLst/>
          </a:prstGeom>
          <a:solidFill>
            <a:schemeClr val="accent5">
              <a:lumMod val="20000"/>
              <a:lumOff val="80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Data Extraction</a:t>
            </a:r>
          </a:p>
        </p:txBody>
      </p:sp>
      <p:sp>
        <p:nvSpPr>
          <p:cNvPr id="11" name="Rectangle 10">
            <a:extLst>
              <a:ext uri="{FF2B5EF4-FFF2-40B4-BE49-F238E27FC236}">
                <a16:creationId xmlns:a16="http://schemas.microsoft.com/office/drawing/2014/main" id="{FBAE96EE-6FC6-EEF9-DF52-3B05FE517080}"/>
              </a:ext>
            </a:extLst>
          </p:cNvPr>
          <p:cNvSpPr/>
          <p:nvPr/>
        </p:nvSpPr>
        <p:spPr>
          <a:xfrm>
            <a:off x="3322378" y="3563816"/>
            <a:ext cx="1972952" cy="896816"/>
          </a:xfrm>
          <a:prstGeom prst="rect">
            <a:avLst/>
          </a:prstGeom>
          <a:solidFill>
            <a:schemeClr val="accent5">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Data Preprocessing</a:t>
            </a:r>
          </a:p>
        </p:txBody>
      </p:sp>
      <p:sp>
        <p:nvSpPr>
          <p:cNvPr id="12" name="Rectangle 11">
            <a:extLst>
              <a:ext uri="{FF2B5EF4-FFF2-40B4-BE49-F238E27FC236}">
                <a16:creationId xmlns:a16="http://schemas.microsoft.com/office/drawing/2014/main" id="{5273FDF5-CD40-1355-5CE1-0F6AFE70559D}"/>
              </a:ext>
            </a:extLst>
          </p:cNvPr>
          <p:cNvSpPr/>
          <p:nvPr/>
        </p:nvSpPr>
        <p:spPr>
          <a:xfrm>
            <a:off x="9892071" y="3550626"/>
            <a:ext cx="1583616" cy="785447"/>
          </a:xfrm>
          <a:prstGeom prst="rect">
            <a:avLst/>
          </a:prstGeom>
          <a:solidFill>
            <a:schemeClr val="accent5">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DC5C6187-1817-CA3E-E14F-70272C49F408}"/>
              </a:ext>
            </a:extLst>
          </p:cNvPr>
          <p:cNvSpPr/>
          <p:nvPr/>
        </p:nvSpPr>
        <p:spPr>
          <a:xfrm>
            <a:off x="632687" y="1884484"/>
            <a:ext cx="1495052" cy="612532"/>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Reddit API</a:t>
            </a:r>
          </a:p>
        </p:txBody>
      </p:sp>
      <p:sp>
        <p:nvSpPr>
          <p:cNvPr id="14" name="Flowchart: Decision 13">
            <a:extLst>
              <a:ext uri="{FF2B5EF4-FFF2-40B4-BE49-F238E27FC236}">
                <a16:creationId xmlns:a16="http://schemas.microsoft.com/office/drawing/2014/main" id="{DA5F4698-AE9F-7977-6DCE-D1273BA97ABA}"/>
              </a:ext>
            </a:extLst>
          </p:cNvPr>
          <p:cNvSpPr/>
          <p:nvPr/>
        </p:nvSpPr>
        <p:spPr>
          <a:xfrm>
            <a:off x="9513277" y="5221452"/>
            <a:ext cx="2469635" cy="814610"/>
          </a:xfrm>
          <a:prstGeom prst="flowChartDecisi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Conclusion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4FF5E75D-D7C8-CBEC-29B9-9FAC6A867C06}"/>
              </a:ext>
            </a:extLst>
          </p:cNvPr>
          <p:cNvSpPr/>
          <p:nvPr/>
        </p:nvSpPr>
        <p:spPr>
          <a:xfrm rot="5400000">
            <a:off x="966397" y="2871575"/>
            <a:ext cx="637443" cy="190189"/>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49455FAD-F084-4D32-F5FF-54B62A05351A}"/>
              </a:ext>
            </a:extLst>
          </p:cNvPr>
          <p:cNvSpPr/>
          <p:nvPr/>
        </p:nvSpPr>
        <p:spPr>
          <a:xfrm>
            <a:off x="2347379" y="3914043"/>
            <a:ext cx="787071" cy="200757"/>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EBFB034-2BC0-48CD-8D10-1FF3C3F52D72}"/>
              </a:ext>
            </a:extLst>
          </p:cNvPr>
          <p:cNvSpPr/>
          <p:nvPr/>
        </p:nvSpPr>
        <p:spPr>
          <a:xfrm>
            <a:off x="8884052" y="3914043"/>
            <a:ext cx="820406" cy="200757"/>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43AC78D4-5D72-60FC-0D46-FC848D3EFF0A}"/>
              </a:ext>
            </a:extLst>
          </p:cNvPr>
          <p:cNvSpPr/>
          <p:nvPr/>
        </p:nvSpPr>
        <p:spPr>
          <a:xfrm rot="5400000">
            <a:off x="10475119" y="4610476"/>
            <a:ext cx="568353" cy="264771"/>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05B0991F-D282-1595-4354-CC08E5D7589D}"/>
              </a:ext>
            </a:extLst>
          </p:cNvPr>
          <p:cNvSpPr/>
          <p:nvPr/>
        </p:nvSpPr>
        <p:spPr>
          <a:xfrm>
            <a:off x="5514970" y="3914043"/>
            <a:ext cx="819573" cy="200757"/>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25B0E32-6AD8-9D1D-4A91-9FEA5A3F5E80}"/>
              </a:ext>
            </a:extLst>
          </p:cNvPr>
          <p:cNvSpPr/>
          <p:nvPr/>
        </p:nvSpPr>
        <p:spPr>
          <a:xfrm>
            <a:off x="6567325" y="3563816"/>
            <a:ext cx="2052751" cy="827943"/>
          </a:xfrm>
          <a:prstGeom prst="rect">
            <a:avLst/>
          </a:prstGeom>
          <a:solidFill>
            <a:schemeClr val="accent5">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Sentiment Intensity Analyser</a:t>
            </a:r>
          </a:p>
        </p:txBody>
      </p:sp>
    </p:spTree>
    <p:extLst>
      <p:ext uri="{BB962C8B-B14F-4D97-AF65-F5344CB8AC3E}">
        <p14:creationId xmlns:p14="http://schemas.microsoft.com/office/powerpoint/2010/main" val="387512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47F5-33C0-0F2C-CC40-8A66D693DB85}"/>
              </a:ext>
            </a:extLst>
          </p:cNvPr>
          <p:cNvSpPr>
            <a:spLocks noGrp="1"/>
          </p:cNvSpPr>
          <p:nvPr>
            <p:ph type="title"/>
          </p:nvPr>
        </p:nvSpPr>
        <p:spPr/>
        <p:txBody>
          <a:bodyPr>
            <a:normAutofit/>
          </a:bodyPr>
          <a:lstStyle/>
          <a:p>
            <a:pPr algn="ctr"/>
            <a:r>
              <a:rPr lang="en-IN" sz="4400" b="0" i="0" u="none" strike="noStrike" dirty="0">
                <a:solidFill>
                  <a:srgbClr val="000000"/>
                </a:solidFill>
                <a:effectLst/>
                <a:latin typeface="Times New Roman" panose="02020603050405020304" pitchFamily="18" charset="0"/>
                <a:cs typeface="Times New Roman" panose="02020603050405020304" pitchFamily="18" charset="0"/>
              </a:rPr>
              <a:t>Data Collection - Reddit API</a:t>
            </a:r>
            <a:endParaRPr lang="en-IN" sz="4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A96DAD3-F287-E884-9E8E-4E07D8F0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26" y="1869432"/>
            <a:ext cx="10588681" cy="308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17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5B41-3EA6-F614-920E-369715D1C287}"/>
              </a:ext>
            </a:extLst>
          </p:cNvPr>
          <p:cNvSpPr>
            <a:spLocks noGrp="1"/>
          </p:cNvSpPr>
          <p:nvPr>
            <p:ph type="title"/>
          </p:nvPr>
        </p:nvSpPr>
        <p:spPr/>
        <p:txBody>
          <a:bodyPr>
            <a:normAutofit/>
          </a:bodyPr>
          <a:lstStyle/>
          <a:p>
            <a:pPr algn="ctr"/>
            <a:r>
              <a:rPr lang="en-IN" sz="4400" b="0" i="0" u="none" strike="noStrike" dirty="0">
                <a:solidFill>
                  <a:srgbClr val="000000"/>
                </a:solidFill>
                <a:effectLst/>
                <a:latin typeface="Times New Roman" panose="02020603050405020304" pitchFamily="18" charset="0"/>
                <a:cs typeface="Times New Roman" panose="02020603050405020304" pitchFamily="18" charset="0"/>
              </a:rPr>
              <a:t>Data Collection - PRAW</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DBE6F-C0DE-E638-209E-0110E7B6206C}"/>
              </a:ext>
            </a:extLst>
          </p:cNvPr>
          <p:cNvSpPr>
            <a:spLocks noGrp="1"/>
          </p:cNvSpPr>
          <p:nvPr>
            <p:ph idx="1"/>
          </p:nvPr>
        </p:nvSpPr>
        <p:spPr>
          <a:xfrm>
            <a:off x="1097280" y="1845734"/>
            <a:ext cx="5540912" cy="4023360"/>
          </a:xfrm>
        </p:spPr>
        <p:txBody>
          <a:bodyPr>
            <a:normAutofit fontScale="85000" lnSpcReduction="20000"/>
          </a:bodyPr>
          <a:lstStyle/>
          <a:p>
            <a:pPr rtl="0">
              <a:spcBef>
                <a:spcPts val="0"/>
              </a:spcBef>
              <a:spcAft>
                <a:spcPts val="1600"/>
              </a:spcAft>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  PRAW (Python Reddit API Wrapper) is a Python library that serves as a wrapper for the Reddit API</a:t>
            </a:r>
          </a:p>
          <a:p>
            <a:pPr marL="0" indent="0" rtl="0">
              <a:spcBef>
                <a:spcPts val="0"/>
              </a:spcBef>
              <a:spcAft>
                <a:spcPts val="1600"/>
              </a:spcAft>
              <a:buNone/>
            </a:pPr>
            <a:endParaRPr lang="en-US" sz="2400" b="0" dirty="0">
              <a:solidFill>
                <a:schemeClr val="tx1"/>
              </a:solidFill>
              <a:effectLst/>
              <a:latin typeface="Times New Roman" panose="02020603050405020304" pitchFamily="18" charset="0"/>
              <a:cs typeface="Times New Roman" panose="02020603050405020304" pitchFamily="18" charset="0"/>
            </a:endParaRPr>
          </a:p>
          <a:p>
            <a:pPr rtl="0">
              <a:spcBef>
                <a:spcPts val="0"/>
              </a:spcBef>
              <a:spcAft>
                <a:spcPts val="1600"/>
              </a:spcAft>
              <a:buFont typeface="Arial" panose="020B0604020202020204" pitchFamily="34" charset="0"/>
              <a:buChar char="•"/>
            </a:pPr>
            <a:r>
              <a:rPr lang="en-US" sz="2400" b="0" i="0" u="none" strike="noStrike" dirty="0">
                <a:solidFill>
                  <a:schemeClr val="tx1"/>
                </a:solidFill>
                <a:effectLst/>
                <a:latin typeface="Times New Roman" panose="02020603050405020304" pitchFamily="18" charset="0"/>
                <a:cs typeface="Times New Roman" panose="02020603050405020304" pitchFamily="18" charset="0"/>
              </a:rPr>
              <a:t>  With PRAW, developers can use Python to interact with Reddit programmatically without dealing with the low-level details of the API.</a:t>
            </a:r>
          </a:p>
          <a:p>
            <a:pPr marL="0" indent="0" rtl="0">
              <a:spcBef>
                <a:spcPts val="0"/>
              </a:spcBef>
              <a:spcAft>
                <a:spcPts val="1600"/>
              </a:spcAft>
              <a:buNone/>
            </a:pPr>
            <a:endParaRPr lang="en-US" sz="2400" b="0" dirty="0">
              <a:solidFill>
                <a:schemeClr val="tx1"/>
              </a:solidFill>
              <a:effectLst/>
              <a:latin typeface="Times New Roman" panose="02020603050405020304" pitchFamily="18" charset="0"/>
              <a:cs typeface="Times New Roman" panose="02020603050405020304" pitchFamily="18" charset="0"/>
            </a:endParaRPr>
          </a:p>
          <a:p>
            <a:pPr rtl="0">
              <a:spcBef>
                <a:spcPts val="0"/>
              </a:spcBef>
              <a:spcAft>
                <a:spcPts val="1600"/>
              </a:spcAft>
              <a:buFont typeface="Arial" panose="020B0604020202020204" pitchFamily="34" charset="0"/>
              <a:buChar char="•"/>
            </a:pPr>
            <a:r>
              <a:rPr lang="en-US" sz="2400" b="0" dirty="0">
                <a:solidFill>
                  <a:schemeClr val="tx1"/>
                </a:solidFill>
                <a:effectLst/>
                <a:latin typeface="Times New Roman" panose="02020603050405020304" pitchFamily="18" charset="0"/>
                <a:cs typeface="Times New Roman" panose="02020603050405020304" pitchFamily="18" charset="0"/>
              </a:rPr>
              <a:t>  I</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t provides a way for external applications, scripts, or services to access and manipulate Reddit data, such as posts, comments, user information, and subreddit details.</a:t>
            </a:r>
            <a:endParaRPr lang="en-US" sz="2400" b="0" dirty="0">
              <a:solidFill>
                <a:schemeClr val="tx1"/>
              </a:solidFill>
              <a:effectLst/>
              <a:latin typeface="Times New Roman" panose="02020603050405020304" pitchFamily="18" charset="0"/>
              <a:cs typeface="Times New Roman" panose="02020603050405020304" pitchFamily="18" charset="0"/>
            </a:endParaRPr>
          </a:p>
          <a:p>
            <a:br>
              <a:rPr lang="en-US" dirty="0"/>
            </a:br>
            <a:endParaRPr lang="en-IN" dirty="0"/>
          </a:p>
        </p:txBody>
      </p:sp>
      <p:pic>
        <p:nvPicPr>
          <p:cNvPr id="2050" name="Picture 2">
            <a:extLst>
              <a:ext uri="{FF2B5EF4-FFF2-40B4-BE49-F238E27FC236}">
                <a16:creationId xmlns:a16="http://schemas.microsoft.com/office/drawing/2014/main" id="{ADE03D3E-8FB0-AB43-8F4F-68F89CEA0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843" y="2646091"/>
            <a:ext cx="4857750" cy="242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05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6862-5D9C-3BE0-C0F8-1AF2274DB4C0}"/>
              </a:ext>
            </a:extLst>
          </p:cNvPr>
          <p:cNvSpPr>
            <a:spLocks noGrp="1"/>
          </p:cNvSpPr>
          <p:nvPr>
            <p:ph type="title"/>
          </p:nvPr>
        </p:nvSpPr>
        <p:spPr/>
        <p:txBody>
          <a:bodyPr>
            <a:normAutofit/>
          </a:bodyPr>
          <a:lstStyle/>
          <a:p>
            <a:pPr algn="ctr"/>
            <a:r>
              <a:rPr lang="en-US" sz="4400" b="0" i="0" u="none" strike="noStrike" dirty="0">
                <a:solidFill>
                  <a:srgbClr val="000000"/>
                </a:solidFill>
                <a:effectLst/>
                <a:latin typeface="Times New Roman" panose="02020603050405020304" pitchFamily="18" charset="0"/>
                <a:cs typeface="Times New Roman" panose="02020603050405020304" pitchFamily="18" charset="0"/>
              </a:rPr>
              <a:t>Steps in Data Extraction from Reddit</a:t>
            </a:r>
            <a:endParaRPr lang="en-IN" sz="9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BB1F95-379E-1D42-FE23-65D642FF7502}"/>
              </a:ext>
            </a:extLst>
          </p:cNvPr>
          <p:cNvSpPr>
            <a:spLocks noGrp="1"/>
          </p:cNvSpPr>
          <p:nvPr>
            <p:ph idx="1"/>
          </p:nvPr>
        </p:nvSpPr>
        <p:spPr>
          <a:xfrm>
            <a:off x="1167618" y="1845733"/>
            <a:ext cx="6648743" cy="4023360"/>
          </a:xfrm>
        </p:spPr>
        <p:txBody>
          <a:bodyPr/>
          <a:lstStyle/>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Importing Libraries like PRAW, pandas</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Setting Up Reddit API Credentials</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Accessing Subreddit - “Israel Palestine”, “IsraelPalestineWar_23” etc ..</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Setting up parameters such as limit and number of requests</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Fetching posts in chunks</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Collecting post information in the form of python objects</a:t>
            </a: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Create a </a:t>
            </a:r>
            <a:r>
              <a:rPr lang="en-IN" b="0" i="0" u="none" strike="noStrike" dirty="0" err="1">
                <a:solidFill>
                  <a:schemeClr val="tx1"/>
                </a:solidFill>
                <a:effectLst/>
                <a:latin typeface="Times New Roman" panose="02020603050405020304" pitchFamily="18" charset="0"/>
                <a:cs typeface="Times New Roman" panose="02020603050405020304" pitchFamily="18" charset="0"/>
              </a:rPr>
              <a:t>dataframe</a:t>
            </a:r>
            <a:endParaRPr lang="en-IN"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lnSpc>
                <a:spcPct val="100000"/>
              </a:lnSpc>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Convert the </a:t>
            </a:r>
            <a:r>
              <a:rPr lang="en-IN" b="0" i="0" u="none" strike="noStrike" dirty="0" err="1">
                <a:solidFill>
                  <a:schemeClr val="tx1"/>
                </a:solidFill>
                <a:effectLst/>
                <a:latin typeface="Times New Roman" panose="02020603050405020304" pitchFamily="18" charset="0"/>
                <a:cs typeface="Times New Roman" panose="02020603050405020304" pitchFamily="18" charset="0"/>
              </a:rPr>
              <a:t>dataframe</a:t>
            </a:r>
            <a:r>
              <a:rPr lang="en-IN" b="0" i="0" u="none" strike="noStrike" dirty="0">
                <a:solidFill>
                  <a:schemeClr val="tx1"/>
                </a:solidFill>
                <a:effectLst/>
                <a:latin typeface="Times New Roman" panose="02020603050405020304" pitchFamily="18" charset="0"/>
                <a:cs typeface="Times New Roman" panose="02020603050405020304" pitchFamily="18" charset="0"/>
              </a:rPr>
              <a:t> into csv</a:t>
            </a:r>
          </a:p>
          <a:p>
            <a:pPr rtl="0" fontAlgn="base">
              <a:lnSpc>
                <a:spcPct val="100000"/>
              </a:lnSpc>
              <a:spcBef>
                <a:spcPts val="0"/>
              </a:spcBef>
              <a:spcAft>
                <a:spcPts val="160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cs typeface="Times New Roman" panose="02020603050405020304" pitchFamily="18" charset="0"/>
              </a:rPr>
              <a:t>  Merge data into </a:t>
            </a:r>
            <a:r>
              <a:rPr lang="en-IN" b="0" i="0" u="none" strike="noStrike" dirty="0" err="1">
                <a:solidFill>
                  <a:schemeClr val="tx1"/>
                </a:solidFill>
                <a:effectLst/>
                <a:latin typeface="Times New Roman" panose="02020603050405020304" pitchFamily="18" charset="0"/>
                <a:cs typeface="Times New Roman" panose="02020603050405020304" pitchFamily="18" charset="0"/>
              </a:rPr>
              <a:t>dataframe</a:t>
            </a:r>
            <a:r>
              <a:rPr lang="en-IN" b="0" i="0" u="none" strike="noStrike" dirty="0">
                <a:solidFill>
                  <a:schemeClr val="tx1"/>
                </a:solidFill>
                <a:effectLst/>
                <a:latin typeface="Times New Roman" panose="02020603050405020304" pitchFamily="18" charset="0"/>
                <a:cs typeface="Times New Roman" panose="02020603050405020304" pitchFamily="18" charset="0"/>
              </a:rPr>
              <a:t> before data pre processing </a:t>
            </a:r>
          </a:p>
          <a:p>
            <a:endParaRPr lang="en-IN" dirty="0"/>
          </a:p>
        </p:txBody>
      </p:sp>
      <p:pic>
        <p:nvPicPr>
          <p:cNvPr id="3074" name="Picture 2">
            <a:extLst>
              <a:ext uri="{FF2B5EF4-FFF2-40B4-BE49-F238E27FC236}">
                <a16:creationId xmlns:a16="http://schemas.microsoft.com/office/drawing/2014/main" id="{35133EBA-A9BF-04D9-321D-C7BB93C23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716" y="1845733"/>
            <a:ext cx="3475599" cy="35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11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8299-5F47-CB23-1807-E13FBCA2BF81}"/>
              </a:ext>
            </a:extLst>
          </p:cNvPr>
          <p:cNvSpPr>
            <a:spLocks noGrp="1"/>
          </p:cNvSpPr>
          <p:nvPr>
            <p:ph type="title"/>
          </p:nvPr>
        </p:nvSpPr>
        <p:spPr>
          <a:xfrm>
            <a:off x="1097280" y="66796"/>
            <a:ext cx="10058400" cy="1450757"/>
          </a:xfrm>
        </p:spPr>
        <p:txBody>
          <a:bodyPr>
            <a:normAutofit/>
          </a:bodyPr>
          <a:lstStyle/>
          <a:p>
            <a:pPr algn="ctr"/>
            <a:r>
              <a:rPr lang="en-IN" sz="4400" b="0" i="0" u="none" strike="noStrike" dirty="0">
                <a:solidFill>
                  <a:srgbClr val="000000"/>
                </a:solidFill>
                <a:effectLst/>
                <a:latin typeface="Times New Roman" panose="02020603050405020304" pitchFamily="18" charset="0"/>
                <a:cs typeface="Times New Roman" panose="02020603050405020304" pitchFamily="18" charset="0"/>
              </a:rPr>
              <a:t>Data Preprocessing</a:t>
            </a:r>
            <a:endParaRPr lang="en-IN" sz="96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BD1DEBA7-A424-A15A-A3C3-8EE4E78B8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842868"/>
            <a:ext cx="10119360" cy="444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7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C3C4-F964-69B3-10D6-224B3465FD66}"/>
              </a:ext>
            </a:extLst>
          </p:cNvPr>
          <p:cNvSpPr>
            <a:spLocks noGrp="1"/>
          </p:cNvSpPr>
          <p:nvPr>
            <p:ph type="title"/>
          </p:nvPr>
        </p:nvSpPr>
        <p:spPr/>
        <p:txBody>
          <a:bodyPr>
            <a:normAutofit/>
          </a:bodyPr>
          <a:lstStyle/>
          <a:p>
            <a:pPr algn="ctr"/>
            <a:r>
              <a:rPr lang="en-US" sz="4400" b="0" i="0" u="none" strike="noStrike" dirty="0">
                <a:solidFill>
                  <a:srgbClr val="000000"/>
                </a:solidFill>
                <a:effectLst/>
                <a:latin typeface="Times New Roman" panose="02020603050405020304" pitchFamily="18" charset="0"/>
                <a:cs typeface="Times New Roman" panose="02020603050405020304" pitchFamily="18" charset="0"/>
              </a:rPr>
              <a:t>More Details on Data Pre processing</a:t>
            </a:r>
            <a:endParaRPr lang="en-IN" sz="9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384258-C999-5E4E-06B0-B8D3159BB787}"/>
              </a:ext>
            </a:extLst>
          </p:cNvPr>
          <p:cNvSpPr>
            <a:spLocks noGrp="1"/>
          </p:cNvSpPr>
          <p:nvPr>
            <p:ph idx="1"/>
          </p:nvPr>
        </p:nvSpPr>
        <p:spPr/>
        <p:txBody>
          <a:bodyPr/>
          <a:lstStyle/>
          <a:p>
            <a:pPr marL="0" indent="0" fontAlgn="base">
              <a:lnSpc>
                <a:spcPct val="100000"/>
              </a:lnSpc>
              <a:spcBef>
                <a:spcPts val="0"/>
              </a:spcBef>
              <a:spcAft>
                <a:spcPts val="0"/>
              </a:spcAft>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Copy relevant columns</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Drop </a:t>
            </a:r>
            <a:r>
              <a:rPr lang="en-US" b="0" i="0" u="none" strike="noStrike" dirty="0" err="1">
                <a:solidFill>
                  <a:schemeClr val="tx1"/>
                </a:solidFill>
                <a:effectLst/>
                <a:latin typeface="Times New Roman" panose="02020603050405020304" pitchFamily="18" charset="0"/>
                <a:cs typeface="Times New Roman" panose="02020603050405020304" pitchFamily="18" charset="0"/>
              </a:rPr>
              <a:t>NaN</a:t>
            </a:r>
            <a:r>
              <a:rPr lang="en-US" b="0" i="0" u="none" strike="noStrike" dirty="0">
                <a:solidFill>
                  <a:schemeClr val="tx1"/>
                </a:solidFill>
                <a:effectLst/>
                <a:latin typeface="Times New Roman" panose="02020603050405020304" pitchFamily="18" charset="0"/>
                <a:cs typeface="Times New Roman" panose="02020603050405020304" pitchFamily="18" charset="0"/>
              </a:rPr>
              <a:t> values</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Convert text to lower to ensure consistency</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Remove @handlers</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Remove URLs</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Remove Special Characters</a:t>
            </a:r>
          </a:p>
          <a:p>
            <a:pPr fontAlgn="base">
              <a:lnSpc>
                <a:spcPct val="100000"/>
              </a:lnSpc>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Remove Single Characters</a:t>
            </a:r>
          </a:p>
          <a:p>
            <a:pPr fontAlgn="base">
              <a:lnSpc>
                <a:spcPct val="100000"/>
              </a:lnSpc>
              <a:spcBef>
                <a:spcPts val="0"/>
              </a:spcBef>
              <a:spcAft>
                <a:spcPts val="160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Substitute Multiple Spaces with Single space</a:t>
            </a:r>
          </a:p>
          <a:p>
            <a:pPr fontAlgn="base">
              <a:lnSpc>
                <a:spcPct val="100000"/>
              </a:lnSpc>
              <a:spcBef>
                <a:spcPts val="0"/>
              </a:spcBef>
              <a:spcAft>
                <a:spcPts val="160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  Convert timestamp to a datetime format</a:t>
            </a:r>
          </a:p>
          <a:p>
            <a:endParaRPr lang="en-IN" dirty="0"/>
          </a:p>
        </p:txBody>
      </p:sp>
    </p:spTree>
    <p:extLst>
      <p:ext uri="{BB962C8B-B14F-4D97-AF65-F5344CB8AC3E}">
        <p14:creationId xmlns:p14="http://schemas.microsoft.com/office/powerpoint/2010/main" val="7386860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378</TotalTime>
  <Words>478</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CIS600 :Principles of Social Media and Data Mining Sentiment Analysis on Israel-Palestine Conflict using Reddit Data</vt:lpstr>
      <vt:lpstr>Team members</vt:lpstr>
      <vt:lpstr>Introduction</vt:lpstr>
      <vt:lpstr>Workflow of the project</vt:lpstr>
      <vt:lpstr>Data Collection - Reddit API</vt:lpstr>
      <vt:lpstr>Data Collection - PRAW</vt:lpstr>
      <vt:lpstr>Steps in Data Extraction from Reddit</vt:lpstr>
      <vt:lpstr>Data Preprocessing</vt:lpstr>
      <vt:lpstr>More Details on Data Pre processing</vt:lpstr>
      <vt:lpstr>Sentiment Analysis</vt:lpstr>
      <vt:lpstr>Feature Engineering</vt:lpstr>
      <vt:lpstr>Results - Analysis of Data</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dc:title>
  <dc:creator>Papana Vikas</dc:creator>
  <cp:lastModifiedBy>prasanth sagar</cp:lastModifiedBy>
  <cp:revision>48</cp:revision>
  <dcterms:created xsi:type="dcterms:W3CDTF">2023-12-08T03:00:30Z</dcterms:created>
  <dcterms:modified xsi:type="dcterms:W3CDTF">2023-12-08T17:28:08Z</dcterms:modified>
</cp:coreProperties>
</file>