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3" r:id="rId6"/>
    <p:sldId id="269" r:id="rId7"/>
    <p:sldId id="270" r:id="rId8"/>
    <p:sldId id="272" r:id="rId9"/>
    <p:sldId id="271" r:id="rId10"/>
    <p:sldId id="262" r:id="rId11"/>
    <p:sldId id="268"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66"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914" autoAdjust="0"/>
  </p:normalViewPr>
  <p:slideViewPr>
    <p:cSldViewPr snapToGrid="0">
      <p:cViewPr>
        <p:scale>
          <a:sx n="125" d="100"/>
          <a:sy n="125" d="100"/>
        </p:scale>
        <p:origin x="-946"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anishman/twitter-emo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De-Stress – A battle against depression</a:t>
            </a:r>
            <a:endParaRPr lang="en-IN" dirty="0"/>
          </a:p>
        </p:txBody>
      </p:sp>
      <p:sp>
        <p:nvSpPr>
          <p:cNvPr id="3" name="Subtitle 2"/>
          <p:cNvSpPr>
            <a:spLocks noGrp="1"/>
          </p:cNvSpPr>
          <p:nvPr>
            <p:ph type="subTitle" idx="1"/>
          </p:nvPr>
        </p:nvSpPr>
        <p:spPr/>
        <p:txBody>
          <a:bodyPr/>
          <a:lstStyle/>
          <a:p>
            <a:pPr algn="just"/>
            <a:r>
              <a:rPr lang="en-IN" dirty="0" err="1" smtClean="0"/>
              <a:t>Prasanth</a:t>
            </a:r>
            <a:r>
              <a:rPr lang="en-IN" dirty="0" smtClean="0"/>
              <a:t> P - 2015103601</a:t>
            </a:r>
          </a:p>
          <a:p>
            <a:pPr algn="just"/>
            <a:r>
              <a:rPr lang="en-IN" dirty="0" smtClean="0"/>
              <a:t>Abhishek r   - 2015103579	</a:t>
            </a:r>
            <a:endParaRPr lang="en-IN" dirty="0"/>
          </a:p>
        </p:txBody>
      </p:sp>
    </p:spTree>
    <p:extLst>
      <p:ext uri="{BB962C8B-B14F-4D97-AF65-F5344CB8AC3E}">
        <p14:creationId xmlns:p14="http://schemas.microsoft.com/office/powerpoint/2010/main" val="1734482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Identified leading to the Problem Definition.</a:t>
            </a:r>
            <a:endParaRPr lang="en-IN" dirty="0"/>
          </a:p>
        </p:txBody>
      </p:sp>
      <p:sp>
        <p:nvSpPr>
          <p:cNvPr id="3" name="Content Placeholder 2"/>
          <p:cNvSpPr>
            <a:spLocks noGrp="1"/>
          </p:cNvSpPr>
          <p:nvPr>
            <p:ph idx="1"/>
          </p:nvPr>
        </p:nvSpPr>
        <p:spPr/>
        <p:txBody>
          <a:bodyPr/>
          <a:lstStyle/>
          <a:p>
            <a:r>
              <a:rPr lang="en-IN" dirty="0" smtClean="0"/>
              <a:t>Although researches have been carried out on depression detection, no suitable strategy implementation exists.</a:t>
            </a:r>
          </a:p>
          <a:p>
            <a:r>
              <a:rPr lang="en-IN" dirty="0" smtClean="0"/>
              <a:t>People nowadays have more Facebook friends that real friends. The time we spend speaking with our friends is minimal. We prefer sharing our stories with the entire world but not to the people we are close with. When such posts are posted on social networking sites to express our feelings, people just scroll through it without understanding that a friend is in need of help.</a:t>
            </a:r>
          </a:p>
          <a:p>
            <a:pPr marL="0" indent="0">
              <a:buNone/>
            </a:pPr>
            <a:endParaRPr lang="en-IN" dirty="0" smtClean="0"/>
          </a:p>
        </p:txBody>
      </p:sp>
    </p:spTree>
    <p:extLst>
      <p:ext uri="{BB962C8B-B14F-4D97-AF65-F5344CB8AC3E}">
        <p14:creationId xmlns:p14="http://schemas.microsoft.com/office/powerpoint/2010/main" val="804012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Macro level Block Diagram</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4117" y="2019631"/>
            <a:ext cx="7048707" cy="4302754"/>
          </a:xfrm>
        </p:spPr>
      </p:pic>
    </p:spTree>
    <p:extLst>
      <p:ext uri="{BB962C8B-B14F-4D97-AF65-F5344CB8AC3E}">
        <p14:creationId xmlns:p14="http://schemas.microsoft.com/office/powerpoint/2010/main" val="176292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 level Block Diagram</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460" y="1349477"/>
            <a:ext cx="7264071" cy="4674165"/>
          </a:xfrm>
        </p:spPr>
      </p:pic>
    </p:spTree>
    <p:extLst>
      <p:ext uri="{BB962C8B-B14F-4D97-AF65-F5344CB8AC3E}">
        <p14:creationId xmlns:p14="http://schemas.microsoft.com/office/powerpoint/2010/main" val="337661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Preprocessing</a:t>
            </a:r>
            <a:endParaRPr lang="en-IN" dirty="0"/>
          </a:p>
        </p:txBody>
      </p:sp>
      <p:sp>
        <p:nvSpPr>
          <p:cNvPr id="3" name="Content Placeholder 2"/>
          <p:cNvSpPr>
            <a:spLocks noGrp="1"/>
          </p:cNvSpPr>
          <p:nvPr>
            <p:ph idx="1"/>
          </p:nvPr>
        </p:nvSpPr>
        <p:spPr/>
        <p:txBody>
          <a:bodyPr/>
          <a:lstStyle/>
          <a:p>
            <a:r>
              <a:rPr lang="en-IN" dirty="0" smtClean="0"/>
              <a:t>Input     : Dataset</a:t>
            </a:r>
          </a:p>
          <a:p>
            <a:r>
              <a:rPr lang="en-IN" dirty="0" smtClean="0"/>
              <a:t>Output : Bag of words and labels.</a:t>
            </a:r>
          </a:p>
          <a:p>
            <a:pPr marL="0" indent="0">
              <a:buNone/>
            </a:pPr>
            <a:r>
              <a:rPr lang="en-IN" dirty="0"/>
              <a:t> </a:t>
            </a:r>
            <a:r>
              <a:rPr lang="en-IN" dirty="0" smtClean="0"/>
              <a:t>  </a:t>
            </a:r>
          </a:p>
          <a:p>
            <a:pPr marL="0" indent="0">
              <a:buNone/>
            </a:pPr>
            <a:r>
              <a:rPr lang="en-IN" dirty="0" smtClean="0"/>
              <a:t> </a:t>
            </a:r>
            <a:r>
              <a:rPr lang="en-IN" b="1" dirty="0" smtClean="0"/>
              <a:t>Removal of Special Characters</a:t>
            </a:r>
          </a:p>
          <a:p>
            <a:pPr marL="0" indent="0">
              <a:buNone/>
            </a:pPr>
            <a:r>
              <a:rPr lang="en-IN" dirty="0" smtClean="0"/>
              <a:t>   The input is searched for special characters such as #,@,… and they are removed if found.</a:t>
            </a:r>
          </a:p>
          <a:p>
            <a:pPr marL="0" indent="0">
              <a:buNone/>
            </a:pPr>
            <a:r>
              <a:rPr lang="en-IN" b="1" dirty="0" smtClean="0"/>
              <a:t> Convert text to lower case</a:t>
            </a:r>
            <a:endParaRPr lang="en-IN" b="1" dirty="0"/>
          </a:p>
          <a:p>
            <a:pPr marL="0" indent="0">
              <a:buNone/>
            </a:pPr>
            <a:r>
              <a:rPr lang="en-IN" dirty="0" smtClean="0"/>
              <a:t>   The input after the removal of special characters is converted to lower case.</a:t>
            </a:r>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245620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lnSpcReduction="10000"/>
          </a:bodyPr>
          <a:lstStyle/>
          <a:p>
            <a:r>
              <a:rPr lang="en-IN" b="1" dirty="0" smtClean="0"/>
              <a:t>Tokenising:</a:t>
            </a:r>
          </a:p>
          <a:p>
            <a:pPr marL="0" indent="0">
              <a:buNone/>
            </a:pPr>
            <a:r>
              <a:rPr lang="en-IN" b="1" dirty="0"/>
              <a:t> </a:t>
            </a:r>
            <a:r>
              <a:rPr lang="en-IN" b="1" dirty="0" smtClean="0"/>
              <a:t>  </a:t>
            </a:r>
            <a:r>
              <a:rPr lang="en-IN" dirty="0" smtClean="0"/>
              <a:t>The pre-processed data is broken down into </a:t>
            </a:r>
            <a:r>
              <a:rPr lang="en-IN" dirty="0" err="1" smtClean="0"/>
              <a:t>tokens.The</a:t>
            </a:r>
            <a:r>
              <a:rPr lang="en-IN" dirty="0" smtClean="0"/>
              <a:t> tokens could be words , phrases or other elements.</a:t>
            </a:r>
          </a:p>
          <a:p>
            <a:pPr marL="0" indent="0">
              <a:buNone/>
            </a:pPr>
            <a:r>
              <a:rPr lang="en-IN" dirty="0" smtClean="0"/>
              <a:t> </a:t>
            </a:r>
            <a:r>
              <a:rPr lang="en-IN" b="1" dirty="0" smtClean="0"/>
              <a:t>Removal of stop words</a:t>
            </a:r>
            <a:endParaRPr lang="en-IN" b="1" dirty="0"/>
          </a:p>
          <a:p>
            <a:pPr marL="0" indent="0">
              <a:buNone/>
            </a:pPr>
            <a:r>
              <a:rPr lang="en-IN" dirty="0" smtClean="0"/>
              <a:t>   Commonly used words such as “a” ,”an” , “the” , “is” , </a:t>
            </a:r>
            <a:r>
              <a:rPr lang="en-IN" dirty="0" err="1" smtClean="0"/>
              <a:t>etc</a:t>
            </a:r>
            <a:r>
              <a:rPr lang="en-IN" dirty="0" smtClean="0"/>
              <a:t> are removed.</a:t>
            </a:r>
          </a:p>
          <a:p>
            <a:pPr marL="0" indent="0">
              <a:buNone/>
            </a:pPr>
            <a:r>
              <a:rPr lang="en-IN" dirty="0"/>
              <a:t> </a:t>
            </a:r>
            <a:r>
              <a:rPr lang="en-IN" b="1" dirty="0" smtClean="0"/>
              <a:t>Count </a:t>
            </a:r>
            <a:r>
              <a:rPr lang="en-IN" b="1" dirty="0" err="1" smtClean="0"/>
              <a:t>Vectorising</a:t>
            </a:r>
            <a:endParaRPr lang="en-IN" b="1" dirty="0" smtClean="0"/>
          </a:p>
          <a:p>
            <a:pPr marL="0" indent="0">
              <a:buNone/>
            </a:pPr>
            <a:r>
              <a:rPr lang="en-IN" b="1" dirty="0"/>
              <a:t> </a:t>
            </a:r>
            <a:r>
              <a:rPr lang="en-IN" b="1" dirty="0" smtClean="0"/>
              <a:t>  </a:t>
            </a:r>
            <a:r>
              <a:rPr lang="en-IN" dirty="0" smtClean="0"/>
              <a:t>The count </a:t>
            </a:r>
            <a:r>
              <a:rPr lang="en-IN" dirty="0" err="1" smtClean="0"/>
              <a:t>vectoriser</a:t>
            </a:r>
            <a:r>
              <a:rPr lang="en-IN" b="1" dirty="0" smtClean="0"/>
              <a:t> </a:t>
            </a:r>
            <a:r>
              <a:rPr lang="en-IN" dirty="0" smtClean="0"/>
              <a:t>processes the tokenised input and  builds </a:t>
            </a:r>
            <a:r>
              <a:rPr lang="en-IN" dirty="0"/>
              <a:t>a vocabulary of known </a:t>
            </a:r>
            <a:r>
              <a:rPr lang="en-IN" dirty="0" smtClean="0"/>
              <a:t>words along with the occurrence of each word.</a:t>
            </a:r>
          </a:p>
          <a:p>
            <a:pPr marL="0" indent="0">
              <a:buNone/>
            </a:pPr>
            <a:endParaRPr lang="en-IN" b="1" dirty="0" smtClean="0"/>
          </a:p>
          <a:p>
            <a:pPr marL="0" indent="0">
              <a:buNone/>
            </a:pPr>
            <a:r>
              <a:rPr lang="en-IN" b="1" dirty="0"/>
              <a:t> </a:t>
            </a:r>
            <a:endParaRPr lang="en-IN" b="1" dirty="0" smtClean="0"/>
          </a:p>
        </p:txBody>
      </p:sp>
    </p:spTree>
    <p:extLst>
      <p:ext uri="{BB962C8B-B14F-4D97-AF65-F5344CB8AC3E}">
        <p14:creationId xmlns:p14="http://schemas.microsoft.com/office/powerpoint/2010/main" val="27097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Multinomial Naïve Bayes Classifier</a:t>
            </a:r>
            <a:endParaRPr lang="en-IN" dirty="0"/>
          </a:p>
        </p:txBody>
      </p:sp>
      <p:sp>
        <p:nvSpPr>
          <p:cNvPr id="3" name="Content Placeholder 2"/>
          <p:cNvSpPr>
            <a:spLocks noGrp="1"/>
          </p:cNvSpPr>
          <p:nvPr>
            <p:ph idx="1"/>
          </p:nvPr>
        </p:nvSpPr>
        <p:spPr/>
        <p:txBody>
          <a:bodyPr/>
          <a:lstStyle/>
          <a:p>
            <a:r>
              <a:rPr lang="en-IN" dirty="0" smtClean="0"/>
              <a:t>Input     : Bag-of-words , labels</a:t>
            </a:r>
          </a:p>
          <a:p>
            <a:r>
              <a:rPr lang="en-IN" dirty="0" smtClean="0"/>
              <a:t>Output : Pickle file</a:t>
            </a:r>
          </a:p>
          <a:p>
            <a:pPr marL="0" indent="0">
              <a:buNone/>
            </a:pPr>
            <a:r>
              <a:rPr lang="en-IN" dirty="0"/>
              <a:t> </a:t>
            </a:r>
            <a:r>
              <a:rPr lang="en-IN" b="1" dirty="0" smtClean="0"/>
              <a:t>Training</a:t>
            </a:r>
          </a:p>
          <a:p>
            <a:pPr marL="0" indent="0">
              <a:buNone/>
            </a:pPr>
            <a:r>
              <a:rPr lang="en-IN" b="1" dirty="0"/>
              <a:t> </a:t>
            </a:r>
            <a:r>
              <a:rPr lang="en-IN" b="1" dirty="0" smtClean="0"/>
              <a:t>   </a:t>
            </a:r>
            <a:r>
              <a:rPr lang="en-IN" dirty="0" smtClean="0"/>
              <a:t> The classifier is trained with 80% of the dataset.</a:t>
            </a:r>
          </a:p>
          <a:p>
            <a:pPr marL="0" indent="0">
              <a:buNone/>
            </a:pPr>
            <a:r>
              <a:rPr lang="en-IN" dirty="0"/>
              <a:t> </a:t>
            </a:r>
            <a:r>
              <a:rPr lang="en-IN" b="1" dirty="0" smtClean="0"/>
              <a:t>Testing</a:t>
            </a:r>
          </a:p>
          <a:p>
            <a:pPr marL="0" indent="0">
              <a:buNone/>
            </a:pPr>
            <a:r>
              <a:rPr lang="en-IN" b="1" dirty="0"/>
              <a:t> </a:t>
            </a:r>
            <a:r>
              <a:rPr lang="en-IN" b="1" dirty="0" smtClean="0"/>
              <a:t>    </a:t>
            </a:r>
            <a:r>
              <a:rPr lang="en-IN" dirty="0" smtClean="0"/>
              <a:t>The classifier is tested with 20% of the dataset.</a:t>
            </a:r>
            <a:endParaRPr lang="en-IN" b="1" dirty="0"/>
          </a:p>
        </p:txBody>
      </p:sp>
    </p:spTree>
    <p:extLst>
      <p:ext uri="{BB962C8B-B14F-4D97-AF65-F5344CB8AC3E}">
        <p14:creationId xmlns:p14="http://schemas.microsoft.com/office/powerpoint/2010/main" val="1725643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297" y="1853248"/>
            <a:ext cx="5244702" cy="4195762"/>
          </a:xfrm>
        </p:spPr>
      </p:pic>
    </p:spTree>
    <p:extLst>
      <p:ext uri="{BB962C8B-B14F-4D97-AF65-F5344CB8AC3E}">
        <p14:creationId xmlns:p14="http://schemas.microsoft.com/office/powerpoint/2010/main" val="1600834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Server</a:t>
            </a:r>
            <a:endParaRPr lang="en-IN" dirty="0"/>
          </a:p>
        </p:txBody>
      </p:sp>
      <p:sp>
        <p:nvSpPr>
          <p:cNvPr id="3" name="Content Placeholder 2"/>
          <p:cNvSpPr>
            <a:spLocks noGrp="1"/>
          </p:cNvSpPr>
          <p:nvPr>
            <p:ph idx="1"/>
          </p:nvPr>
        </p:nvSpPr>
        <p:spPr/>
        <p:txBody>
          <a:bodyPr/>
          <a:lstStyle/>
          <a:p>
            <a:r>
              <a:rPr lang="en-IN" dirty="0" smtClean="0"/>
              <a:t>Input: user entered text</a:t>
            </a:r>
          </a:p>
          <a:p>
            <a:r>
              <a:rPr lang="en-IN" dirty="0" err="1" smtClean="0"/>
              <a:t>Output:prediction</a:t>
            </a:r>
            <a:endParaRPr lang="en-IN" dirty="0" smtClean="0"/>
          </a:p>
          <a:p>
            <a:pPr marL="0" indent="0">
              <a:buNone/>
            </a:pPr>
            <a:r>
              <a:rPr lang="en-IN" dirty="0" smtClean="0"/>
              <a:t>Extreme Depression Detection.</a:t>
            </a:r>
          </a:p>
          <a:p>
            <a:pPr marL="0" indent="0">
              <a:buNone/>
            </a:pPr>
            <a:r>
              <a:rPr lang="en-IN" dirty="0"/>
              <a:t>  </a:t>
            </a:r>
            <a:r>
              <a:rPr lang="en-IN" dirty="0" smtClean="0"/>
              <a:t>The input is validated for extreme depression against a suicidal words dataset.</a:t>
            </a:r>
          </a:p>
          <a:p>
            <a:pPr marL="0" indent="0">
              <a:buNone/>
            </a:pPr>
            <a:r>
              <a:rPr lang="en-IN" dirty="0" smtClean="0"/>
              <a:t>Pickled Classifier’s prediction.</a:t>
            </a:r>
          </a:p>
          <a:p>
            <a:pPr marL="0" indent="0">
              <a:buNone/>
            </a:pPr>
            <a:r>
              <a:rPr lang="en-IN" dirty="0"/>
              <a:t> </a:t>
            </a:r>
            <a:r>
              <a:rPr lang="en-IN" dirty="0" smtClean="0"/>
              <a:t>it makes use of the Machine Learning Algorithm.</a:t>
            </a: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37545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GUI</a:t>
            </a:r>
            <a:endParaRPr lang="en-IN" dirty="0"/>
          </a:p>
        </p:txBody>
      </p:sp>
      <p:sp>
        <p:nvSpPr>
          <p:cNvPr id="3" name="Content Placeholder 2"/>
          <p:cNvSpPr>
            <a:spLocks noGrp="1"/>
          </p:cNvSpPr>
          <p:nvPr>
            <p:ph idx="1"/>
          </p:nvPr>
        </p:nvSpPr>
        <p:spPr/>
        <p:txBody>
          <a:bodyPr/>
          <a:lstStyle/>
          <a:p>
            <a:r>
              <a:rPr lang="en-IN" dirty="0" smtClean="0"/>
              <a:t>Input : user’s text</a:t>
            </a:r>
          </a:p>
          <a:p>
            <a:r>
              <a:rPr lang="en-IN" dirty="0" smtClean="0"/>
              <a:t>Output: appropriate steps to fight against depression.</a:t>
            </a:r>
            <a:endParaRPr lang="en-IN" dirty="0"/>
          </a:p>
        </p:txBody>
      </p:sp>
    </p:spTree>
    <p:extLst>
      <p:ext uri="{BB962C8B-B14F-4D97-AF65-F5344CB8AC3E}">
        <p14:creationId xmlns:p14="http://schemas.microsoft.com/office/powerpoint/2010/main" val="2255150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Preprocessing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0446" y="2006918"/>
            <a:ext cx="8133763" cy="4195762"/>
          </a:xfrm>
        </p:spPr>
      </p:pic>
    </p:spTree>
    <p:extLst>
      <p:ext uri="{BB962C8B-B14F-4D97-AF65-F5344CB8AC3E}">
        <p14:creationId xmlns:p14="http://schemas.microsoft.com/office/powerpoint/2010/main" val="257100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normAutofit/>
          </a:bodyPr>
          <a:lstStyle/>
          <a:p>
            <a:r>
              <a:rPr lang="en-IN" b="1" dirty="0"/>
              <a:t>Depression is a leading cause of mental ill health,</a:t>
            </a:r>
            <a:r>
              <a:rPr lang="en-IN" dirty="0"/>
              <a:t/>
            </a:r>
            <a:br>
              <a:rPr lang="en-IN" dirty="0"/>
            </a:br>
            <a:r>
              <a:rPr lang="en-IN" b="1" dirty="0"/>
              <a:t>which has been found to increase risk of early death. Moreover</a:t>
            </a:r>
            <a:r>
              <a:rPr lang="en-IN" dirty="0"/>
              <a:t/>
            </a:r>
            <a:br>
              <a:rPr lang="en-IN" dirty="0"/>
            </a:br>
            <a:r>
              <a:rPr lang="en-IN" b="1" dirty="0"/>
              <a:t>it is a major cause of suicidal ideation and leads to significant</a:t>
            </a:r>
            <a:r>
              <a:rPr lang="en-IN" dirty="0"/>
              <a:t/>
            </a:r>
            <a:br>
              <a:rPr lang="en-IN" dirty="0"/>
            </a:br>
            <a:r>
              <a:rPr lang="en-IN" b="1" dirty="0"/>
              <a:t>impairment in daily </a:t>
            </a:r>
            <a:r>
              <a:rPr lang="en-IN" b="1" dirty="0" smtClean="0"/>
              <a:t>life</a:t>
            </a:r>
            <a:r>
              <a:rPr lang="en-IN" dirty="0" smtClean="0"/>
              <a:t>.</a:t>
            </a:r>
          </a:p>
          <a:p>
            <a:r>
              <a:rPr lang="en-IN" dirty="0" smtClean="0"/>
              <a:t>More than 300 million people suffer from depression worldwide.</a:t>
            </a:r>
          </a:p>
          <a:p>
            <a:r>
              <a:rPr lang="en-IN" dirty="0" smtClean="0"/>
              <a:t>Suicide </a:t>
            </a:r>
            <a:r>
              <a:rPr lang="en-IN" dirty="0"/>
              <a:t>is the 13th leading cause of death globally, accounting</a:t>
            </a:r>
            <a:br>
              <a:rPr lang="en-IN" dirty="0"/>
            </a:br>
            <a:r>
              <a:rPr lang="en-IN" dirty="0"/>
              <a:t>for 5-6% of all </a:t>
            </a:r>
            <a:r>
              <a:rPr lang="en-IN" dirty="0" smtClean="0"/>
              <a:t>deaths.</a:t>
            </a: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267002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Bag of words</a:t>
            </a:r>
            <a:br>
              <a:rPr lang="en-IN"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773" y="2407920"/>
            <a:ext cx="4439270" cy="2133237"/>
          </a:xfrm>
        </p:spPr>
      </p:pic>
    </p:spTree>
    <p:extLst>
      <p:ext uri="{BB962C8B-B14F-4D97-AF65-F5344CB8AC3E}">
        <p14:creationId xmlns:p14="http://schemas.microsoft.com/office/powerpoint/2010/main" val="2332214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Pickle file generation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270" y="3192780"/>
            <a:ext cx="8509950" cy="1196341"/>
          </a:xfrm>
        </p:spPr>
      </p:pic>
    </p:spTree>
    <p:extLst>
      <p:ext uri="{BB962C8B-B14F-4D97-AF65-F5344CB8AC3E}">
        <p14:creationId xmlns:p14="http://schemas.microsoft.com/office/powerpoint/2010/main" val="1742874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Server</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778" y="1965960"/>
            <a:ext cx="7548942" cy="2969541"/>
          </a:xfrm>
        </p:spPr>
      </p:pic>
    </p:spTree>
    <p:extLst>
      <p:ext uri="{BB962C8B-B14F-4D97-AF65-F5344CB8AC3E}">
        <p14:creationId xmlns:p14="http://schemas.microsoft.com/office/powerpoint/2010/main" val="1613708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GUI</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135" y="1747838"/>
            <a:ext cx="7894505" cy="4195762"/>
          </a:xfrm>
        </p:spPr>
      </p:pic>
    </p:spTree>
    <p:extLst>
      <p:ext uri="{BB962C8B-B14F-4D97-AF65-F5344CB8AC3E}">
        <p14:creationId xmlns:p14="http://schemas.microsoft.com/office/powerpoint/2010/main" val="575685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Description and Experimental Setup</a:t>
            </a:r>
            <a:endParaRPr lang="en-IN" dirty="0"/>
          </a:p>
        </p:txBody>
      </p:sp>
      <p:sp>
        <p:nvSpPr>
          <p:cNvPr id="3" name="Content Placeholder 2"/>
          <p:cNvSpPr>
            <a:spLocks noGrp="1"/>
          </p:cNvSpPr>
          <p:nvPr>
            <p:ph idx="1"/>
          </p:nvPr>
        </p:nvSpPr>
        <p:spPr/>
        <p:txBody>
          <a:bodyPr/>
          <a:lstStyle/>
          <a:p>
            <a:pPr marL="0" indent="0">
              <a:buNone/>
            </a:pPr>
            <a:r>
              <a:rPr lang="en-IN" dirty="0" smtClean="0"/>
              <a:t>The following are used:</a:t>
            </a:r>
          </a:p>
          <a:p>
            <a:r>
              <a:rPr lang="en-IN" dirty="0" smtClean="0"/>
              <a:t>Twitter dataset</a:t>
            </a:r>
          </a:p>
          <a:p>
            <a:r>
              <a:rPr lang="en-IN" dirty="0" smtClean="0"/>
              <a:t>Python</a:t>
            </a:r>
          </a:p>
          <a:p>
            <a:r>
              <a:rPr lang="en-IN" dirty="0" smtClean="0"/>
              <a:t>Anaconda</a:t>
            </a:r>
          </a:p>
          <a:p>
            <a:r>
              <a:rPr lang="en-IN" dirty="0" err="1" smtClean="0"/>
              <a:t>Numpy</a:t>
            </a:r>
            <a:r>
              <a:rPr lang="en-IN" dirty="0" smtClean="0"/>
              <a:t>, Pandas, </a:t>
            </a:r>
            <a:r>
              <a:rPr lang="en-IN" dirty="0" err="1"/>
              <a:t>S</a:t>
            </a:r>
            <a:r>
              <a:rPr lang="en-IN" dirty="0" err="1" smtClean="0"/>
              <a:t>klearn</a:t>
            </a:r>
            <a:r>
              <a:rPr lang="en-IN" dirty="0" smtClean="0"/>
              <a:t>, </a:t>
            </a:r>
            <a:r>
              <a:rPr lang="en-IN" dirty="0" err="1"/>
              <a:t>N</a:t>
            </a:r>
            <a:r>
              <a:rPr lang="en-IN" dirty="0" err="1" smtClean="0"/>
              <a:t>ltk</a:t>
            </a:r>
            <a:endParaRPr lang="en-IN" dirty="0"/>
          </a:p>
          <a:p>
            <a:r>
              <a:rPr lang="en-IN" dirty="0" err="1" smtClean="0"/>
              <a:t>NodeJs</a:t>
            </a:r>
            <a:endParaRPr lang="en-IN" dirty="0" smtClean="0"/>
          </a:p>
          <a:p>
            <a:r>
              <a:rPr lang="en-IN" dirty="0" smtClean="0"/>
              <a:t>Bootstrap</a:t>
            </a:r>
          </a:p>
          <a:p>
            <a:r>
              <a:rPr lang="en-IN" dirty="0" smtClean="0"/>
              <a:t>CSS</a:t>
            </a:r>
          </a:p>
          <a:p>
            <a:r>
              <a:rPr lang="en-IN" dirty="0" smtClean="0"/>
              <a:t>HTML</a:t>
            </a:r>
            <a:endParaRPr lang="en-IN" dirty="0"/>
          </a:p>
        </p:txBody>
      </p:sp>
    </p:spTree>
    <p:extLst>
      <p:ext uri="{BB962C8B-B14F-4D97-AF65-F5344CB8AC3E}">
        <p14:creationId xmlns:p14="http://schemas.microsoft.com/office/powerpoint/2010/main" val="1615833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lstStyle/>
          <a:p>
            <a:r>
              <a:rPr lang="en-IN" dirty="0" smtClean="0"/>
              <a:t>Dataset – </a:t>
            </a:r>
            <a:r>
              <a:rPr lang="en-IN" dirty="0" err="1" smtClean="0"/>
              <a:t>Kaggle</a:t>
            </a:r>
            <a:r>
              <a:rPr lang="en-IN" dirty="0" smtClean="0"/>
              <a:t> </a:t>
            </a:r>
            <a:r>
              <a:rPr lang="en-IN" dirty="0"/>
              <a:t>(</a:t>
            </a:r>
            <a:r>
              <a:rPr lang="en-IN" dirty="0">
                <a:hlinkClick r:id="rId2"/>
              </a:rPr>
              <a:t>https://</a:t>
            </a:r>
            <a:r>
              <a:rPr lang="en-IN" dirty="0" smtClean="0">
                <a:hlinkClick r:id="rId2"/>
              </a:rPr>
              <a:t>www.kaggle.com/anishman/twitter-emotion</a:t>
            </a:r>
            <a:r>
              <a:rPr lang="en-IN" dirty="0" smtClean="0"/>
              <a:t>)</a:t>
            </a:r>
          </a:p>
          <a:p>
            <a:r>
              <a:rPr lang="en-IN" dirty="0" err="1"/>
              <a:t>M.S.Neethu</a:t>
            </a:r>
            <a:r>
              <a:rPr lang="en-IN" dirty="0"/>
              <a:t>, </a:t>
            </a:r>
            <a:r>
              <a:rPr lang="en-IN" dirty="0" err="1"/>
              <a:t>Rajsree</a:t>
            </a:r>
            <a:r>
              <a:rPr lang="en-IN" dirty="0"/>
              <a:t>, </a:t>
            </a:r>
            <a:r>
              <a:rPr lang="en-IN" i="1" dirty="0"/>
              <a:t>”Sentiment analysis in twitter using machine</a:t>
            </a:r>
            <a:r>
              <a:rPr lang="en-IN" dirty="0"/>
              <a:t/>
            </a:r>
            <a:br>
              <a:rPr lang="en-IN" dirty="0"/>
            </a:br>
            <a:r>
              <a:rPr lang="en-IN" i="1" dirty="0"/>
              <a:t>learning </a:t>
            </a:r>
            <a:r>
              <a:rPr lang="en-IN" i="1" dirty="0" err="1"/>
              <a:t>techniques”</a:t>
            </a:r>
            <a:r>
              <a:rPr lang="en-IN" dirty="0" err="1"/>
              <a:t>,Fourth</a:t>
            </a:r>
            <a:r>
              <a:rPr lang="en-IN" dirty="0"/>
              <a:t> International Conference on Computing,</a:t>
            </a:r>
            <a:br>
              <a:rPr lang="en-IN" dirty="0"/>
            </a:br>
            <a:r>
              <a:rPr lang="en-IN" dirty="0"/>
              <a:t>Communications and Networking Technologies (ICCCNT), </a:t>
            </a:r>
            <a:r>
              <a:rPr lang="en-IN" dirty="0" smtClean="0"/>
              <a:t>2013</a:t>
            </a:r>
            <a:endParaRPr lang="en-IN" dirty="0"/>
          </a:p>
          <a:p>
            <a:r>
              <a:rPr lang="en-IN" dirty="0" err="1" smtClean="0"/>
              <a:t>Mitali</a:t>
            </a:r>
            <a:r>
              <a:rPr lang="en-IN" dirty="0" smtClean="0"/>
              <a:t> </a:t>
            </a:r>
            <a:r>
              <a:rPr lang="en-IN" dirty="0"/>
              <a:t>Desai, </a:t>
            </a:r>
            <a:r>
              <a:rPr lang="en-IN" dirty="0" err="1"/>
              <a:t>Mayuri</a:t>
            </a:r>
            <a:r>
              <a:rPr lang="en-IN" dirty="0"/>
              <a:t> A. </a:t>
            </a:r>
            <a:r>
              <a:rPr lang="en-IN" dirty="0" err="1"/>
              <a:t>Mehta,</a:t>
            </a:r>
            <a:r>
              <a:rPr lang="en-IN" i="1" dirty="0" err="1"/>
              <a:t>”Techniques</a:t>
            </a:r>
            <a:r>
              <a:rPr lang="en-IN" i="1" dirty="0"/>
              <a:t> for sentiment analysis of</a:t>
            </a:r>
            <a:r>
              <a:rPr lang="en-IN" dirty="0"/>
              <a:t/>
            </a:r>
            <a:br>
              <a:rPr lang="en-IN" dirty="0"/>
            </a:br>
            <a:r>
              <a:rPr lang="en-IN" i="1" dirty="0"/>
              <a:t>Twitter data: A comprehensive survey”</a:t>
            </a:r>
            <a:r>
              <a:rPr lang="en-IN" dirty="0"/>
              <a:t>, International Conference on</a:t>
            </a:r>
            <a:br>
              <a:rPr lang="en-IN" dirty="0"/>
            </a:br>
            <a:r>
              <a:rPr lang="en-IN" dirty="0"/>
              <a:t>Computing, Communication and Automation (ICCCA), 2016</a:t>
            </a:r>
            <a:br>
              <a:rPr lang="en-IN" dirty="0"/>
            </a:br>
            <a:r>
              <a:rPr lang="en-IN" dirty="0"/>
              <a:t/>
            </a:r>
            <a:br>
              <a:rPr lang="en-IN" dirty="0"/>
            </a:br>
            <a:endParaRPr lang="en-IN" dirty="0" smtClean="0"/>
          </a:p>
        </p:txBody>
      </p:sp>
    </p:spTree>
    <p:extLst>
      <p:ext uri="{BB962C8B-B14F-4D97-AF65-F5344CB8AC3E}">
        <p14:creationId xmlns:p14="http://schemas.microsoft.com/office/powerpoint/2010/main" val="2163514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To design a system which can detect depression from people’s tweets and help them in any way possible.</a:t>
            </a:r>
            <a:endParaRPr lang="en-IN" dirty="0"/>
          </a:p>
        </p:txBody>
      </p:sp>
    </p:spTree>
    <p:extLst>
      <p:ext uri="{BB962C8B-B14F-4D97-AF65-F5344CB8AC3E}">
        <p14:creationId xmlns:p14="http://schemas.microsoft.com/office/powerpoint/2010/main" val="3112515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	</a:t>
            </a:r>
            <a:endParaRPr lang="en-IN" dirty="0"/>
          </a:p>
        </p:txBody>
      </p:sp>
      <p:sp>
        <p:nvSpPr>
          <p:cNvPr id="3" name="Content Placeholder 2"/>
          <p:cNvSpPr>
            <a:spLocks noGrp="1"/>
          </p:cNvSpPr>
          <p:nvPr>
            <p:ph idx="1"/>
          </p:nvPr>
        </p:nvSpPr>
        <p:spPr/>
        <p:txBody>
          <a:bodyPr/>
          <a:lstStyle/>
          <a:p>
            <a:r>
              <a:rPr lang="en-IN" dirty="0" smtClean="0"/>
              <a:t>Analysing and processing  people’s tweets using Natural Language Processing  and </a:t>
            </a:r>
            <a:r>
              <a:rPr lang="en-IN" dirty="0"/>
              <a:t>M</a:t>
            </a:r>
            <a:r>
              <a:rPr lang="en-IN" dirty="0" smtClean="0"/>
              <a:t>achine </a:t>
            </a:r>
            <a:r>
              <a:rPr lang="en-IN" dirty="0"/>
              <a:t>L</a:t>
            </a:r>
            <a:r>
              <a:rPr lang="en-IN" dirty="0" smtClean="0"/>
              <a:t>earning , determining the intensity of depression.</a:t>
            </a:r>
          </a:p>
          <a:p>
            <a:endParaRPr lang="en-IN" dirty="0" smtClean="0"/>
          </a:p>
          <a:p>
            <a:endParaRPr lang="en-IN" dirty="0"/>
          </a:p>
        </p:txBody>
      </p:sp>
    </p:spTree>
    <p:extLst>
      <p:ext uri="{BB962C8B-B14F-4D97-AF65-F5344CB8AC3E}">
        <p14:creationId xmlns:p14="http://schemas.microsoft.com/office/powerpoint/2010/main" val="2800344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4227945"/>
              </p:ext>
            </p:extLst>
          </p:nvPr>
        </p:nvGraphicFramePr>
        <p:xfrm>
          <a:off x="382642" y="1246726"/>
          <a:ext cx="10125342" cy="4848219"/>
        </p:xfrm>
        <a:graphic>
          <a:graphicData uri="http://schemas.openxmlformats.org/drawingml/2006/table">
            <a:tbl>
              <a:tblPr firstRow="1" bandRow="1">
                <a:tableStyleId>{5C22544A-7EE6-4342-B048-85BDC9FD1C3A}</a:tableStyleId>
              </a:tblPr>
              <a:tblGrid>
                <a:gridCol w="1687557"/>
                <a:gridCol w="1687557"/>
                <a:gridCol w="1687557"/>
                <a:gridCol w="1687557"/>
                <a:gridCol w="1687557"/>
                <a:gridCol w="1687557"/>
              </a:tblGrid>
              <a:tr h="398845">
                <a:tc>
                  <a:txBody>
                    <a:bodyPr/>
                    <a:lstStyle/>
                    <a:p>
                      <a:r>
                        <a:rPr lang="en-IN" dirty="0" smtClean="0"/>
                        <a:t>S.NO</a:t>
                      </a:r>
                      <a:endParaRPr lang="en-IN" dirty="0"/>
                    </a:p>
                  </a:txBody>
                  <a:tcPr/>
                </a:tc>
                <a:tc>
                  <a:txBody>
                    <a:bodyPr/>
                    <a:lstStyle/>
                    <a:p>
                      <a:r>
                        <a:rPr lang="en-IN" dirty="0" smtClean="0"/>
                        <a:t>Authors</a:t>
                      </a:r>
                      <a:endParaRPr lang="en-IN" dirty="0"/>
                    </a:p>
                  </a:txBody>
                  <a:tcPr/>
                </a:tc>
                <a:tc>
                  <a:txBody>
                    <a:bodyPr/>
                    <a:lstStyle/>
                    <a:p>
                      <a:r>
                        <a:rPr lang="en-IN" dirty="0" smtClean="0"/>
                        <a:t>Publication</a:t>
                      </a:r>
                      <a:r>
                        <a:rPr lang="en-IN" baseline="0" dirty="0" smtClean="0"/>
                        <a:t> </a:t>
                      </a:r>
                      <a:endParaRPr lang="en-IN" dirty="0"/>
                    </a:p>
                  </a:txBody>
                  <a:tcPr/>
                </a:tc>
                <a:tc>
                  <a:txBody>
                    <a:bodyPr/>
                    <a:lstStyle/>
                    <a:p>
                      <a:r>
                        <a:rPr lang="en-IN" dirty="0" smtClean="0"/>
                        <a:t>Year </a:t>
                      </a:r>
                      <a:endParaRPr lang="en-IN" dirty="0"/>
                    </a:p>
                  </a:txBody>
                  <a:tcPr/>
                </a:tc>
                <a:tc>
                  <a:txBody>
                    <a:bodyPr/>
                    <a:lstStyle/>
                    <a:p>
                      <a:r>
                        <a:rPr lang="en-IN" dirty="0" smtClean="0"/>
                        <a:t>Methods Used</a:t>
                      </a:r>
                      <a:endParaRPr lang="en-IN" dirty="0"/>
                    </a:p>
                  </a:txBody>
                  <a:tcPr/>
                </a:tc>
                <a:tc>
                  <a:txBody>
                    <a:bodyPr/>
                    <a:lstStyle/>
                    <a:p>
                      <a:r>
                        <a:rPr lang="en-IN" dirty="0" smtClean="0"/>
                        <a:t>Advantages</a:t>
                      </a:r>
                      <a:r>
                        <a:rPr lang="en-IN" baseline="0" dirty="0" smtClean="0"/>
                        <a:t> and limitations</a:t>
                      </a:r>
                      <a:endParaRPr lang="en-IN" dirty="0"/>
                    </a:p>
                  </a:txBody>
                  <a:tcPr/>
                </a:tc>
              </a:tr>
              <a:tr h="3933819">
                <a:tc>
                  <a:txBody>
                    <a:bodyPr/>
                    <a:lstStyle/>
                    <a:p>
                      <a:r>
                        <a:rPr lang="en-IN" dirty="0" smtClean="0"/>
                        <a:t>1.</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i="0" kern="1200" dirty="0" err="1" smtClean="0">
                          <a:solidFill>
                            <a:schemeClr val="dk1"/>
                          </a:solidFill>
                          <a:effectLst/>
                          <a:latin typeface="+mn-lt"/>
                          <a:ea typeface="+mn-ea"/>
                          <a:cs typeface="+mn-cs"/>
                        </a:rPr>
                        <a:t>Mandar</a:t>
                      </a:r>
                      <a:r>
                        <a:rPr lang="en-IN" sz="1800" i="0" kern="1200" dirty="0" smtClean="0">
                          <a:solidFill>
                            <a:schemeClr val="dk1"/>
                          </a:solidFill>
                          <a:effectLst/>
                          <a:latin typeface="+mn-lt"/>
                          <a:ea typeface="+mn-ea"/>
                          <a:cs typeface="+mn-cs"/>
                        </a:rPr>
                        <a:t> Deshpande</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err="1" smtClean="0">
                          <a:solidFill>
                            <a:schemeClr val="dk1"/>
                          </a:solidFill>
                          <a:effectLst/>
                          <a:latin typeface="+mn-lt"/>
                          <a:ea typeface="+mn-ea"/>
                          <a:cs typeface="+mn-cs"/>
                        </a:rPr>
                        <a:t>Vignesh</a:t>
                      </a:r>
                      <a:r>
                        <a:rPr lang="en-IN" sz="1800" i="0" kern="1200" dirty="0" smtClean="0">
                          <a:solidFill>
                            <a:schemeClr val="dk1"/>
                          </a:solidFill>
                          <a:effectLst/>
                          <a:latin typeface="+mn-lt"/>
                          <a:ea typeface="+mn-ea"/>
                          <a:cs typeface="+mn-cs"/>
                        </a:rPr>
                        <a:t> Rao</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b="1" i="0" kern="1200" dirty="0" smtClean="0">
                          <a:solidFill>
                            <a:schemeClr val="dk1"/>
                          </a:solidFill>
                          <a:effectLst/>
                          <a:latin typeface="+mn-lt"/>
                          <a:ea typeface="+mn-ea"/>
                          <a:cs typeface="+mn-cs"/>
                        </a:rPr>
                        <a:t>Depression Detection using Emotion Artificial</a:t>
                      </a:r>
                      <a:br>
                        <a:rPr lang="en-IN" sz="1800" b="1" i="0" kern="1200" dirty="0" smtClean="0">
                          <a:solidFill>
                            <a:schemeClr val="dk1"/>
                          </a:solidFill>
                          <a:effectLst/>
                          <a:latin typeface="+mn-lt"/>
                          <a:ea typeface="+mn-ea"/>
                          <a:cs typeface="+mn-cs"/>
                        </a:rPr>
                      </a:br>
                      <a:r>
                        <a:rPr lang="en-IN" sz="1800" b="1" i="0" kern="1200" dirty="0" smtClean="0">
                          <a:solidFill>
                            <a:schemeClr val="dk1"/>
                          </a:solidFill>
                          <a:effectLst/>
                          <a:latin typeface="+mn-lt"/>
                          <a:ea typeface="+mn-ea"/>
                          <a:cs typeface="+mn-cs"/>
                        </a:rPr>
                        <a:t>Intelligence</a:t>
                      </a:r>
                      <a:endParaRPr lang="en-IN" sz="1800" i="0" kern="1200" dirty="0" smtClean="0">
                        <a:solidFill>
                          <a:schemeClr val="dk1"/>
                        </a:solidFill>
                        <a:effectLst/>
                        <a:latin typeface="+mn-lt"/>
                        <a:ea typeface="+mn-ea"/>
                        <a:cs typeface="+mn-cs"/>
                      </a:endParaRPr>
                    </a:p>
                    <a:p>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i="0" kern="1200" dirty="0" smtClean="0">
                          <a:solidFill>
                            <a:schemeClr val="dk1"/>
                          </a:solidFill>
                          <a:effectLst/>
                          <a:latin typeface="+mn-lt"/>
                          <a:ea typeface="+mn-ea"/>
                          <a:cs typeface="+mn-cs"/>
                        </a:rPr>
                        <a:t>Proceedings of the International Conference on Intelligent Sustainable Systems</a:t>
                      </a:r>
                      <a:br>
                        <a:rPr lang="en-IN" sz="1800" i="0" kern="1200" dirty="0" smtClean="0">
                          <a:solidFill>
                            <a:schemeClr val="dk1"/>
                          </a:solidFill>
                          <a:effectLst/>
                          <a:latin typeface="+mn-lt"/>
                          <a:ea typeface="+mn-ea"/>
                          <a:cs typeface="+mn-cs"/>
                        </a:rPr>
                      </a:br>
                      <a:endParaRPr lang="en-IN" dirty="0" smtClean="0"/>
                    </a:p>
                    <a:p>
                      <a:endParaRPr lang="en-IN" dirty="0"/>
                    </a:p>
                  </a:txBody>
                  <a:tcPr/>
                </a:tc>
                <a:tc>
                  <a:txBody>
                    <a:bodyPr/>
                    <a:lstStyle/>
                    <a:p>
                      <a:r>
                        <a:rPr lang="en-IN" dirty="0" smtClean="0"/>
                        <a:t>2017</a:t>
                      </a:r>
                      <a:endParaRPr lang="en-IN" dirty="0"/>
                    </a:p>
                  </a:txBody>
                  <a:tcPr/>
                </a:tc>
                <a:tc>
                  <a:txBody>
                    <a:bodyPr/>
                    <a:lstStyle/>
                    <a:p>
                      <a:r>
                        <a:rPr lang="en-IN" dirty="0" smtClean="0"/>
                        <a:t>Machine Learning</a:t>
                      </a:r>
                    </a:p>
                    <a:p>
                      <a:r>
                        <a:rPr lang="en-IN" dirty="0" smtClean="0"/>
                        <a:t>Naïve</a:t>
                      </a:r>
                      <a:r>
                        <a:rPr lang="en-IN" baseline="0" dirty="0" smtClean="0"/>
                        <a:t> Bayes </a:t>
                      </a:r>
                    </a:p>
                    <a:p>
                      <a:r>
                        <a:rPr lang="en-IN" baseline="0" dirty="0" smtClean="0"/>
                        <a:t>SVM</a:t>
                      </a:r>
                      <a:endParaRPr lang="en-IN" dirty="0" smtClean="0"/>
                    </a:p>
                    <a:p>
                      <a:endParaRPr lang="en-IN" dirty="0"/>
                    </a:p>
                  </a:txBody>
                  <a:tcPr/>
                </a:tc>
                <a:tc>
                  <a:txBody>
                    <a:bodyPr/>
                    <a:lstStyle/>
                    <a:p>
                      <a:r>
                        <a:rPr lang="en-IN" dirty="0" smtClean="0"/>
                        <a:t>Naïve Bayes has</a:t>
                      </a:r>
                      <a:r>
                        <a:rPr lang="en-IN" baseline="0" dirty="0" smtClean="0"/>
                        <a:t> more accuracy than SVM.</a:t>
                      </a:r>
                    </a:p>
                    <a:p>
                      <a:r>
                        <a:rPr lang="en-IN" baseline="0" dirty="0" smtClean="0"/>
                        <a:t>This system could not handle a few words such as “thank </a:t>
                      </a:r>
                      <a:r>
                        <a:rPr lang="en-IN" baseline="0" dirty="0" err="1" smtClean="0"/>
                        <a:t>you“when</a:t>
                      </a:r>
                      <a:r>
                        <a:rPr lang="en-IN" baseline="0" dirty="0" smtClean="0"/>
                        <a:t> it is typed as “</a:t>
                      </a:r>
                      <a:r>
                        <a:rPr lang="en-IN" baseline="0" dirty="0" err="1" smtClean="0"/>
                        <a:t>ty</a:t>
                      </a:r>
                      <a:r>
                        <a:rPr lang="en-IN" baseline="0" dirty="0" smtClean="0"/>
                        <a:t>”</a:t>
                      </a:r>
                      <a:endParaRPr lang="en-IN" dirty="0" smtClean="0"/>
                    </a:p>
                    <a:p>
                      <a:endParaRPr lang="en-IN" dirty="0"/>
                    </a:p>
                  </a:txBody>
                  <a:tcPr/>
                </a:tc>
              </a:tr>
            </a:tbl>
          </a:graphicData>
        </a:graphic>
      </p:graphicFrame>
    </p:spTree>
    <p:extLst>
      <p:ext uri="{BB962C8B-B14F-4D97-AF65-F5344CB8AC3E}">
        <p14:creationId xmlns:p14="http://schemas.microsoft.com/office/powerpoint/2010/main" val="49230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44242638"/>
              </p:ext>
            </p:extLst>
          </p:nvPr>
        </p:nvGraphicFramePr>
        <p:xfrm>
          <a:off x="173598" y="327660"/>
          <a:ext cx="11820282" cy="5487371"/>
        </p:xfrm>
        <a:graphic>
          <a:graphicData uri="http://schemas.openxmlformats.org/drawingml/2006/table">
            <a:tbl>
              <a:tblPr firstRow="1" bandRow="1">
                <a:tableStyleId>{5C22544A-7EE6-4342-B048-85BDC9FD1C3A}</a:tableStyleId>
              </a:tblPr>
              <a:tblGrid>
                <a:gridCol w="1449462"/>
                <a:gridCol w="2376914"/>
                <a:gridCol w="1913188"/>
                <a:gridCol w="1363938"/>
                <a:gridCol w="2057400"/>
                <a:gridCol w="2659380"/>
              </a:tblGrid>
              <a:tr h="608629">
                <a:tc>
                  <a:txBody>
                    <a:bodyPr/>
                    <a:lstStyle/>
                    <a:p>
                      <a:r>
                        <a:rPr lang="en-IN" dirty="0" err="1" smtClean="0"/>
                        <a:t>S.No</a:t>
                      </a:r>
                      <a:endParaRPr lang="en-IN" dirty="0"/>
                    </a:p>
                  </a:txBody>
                  <a:tcPr/>
                </a:tc>
                <a:tc>
                  <a:txBody>
                    <a:bodyPr/>
                    <a:lstStyle/>
                    <a:p>
                      <a:r>
                        <a:rPr lang="en-IN" dirty="0" smtClean="0"/>
                        <a:t>Authors</a:t>
                      </a:r>
                      <a:endParaRPr lang="en-IN" dirty="0"/>
                    </a:p>
                  </a:txBody>
                  <a:tcPr/>
                </a:tc>
                <a:tc>
                  <a:txBody>
                    <a:bodyPr/>
                    <a:lstStyle/>
                    <a:p>
                      <a:r>
                        <a:rPr lang="en-IN" dirty="0" smtClean="0"/>
                        <a:t>Publication</a:t>
                      </a:r>
                      <a:endParaRPr lang="en-IN" dirty="0"/>
                    </a:p>
                  </a:txBody>
                  <a:tcPr/>
                </a:tc>
                <a:tc>
                  <a:txBody>
                    <a:bodyPr/>
                    <a:lstStyle/>
                    <a:p>
                      <a:r>
                        <a:rPr lang="en-IN" dirty="0" smtClean="0"/>
                        <a:t>Year</a:t>
                      </a:r>
                      <a:endParaRPr lang="en-IN" dirty="0"/>
                    </a:p>
                  </a:txBody>
                  <a:tcPr/>
                </a:tc>
                <a:tc>
                  <a:txBody>
                    <a:bodyPr/>
                    <a:lstStyle/>
                    <a:p>
                      <a:r>
                        <a:rPr lang="en-IN" dirty="0" smtClean="0"/>
                        <a:t>Methods Used</a:t>
                      </a:r>
                      <a:endParaRPr lang="en-IN" dirty="0"/>
                    </a:p>
                  </a:txBody>
                  <a:tcPr/>
                </a:tc>
                <a:tc>
                  <a:txBody>
                    <a:bodyPr/>
                    <a:lstStyle/>
                    <a:p>
                      <a:r>
                        <a:rPr lang="en-IN" dirty="0" smtClean="0"/>
                        <a:t>Advantages</a:t>
                      </a:r>
                      <a:r>
                        <a:rPr lang="en-IN" baseline="0" dirty="0" smtClean="0"/>
                        <a:t> and Limitations</a:t>
                      </a:r>
                      <a:endParaRPr lang="en-IN" dirty="0"/>
                    </a:p>
                  </a:txBody>
                  <a:tcPr/>
                </a:tc>
              </a:tr>
              <a:tr h="4847291">
                <a:tc>
                  <a:txBody>
                    <a:bodyPr/>
                    <a:lstStyle/>
                    <a:p>
                      <a:r>
                        <a:rPr lang="en-IN" dirty="0" smtClean="0"/>
                        <a:t>2.</a:t>
                      </a:r>
                      <a:endParaRPr lang="en-IN" dirty="0"/>
                    </a:p>
                  </a:txBody>
                  <a:tcPr/>
                </a:tc>
                <a:tc>
                  <a:txBody>
                    <a:bodyPr/>
                    <a:lstStyle/>
                    <a:p>
                      <a:r>
                        <a:rPr lang="en-IN" sz="1800" i="0" kern="1200" dirty="0" err="1" smtClean="0">
                          <a:solidFill>
                            <a:schemeClr val="dk1"/>
                          </a:solidFill>
                          <a:effectLst/>
                          <a:latin typeface="+mn-lt"/>
                          <a:ea typeface="+mn-ea"/>
                          <a:cs typeface="+mn-cs"/>
                        </a:rPr>
                        <a:t>Huma</a:t>
                      </a:r>
                      <a:r>
                        <a:rPr lang="en-IN" sz="1800" i="0" kern="1200" dirty="0" smtClean="0">
                          <a:solidFill>
                            <a:schemeClr val="dk1"/>
                          </a:solidFill>
                          <a:effectLst/>
                          <a:latin typeface="+mn-lt"/>
                          <a:ea typeface="+mn-ea"/>
                          <a:cs typeface="+mn-cs"/>
                        </a:rPr>
                        <a:t> </a:t>
                      </a:r>
                      <a:r>
                        <a:rPr lang="en-IN" sz="1800" i="0" kern="1200" dirty="0" err="1" smtClean="0">
                          <a:solidFill>
                            <a:schemeClr val="dk1"/>
                          </a:solidFill>
                          <a:effectLst/>
                          <a:latin typeface="+mn-lt"/>
                          <a:ea typeface="+mn-ea"/>
                          <a:cs typeface="+mn-cs"/>
                        </a:rPr>
                        <a:t>Parveen</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err="1" smtClean="0">
                          <a:solidFill>
                            <a:schemeClr val="dk1"/>
                          </a:solidFill>
                          <a:effectLst/>
                          <a:latin typeface="+mn-lt"/>
                          <a:ea typeface="+mn-ea"/>
                          <a:cs typeface="+mn-cs"/>
                        </a:rPr>
                        <a:t>Prof.</a:t>
                      </a:r>
                      <a:r>
                        <a:rPr lang="en-IN" sz="1800" i="0" kern="1200" dirty="0" smtClean="0">
                          <a:solidFill>
                            <a:schemeClr val="dk1"/>
                          </a:solidFill>
                          <a:effectLst/>
                          <a:latin typeface="+mn-lt"/>
                          <a:ea typeface="+mn-ea"/>
                          <a:cs typeface="+mn-cs"/>
                        </a:rPr>
                        <a:t> </a:t>
                      </a:r>
                      <a:r>
                        <a:rPr lang="en-IN" sz="1800" i="0" kern="1200" dirty="0" err="1" smtClean="0">
                          <a:solidFill>
                            <a:schemeClr val="dk1"/>
                          </a:solidFill>
                          <a:effectLst/>
                          <a:latin typeface="+mn-lt"/>
                          <a:ea typeface="+mn-ea"/>
                          <a:cs typeface="+mn-cs"/>
                        </a:rPr>
                        <a:t>Shikha</a:t>
                      </a:r>
                      <a:r>
                        <a:rPr lang="en-IN" sz="1800" i="0" kern="1200" dirty="0" smtClean="0">
                          <a:solidFill>
                            <a:schemeClr val="dk1"/>
                          </a:solidFill>
                          <a:effectLst/>
                          <a:latin typeface="+mn-lt"/>
                          <a:ea typeface="+mn-ea"/>
                          <a:cs typeface="+mn-cs"/>
                        </a:rPr>
                        <a:t> Pandey</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b="1" i="0" kern="1200" dirty="0" smtClean="0">
                          <a:solidFill>
                            <a:schemeClr val="dk1"/>
                          </a:solidFill>
                          <a:effectLst/>
                          <a:latin typeface="+mn-lt"/>
                          <a:ea typeface="+mn-ea"/>
                          <a:cs typeface="+mn-cs"/>
                        </a:rPr>
                        <a:t>Sentiment Analysis on Twitter Data-set using Naive</a:t>
                      </a:r>
                      <a:br>
                        <a:rPr lang="en-IN" sz="1800" b="1" i="0" kern="1200" dirty="0" smtClean="0">
                          <a:solidFill>
                            <a:schemeClr val="dk1"/>
                          </a:solidFill>
                          <a:effectLst/>
                          <a:latin typeface="+mn-lt"/>
                          <a:ea typeface="+mn-ea"/>
                          <a:cs typeface="+mn-cs"/>
                        </a:rPr>
                      </a:br>
                      <a:r>
                        <a:rPr lang="en-IN" sz="1800" b="1" i="0" kern="1200" dirty="0" smtClean="0">
                          <a:solidFill>
                            <a:schemeClr val="dk1"/>
                          </a:solidFill>
                          <a:effectLst/>
                          <a:latin typeface="+mn-lt"/>
                          <a:ea typeface="+mn-ea"/>
                          <a:cs typeface="+mn-cs"/>
                        </a:rPr>
                        <a:t>Bayes Algorithm</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dirty="0"/>
                    </a:p>
                  </a:txBody>
                  <a:tcPr/>
                </a:tc>
                <a:tc>
                  <a:txBody>
                    <a:bodyPr/>
                    <a:lstStyle/>
                    <a:p>
                      <a:r>
                        <a:rPr lang="en-IN" sz="1800" i="1" kern="1200" dirty="0" smtClean="0">
                          <a:solidFill>
                            <a:schemeClr val="dk1"/>
                          </a:solidFill>
                          <a:effectLst/>
                          <a:latin typeface="+mn-lt"/>
                          <a:ea typeface="+mn-ea"/>
                          <a:cs typeface="+mn-cs"/>
                        </a:rPr>
                        <a:t>2nd International Conference on Applied and Theoretical Computing and Communication Technology</a:t>
                      </a:r>
                      <a:endParaRPr lang="en-IN" dirty="0"/>
                    </a:p>
                  </a:txBody>
                  <a:tcPr/>
                </a:tc>
                <a:tc>
                  <a:txBody>
                    <a:bodyPr/>
                    <a:lstStyle/>
                    <a:p>
                      <a:r>
                        <a:rPr lang="en-IN" dirty="0" smtClean="0"/>
                        <a:t>2016</a:t>
                      </a:r>
                      <a:endParaRPr lang="en-IN" dirty="0"/>
                    </a:p>
                  </a:txBody>
                  <a:tcPr/>
                </a:tc>
                <a:tc>
                  <a:txBody>
                    <a:bodyPr/>
                    <a:lstStyle/>
                    <a:p>
                      <a:r>
                        <a:rPr lang="en-IN" sz="1800" i="0" kern="1200" dirty="0" smtClean="0">
                          <a:solidFill>
                            <a:schemeClr val="dk1"/>
                          </a:solidFill>
                          <a:effectLst/>
                          <a:latin typeface="+mn-lt"/>
                          <a:ea typeface="+mn-ea"/>
                          <a:cs typeface="+mn-cs"/>
                        </a:rPr>
                        <a:t>Machine Learning</a:t>
                      </a:r>
                    </a:p>
                    <a:p>
                      <a:r>
                        <a:rPr lang="en-IN" sz="1800" i="0" kern="1200" dirty="0" smtClean="0">
                          <a:solidFill>
                            <a:schemeClr val="dk1"/>
                          </a:solidFill>
                          <a:effectLst/>
                          <a:latin typeface="+mn-lt"/>
                          <a:ea typeface="+mn-ea"/>
                          <a:cs typeface="+mn-cs"/>
                        </a:rPr>
                        <a:t>Naive</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Bayes  Algorithm</a:t>
                      </a:r>
                      <a:endParaRPr lang="en-IN" dirty="0"/>
                    </a:p>
                  </a:txBody>
                  <a:tcPr/>
                </a:tc>
                <a:tc>
                  <a:txBody>
                    <a:bodyPr/>
                    <a:lstStyle/>
                    <a:p>
                      <a:r>
                        <a:rPr lang="en-IN" dirty="0" smtClean="0"/>
                        <a:t>Successfully </a:t>
                      </a:r>
                      <a:r>
                        <a:rPr lang="en-IN" sz="1800" i="0" kern="1200" dirty="0" smtClean="0">
                          <a:solidFill>
                            <a:schemeClr val="dk1"/>
                          </a:solidFill>
                          <a:effectLst/>
                          <a:latin typeface="+mn-lt"/>
                          <a:ea typeface="+mn-ea"/>
                          <a:cs typeface="+mn-cs"/>
                        </a:rPr>
                        <a:t>implemented sentiment analysis for</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movie data set</a:t>
                      </a:r>
                      <a:r>
                        <a:rPr lang="en-IN" sz="1800" i="0" kern="1200" baseline="0" dirty="0" smtClean="0">
                          <a:solidFill>
                            <a:schemeClr val="dk1"/>
                          </a:solidFill>
                          <a:effectLst/>
                          <a:latin typeface="+mn-lt"/>
                          <a:ea typeface="+mn-ea"/>
                          <a:cs typeface="+mn-cs"/>
                        </a:rPr>
                        <a:t> and analysed it with large number of tweets.</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sz="1800" i="0" kern="1200" dirty="0" smtClean="0">
                        <a:solidFill>
                          <a:schemeClr val="dk1"/>
                        </a:solidFill>
                        <a:effectLst/>
                        <a:latin typeface="+mn-lt"/>
                        <a:ea typeface="+mn-ea"/>
                        <a:cs typeface="+mn-cs"/>
                      </a:endParaRPr>
                    </a:p>
                    <a:p>
                      <a:r>
                        <a:rPr lang="en-IN" sz="1800" i="0" kern="1200" dirty="0" smtClean="0">
                          <a:solidFill>
                            <a:schemeClr val="dk1"/>
                          </a:solidFill>
                          <a:effectLst/>
                          <a:latin typeface="+mn-lt"/>
                          <a:ea typeface="+mn-ea"/>
                          <a:cs typeface="+mn-cs"/>
                        </a:rPr>
                        <a:t>In the future Tweets can also be used in prediction of</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product sales, quality of services offered by company, feedback</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of users </a:t>
                      </a:r>
                      <a:r>
                        <a:rPr lang="en-IN" sz="1800" i="0" kern="1200" dirty="0" err="1" smtClean="0">
                          <a:solidFill>
                            <a:schemeClr val="dk1"/>
                          </a:solidFill>
                          <a:effectLst/>
                          <a:latin typeface="+mn-lt"/>
                          <a:ea typeface="+mn-ea"/>
                          <a:cs typeface="+mn-cs"/>
                        </a:rPr>
                        <a:t>etc</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dirty="0"/>
                    </a:p>
                  </a:txBody>
                  <a:tcPr/>
                </a:tc>
              </a:tr>
            </a:tbl>
          </a:graphicData>
        </a:graphic>
      </p:graphicFrame>
    </p:spTree>
    <p:extLst>
      <p:ext uri="{BB962C8B-B14F-4D97-AF65-F5344CB8AC3E}">
        <p14:creationId xmlns:p14="http://schemas.microsoft.com/office/powerpoint/2010/main" val="105446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97611483"/>
              </p:ext>
            </p:extLst>
          </p:nvPr>
        </p:nvGraphicFramePr>
        <p:xfrm>
          <a:off x="397256" y="944880"/>
          <a:ext cx="10065006" cy="5120640"/>
        </p:xfrm>
        <a:graphic>
          <a:graphicData uri="http://schemas.openxmlformats.org/drawingml/2006/table">
            <a:tbl>
              <a:tblPr firstRow="1" bandRow="1">
                <a:tableStyleId>{5C22544A-7EE6-4342-B048-85BDC9FD1C3A}</a:tableStyleId>
              </a:tblPr>
              <a:tblGrid>
                <a:gridCol w="1677501"/>
                <a:gridCol w="1677501"/>
                <a:gridCol w="1657942"/>
                <a:gridCol w="1697060"/>
                <a:gridCol w="1677501"/>
                <a:gridCol w="1677501"/>
              </a:tblGrid>
              <a:tr h="821779">
                <a:tc>
                  <a:txBody>
                    <a:bodyPr/>
                    <a:lstStyle/>
                    <a:p>
                      <a:r>
                        <a:rPr lang="en-IN" dirty="0" smtClean="0"/>
                        <a:t>S.NO</a:t>
                      </a:r>
                      <a:endParaRPr lang="en-IN" dirty="0"/>
                    </a:p>
                  </a:txBody>
                  <a:tcPr/>
                </a:tc>
                <a:tc>
                  <a:txBody>
                    <a:bodyPr/>
                    <a:lstStyle/>
                    <a:p>
                      <a:r>
                        <a:rPr lang="en-IN" dirty="0" smtClean="0"/>
                        <a:t>Authors</a:t>
                      </a:r>
                      <a:endParaRPr lang="en-IN" dirty="0"/>
                    </a:p>
                  </a:txBody>
                  <a:tcPr/>
                </a:tc>
                <a:tc>
                  <a:txBody>
                    <a:bodyPr/>
                    <a:lstStyle/>
                    <a:p>
                      <a:r>
                        <a:rPr lang="en-IN" dirty="0" smtClean="0"/>
                        <a:t>Publication</a:t>
                      </a:r>
                      <a:endParaRPr lang="en-IN" dirty="0"/>
                    </a:p>
                  </a:txBody>
                  <a:tcPr/>
                </a:tc>
                <a:tc>
                  <a:txBody>
                    <a:bodyPr/>
                    <a:lstStyle/>
                    <a:p>
                      <a:r>
                        <a:rPr lang="en-IN" dirty="0" smtClean="0"/>
                        <a:t>year</a:t>
                      </a:r>
                      <a:endParaRPr lang="en-IN" dirty="0"/>
                    </a:p>
                  </a:txBody>
                  <a:tcPr/>
                </a:tc>
                <a:tc>
                  <a:txBody>
                    <a:bodyPr/>
                    <a:lstStyle/>
                    <a:p>
                      <a:r>
                        <a:rPr lang="en-IN" dirty="0" smtClean="0"/>
                        <a:t>Methods Used</a:t>
                      </a:r>
                      <a:endParaRPr lang="en-IN" dirty="0"/>
                    </a:p>
                  </a:txBody>
                  <a:tcPr/>
                </a:tc>
                <a:tc>
                  <a:txBody>
                    <a:bodyPr/>
                    <a:lstStyle/>
                    <a:p>
                      <a:r>
                        <a:rPr lang="en-IN" dirty="0" smtClean="0"/>
                        <a:t>Advantages</a:t>
                      </a:r>
                      <a:r>
                        <a:rPr lang="en-IN" baseline="0" dirty="0" smtClean="0"/>
                        <a:t> and limitations</a:t>
                      </a:r>
                      <a:endParaRPr lang="en-IN" dirty="0"/>
                    </a:p>
                  </a:txBody>
                  <a:tcPr/>
                </a:tc>
              </a:tr>
              <a:tr h="3666401">
                <a:tc>
                  <a:txBody>
                    <a:bodyPr/>
                    <a:lstStyle/>
                    <a:p>
                      <a:r>
                        <a:rPr lang="en-IN" dirty="0" smtClean="0"/>
                        <a:t>3.</a:t>
                      </a:r>
                      <a:endParaRPr lang="en-IN" dirty="0"/>
                    </a:p>
                  </a:txBody>
                  <a:tcPr/>
                </a:tc>
                <a:tc>
                  <a:txBody>
                    <a:bodyPr/>
                    <a:lstStyle/>
                    <a:p>
                      <a:r>
                        <a:rPr lang="en-IN" sz="1800" i="0" kern="1200" dirty="0" err="1" smtClean="0">
                          <a:solidFill>
                            <a:schemeClr val="dk1"/>
                          </a:solidFill>
                          <a:effectLst/>
                          <a:latin typeface="+mn-lt"/>
                          <a:ea typeface="+mn-ea"/>
                          <a:cs typeface="+mn-cs"/>
                        </a:rPr>
                        <a:t>Mitali</a:t>
                      </a:r>
                      <a:r>
                        <a:rPr lang="en-IN" sz="1800" i="0" kern="1200" dirty="0" smtClean="0">
                          <a:solidFill>
                            <a:schemeClr val="dk1"/>
                          </a:solidFill>
                          <a:effectLst/>
                          <a:latin typeface="+mn-lt"/>
                          <a:ea typeface="+mn-ea"/>
                          <a:cs typeface="+mn-cs"/>
                        </a:rPr>
                        <a:t> Desai</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err="1" smtClean="0">
                          <a:solidFill>
                            <a:schemeClr val="dk1"/>
                          </a:solidFill>
                          <a:effectLst/>
                          <a:latin typeface="+mn-lt"/>
                          <a:ea typeface="+mn-ea"/>
                          <a:cs typeface="+mn-cs"/>
                        </a:rPr>
                        <a:t>Mayuri</a:t>
                      </a:r>
                      <a:r>
                        <a:rPr lang="en-IN" sz="1800" i="0" kern="1200" dirty="0" smtClean="0">
                          <a:solidFill>
                            <a:schemeClr val="dk1"/>
                          </a:solidFill>
                          <a:effectLst/>
                          <a:latin typeface="+mn-lt"/>
                          <a:ea typeface="+mn-ea"/>
                          <a:cs typeface="+mn-cs"/>
                        </a:rPr>
                        <a:t> A. Mehta</a:t>
                      </a:r>
                      <a:br>
                        <a:rPr lang="en-IN" sz="1800" i="0" kern="1200" dirty="0" smtClean="0">
                          <a:solidFill>
                            <a:schemeClr val="dk1"/>
                          </a:solidFill>
                          <a:effectLst/>
                          <a:latin typeface="+mn-lt"/>
                          <a:ea typeface="+mn-ea"/>
                          <a:cs typeface="+mn-cs"/>
                        </a:rPr>
                      </a:br>
                      <a:r>
                        <a:rPr lang="en-IN" sz="1800" b="1" i="1" kern="1200" dirty="0" smtClean="0">
                          <a:solidFill>
                            <a:schemeClr val="dk1"/>
                          </a:solidFill>
                          <a:effectLst/>
                          <a:latin typeface="+mn-lt"/>
                          <a:ea typeface="+mn-ea"/>
                          <a:cs typeface="+mn-cs"/>
                        </a:rPr>
                        <a:t>Techniques for Sentiment Analysis of Twitter Data:</a:t>
                      </a:r>
                      <a:r>
                        <a:rPr lang="en-IN" sz="1800" b="1" i="0" kern="1200" dirty="0" smtClean="0">
                          <a:solidFill>
                            <a:schemeClr val="dk1"/>
                          </a:solidFill>
                          <a:effectLst/>
                          <a:latin typeface="+mn-lt"/>
                          <a:ea typeface="+mn-ea"/>
                          <a:cs typeface="+mn-cs"/>
                        </a:rPr>
                        <a:t/>
                      </a:r>
                      <a:br>
                        <a:rPr lang="en-IN" sz="1800" b="1" i="0" kern="1200" dirty="0" smtClean="0">
                          <a:solidFill>
                            <a:schemeClr val="dk1"/>
                          </a:solidFill>
                          <a:effectLst/>
                          <a:latin typeface="+mn-lt"/>
                          <a:ea typeface="+mn-ea"/>
                          <a:cs typeface="+mn-cs"/>
                        </a:rPr>
                      </a:br>
                      <a:r>
                        <a:rPr lang="en-IN" sz="1800" b="1" i="1" kern="1200" dirty="0" smtClean="0">
                          <a:solidFill>
                            <a:schemeClr val="dk1"/>
                          </a:solidFill>
                          <a:effectLst/>
                          <a:latin typeface="+mn-lt"/>
                          <a:ea typeface="+mn-ea"/>
                          <a:cs typeface="+mn-cs"/>
                        </a:rPr>
                        <a:t>A Comprehensive Survey</a:t>
                      </a:r>
                      <a:r>
                        <a:rPr lang="en-IN" sz="1800" b="1" i="0" kern="1200" dirty="0" smtClean="0">
                          <a:solidFill>
                            <a:schemeClr val="dk1"/>
                          </a:solidFill>
                          <a:effectLst/>
                          <a:latin typeface="+mn-lt"/>
                          <a:ea typeface="+mn-ea"/>
                          <a:cs typeface="+mn-cs"/>
                        </a:rPr>
                        <a:t/>
                      </a:r>
                      <a:br>
                        <a:rPr lang="en-IN" sz="1800" b="1" i="0" kern="1200" dirty="0" smtClean="0">
                          <a:solidFill>
                            <a:schemeClr val="dk1"/>
                          </a:solidFill>
                          <a:effectLst/>
                          <a:latin typeface="+mn-lt"/>
                          <a:ea typeface="+mn-ea"/>
                          <a:cs typeface="+mn-cs"/>
                        </a:rPr>
                      </a:br>
                      <a:r>
                        <a:rPr lang="en-IN" sz="1800" b="1" i="0" kern="1200" dirty="0" smtClean="0">
                          <a:solidFill>
                            <a:schemeClr val="dk1"/>
                          </a:solidFill>
                          <a:effectLst/>
                          <a:latin typeface="+mn-lt"/>
                          <a:ea typeface="+mn-ea"/>
                          <a:cs typeface="+mn-cs"/>
                        </a:rPr>
                        <a:t/>
                      </a:r>
                      <a:br>
                        <a:rPr lang="en-IN" sz="1800" b="1"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dirty="0"/>
                    </a:p>
                  </a:txBody>
                  <a:tcPr/>
                </a:tc>
                <a:tc>
                  <a:txBody>
                    <a:bodyPr/>
                    <a:lstStyle/>
                    <a:p>
                      <a:r>
                        <a:rPr lang="en-IN" sz="1800" i="0" kern="1200" dirty="0" smtClean="0">
                          <a:solidFill>
                            <a:schemeClr val="dk1"/>
                          </a:solidFill>
                          <a:effectLst/>
                          <a:latin typeface="+mn-lt"/>
                          <a:ea typeface="+mn-ea"/>
                          <a:cs typeface="+mn-cs"/>
                        </a:rPr>
                        <a:t>International Conference on Computing, Communication and Automation </a:t>
                      </a:r>
                      <a:endParaRPr lang="en-IN" dirty="0"/>
                    </a:p>
                  </a:txBody>
                  <a:tcPr/>
                </a:tc>
                <a:tc>
                  <a:txBody>
                    <a:bodyPr/>
                    <a:lstStyle/>
                    <a:p>
                      <a:r>
                        <a:rPr lang="en-IN" dirty="0" smtClean="0"/>
                        <a:t>2016</a:t>
                      </a:r>
                      <a:endParaRPr lang="en-IN" dirty="0"/>
                    </a:p>
                  </a:txBody>
                  <a:tcPr/>
                </a:tc>
                <a:tc>
                  <a:txBody>
                    <a:bodyPr/>
                    <a:lstStyle/>
                    <a:p>
                      <a:r>
                        <a:rPr lang="en-IN" dirty="0" smtClean="0"/>
                        <a:t>Machine</a:t>
                      </a:r>
                      <a:r>
                        <a:rPr lang="en-IN" baseline="0" dirty="0" smtClean="0"/>
                        <a:t> Learning</a:t>
                      </a:r>
                      <a:endParaRPr lang="en-IN" dirty="0" smtClean="0"/>
                    </a:p>
                    <a:p>
                      <a:r>
                        <a:rPr lang="en-IN" dirty="0" smtClean="0"/>
                        <a:t>Naïve Bayes,</a:t>
                      </a:r>
                    </a:p>
                    <a:p>
                      <a:r>
                        <a:rPr lang="en-IN" dirty="0" smtClean="0"/>
                        <a:t>Maximum Entropy,</a:t>
                      </a:r>
                    </a:p>
                    <a:p>
                      <a:r>
                        <a:rPr lang="en-IN" dirty="0" err="1" smtClean="0"/>
                        <a:t>SVM,Random</a:t>
                      </a:r>
                      <a:r>
                        <a:rPr lang="en-IN" dirty="0" smtClean="0"/>
                        <a:t> Forest</a:t>
                      </a:r>
                      <a:endParaRPr lang="en-IN" dirty="0"/>
                    </a:p>
                  </a:txBody>
                  <a:tcPr/>
                </a:tc>
                <a:tc>
                  <a:txBody>
                    <a:bodyPr/>
                    <a:lstStyle/>
                    <a:p>
                      <a:r>
                        <a:rPr lang="en-IN" sz="1800" i="0" kern="1200" dirty="0" smtClean="0">
                          <a:solidFill>
                            <a:schemeClr val="dk1"/>
                          </a:solidFill>
                          <a:effectLst/>
                          <a:latin typeface="+mn-lt"/>
                          <a:ea typeface="+mn-ea"/>
                          <a:cs typeface="+mn-cs"/>
                        </a:rPr>
                        <a:t>Classifying</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highly unstructured data of Twitter into positive or negative</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categories. </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dirty="0"/>
                    </a:p>
                  </a:txBody>
                  <a:tcPr/>
                </a:tc>
              </a:tr>
            </a:tbl>
          </a:graphicData>
        </a:graphic>
      </p:graphicFrame>
    </p:spTree>
    <p:extLst>
      <p:ext uri="{BB962C8B-B14F-4D97-AF65-F5344CB8AC3E}">
        <p14:creationId xmlns:p14="http://schemas.microsoft.com/office/powerpoint/2010/main" val="2079504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28335199"/>
              </p:ext>
            </p:extLst>
          </p:nvPr>
        </p:nvGraphicFramePr>
        <p:xfrm>
          <a:off x="55660" y="7620"/>
          <a:ext cx="12136338" cy="7315200"/>
        </p:xfrm>
        <a:graphic>
          <a:graphicData uri="http://schemas.openxmlformats.org/drawingml/2006/table">
            <a:tbl>
              <a:tblPr firstRow="1" bandRow="1">
                <a:tableStyleId>{5C22544A-7EE6-4342-B048-85BDC9FD1C3A}</a:tableStyleId>
              </a:tblPr>
              <a:tblGrid>
                <a:gridCol w="2022723"/>
                <a:gridCol w="2022723"/>
                <a:gridCol w="2022723"/>
                <a:gridCol w="2022723"/>
                <a:gridCol w="2022723"/>
                <a:gridCol w="2022723"/>
              </a:tblGrid>
              <a:tr h="585948">
                <a:tc>
                  <a:txBody>
                    <a:bodyPr/>
                    <a:lstStyle/>
                    <a:p>
                      <a:r>
                        <a:rPr lang="en-IN" dirty="0" smtClean="0"/>
                        <a:t>S.no</a:t>
                      </a:r>
                      <a:endParaRPr lang="en-IN" dirty="0"/>
                    </a:p>
                  </a:txBody>
                  <a:tcPr/>
                </a:tc>
                <a:tc>
                  <a:txBody>
                    <a:bodyPr/>
                    <a:lstStyle/>
                    <a:p>
                      <a:r>
                        <a:rPr lang="en-IN" dirty="0" smtClean="0"/>
                        <a:t>Authors</a:t>
                      </a:r>
                      <a:endParaRPr lang="en-IN" dirty="0"/>
                    </a:p>
                  </a:txBody>
                  <a:tcPr/>
                </a:tc>
                <a:tc>
                  <a:txBody>
                    <a:bodyPr/>
                    <a:lstStyle/>
                    <a:p>
                      <a:r>
                        <a:rPr lang="en-IN" dirty="0" smtClean="0"/>
                        <a:t>Publication</a:t>
                      </a:r>
                      <a:endParaRPr lang="en-IN" dirty="0"/>
                    </a:p>
                  </a:txBody>
                  <a:tcPr/>
                </a:tc>
                <a:tc>
                  <a:txBody>
                    <a:bodyPr/>
                    <a:lstStyle/>
                    <a:p>
                      <a:r>
                        <a:rPr lang="en-IN" dirty="0" smtClean="0"/>
                        <a:t>year</a:t>
                      </a:r>
                      <a:endParaRPr lang="en-IN" dirty="0"/>
                    </a:p>
                  </a:txBody>
                  <a:tcPr/>
                </a:tc>
                <a:tc>
                  <a:txBody>
                    <a:bodyPr/>
                    <a:lstStyle/>
                    <a:p>
                      <a:r>
                        <a:rPr lang="en-IN" dirty="0" smtClean="0"/>
                        <a:t>Methods Used</a:t>
                      </a:r>
                      <a:endParaRPr lang="en-IN" dirty="0"/>
                    </a:p>
                  </a:txBody>
                  <a:tcPr/>
                </a:tc>
                <a:tc>
                  <a:txBody>
                    <a:bodyPr/>
                    <a:lstStyle/>
                    <a:p>
                      <a:r>
                        <a:rPr lang="en-IN" dirty="0" smtClean="0"/>
                        <a:t>Advantages and</a:t>
                      </a:r>
                      <a:r>
                        <a:rPr lang="en-IN" baseline="0" dirty="0" smtClean="0"/>
                        <a:t> limitations</a:t>
                      </a:r>
                      <a:endParaRPr lang="en-IN" dirty="0"/>
                    </a:p>
                  </a:txBody>
                  <a:tcPr/>
                </a:tc>
              </a:tr>
              <a:tr h="5106120">
                <a:tc>
                  <a:txBody>
                    <a:bodyPr/>
                    <a:lstStyle/>
                    <a:p>
                      <a:r>
                        <a:rPr lang="en-IN" b="0" dirty="0" smtClean="0"/>
                        <a:t>4.</a:t>
                      </a:r>
                      <a:endParaRPr lang="en-IN" b="0" dirty="0"/>
                    </a:p>
                  </a:txBody>
                  <a:tcPr/>
                </a:tc>
                <a:tc>
                  <a:txBody>
                    <a:bodyPr/>
                    <a:lstStyle/>
                    <a:p>
                      <a:r>
                        <a:rPr lang="en-IN" sz="1800" b="0" i="0" kern="1200" dirty="0" smtClean="0">
                          <a:solidFill>
                            <a:schemeClr val="dk1"/>
                          </a:solidFill>
                          <a:effectLst/>
                          <a:latin typeface="+mn-lt"/>
                          <a:ea typeface="+mn-ea"/>
                          <a:cs typeface="+mn-cs"/>
                        </a:rPr>
                        <a:t>Benjamin L. Cook,1 Ana M. Progovac,1 Pei Chen,2 Brian Mullin,1</a:t>
                      </a:r>
                      <a:br>
                        <a:rPr lang="en-IN" sz="1800" b="0" i="0" kern="1200" dirty="0" smtClean="0">
                          <a:solidFill>
                            <a:schemeClr val="dk1"/>
                          </a:solidFill>
                          <a:effectLst/>
                          <a:latin typeface="+mn-lt"/>
                          <a:ea typeface="+mn-ea"/>
                          <a:cs typeface="+mn-cs"/>
                        </a:rPr>
                      </a:br>
                      <a:r>
                        <a:rPr lang="en-IN" sz="1800" b="0" i="0" kern="1200" dirty="0" smtClean="0">
                          <a:solidFill>
                            <a:schemeClr val="dk1"/>
                          </a:solidFill>
                          <a:effectLst/>
                          <a:latin typeface="+mn-lt"/>
                          <a:ea typeface="+mn-ea"/>
                          <a:cs typeface="+mn-cs"/>
                        </a:rPr>
                        <a:t>Sherry Hou,1 and Enrique Baca-Garcia</a:t>
                      </a:r>
                      <a:br>
                        <a:rPr lang="en-IN" sz="1800" b="0" i="0" kern="1200" dirty="0" smtClean="0">
                          <a:solidFill>
                            <a:schemeClr val="dk1"/>
                          </a:solidFill>
                          <a:effectLst/>
                          <a:latin typeface="+mn-lt"/>
                          <a:ea typeface="+mn-ea"/>
                          <a:cs typeface="+mn-cs"/>
                        </a:rPr>
                      </a:br>
                      <a:r>
                        <a:rPr lang="en-IN" sz="1800" b="0" i="0" kern="1200" dirty="0" smtClean="0">
                          <a:solidFill>
                            <a:schemeClr val="dk1"/>
                          </a:solidFill>
                          <a:effectLst/>
                          <a:latin typeface="+mn-lt"/>
                          <a:ea typeface="+mn-ea"/>
                          <a:cs typeface="+mn-cs"/>
                        </a:rPr>
                        <a:t/>
                      </a:r>
                      <a:br>
                        <a:rPr lang="en-IN" sz="1800" b="0" i="0" kern="1200" dirty="0" smtClean="0">
                          <a:solidFill>
                            <a:schemeClr val="dk1"/>
                          </a:solidFill>
                          <a:effectLst/>
                          <a:latin typeface="+mn-lt"/>
                          <a:ea typeface="+mn-ea"/>
                          <a:cs typeface="+mn-cs"/>
                        </a:rPr>
                      </a:br>
                      <a:r>
                        <a:rPr lang="en-IN" sz="1800" b="1" i="0" kern="1200" dirty="0" smtClean="0">
                          <a:solidFill>
                            <a:schemeClr val="dk1"/>
                          </a:solidFill>
                          <a:effectLst/>
                          <a:latin typeface="+mn-lt"/>
                          <a:ea typeface="+mn-ea"/>
                          <a:cs typeface="+mn-cs"/>
                        </a:rPr>
                        <a:t>Novel Use of Natural Language Processing (NLP) to Predict</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b="1" i="0" kern="1200" dirty="0" smtClean="0">
                          <a:solidFill>
                            <a:schemeClr val="dk1"/>
                          </a:solidFill>
                          <a:effectLst/>
                          <a:latin typeface="+mn-lt"/>
                          <a:ea typeface="+mn-ea"/>
                          <a:cs typeface="+mn-cs"/>
                        </a:rPr>
                        <a:t>Suicidal Ideation and Psychiatric Symptoms in a Text-Based</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b="1" i="0" kern="1200" dirty="0" smtClean="0">
                          <a:solidFill>
                            <a:schemeClr val="dk1"/>
                          </a:solidFill>
                          <a:effectLst/>
                          <a:latin typeface="+mn-lt"/>
                          <a:ea typeface="+mn-ea"/>
                          <a:cs typeface="+mn-cs"/>
                        </a:rPr>
                        <a:t>Mental Health Intervention in Madrid</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b="0" dirty="0"/>
                    </a:p>
                  </a:txBody>
                  <a:tcPr/>
                </a:tc>
                <a:tc>
                  <a:txBody>
                    <a:bodyPr/>
                    <a:lstStyle/>
                    <a:p>
                      <a:r>
                        <a:rPr lang="en-IN" sz="1800" i="0" kern="1200" dirty="0" smtClean="0">
                          <a:solidFill>
                            <a:schemeClr val="dk1"/>
                          </a:solidFill>
                          <a:effectLst/>
                          <a:latin typeface="+mn-lt"/>
                          <a:ea typeface="+mn-ea"/>
                          <a:cs typeface="+mn-cs"/>
                        </a:rPr>
                        <a:t>Computational and</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Mathematical Methods in Medicine Volume</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b="0" dirty="0"/>
                    </a:p>
                  </a:txBody>
                  <a:tcPr/>
                </a:tc>
                <a:tc>
                  <a:txBody>
                    <a:bodyPr/>
                    <a:lstStyle/>
                    <a:p>
                      <a:r>
                        <a:rPr lang="en-IN" b="0" dirty="0" smtClean="0"/>
                        <a:t>2016</a:t>
                      </a:r>
                      <a:endParaRPr lang="en-IN" b="0" dirty="0"/>
                    </a:p>
                  </a:txBody>
                  <a:tcPr/>
                </a:tc>
                <a:tc>
                  <a:txBody>
                    <a:bodyPr/>
                    <a:lstStyle/>
                    <a:p>
                      <a:r>
                        <a:rPr lang="en-IN" sz="1800" i="1" kern="1200" dirty="0" smtClean="0">
                          <a:solidFill>
                            <a:schemeClr val="dk1"/>
                          </a:solidFill>
                          <a:effectLst/>
                          <a:latin typeface="+mn-lt"/>
                          <a:ea typeface="+mn-ea"/>
                          <a:cs typeface="+mn-cs"/>
                        </a:rPr>
                        <a:t>Natural Language Processing – Machine Learning</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dirty="0"/>
                    </a:p>
                  </a:txBody>
                  <a:tcPr/>
                </a:tc>
                <a:tc>
                  <a:txBody>
                    <a:bodyPr/>
                    <a:lstStyle/>
                    <a:p>
                      <a:r>
                        <a:rPr lang="en-IN" sz="1800" i="0" kern="1200" dirty="0" smtClean="0">
                          <a:solidFill>
                            <a:schemeClr val="dk1"/>
                          </a:solidFill>
                          <a:effectLst/>
                          <a:latin typeface="+mn-lt"/>
                          <a:ea typeface="+mn-ea"/>
                          <a:cs typeface="+mn-cs"/>
                        </a:rPr>
                        <a:t>reasonably high predictive value for suicidal ideation and</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heightened psychiatric symptom</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dirty="0"/>
                    </a:p>
                  </a:txBody>
                  <a:tcPr/>
                </a:tc>
              </a:tr>
            </a:tbl>
          </a:graphicData>
        </a:graphic>
      </p:graphicFrame>
    </p:spTree>
    <p:extLst>
      <p:ext uri="{BB962C8B-B14F-4D97-AF65-F5344CB8AC3E}">
        <p14:creationId xmlns:p14="http://schemas.microsoft.com/office/powerpoint/2010/main" val="40456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17321827"/>
              </p:ext>
            </p:extLst>
          </p:nvPr>
        </p:nvGraphicFramePr>
        <p:xfrm>
          <a:off x="312944" y="165724"/>
          <a:ext cx="11619977" cy="5720593"/>
        </p:xfrm>
        <a:graphic>
          <a:graphicData uri="http://schemas.openxmlformats.org/drawingml/2006/table">
            <a:tbl>
              <a:tblPr firstRow="1" bandRow="1">
                <a:tableStyleId>{5C22544A-7EE6-4342-B048-85BDC9FD1C3A}</a:tableStyleId>
              </a:tblPr>
              <a:tblGrid>
                <a:gridCol w="779093"/>
                <a:gridCol w="2114176"/>
                <a:gridCol w="2114176"/>
                <a:gridCol w="2114176"/>
                <a:gridCol w="2650450"/>
                <a:gridCol w="1847906"/>
              </a:tblGrid>
              <a:tr h="583063">
                <a:tc>
                  <a:txBody>
                    <a:bodyPr/>
                    <a:lstStyle/>
                    <a:p>
                      <a:r>
                        <a:rPr lang="en-IN" dirty="0" smtClean="0"/>
                        <a:t>S.no</a:t>
                      </a:r>
                      <a:endParaRPr lang="en-IN" dirty="0"/>
                    </a:p>
                  </a:txBody>
                  <a:tcPr/>
                </a:tc>
                <a:tc>
                  <a:txBody>
                    <a:bodyPr/>
                    <a:lstStyle/>
                    <a:p>
                      <a:r>
                        <a:rPr lang="en-IN" dirty="0" smtClean="0"/>
                        <a:t>Authors</a:t>
                      </a:r>
                      <a:endParaRPr lang="en-IN" dirty="0"/>
                    </a:p>
                  </a:txBody>
                  <a:tcPr/>
                </a:tc>
                <a:tc>
                  <a:txBody>
                    <a:bodyPr/>
                    <a:lstStyle/>
                    <a:p>
                      <a:r>
                        <a:rPr lang="en-IN" dirty="0" smtClean="0"/>
                        <a:t>Publication </a:t>
                      </a:r>
                      <a:endParaRPr lang="en-IN" dirty="0"/>
                    </a:p>
                  </a:txBody>
                  <a:tcPr/>
                </a:tc>
                <a:tc>
                  <a:txBody>
                    <a:bodyPr/>
                    <a:lstStyle/>
                    <a:p>
                      <a:r>
                        <a:rPr lang="en-IN" dirty="0" smtClean="0"/>
                        <a:t>year</a:t>
                      </a:r>
                      <a:endParaRPr lang="en-IN" dirty="0"/>
                    </a:p>
                  </a:txBody>
                  <a:tcPr/>
                </a:tc>
                <a:tc>
                  <a:txBody>
                    <a:bodyPr/>
                    <a:lstStyle/>
                    <a:p>
                      <a:r>
                        <a:rPr lang="en-IN" dirty="0" smtClean="0"/>
                        <a:t>Methods Used</a:t>
                      </a:r>
                      <a:endParaRPr lang="en-IN" dirty="0"/>
                    </a:p>
                  </a:txBody>
                  <a:tcPr/>
                </a:tc>
                <a:tc>
                  <a:txBody>
                    <a:bodyPr/>
                    <a:lstStyle/>
                    <a:p>
                      <a:r>
                        <a:rPr lang="en-IN" dirty="0" smtClean="0"/>
                        <a:t>Advantages</a:t>
                      </a:r>
                      <a:r>
                        <a:rPr lang="en-IN" baseline="0" dirty="0" smtClean="0"/>
                        <a:t> and Limitations</a:t>
                      </a:r>
                      <a:endParaRPr lang="en-IN" dirty="0"/>
                    </a:p>
                  </a:txBody>
                  <a:tcPr/>
                </a:tc>
              </a:tr>
              <a:tr h="5080513">
                <a:tc>
                  <a:txBody>
                    <a:bodyPr/>
                    <a:lstStyle/>
                    <a:p>
                      <a:r>
                        <a:rPr lang="en-IN" dirty="0" smtClean="0"/>
                        <a:t>5</a:t>
                      </a:r>
                      <a:endParaRPr lang="en-IN" dirty="0"/>
                    </a:p>
                  </a:txBody>
                  <a:tcPr/>
                </a:tc>
                <a:tc>
                  <a:txBody>
                    <a:bodyPr/>
                    <a:lstStyle/>
                    <a:p>
                      <a:r>
                        <a:rPr lang="en-IN" sz="1800" i="0" kern="1200" dirty="0" err="1" smtClean="0">
                          <a:solidFill>
                            <a:schemeClr val="dk1"/>
                          </a:solidFill>
                          <a:effectLst/>
                          <a:latin typeface="+mn-lt"/>
                          <a:ea typeface="+mn-ea"/>
                          <a:cs typeface="+mn-cs"/>
                        </a:rPr>
                        <a:t>Moin</a:t>
                      </a:r>
                      <a:r>
                        <a:rPr lang="en-IN" sz="1800" i="0" kern="1200" dirty="0" smtClean="0">
                          <a:solidFill>
                            <a:schemeClr val="dk1"/>
                          </a:solidFill>
                          <a:effectLst/>
                          <a:latin typeface="+mn-lt"/>
                          <a:ea typeface="+mn-ea"/>
                          <a:cs typeface="+mn-cs"/>
                        </a:rPr>
                        <a:t> </a:t>
                      </a:r>
                      <a:r>
                        <a:rPr lang="en-IN" sz="1800" i="0" kern="1200" dirty="0" err="1" smtClean="0">
                          <a:solidFill>
                            <a:schemeClr val="dk1"/>
                          </a:solidFill>
                          <a:effectLst/>
                          <a:latin typeface="+mn-lt"/>
                          <a:ea typeface="+mn-ea"/>
                          <a:cs typeface="+mn-cs"/>
                        </a:rPr>
                        <a:t>Nadeem</a:t>
                      </a:r>
                      <a:r>
                        <a:rPr lang="en-IN" sz="1800" i="0" kern="1200" dirty="0" smtClean="0">
                          <a:solidFill>
                            <a:schemeClr val="dk1"/>
                          </a:solidFill>
                          <a:effectLst/>
                          <a:latin typeface="+mn-lt"/>
                          <a:ea typeface="+mn-ea"/>
                          <a:cs typeface="+mn-cs"/>
                        </a:rPr>
                        <a:t>, Mike Horn, Glen Coppersmith</a:t>
                      </a:r>
                      <a:r>
                        <a:rPr lang="en-IN" sz="1800" i="1" kern="1200" dirty="0" smtClean="0">
                          <a:solidFill>
                            <a:schemeClr val="dk1"/>
                          </a:solidFill>
                          <a:effectLst/>
                          <a:latin typeface="+mn-lt"/>
                          <a:ea typeface="+mn-ea"/>
                          <a:cs typeface="+mn-cs"/>
                        </a:rPr>
                        <a:t>, Johns Hopkins University </a:t>
                      </a:r>
                      <a:r>
                        <a:rPr lang="en-IN" sz="1800" i="0" kern="1200" dirty="0" smtClean="0">
                          <a:solidFill>
                            <a:schemeClr val="dk1"/>
                          </a:solidFill>
                          <a:effectLst/>
                          <a:latin typeface="+mn-lt"/>
                          <a:ea typeface="+mn-ea"/>
                          <a:cs typeface="+mn-cs"/>
                        </a:rPr>
                        <a:t>and </a:t>
                      </a:r>
                      <a:r>
                        <a:rPr lang="en-IN" sz="1800" i="0" kern="1200" dirty="0" err="1" smtClean="0">
                          <a:solidFill>
                            <a:schemeClr val="dk1"/>
                          </a:solidFill>
                          <a:effectLst/>
                          <a:latin typeface="+mn-lt"/>
                          <a:ea typeface="+mn-ea"/>
                          <a:cs typeface="+mn-cs"/>
                        </a:rPr>
                        <a:t>Dr.</a:t>
                      </a:r>
                      <a:r>
                        <a:rPr lang="en-IN" sz="1800" i="0" kern="1200" dirty="0" smtClean="0">
                          <a:solidFill>
                            <a:schemeClr val="dk1"/>
                          </a:solidFill>
                          <a:effectLst/>
                          <a:latin typeface="+mn-lt"/>
                          <a:ea typeface="+mn-ea"/>
                          <a:cs typeface="+mn-cs"/>
                        </a:rPr>
                        <a:t> </a:t>
                      </a:r>
                      <a:r>
                        <a:rPr lang="en-IN" sz="1800" i="0" kern="1200" dirty="0" err="1" smtClean="0">
                          <a:solidFill>
                            <a:schemeClr val="dk1"/>
                          </a:solidFill>
                          <a:effectLst/>
                          <a:latin typeface="+mn-lt"/>
                          <a:ea typeface="+mn-ea"/>
                          <a:cs typeface="+mn-cs"/>
                        </a:rPr>
                        <a:t>Sandip</a:t>
                      </a:r>
                      <a:r>
                        <a:rPr lang="en-IN" sz="1800" i="0" kern="1200" dirty="0" smtClean="0">
                          <a:solidFill>
                            <a:schemeClr val="dk1"/>
                          </a:solidFill>
                          <a:effectLst/>
                          <a:latin typeface="+mn-lt"/>
                          <a:ea typeface="+mn-ea"/>
                          <a:cs typeface="+mn-cs"/>
                        </a:rPr>
                        <a:t> </a:t>
                      </a:r>
                      <a:r>
                        <a:rPr lang="en-IN" sz="1800" i="0" kern="1200" dirty="0" err="1" smtClean="0">
                          <a:solidFill>
                            <a:schemeClr val="dk1"/>
                          </a:solidFill>
                          <a:effectLst/>
                          <a:latin typeface="+mn-lt"/>
                          <a:ea typeface="+mn-ea"/>
                          <a:cs typeface="+mn-cs"/>
                        </a:rPr>
                        <a:t>Sen</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b="1" i="0" kern="1200" dirty="0" smtClean="0">
                          <a:solidFill>
                            <a:schemeClr val="dk1"/>
                          </a:solidFill>
                          <a:effectLst/>
                          <a:latin typeface="+mn-lt"/>
                          <a:ea typeface="+mn-ea"/>
                          <a:cs typeface="+mn-cs"/>
                        </a:rPr>
                        <a:t>Identifying Depression on Twitter</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dirty="0"/>
                    </a:p>
                  </a:txBody>
                  <a:tcPr/>
                </a:tc>
                <a:tc>
                  <a:txBody>
                    <a:bodyPr/>
                    <a:lstStyle/>
                    <a:p>
                      <a:r>
                        <a:rPr lang="en-IN" sz="1800" i="1" kern="1200" dirty="0" smtClean="0">
                          <a:solidFill>
                            <a:schemeClr val="dk1"/>
                          </a:solidFill>
                          <a:effectLst/>
                          <a:latin typeface="+mn-lt"/>
                          <a:ea typeface="+mn-ea"/>
                          <a:cs typeface="+mn-cs"/>
                        </a:rPr>
                        <a:t>Johns Hopkins University </a:t>
                      </a:r>
                      <a:endParaRPr lang="en-IN" dirty="0"/>
                    </a:p>
                  </a:txBody>
                  <a:tcPr/>
                </a:tc>
                <a:tc>
                  <a:txBody>
                    <a:bodyPr/>
                    <a:lstStyle/>
                    <a:p>
                      <a:r>
                        <a:rPr lang="en-IN" dirty="0" smtClean="0"/>
                        <a:t>2016</a:t>
                      </a:r>
                      <a:endParaRPr lang="en-IN" dirty="0"/>
                    </a:p>
                  </a:txBody>
                  <a:tcPr/>
                </a:tc>
                <a:tc>
                  <a:txBody>
                    <a:bodyPr/>
                    <a:lstStyle/>
                    <a:p>
                      <a:r>
                        <a:rPr lang="en-IN" sz="1800" i="0" kern="1200" dirty="0" smtClean="0">
                          <a:solidFill>
                            <a:schemeClr val="dk1"/>
                          </a:solidFill>
                          <a:effectLst/>
                          <a:latin typeface="+mn-lt"/>
                          <a:ea typeface="+mn-ea"/>
                          <a:cs typeface="+mn-cs"/>
                        </a:rPr>
                        <a:t>Machine</a:t>
                      </a:r>
                      <a:r>
                        <a:rPr lang="en-IN" sz="1800" i="0" kern="1200" baseline="0" dirty="0" smtClean="0">
                          <a:solidFill>
                            <a:schemeClr val="dk1"/>
                          </a:solidFill>
                          <a:effectLst/>
                          <a:latin typeface="+mn-lt"/>
                          <a:ea typeface="+mn-ea"/>
                          <a:cs typeface="+mn-cs"/>
                        </a:rPr>
                        <a:t> Learning </a:t>
                      </a:r>
                      <a:endParaRPr lang="en-IN" sz="1800" i="0" kern="1200" dirty="0" smtClean="0">
                        <a:solidFill>
                          <a:schemeClr val="dk1"/>
                        </a:solidFill>
                        <a:effectLst/>
                        <a:latin typeface="+mn-lt"/>
                        <a:ea typeface="+mn-ea"/>
                        <a:cs typeface="+mn-cs"/>
                      </a:endParaRPr>
                    </a:p>
                    <a:p>
                      <a:r>
                        <a:rPr lang="en-IN" sz="1800" i="0" kern="1200" dirty="0" smtClean="0">
                          <a:solidFill>
                            <a:schemeClr val="dk1"/>
                          </a:solidFill>
                          <a:effectLst/>
                          <a:latin typeface="+mn-lt"/>
                          <a:ea typeface="+mn-ea"/>
                          <a:cs typeface="+mn-cs"/>
                        </a:rPr>
                        <a:t>Decision</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Trees, a Linear Support Vector Classifier,</a:t>
                      </a:r>
                    </a:p>
                    <a:p>
                      <a:r>
                        <a:rPr lang="en-IN" sz="1800" i="0" kern="1200" dirty="0" smtClean="0">
                          <a:solidFill>
                            <a:schemeClr val="dk1"/>
                          </a:solidFill>
                          <a:effectLst/>
                          <a:latin typeface="+mn-lt"/>
                          <a:ea typeface="+mn-ea"/>
                          <a:cs typeface="+mn-cs"/>
                        </a:rPr>
                        <a:t>Naïve Bayes</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dirty="0"/>
                    </a:p>
                  </a:txBody>
                  <a:tcPr/>
                </a:tc>
                <a:tc>
                  <a:txBody>
                    <a:bodyPr/>
                    <a:lstStyle/>
                    <a:p>
                      <a:r>
                        <a:rPr lang="en-IN" sz="1800" i="0" kern="1200" dirty="0" smtClean="0">
                          <a:solidFill>
                            <a:schemeClr val="dk1"/>
                          </a:solidFill>
                          <a:effectLst/>
                          <a:latin typeface="+mn-lt"/>
                          <a:ea typeface="+mn-ea"/>
                          <a:cs typeface="+mn-cs"/>
                        </a:rPr>
                        <a:t>results with an 86% classification accuracy</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were</a:t>
                      </a:r>
                      <a:r>
                        <a:rPr lang="en-IN" sz="1800" i="0" kern="1200" baseline="0" dirty="0" smtClean="0">
                          <a:solidFill>
                            <a:schemeClr val="dk1"/>
                          </a:solidFill>
                          <a:effectLst/>
                          <a:latin typeface="+mn-lt"/>
                          <a:ea typeface="+mn-ea"/>
                          <a:cs typeface="+mn-cs"/>
                        </a:rPr>
                        <a:t> shown.</a:t>
                      </a:r>
                    </a:p>
                    <a:p>
                      <a:endParaRPr lang="en-IN" sz="1800" i="0" kern="1200" baseline="0" dirty="0" smtClean="0">
                        <a:solidFill>
                          <a:schemeClr val="dk1"/>
                        </a:solidFill>
                        <a:effectLst/>
                        <a:latin typeface="+mn-lt"/>
                        <a:ea typeface="+mn-ea"/>
                        <a:cs typeface="+mn-cs"/>
                      </a:endParaRPr>
                    </a:p>
                    <a:p>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IN" dirty="0"/>
                    </a:p>
                  </a:txBody>
                  <a:tcPr/>
                </a:tc>
              </a:tr>
            </a:tbl>
          </a:graphicData>
        </a:graphic>
      </p:graphicFrame>
    </p:spTree>
    <p:extLst>
      <p:ext uri="{BB962C8B-B14F-4D97-AF65-F5344CB8AC3E}">
        <p14:creationId xmlns:p14="http://schemas.microsoft.com/office/powerpoint/2010/main" val="3867778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1784</TotalTime>
  <Words>660</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vt:lpstr>
      <vt:lpstr>De-Stress – A battle against depression</vt:lpstr>
      <vt:lpstr>Introduction </vt:lpstr>
      <vt:lpstr>Objective</vt:lpstr>
      <vt:lpstr>Problem Definition </vt:lpstr>
      <vt:lpstr>Literature Survey </vt:lpstr>
      <vt:lpstr>PowerPoint Presentation</vt:lpstr>
      <vt:lpstr>PowerPoint Presentation</vt:lpstr>
      <vt:lpstr>PowerPoint Presentation</vt:lpstr>
      <vt:lpstr>PowerPoint Presentation</vt:lpstr>
      <vt:lpstr>Problems Identified leading to the Problem Definition.</vt:lpstr>
      <vt:lpstr>Macro level Block Diagram</vt:lpstr>
      <vt:lpstr>Micro level Block Diagram</vt:lpstr>
      <vt:lpstr>Preprocessing</vt:lpstr>
      <vt:lpstr>Contd..</vt:lpstr>
      <vt:lpstr>Multinomial Naïve Bayes Classifier</vt:lpstr>
      <vt:lpstr>Algorithm</vt:lpstr>
      <vt:lpstr>Server</vt:lpstr>
      <vt:lpstr>GUI</vt:lpstr>
      <vt:lpstr>Preprocessing</vt:lpstr>
      <vt:lpstr>Bag of words </vt:lpstr>
      <vt:lpstr>Pickle file generation</vt:lpstr>
      <vt:lpstr>Server</vt:lpstr>
      <vt:lpstr>GUI</vt:lpstr>
      <vt:lpstr>Dataset Description and Experimental Setup</vt:lpstr>
      <vt:lpstr>Reference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Detection from Tweets</dc:title>
  <dc:creator>abhishek moorthy</dc:creator>
  <cp:lastModifiedBy>abhishek moorthy</cp:lastModifiedBy>
  <cp:revision>48</cp:revision>
  <dcterms:created xsi:type="dcterms:W3CDTF">2018-08-03T05:13:49Z</dcterms:created>
  <dcterms:modified xsi:type="dcterms:W3CDTF">2018-09-07T11:03:30Z</dcterms:modified>
</cp:coreProperties>
</file>