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</p:sldIdLst>
  <p:sldSz cx="9144000" cy="5143500" type="screen16x9"/>
  <p:notesSz cx="6858000" cy="9144000"/>
  <p:embeddedFontLs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Roboto Mono" panose="020B0604020202020204" charset="0"/>
      <p:regular r:id="rId26"/>
      <p:bold r:id="rId27"/>
      <p:italic r:id="rId28"/>
      <p:boldItalic r:id="rId29"/>
    </p:embeddedFont>
    <p:embeddedFont>
      <p:font typeface="Montserra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6CCC0B-FE41-4B2D-9125-7FAA9AF9EFD2}">
  <a:tblStyle styleId="{0B6CCC0B-FE41-4B2D-9125-7FAA9AF9EF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94" autoAdjust="0"/>
  </p:normalViewPr>
  <p:slideViewPr>
    <p:cSldViewPr snapToGrid="0">
      <p:cViewPr varScale="1">
        <p:scale>
          <a:sx n="112" d="100"/>
          <a:sy n="112" d="100"/>
        </p:scale>
        <p:origin x="61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44244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187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0cf8be2cc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0cf8be2cc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723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1baab236050a87e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1baab236050a87e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868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1441538d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1441538d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434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1baab236050a87e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1baab236050a87e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094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0cf8be2cc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0cf8be2cc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067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0cf8be2cc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0cf8be2cc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708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0cf8be2cc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0cf8be2cc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869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3231ae6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3231ae6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858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1441538d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1441538d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99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0a6bb5733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0a6bb5733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010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0a6bb5733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0a6bb5733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266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0c08e1ad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0c08e1ad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825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0c08e1ad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0c08e1ad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24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1441538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1441538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037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1441538d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1441538d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71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1441538d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1441538d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191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1baab236050a87e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1baab236050a87e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37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230525" y="1236350"/>
            <a:ext cx="54762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600" dirty="0">
                <a:latin typeface="Roboto Mono" panose="020B0604020202020204" charset="0"/>
                <a:ea typeface="Roboto Mono" panose="020B0604020202020204" charset="0"/>
              </a:rPr>
              <a:t>De-Stress – A battle against depression</a:t>
            </a:r>
            <a:endParaRPr sz="3600" dirty="0">
              <a:latin typeface="Roboto Mono" panose="020B0604020202020204" charset="0"/>
              <a:ea typeface="Roboto Mono" panose="020B0604020202020204" charset="0"/>
              <a:cs typeface="Roboto Mono"/>
              <a:sym typeface="Roboto Mono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957300" y="411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1800" dirty="0" smtClean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N" sz="1600" dirty="0" err="1">
                <a:latin typeface="Roboto Mono" panose="020B0604020202020204" charset="0"/>
                <a:ea typeface="Roboto Mono" panose="020B0604020202020204" charset="0"/>
              </a:rPr>
              <a:t>Prasanth</a:t>
            </a:r>
            <a:r>
              <a:rPr lang="en-IN" sz="1600" dirty="0">
                <a:latin typeface="Roboto Mono" panose="020B0604020202020204" charset="0"/>
                <a:ea typeface="Roboto Mono" panose="020B0604020202020204" charset="0"/>
              </a:rPr>
              <a:t> P - 2015103601</a:t>
            </a:r>
          </a:p>
          <a:p>
            <a:pPr algn="just"/>
            <a:r>
              <a:rPr lang="en-IN" sz="1600" dirty="0">
                <a:latin typeface="Roboto Mono" panose="020B0604020202020204" charset="0"/>
                <a:ea typeface="Roboto Mono" panose="020B0604020202020204" charset="0"/>
              </a:rPr>
              <a:t>Abhishek R  - 2015103579</a:t>
            </a:r>
            <a:endParaRPr sz="1600" dirty="0">
              <a:latin typeface="Roboto Mono" panose="020B0604020202020204" charset="0"/>
              <a:ea typeface="Roboto Mono" panose="020B0604020202020204" charset="0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MODULES WITH INPUT AND OUTPUT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320675" y="1103100"/>
            <a:ext cx="8555400" cy="3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MODULE 2 :  </a:t>
            </a:r>
            <a:r>
              <a:rPr lang="en" sz="1800" b="1" dirty="0" smtClean="0"/>
              <a:t>Multinomial Na</a:t>
            </a:r>
            <a:r>
              <a:rPr lang="en-IN" sz="1800" b="1" dirty="0" smtClean="0"/>
              <a:t>ï</a:t>
            </a:r>
            <a:r>
              <a:rPr lang="en" sz="1800" b="1" dirty="0" smtClean="0"/>
              <a:t>ve Bayes Classifier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/>
              <a:t>INPUT </a:t>
            </a:r>
            <a:r>
              <a:rPr lang="en" sz="1600" b="1" dirty="0"/>
              <a:t>: </a:t>
            </a:r>
            <a:r>
              <a:rPr lang="en" sz="1600" i="1" dirty="0" smtClean="0"/>
              <a:t>Bag-of-words,Labels</a:t>
            </a:r>
            <a:endParaRPr sz="1600"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/>
              <a:t>OUTPUT :  </a:t>
            </a:r>
            <a:r>
              <a:rPr lang="en" sz="1600" b="1" dirty="0" smtClean="0"/>
              <a:t>Pickle file is generated</a:t>
            </a:r>
            <a:endParaRPr lang="en" sz="16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 smtClean="0"/>
              <a:t>PSEUDO </a:t>
            </a:r>
            <a:r>
              <a:rPr lang="en" sz="1600" dirty="0"/>
              <a:t>CODE : 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i="1" dirty="0" smtClean="0"/>
              <a:t>Train the classifier with 80% of the dataset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i="1" dirty="0" smtClean="0"/>
              <a:t>Test the classifier with 20% of the dataset.</a:t>
            </a:r>
          </a:p>
          <a:p>
            <a:pPr marL="127000" lvl="0" indent="0" algn="l" rtl="0"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16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787" y="1963093"/>
            <a:ext cx="2583613" cy="2786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  MODULES WITH INPUT AND OUTPUT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359150" y="1141575"/>
            <a:ext cx="8401500" cy="3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MODULE 3  :  </a:t>
            </a:r>
            <a:r>
              <a:rPr lang="en" sz="1800" b="1" dirty="0" smtClean="0"/>
              <a:t>Server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/>
              <a:t>INPUT </a:t>
            </a:r>
            <a:r>
              <a:rPr lang="en" sz="1600" b="1" dirty="0"/>
              <a:t>: </a:t>
            </a:r>
            <a:r>
              <a:rPr lang="en" sz="1600" b="1" dirty="0" smtClean="0"/>
              <a:t>User’s tweets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/>
              <a:t>OUTPUT </a:t>
            </a:r>
            <a:r>
              <a:rPr lang="en" sz="1600" b="1" dirty="0"/>
              <a:t>:  </a:t>
            </a:r>
            <a:r>
              <a:rPr lang="en" sz="1600" i="1" dirty="0" smtClean="0"/>
              <a:t>Intensity of depression </a:t>
            </a:r>
            <a:endParaRPr sz="1600"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PSEUDO CODE </a:t>
            </a:r>
            <a:r>
              <a:rPr lang="en" sz="1600" dirty="0" smtClean="0"/>
              <a:t>: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IN" sz="1600" i="1" dirty="0" smtClean="0"/>
              <a:t>Th</a:t>
            </a:r>
            <a:r>
              <a:rPr lang="en-IN" sz="1600" i="1" dirty="0" smtClean="0"/>
              <a:t>e user’s input is </a:t>
            </a:r>
            <a:r>
              <a:rPr lang="en-IN" sz="1600" i="1" dirty="0" err="1" smtClean="0"/>
              <a:t>preprocessed</a:t>
            </a:r>
            <a:r>
              <a:rPr lang="en-IN" sz="1600" i="1" dirty="0" smtClean="0"/>
              <a:t>.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IN" sz="1600" i="1" dirty="0" smtClean="0"/>
              <a:t>The input is validated for extreme depression levels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IN" sz="1600" i="1" dirty="0" smtClean="0"/>
              <a:t>Compares the data with the results in pickle file.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IN" sz="1600" i="1" dirty="0" smtClean="0"/>
              <a:t>Output the intensity of depression</a:t>
            </a:r>
          </a:p>
          <a:p>
            <a:pPr marL="127000" lvl="0" indent="0" algn="l" rtl="0"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16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   MODULES WITH INPUT AND OUTPUT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body" idx="1"/>
          </p:nvPr>
        </p:nvSpPr>
        <p:spPr>
          <a:xfrm>
            <a:off x="256525" y="1026125"/>
            <a:ext cx="8555400" cy="38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MODULE  </a:t>
            </a:r>
            <a:r>
              <a:rPr lang="en" sz="1800" b="1" dirty="0" smtClean="0"/>
              <a:t>4:GUI</a:t>
            </a:r>
            <a:endParaRPr sz="18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/>
              <a:t>INPUT : </a:t>
            </a:r>
            <a:r>
              <a:rPr lang="en" sz="1600" b="1" i="1" dirty="0"/>
              <a:t> </a:t>
            </a:r>
            <a:r>
              <a:rPr lang="en" sz="1600" b="1" i="1" dirty="0" smtClean="0"/>
              <a:t>User’s tweet/twitter username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 smtClean="0"/>
              <a:t>OUTPUT : Motivation quotes or suggests the link to suicide helpline forums based on the level of intensity</a:t>
            </a:r>
            <a:endParaRPr sz="1600"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PSEUDO CODE : 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i="1" dirty="0" smtClean="0"/>
              <a:t>Get user’s tweets from twitter</a:t>
            </a:r>
            <a:r>
              <a:rPr lang="en" sz="1600" i="1" dirty="0" smtClean="0"/>
              <a:t>.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i="1" dirty="0" smtClean="0"/>
              <a:t>Check for extreme depression levels.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i="1" dirty="0" smtClean="0"/>
              <a:t>Compare results with those stored in pickle file.</a:t>
            </a:r>
            <a:endParaRPr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SCREENSHOTS FOR EACH MODULE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        AND INTERMEDIATE RESULTS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5"/>
          <p:cNvSpPr txBox="1">
            <a:spLocks noGrp="1"/>
          </p:cNvSpPr>
          <p:nvPr>
            <p:ph type="body" idx="1"/>
          </p:nvPr>
        </p:nvSpPr>
        <p:spPr>
          <a:xfrm>
            <a:off x="205225" y="1372450"/>
            <a:ext cx="8709300" cy="3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MODULE 1 :  </a:t>
            </a:r>
            <a:r>
              <a:rPr lang="en" sz="1800" b="1" dirty="0" smtClean="0"/>
              <a:t>Pre-processing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 </a:t>
            </a:r>
            <a:r>
              <a:rPr lang="en" sz="1800" b="1" dirty="0" smtClean="0"/>
              <a:t>             			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 smtClean="0"/>
          </a:p>
          <a:p>
            <a:pPr marL="0" indent="0">
              <a:buNone/>
            </a:pPr>
            <a:r>
              <a:rPr lang="en" sz="1800" b="1" dirty="0"/>
              <a:t> </a:t>
            </a:r>
            <a:r>
              <a:rPr lang="en" sz="1800" b="1" dirty="0" smtClean="0"/>
              <a:t>  Tokenised text 					</a:t>
            </a:r>
            <a:r>
              <a:rPr lang="en" sz="1800" b="1" dirty="0"/>
              <a:t>Bag-of-Words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/>
              <a:t>			</a:t>
            </a:r>
            <a:endParaRPr lang="en" sz="18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08" y="1999396"/>
            <a:ext cx="4482642" cy="25566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381" y="2422212"/>
            <a:ext cx="2696713" cy="2133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            SCREENSHOTS FOR EACH MODULE 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                  AND INTERMEDIATE RESULTS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" name="Google Shape;214;p26"/>
          <p:cNvSpPr txBox="1">
            <a:spLocks noGrp="1"/>
          </p:cNvSpPr>
          <p:nvPr>
            <p:ph type="body" idx="1"/>
          </p:nvPr>
        </p:nvSpPr>
        <p:spPr>
          <a:xfrm>
            <a:off x="454926" y="1314674"/>
            <a:ext cx="8260500" cy="3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800" b="1" dirty="0"/>
              <a:t>MODULE 2 </a:t>
            </a:r>
            <a:r>
              <a:rPr lang="en" sz="1800" b="1" dirty="0"/>
              <a:t>: Multinomial Na</a:t>
            </a:r>
            <a:r>
              <a:rPr lang="en-IN" sz="1800" b="1" dirty="0"/>
              <a:t>ï</a:t>
            </a:r>
            <a:r>
              <a:rPr lang="en" sz="1800" b="1" dirty="0"/>
              <a:t>ve Bayes Classifier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smtClean="0"/>
              <a:t>Pickle file </a:t>
            </a:r>
            <a:endParaRPr sz="1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50" y="2438314"/>
            <a:ext cx="8510754" cy="1194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   SCREENSHOTS FOR EACH MODULE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            AND INTERMEDIATE RESULTS</a:t>
            </a:r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body" idx="1"/>
          </p:nvPr>
        </p:nvSpPr>
        <p:spPr>
          <a:xfrm>
            <a:off x="218050" y="1567550"/>
            <a:ext cx="8619600" cy="31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MODULE 3  : </a:t>
            </a:r>
            <a:r>
              <a:rPr lang="en" sz="1800" b="1" dirty="0" smtClean="0"/>
              <a:t>Server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/>
              <a:t>Output as shown in server</a:t>
            </a:r>
            <a:endParaRPr lang="en" sz="18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37" y="2069883"/>
            <a:ext cx="4817805" cy="15945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        SCREENSHOTS FOR EACH MODULE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            AND INTERMEDIATE RESULTS</a:t>
            </a:r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body" idx="1"/>
          </p:nvPr>
        </p:nvSpPr>
        <p:spPr>
          <a:xfrm>
            <a:off x="384800" y="1307850"/>
            <a:ext cx="8504100" cy="3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MODULE 4 </a:t>
            </a:r>
            <a:r>
              <a:rPr lang="en" sz="1800" b="1" dirty="0" smtClean="0"/>
              <a:t>:GUI</a:t>
            </a:r>
            <a:endParaRPr sz="1800" b="1" dirty="0"/>
          </a:p>
        </p:txBody>
      </p:sp>
      <p:pic>
        <p:nvPicPr>
          <p:cNvPr id="5" name="image7.png"/>
          <p:cNvPicPr/>
          <p:nvPr/>
        </p:nvPicPr>
        <p:blipFill>
          <a:blip r:embed="rId3"/>
          <a:srcRect t="3703" b="13960"/>
          <a:stretch>
            <a:fillRect/>
          </a:stretch>
        </p:blipFill>
        <p:spPr>
          <a:xfrm>
            <a:off x="466687" y="1925542"/>
            <a:ext cx="5943600" cy="2752725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       SCREENSHOTS FOR EACH MODULE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            AND INTERMEDIATE RESULTS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1"/>
          </p:nvPr>
        </p:nvSpPr>
        <p:spPr>
          <a:xfrm>
            <a:off x="243700" y="1410925"/>
            <a:ext cx="8478600" cy="3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MODULE  5 :  ANALYSIS</a:t>
            </a:r>
            <a:endParaRPr sz="1800" b="1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i="1"/>
              <a:t>   This outputs the confusion matrix and the precision, recall and accuracy of the model.</a:t>
            </a:r>
            <a:endParaRPr sz="1600" i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i="1"/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525" y="2507600"/>
            <a:ext cx="4478950" cy="1471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EVALUATION METRICS </a:t>
            </a:r>
            <a:endParaRPr dirty="0"/>
          </a:p>
        </p:txBody>
      </p:sp>
      <p:sp>
        <p:nvSpPr>
          <p:cNvPr id="242" name="Google Shape;242;p30"/>
          <p:cNvSpPr txBox="1">
            <a:spLocks noGrp="1"/>
          </p:cNvSpPr>
          <p:nvPr>
            <p:ph type="body" idx="1"/>
          </p:nvPr>
        </p:nvSpPr>
        <p:spPr>
          <a:xfrm>
            <a:off x="692650" y="1167225"/>
            <a:ext cx="7643700" cy="3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The module has :</a:t>
            </a:r>
            <a:endParaRPr b="1"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b="1" dirty="0"/>
              <a:t>Precision : </a:t>
            </a:r>
            <a:r>
              <a:rPr lang="en" b="1" dirty="0" smtClean="0"/>
              <a:t>75.3</a:t>
            </a:r>
            <a:r>
              <a:rPr lang="en" b="1" dirty="0"/>
              <a:t>%					</a:t>
            </a:r>
            <a:r>
              <a:rPr lang="en" dirty="0"/>
              <a:t>Precision = TP*1.0/(TP+FP)</a:t>
            </a:r>
            <a:endParaRPr b="1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dirty="0"/>
              <a:t>Recall : </a:t>
            </a:r>
            <a:r>
              <a:rPr lang="en" b="1" dirty="0" smtClean="0"/>
              <a:t>86.40</a:t>
            </a:r>
            <a:r>
              <a:rPr lang="en" b="1" dirty="0" smtClean="0"/>
              <a:t>%</a:t>
            </a:r>
            <a:r>
              <a:rPr lang="en" b="1" dirty="0"/>
              <a:t>					</a:t>
            </a:r>
            <a:r>
              <a:rPr lang="en" dirty="0"/>
              <a:t>Recall = TP*1.0/(TP+FN)</a:t>
            </a:r>
            <a:endParaRPr b="1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dirty="0"/>
              <a:t>Accuracy : </a:t>
            </a:r>
            <a:r>
              <a:rPr lang="en" b="1" dirty="0" smtClean="0"/>
              <a:t>76</a:t>
            </a:r>
            <a:r>
              <a:rPr lang="en" b="1" dirty="0" smtClean="0"/>
              <a:t>%</a:t>
            </a:r>
            <a:r>
              <a:rPr lang="en" b="1" dirty="0"/>
              <a:t>	</a:t>
            </a:r>
            <a:r>
              <a:rPr lang="en" b="1" dirty="0" smtClean="0"/>
              <a:t>				</a:t>
            </a:r>
            <a:r>
              <a:rPr lang="en" dirty="0" smtClean="0"/>
              <a:t>TN*1.0/(TN+FP)</a:t>
            </a:r>
            <a:endParaRPr b="1" dirty="0" smtClean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The confusion matrix plots the matrix </a:t>
            </a:r>
            <a:r>
              <a:rPr lang="en" dirty="0" smtClean="0"/>
              <a:t>depressed </a:t>
            </a:r>
            <a:r>
              <a:rPr lang="en" dirty="0" smtClean="0"/>
              <a:t>and not depressed.</a:t>
            </a:r>
            <a:endParaRPr dirty="0" smtClean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b="1" dirty="0" smtClean="0"/>
              <a:t>F1 score = 80.39%</a:t>
            </a:r>
            <a:endParaRPr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b="1" dirty="0" smtClean="0"/>
              <a:t>F1 score =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 P ∗ R)/P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P stands for Precision and R is the Recall.</a:t>
            </a:r>
            <a:endParaRPr lang="en-US" sz="14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0746" y="2555855"/>
            <a:ext cx="2445385" cy="2200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796003"/>
              </p:ext>
            </p:extLst>
          </p:nvPr>
        </p:nvGraphicFramePr>
        <p:xfrm>
          <a:off x="154158" y="3753135"/>
          <a:ext cx="5943600" cy="1320800"/>
        </p:xfrm>
        <a:graphic>
          <a:graphicData uri="http://schemas.openxmlformats.org/drawingml/2006/table">
            <a:tbl>
              <a:tblPr/>
              <a:tblGrid>
                <a:gridCol w="1188720"/>
                <a:gridCol w="1188720"/>
                <a:gridCol w="1188720"/>
                <a:gridCol w="1188720"/>
                <a:gridCol w="1188720"/>
              </a:tblGrid>
              <a:tr h="541118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Multinomial Naive Bayes Classifier</a:t>
                      </a:r>
                      <a:endParaRPr lang="en-IN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0.7513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0.8640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0.8039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76%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 REFERENCES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400" dirty="0"/>
              <a:t>[1]   </a:t>
            </a:r>
            <a:r>
              <a:rPr lang="en-IN" sz="1400" dirty="0" err="1"/>
              <a:t>Mandar</a:t>
            </a:r>
            <a:r>
              <a:rPr lang="en-IN" sz="1400" dirty="0"/>
              <a:t> Deshpande and </a:t>
            </a:r>
            <a:r>
              <a:rPr lang="en-IN" sz="1400" dirty="0" err="1"/>
              <a:t>Vignesh</a:t>
            </a:r>
            <a:r>
              <a:rPr lang="en-IN" sz="1400" dirty="0"/>
              <a:t> </a:t>
            </a:r>
            <a:r>
              <a:rPr lang="en-IN" sz="1400" dirty="0" err="1"/>
              <a:t>Rao,</a:t>
            </a:r>
            <a:r>
              <a:rPr lang="en-IN" sz="1400" i="1" dirty="0" err="1"/>
              <a:t>”Depression</a:t>
            </a:r>
            <a:r>
              <a:rPr lang="en-IN" sz="1400" i="1" dirty="0"/>
              <a:t> Detection using Emotion Artificial Intelligence” </a:t>
            </a:r>
            <a:r>
              <a:rPr lang="en-IN" sz="1400" dirty="0"/>
              <a:t>in Proceedings of the International Conference on Intelligent Sustainable Systems,2017.</a:t>
            </a:r>
          </a:p>
          <a:p>
            <a:endParaRPr lang="en-IN" sz="1400" dirty="0" smtClean="0"/>
          </a:p>
          <a:p>
            <a:r>
              <a:rPr lang="en-IN" sz="1400" dirty="0" smtClean="0"/>
              <a:t>[</a:t>
            </a:r>
            <a:r>
              <a:rPr lang="en-IN" sz="1400" dirty="0"/>
              <a:t>2]   </a:t>
            </a:r>
            <a:r>
              <a:rPr lang="en-IN" sz="1400" dirty="0" err="1"/>
              <a:t>Huma</a:t>
            </a:r>
            <a:r>
              <a:rPr lang="en-IN" sz="1400" dirty="0"/>
              <a:t> </a:t>
            </a:r>
            <a:r>
              <a:rPr lang="en-IN" sz="1400" dirty="0" err="1"/>
              <a:t>Parveen</a:t>
            </a:r>
            <a:r>
              <a:rPr lang="en-IN" sz="1400" dirty="0"/>
              <a:t> and </a:t>
            </a:r>
            <a:r>
              <a:rPr lang="en-IN" sz="1400" dirty="0" err="1"/>
              <a:t>Prof.</a:t>
            </a:r>
            <a:r>
              <a:rPr lang="en-IN" sz="1400" dirty="0"/>
              <a:t> </a:t>
            </a:r>
            <a:r>
              <a:rPr lang="en-IN" sz="1400" dirty="0" err="1"/>
              <a:t>Shikha</a:t>
            </a:r>
            <a:r>
              <a:rPr lang="en-IN" sz="1400" dirty="0"/>
              <a:t> </a:t>
            </a:r>
            <a:r>
              <a:rPr lang="en-IN" sz="1400" dirty="0" err="1"/>
              <a:t>Pandey,</a:t>
            </a:r>
            <a:r>
              <a:rPr lang="en-IN" sz="1400" i="1" dirty="0" err="1"/>
              <a:t>”Sentiment</a:t>
            </a:r>
            <a:r>
              <a:rPr lang="en-IN" sz="1400" i="1" dirty="0"/>
              <a:t> Analysis on Twitter Data-set using Naive Bayes Algorithm”</a:t>
            </a:r>
            <a:r>
              <a:rPr lang="en-IN" sz="1400" dirty="0"/>
              <a:t> in 2nd International Conference on Applied and Theoretical Computing and Communication Technology,2016</a:t>
            </a:r>
            <a:r>
              <a:rPr lang="en-IN" sz="1400" i="1" dirty="0"/>
              <a:t>.</a:t>
            </a:r>
            <a:endParaRPr lang="en-I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51375" y="398125"/>
            <a:ext cx="7241700" cy="10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AND PROBLEM STATEMENT   </a:t>
            </a:r>
            <a:r>
              <a:rPr lang="en" sz="3000" dirty="0"/>
              <a:t>                                                                      </a:t>
            </a:r>
            <a:endParaRPr sz="30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474575" y="1180050"/>
            <a:ext cx="8221800" cy="38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/>
          </a:p>
          <a:p>
            <a:r>
              <a:rPr lang="en-IN" sz="1600" dirty="0"/>
              <a:t>Technology has certainly brought about improvements in physical health and comfort.</a:t>
            </a:r>
          </a:p>
          <a:p>
            <a:r>
              <a:rPr lang="en-IN" sz="1600" dirty="0"/>
              <a:t> Medical technology is always improving, leading to lower infant mortality, cures for diseases, and many more improvements in quality of life. </a:t>
            </a:r>
          </a:p>
          <a:p>
            <a:r>
              <a:rPr lang="en-IN" sz="1600" dirty="0"/>
              <a:t>Mental health and comfort, however, have not improved as technology has advanced. Suicide rates are higher than ever, especially in developed countries.</a:t>
            </a:r>
          </a:p>
          <a:p>
            <a:r>
              <a:rPr lang="en-IN" sz="1600" dirty="0"/>
              <a:t> Depression is on the rise, and is now one of the most common medical conditions.</a:t>
            </a:r>
          </a:p>
          <a:p>
            <a:r>
              <a:rPr lang="en-IN" sz="1600" dirty="0"/>
              <a:t>More than 300 million people suffer from depression worldwide.</a:t>
            </a:r>
          </a:p>
          <a:p>
            <a:r>
              <a:rPr lang="en-IN" sz="1600" dirty="0"/>
              <a:t>Suicide is the 13th leading cause of death globally, accounting</a:t>
            </a:r>
            <a:br>
              <a:rPr lang="en-IN" sz="1600" dirty="0"/>
            </a:br>
            <a:r>
              <a:rPr lang="en-IN" sz="1600" dirty="0"/>
              <a:t>for 5-6% of all deaths.</a:t>
            </a:r>
          </a:p>
          <a:p>
            <a:r>
              <a:rPr lang="en-IN" sz="1600" dirty="0"/>
              <a:t>. Early detection, intervention, and appropriate treatment can promote remission, prevent relapse, and reduce the emotional and financial burden of the disease.</a:t>
            </a:r>
            <a:br>
              <a:rPr lang="en-IN" sz="1600" dirty="0"/>
            </a:br>
            <a:r>
              <a:rPr lang="en" sz="1600" i="1" dirty="0" smtClean="0"/>
              <a:t>            </a:t>
            </a:r>
            <a:endParaRPr sz="1600"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i="1" dirty="0"/>
              <a:t>   </a:t>
            </a:r>
            <a:endParaRPr sz="1600" i="1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LITERATURE SURVEY</a:t>
            </a:r>
            <a:endParaRPr dirty="0"/>
          </a:p>
        </p:txBody>
      </p:sp>
      <p:graphicFrame>
        <p:nvGraphicFramePr>
          <p:cNvPr id="147" name="Google Shape;147;p15"/>
          <p:cNvGraphicFramePr/>
          <p:nvPr>
            <p:extLst>
              <p:ext uri="{D42A27DB-BD31-4B8C-83A1-F6EECF244321}">
                <p14:modId xmlns:p14="http://schemas.microsoft.com/office/powerpoint/2010/main" val="2519115802"/>
              </p:ext>
            </p:extLst>
          </p:nvPr>
        </p:nvGraphicFramePr>
        <p:xfrm>
          <a:off x="179638" y="1151825"/>
          <a:ext cx="8800025" cy="4180885"/>
        </p:xfrm>
        <a:graphic>
          <a:graphicData uri="http://schemas.openxmlformats.org/drawingml/2006/table">
            <a:tbl>
              <a:tblPr>
                <a:noFill/>
                <a:tableStyleId>{0B6CCC0B-FE41-4B2D-9125-7FAA9AF9EFD2}</a:tableStyleId>
              </a:tblPr>
              <a:tblGrid>
                <a:gridCol w="444175"/>
                <a:gridCol w="1153675"/>
                <a:gridCol w="950075"/>
                <a:gridCol w="1379825"/>
                <a:gridCol w="1138725"/>
                <a:gridCol w="1382800"/>
                <a:gridCol w="1207150"/>
                <a:gridCol w="1143600"/>
              </a:tblGrid>
              <a:tr h="1071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S.No</a:t>
                      </a:r>
                      <a:endParaRPr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Name</a:t>
                      </a:r>
                      <a:endParaRPr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Author</a:t>
                      </a:r>
                      <a:endParaRPr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Publication</a:t>
                      </a:r>
                      <a:endParaRPr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Year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Methodology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Advantages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Limitations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</a:tr>
              <a:tr h="280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i="1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</a:t>
                      </a:r>
                      <a:endParaRPr sz="900" i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i="1" dirty="0" smtClean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i="1" dirty="0" smtClean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i="1" dirty="0" smtClean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i="1" dirty="0" smtClean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900" i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1" i="0" kern="1200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+mn-ea"/>
                          <a:cs typeface="+mn-cs"/>
                        </a:rPr>
                        <a:t>Depression </a:t>
                      </a:r>
                      <a:r>
                        <a:rPr lang="en-IN" sz="900" b="1" i="0" kern="1200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+mn-ea"/>
                          <a:cs typeface="+mn-cs"/>
                        </a:rPr>
                        <a:t>Detection using Emotion Artificial</a:t>
                      </a:r>
                      <a:br>
                        <a:rPr lang="en-IN" sz="900" b="1" i="0" kern="1200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+mn-ea"/>
                          <a:cs typeface="+mn-cs"/>
                        </a:rPr>
                      </a:br>
                      <a:r>
                        <a:rPr lang="en-IN" sz="900" b="1" i="0" kern="1200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+mn-ea"/>
                          <a:cs typeface="+mn-cs"/>
                        </a:rPr>
                        <a:t>Intelligence</a:t>
                      </a:r>
                      <a:endParaRPr lang="en-IN" sz="900" i="0" kern="1200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ea typeface="+mn-ea"/>
                        <a:cs typeface="+mn-cs"/>
                      </a:endParaRPr>
                    </a:p>
                    <a:p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1" i="0" kern="1200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+mn-ea"/>
                          <a:cs typeface="+mn-cs"/>
                        </a:rPr>
                        <a:t>Sentiment </a:t>
                      </a:r>
                      <a:r>
                        <a:rPr lang="en-IN" sz="900" b="1" i="0" kern="1200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+mn-ea"/>
                          <a:cs typeface="+mn-cs"/>
                        </a:rPr>
                        <a:t>Analysis on Twitter Data-set using Naive</a:t>
                      </a:r>
                      <a:br>
                        <a:rPr lang="en-IN" sz="900" b="1" i="0" kern="1200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+mn-ea"/>
                          <a:cs typeface="+mn-cs"/>
                        </a:rPr>
                      </a:br>
                      <a:r>
                        <a:rPr lang="en-IN" sz="900" b="1" i="0" kern="1200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+mn-ea"/>
                          <a:cs typeface="+mn-cs"/>
                        </a:rPr>
                        <a:t>Bayes Algorithm</a:t>
                      </a:r>
                      <a:r>
                        <a:rPr lang="en-IN" sz="900" i="0" kern="1200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+mn-ea"/>
                          <a:cs typeface="+mn-cs"/>
                        </a:rPr>
                        <a:t/>
                      </a:r>
                      <a:br>
                        <a:rPr lang="en-IN" sz="900" i="0" kern="1200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+mn-ea"/>
                          <a:cs typeface="+mn-cs"/>
                        </a:rPr>
                      </a:br>
                      <a:r>
                        <a:rPr lang="en-IN" sz="900" i="0" kern="1200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+mn-ea"/>
                          <a:cs typeface="+mn-cs"/>
                        </a:rPr>
                        <a:t/>
                      </a:r>
                      <a:br>
                        <a:rPr lang="en-IN" sz="900" i="0" kern="1200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+mn-ea"/>
                          <a:cs typeface="+mn-cs"/>
                        </a:rPr>
                      </a:br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0" i="0" u="none" strike="noStrike" kern="1200" cap="none" dirty="0" err="1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Mandar</a:t>
                      </a: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 Deshpande</a:t>
                      </a:r>
                      <a:b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900" b="0" i="0" u="none" strike="noStrike" kern="1200" cap="none" dirty="0" err="1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Vignesh</a:t>
                      </a: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 Rao</a:t>
                      </a:r>
                      <a:b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endParaRPr lang="en-IN" sz="900" i="0" kern="1200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900" i="0" kern="1200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900" i="0" kern="1200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900" i="0" kern="1200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900" i="0" kern="1200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0" i="0" u="none" strike="noStrike" kern="1200" cap="none" dirty="0" err="1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Huma</a:t>
                      </a: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N" sz="900" b="0" i="0" u="none" strike="noStrike" kern="1200" cap="none" dirty="0" err="1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Parveen</a:t>
                      </a: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900" b="0" i="0" u="none" strike="noStrike" kern="1200" cap="none" dirty="0" err="1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Prof.</a:t>
                      </a: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N" sz="900" b="0" i="0" u="none" strike="noStrike" kern="1200" cap="none" dirty="0" err="1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Shikha</a:t>
                      </a: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 Pandey</a:t>
                      </a:r>
                      <a:b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endParaRPr lang="en-IN" sz="900" i="0" kern="1200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Proceedings of the International Conference on Intelligent Sustainable Systems</a:t>
                      </a:r>
                      <a:b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endParaRPr lang="en-IN" sz="900" b="0" i="0" u="none" strike="noStrike" kern="1200" cap="none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b="0" i="1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2nd International Conference on Applied and Theoretical Computing and Communication Technology</a:t>
                      </a:r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2017</a:t>
                      </a:r>
                    </a:p>
                    <a:p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2016</a:t>
                      </a:r>
                    </a:p>
                    <a:p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baseline="0" dirty="0" err="1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Preprocessing</a:t>
                      </a:r>
                      <a:r>
                        <a:rPr lang="en-IN" sz="900" baseline="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 followed by depression detection  using </a:t>
                      </a:r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r>
                        <a:rPr lang="en-IN" sz="90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Naïve</a:t>
                      </a:r>
                      <a:r>
                        <a:rPr lang="en-IN" sz="900" baseline="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 Bayes  and SVM</a:t>
                      </a:r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Sentiment</a:t>
                      </a:r>
                      <a:r>
                        <a:rPr lang="en-IN" sz="900" baseline="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 analysis using </a:t>
                      </a:r>
                      <a:r>
                        <a:rPr lang="en-IN" sz="900" baseline="0" dirty="0" err="1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Hadoop</a:t>
                      </a:r>
                      <a:r>
                        <a:rPr lang="en-IN" sz="900" baseline="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 </a:t>
                      </a:r>
                      <a:r>
                        <a:rPr lang="en-IN" sz="900" baseline="0" dirty="0" err="1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Mapreduce</a:t>
                      </a:r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r>
                        <a:rPr lang="en-IN" sz="900" baseline="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.</a:t>
                      </a:r>
                      <a:endParaRPr lang="en-IN" sz="900" dirty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Naïve Bayes has</a:t>
                      </a:r>
                      <a:r>
                        <a:rPr lang="en-IN" sz="900" baseline="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 more accuracy than SVM.</a:t>
                      </a:r>
                    </a:p>
                    <a:p>
                      <a:endParaRPr lang="en-IN" sz="900" baseline="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baseline="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baseline="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r>
                        <a:rPr lang="en-IN" sz="900" baseline="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Emoticons were also considered while </a:t>
                      </a:r>
                      <a:r>
                        <a:rPr lang="en-IN" sz="900" baseline="0" dirty="0" err="1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analyzing</a:t>
                      </a:r>
                      <a:r>
                        <a:rPr lang="en-IN" sz="900" baseline="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  data</a:t>
                      </a:r>
                      <a:endParaRPr lang="en-IN" sz="900" baseline="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baseline="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This system could not handle a few words such as “thank </a:t>
                      </a:r>
                      <a:r>
                        <a:rPr lang="en-IN" sz="900" baseline="0" dirty="0" err="1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you“when</a:t>
                      </a:r>
                      <a:r>
                        <a:rPr lang="en-IN" sz="900" baseline="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 it is typed as “</a:t>
                      </a:r>
                      <a:r>
                        <a:rPr lang="en-IN" sz="900" baseline="0" dirty="0" err="1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ty</a:t>
                      </a:r>
                      <a:r>
                        <a:rPr lang="en-IN" sz="900" baseline="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”</a:t>
                      </a:r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i="1" dirty="0" smtClean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i="1" dirty="0" smtClean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i="1" dirty="0" smtClean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endParaRPr lang="en-IN" sz="900" baseline="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r>
                        <a:rPr lang="en-IN" sz="900" baseline="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Dataset had  more false positives</a:t>
                      </a:r>
                    </a:p>
                    <a:p>
                      <a:r>
                        <a:rPr lang="en-IN" sz="900" baseline="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which in turn affected accuracy</a:t>
                      </a:r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298216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LITERATURE SURVEY</a:t>
            </a:r>
            <a:endParaRPr dirty="0"/>
          </a:p>
        </p:txBody>
      </p:sp>
      <p:graphicFrame>
        <p:nvGraphicFramePr>
          <p:cNvPr id="153" name="Google Shape;153;p16"/>
          <p:cNvGraphicFramePr/>
          <p:nvPr>
            <p:extLst>
              <p:ext uri="{D42A27DB-BD31-4B8C-83A1-F6EECF244321}">
                <p14:modId xmlns:p14="http://schemas.microsoft.com/office/powerpoint/2010/main" val="1589423818"/>
              </p:ext>
            </p:extLst>
          </p:nvPr>
        </p:nvGraphicFramePr>
        <p:xfrm>
          <a:off x="114715" y="783335"/>
          <a:ext cx="8851300" cy="4124510"/>
        </p:xfrm>
        <a:graphic>
          <a:graphicData uri="http://schemas.openxmlformats.org/drawingml/2006/table">
            <a:tbl>
              <a:tblPr>
                <a:noFill/>
                <a:tableStyleId>{0B6CCC0B-FE41-4B2D-9125-7FAA9AF9EFD2}</a:tableStyleId>
              </a:tblPr>
              <a:tblGrid>
                <a:gridCol w="420800"/>
                <a:gridCol w="1186350"/>
                <a:gridCol w="955625"/>
                <a:gridCol w="1387875"/>
                <a:gridCol w="1145350"/>
                <a:gridCol w="1390850"/>
                <a:gridCol w="1214175"/>
                <a:gridCol w="1150275"/>
              </a:tblGrid>
              <a:tr h="106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  <a:latin typeface="Lato" panose="020B0604020202020204" charset="0"/>
                          <a:ea typeface="Lato"/>
                          <a:cs typeface="Lato"/>
                          <a:sym typeface="Lato"/>
                        </a:rPr>
                        <a:t>S.No</a:t>
                      </a:r>
                      <a:endParaRPr dirty="0">
                        <a:solidFill>
                          <a:srgbClr val="FFFFFF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 panose="020B0604020202020204" charset="0"/>
                          <a:ea typeface="Lato"/>
                          <a:cs typeface="Lato"/>
                          <a:sym typeface="Lato"/>
                        </a:rPr>
                        <a:t>Name</a:t>
                      </a:r>
                      <a:endParaRPr>
                        <a:solidFill>
                          <a:srgbClr val="FFFFFF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 panose="020B0604020202020204" charset="0"/>
                          <a:ea typeface="Lato"/>
                          <a:cs typeface="Lato"/>
                          <a:sym typeface="Lato"/>
                        </a:rPr>
                        <a:t>Author</a:t>
                      </a:r>
                      <a:endParaRPr>
                        <a:solidFill>
                          <a:srgbClr val="FFFFFF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 panose="020B0604020202020204" charset="0"/>
                          <a:ea typeface="Lato"/>
                          <a:cs typeface="Lato"/>
                          <a:sym typeface="Lato"/>
                        </a:rPr>
                        <a:t>Publication</a:t>
                      </a:r>
                      <a:endParaRPr>
                        <a:solidFill>
                          <a:srgbClr val="FFFFFF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 panose="020B0604020202020204" charset="0"/>
                          <a:ea typeface="Lato"/>
                          <a:cs typeface="Lato"/>
                          <a:sym typeface="Lato"/>
                        </a:rPr>
                        <a:t>Year</a:t>
                      </a:r>
                      <a:endParaRPr>
                        <a:solidFill>
                          <a:srgbClr val="FFFFFF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 panose="020B0604020202020204" charset="0"/>
                          <a:ea typeface="Lato"/>
                          <a:cs typeface="Lato"/>
                          <a:sym typeface="Lato"/>
                        </a:rPr>
                        <a:t>Methodology</a:t>
                      </a:r>
                      <a:endParaRPr>
                        <a:solidFill>
                          <a:srgbClr val="FFFFFF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  <a:latin typeface="Lato" panose="020B0604020202020204" charset="0"/>
                          <a:ea typeface="Lato"/>
                          <a:cs typeface="Lato"/>
                          <a:sym typeface="Lato"/>
                        </a:rPr>
                        <a:t>Advantages</a:t>
                      </a:r>
                      <a:endParaRPr dirty="0">
                        <a:solidFill>
                          <a:srgbClr val="FFFFFF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  <a:latin typeface="Lato" panose="020B0604020202020204" charset="0"/>
                          <a:ea typeface="Lato"/>
                          <a:cs typeface="Lato"/>
                          <a:sym typeface="Lato"/>
                        </a:rPr>
                        <a:t>Limitations</a:t>
                      </a:r>
                      <a:endParaRPr dirty="0">
                        <a:solidFill>
                          <a:srgbClr val="FFFFFF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</a:tr>
              <a:tr h="2780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i="1" dirty="0">
                          <a:solidFill>
                            <a:srgbClr val="FFFFFF"/>
                          </a:solidFill>
                          <a:latin typeface="Lato" panose="020B0604020202020204" charset="0"/>
                          <a:ea typeface="Lato"/>
                          <a:cs typeface="Lato"/>
                          <a:sym typeface="Lato"/>
                        </a:rPr>
                        <a:t>3</a:t>
                      </a:r>
                      <a:r>
                        <a:rPr lang="en" sz="900" i="1" dirty="0" smtClean="0">
                          <a:solidFill>
                            <a:srgbClr val="FFFFFF"/>
                          </a:solidFill>
                          <a:latin typeface="Lato" panose="020B0604020202020204" charset="0"/>
                          <a:ea typeface="Lato"/>
                          <a:cs typeface="Lato"/>
                          <a:sym typeface="Lato"/>
                        </a:rPr>
                        <a:t>.</a:t>
                      </a:r>
                      <a:endParaRPr sz="900" i="1" dirty="0">
                        <a:solidFill>
                          <a:srgbClr val="FFFFFF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i="1" dirty="0" smtClean="0">
                        <a:solidFill>
                          <a:srgbClr val="FFFFFF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i="1" dirty="0" smtClean="0">
                        <a:solidFill>
                          <a:srgbClr val="FFFFFF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i="1" dirty="0" smtClean="0">
                        <a:solidFill>
                          <a:srgbClr val="FFFFFF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i="1" dirty="0" smtClean="0">
                          <a:solidFill>
                            <a:srgbClr val="FFFFFF"/>
                          </a:solidFill>
                          <a:latin typeface="Lato" panose="020B0604020202020204" charset="0"/>
                          <a:ea typeface="Lato"/>
                          <a:cs typeface="Lato"/>
                          <a:sym typeface="Lato"/>
                        </a:rPr>
                        <a:t>4.</a:t>
                      </a:r>
                      <a:endParaRPr sz="900" i="1" dirty="0">
                        <a:solidFill>
                          <a:srgbClr val="FFFFFF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b="1" i="1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Techniques for Sentiment Analysis of Twitter Data:</a:t>
                      </a:r>
                      <a:r>
                        <a:rPr lang="en-IN" sz="900" b="1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IN" sz="900" b="1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900" b="1" i="1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A Comprehensive Survey</a:t>
                      </a:r>
                      <a:r>
                        <a:rPr lang="en-IN" sz="900" b="1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IN" sz="900" b="1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900" b="1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IN" sz="900" b="1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endParaRPr lang="en-IN" sz="900" b="1" i="0" u="none" strike="noStrike" kern="1200" cap="none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b="1" i="1" dirty="0" smtClean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900" b="1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Novel Use of Natural Language Processing (NLP) to Predict</a:t>
                      </a: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900" b="1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Suicidal Ideation and Psychiatric Symptoms in a Text-Based</a:t>
                      </a: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900" b="1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Mental Health Intervention in Madrid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1" dirty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i="0" u="none" strike="noStrike" kern="1200" cap="none" dirty="0" err="1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Mitali</a:t>
                      </a: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 Desai</a:t>
                      </a:r>
                      <a:b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900" b="0" i="0" u="none" strike="noStrike" kern="1200" cap="none" dirty="0" err="1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Mayuri</a:t>
                      </a: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 A. Mehta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b="0" i="0" u="none" strike="noStrike" kern="1200" cap="none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ea typeface="Lato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b="0" i="0" u="none" strike="noStrike" kern="1200" cap="none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ea typeface="Lato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b="0" i="0" u="none" strike="noStrike" kern="1200" cap="none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ea typeface="Lato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b="0" i="0" u="none" strike="noStrike" kern="1200" cap="none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ea typeface="Lato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b="0" i="0" u="none" strike="noStrike" kern="1200" cap="none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ea typeface="Lato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Benjamin L. </a:t>
                      </a:r>
                      <a:r>
                        <a:rPr lang="en-IN" sz="900" b="0" i="0" u="none" strike="noStrike" kern="1200" cap="none" dirty="0" err="1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Cook,Ana</a:t>
                      </a: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 M. </a:t>
                      </a:r>
                      <a:r>
                        <a:rPr lang="en-IN" sz="900" b="0" i="0" u="none" strike="noStrike" kern="1200" cap="none" dirty="0" err="1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Progovac,Pei</a:t>
                      </a: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 Chen, Brian Mullin,1</a:t>
                      </a:r>
                      <a:b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Sherry </a:t>
                      </a:r>
                      <a:r>
                        <a:rPr lang="en-IN" sz="900" b="0" i="0" u="none" strike="noStrike" kern="1200" cap="none" dirty="0" err="1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Hou</a:t>
                      </a: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, and Enrique Baca-Garcia</a:t>
                      </a:r>
                      <a:b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endParaRPr sz="900" i="1" dirty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International Conference on Computing, Communication and Automation </a:t>
                      </a:r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i="1" dirty="0" smtClean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i="1" dirty="0" smtClean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i="1" dirty="0" smtClean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i="1" dirty="0" smtClean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Computational and</a:t>
                      </a:r>
                      <a:b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Mathematical Methods in Medicine Volume.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i="1" dirty="0" smtClean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2016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i="1" dirty="0" smtClean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i="1" dirty="0" smtClean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i="1" dirty="0" smtClean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i="1" dirty="0" smtClean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i="1" dirty="0" smtClean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i="1" dirty="0" smtClean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i="1" dirty="0" smtClean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i="1" dirty="0" smtClean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2016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IN" sz="900" dirty="0" err="1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Preprocessing</a:t>
                      </a:r>
                      <a:r>
                        <a:rPr lang="en-IN" sz="900" baseline="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 followed by feature extraction and training the classifier-</a:t>
                      </a:r>
                      <a:r>
                        <a:rPr lang="en-IN" sz="90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Machine</a:t>
                      </a:r>
                      <a:r>
                        <a:rPr lang="en-IN" sz="900" baseline="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 Learning </a:t>
                      </a:r>
                      <a:r>
                        <a:rPr lang="en-IN" sz="90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Naïve Bayes,</a:t>
                      </a:r>
                    </a:p>
                    <a:p>
                      <a:r>
                        <a:rPr lang="en-IN" sz="90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Maximum Entropy,</a:t>
                      </a:r>
                    </a:p>
                    <a:p>
                      <a:r>
                        <a:rPr lang="en-IN" sz="900" dirty="0" err="1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SVM,Random</a:t>
                      </a:r>
                      <a:r>
                        <a:rPr lang="en-IN" sz="90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 Forest.</a:t>
                      </a:r>
                    </a:p>
                    <a:p>
                      <a:endParaRPr lang="en-IN" sz="900" i="1" dirty="0" smtClean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endParaRPr lang="en-IN" sz="900" b="0" i="0" u="none" strike="noStrike" kern="1200" cap="none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Short Mess age</a:t>
                      </a:r>
                      <a:b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900" b="0" i="0" u="none" strike="noStrike" kern="1200" cap="none" dirty="0" err="1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Ser</a:t>
                      </a: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 v ice ( SMS, or text mess </a:t>
                      </a:r>
                      <a:r>
                        <a:rPr lang="en-IN" sz="900" b="0" i="0" u="none" strike="noStrike" kern="1200" cap="none" dirty="0" err="1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ag</a:t>
                      </a: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N" sz="900" b="0" i="0" u="none" strike="noStrike" kern="1200" cap="none" dirty="0" err="1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ing</a:t>
                      </a: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) is</a:t>
                      </a:r>
                      <a:r>
                        <a:rPr lang="en-IN" sz="900" b="0" i="0" u="none" strike="noStrike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 analysed</a:t>
                      </a: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 in order to </a:t>
                      </a:r>
                      <a:r>
                        <a:rPr lang="en-IN" sz="900" b="0" i="0" u="none" strike="noStrike" kern="1200" cap="none" dirty="0" err="1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predic</a:t>
                      </a: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 t suicidal ideation and heightened</a:t>
                      </a:r>
                      <a:b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psychiatric symptoms </a:t>
                      </a:r>
                      <a:endParaRPr sz="900" i="1" dirty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Classifying</a:t>
                      </a:r>
                      <a:b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highly unstructured data of Twitter into positive or negative</a:t>
                      </a:r>
                      <a:b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categories.</a:t>
                      </a:r>
                    </a:p>
                    <a:p>
                      <a:endParaRPr lang="en-IN" sz="900" b="0" i="0" u="none" strike="noStrike" kern="1200" cap="none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IN" sz="900" b="0" i="0" u="none" strike="noStrike" kern="1200" cap="none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b="0" i="0" u="none" strike="noStrike" kern="1200" cap="none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b="0" i="0" u="none" strike="noStrike" kern="1200" cap="none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Reasonably high predictive value for suicidal ideation and</a:t>
                      </a:r>
                      <a:b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heightened psychiatric symptom were obtained</a:t>
                      </a:r>
                      <a:b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endParaRPr sz="900" i="1" dirty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IN" sz="90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Results</a:t>
                      </a:r>
                      <a:r>
                        <a:rPr lang="en-IN" sz="900" baseline="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 obtained were domain specific</a:t>
                      </a:r>
                    </a:p>
                    <a:p>
                      <a:endParaRPr lang="en-IN" sz="900" baseline="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i="1" dirty="0" smtClean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i="1" dirty="0" smtClean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i="1" dirty="0" smtClean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i="1" dirty="0" smtClean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i="1" dirty="0" smtClean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r>
                        <a:rPr lang="en-IN" sz="900" baseline="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Results were restricted to SMS sent by the patients under study.</a:t>
                      </a:r>
                    </a:p>
                    <a:p>
                      <a:endParaRPr lang="en-IN" sz="900" baseline="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LITERATURE SURVEY</a:t>
            </a:r>
            <a:endParaRPr dirty="0"/>
          </a:p>
        </p:txBody>
      </p:sp>
      <p:graphicFrame>
        <p:nvGraphicFramePr>
          <p:cNvPr id="159" name="Google Shape;159;p17"/>
          <p:cNvGraphicFramePr/>
          <p:nvPr>
            <p:extLst>
              <p:ext uri="{D42A27DB-BD31-4B8C-83A1-F6EECF244321}">
                <p14:modId xmlns:p14="http://schemas.microsoft.com/office/powerpoint/2010/main" val="526284378"/>
              </p:ext>
            </p:extLst>
          </p:nvPr>
        </p:nvGraphicFramePr>
        <p:xfrm>
          <a:off x="166788" y="1151825"/>
          <a:ext cx="8977225" cy="4081783"/>
        </p:xfrm>
        <a:graphic>
          <a:graphicData uri="http://schemas.openxmlformats.org/drawingml/2006/table">
            <a:tbl>
              <a:tblPr>
                <a:noFill/>
                <a:tableStyleId>{0B6CCC0B-FE41-4B2D-9125-7FAA9AF9EFD2}</a:tableStyleId>
              </a:tblPr>
              <a:tblGrid>
                <a:gridCol w="433713"/>
                <a:gridCol w="1084998"/>
                <a:gridCol w="1080539"/>
                <a:gridCol w="1407600"/>
                <a:gridCol w="1161650"/>
                <a:gridCol w="1410650"/>
                <a:gridCol w="1231450"/>
                <a:gridCol w="1166625"/>
              </a:tblGrid>
              <a:tr h="663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S.No</a:t>
                      </a:r>
                      <a:endParaRPr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Name</a:t>
                      </a:r>
                      <a:endParaRPr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Author</a:t>
                      </a:r>
                      <a:endParaRPr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Publication</a:t>
                      </a:r>
                      <a:endParaRPr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Year</a:t>
                      </a:r>
                      <a:endParaRPr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Methodology</a:t>
                      </a:r>
                      <a:endParaRPr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Advantages</a:t>
                      </a:r>
                      <a:endParaRPr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Limitations</a:t>
                      </a:r>
                      <a:endParaRPr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</a:tr>
              <a:tr h="317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i="1" dirty="0" smtClean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900" i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i="1" dirty="0" smtClean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i="1" dirty="0" smtClean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i="1" dirty="0" smtClean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1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Identifying Depression on Twitter</a:t>
                      </a: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endParaRPr lang="en-IN" sz="900" b="0" i="0" u="none" strike="noStrike" kern="1200" cap="none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b="0" i="0" u="none" strike="noStrike" kern="1200" cap="none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ea typeface="Lato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b="0" i="0" u="none" strike="noStrike" kern="1200" cap="none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ea typeface="Lato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b="0" i="0" u="none" strike="noStrike" kern="1200" cap="none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ea typeface="Lato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b="1" i="1" u="none" strike="noStrike" kern="1200" cap="none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1" i="1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”Sentiment analysis in twitter using machine learning techniques</a:t>
                      </a:r>
                      <a:endParaRPr lang="en-IN" sz="900" b="0" i="0" u="none" strike="noStrike" kern="1200" cap="none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ea typeface="Lato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0" i="0" u="none" strike="noStrike" kern="1200" cap="none" dirty="0" err="1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Moin</a:t>
                      </a: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N" sz="900" b="0" i="0" u="none" strike="noStrike" kern="1200" cap="none" dirty="0" err="1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Nadeem</a:t>
                      </a: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, Mike Horn, Glen Coppersmith</a:t>
                      </a:r>
                      <a:r>
                        <a:rPr lang="en-IN" sz="900" b="0" i="1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, Johns Hopkins University </a:t>
                      </a: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and </a:t>
                      </a:r>
                      <a:r>
                        <a:rPr lang="en-IN" sz="900" b="0" i="0" u="none" strike="noStrike" kern="1200" cap="none" dirty="0" err="1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Dr.</a:t>
                      </a: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N" sz="900" b="0" i="0" u="none" strike="noStrike" kern="1200" cap="none" dirty="0" err="1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Sandip</a:t>
                      </a: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N" sz="900" b="0" i="0" u="none" strike="noStrike" kern="1200" cap="none" dirty="0" err="1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Sen</a:t>
                      </a: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endParaRPr lang="en-IN" sz="900" b="0" i="0" u="none" strike="noStrike" kern="1200" cap="none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900" b="0" i="0" u="none" strike="noStrike" kern="1200" cap="none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0" i="0" u="none" strike="noStrike" kern="1200" cap="none" dirty="0" err="1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M.S.Neethu</a:t>
                      </a: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en-IN" sz="900" b="0" i="0" u="none" strike="noStrike" kern="1200" cap="none" dirty="0" err="1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R.Rajsree</a:t>
                      </a: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900" i="1" dirty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3600"/>
                        </a:spcBef>
                        <a:spcAft>
                          <a:spcPts val="3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b="0" i="1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Johns Hopkins University </a:t>
                      </a:r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3600"/>
                        </a:spcBef>
                        <a:spcAft>
                          <a:spcPts val="3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Fourth International Conference on Computing, Communications and Networking Technologies (ICCCNT)</a:t>
                      </a: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3600"/>
                        </a:spcBef>
                        <a:spcAft>
                          <a:spcPts val="3600"/>
                        </a:spcAft>
                        <a:buNone/>
                      </a:pPr>
                      <a:endParaRPr sz="900" i="1" dirty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2016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i="1" dirty="0" smtClean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i="1" dirty="0" smtClean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i="1" dirty="0" smtClean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i="1" dirty="0" smtClean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i="1" dirty="0" smtClean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i="1" dirty="0" smtClean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2013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IN" sz="900" b="0" i="0" u="none" strike="noStrike" kern="1200" cap="none" dirty="0" err="1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Preprocessing</a:t>
                      </a: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 followed by </a:t>
                      </a:r>
                    </a:p>
                    <a:p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Training</a:t>
                      </a:r>
                      <a:r>
                        <a:rPr lang="en-IN" sz="900" b="0" i="0" u="none" strike="noStrike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 the classifier -</a:t>
                      </a: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Decision</a:t>
                      </a:r>
                      <a:b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Trees, a Linear Support Vector Classifier,</a:t>
                      </a:r>
                    </a:p>
                    <a:p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Naïve Bayes</a:t>
                      </a:r>
                      <a:b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endParaRPr lang="en-IN" sz="900" b="0" i="0" u="none" strike="noStrike" kern="1200" cap="none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N" sz="90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After pre processing and label extraction </a:t>
                      </a:r>
                    </a:p>
                    <a:p>
                      <a:r>
                        <a:rPr lang="en-IN" sz="90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Naive Bayes, SVM, Maximum entropy and ensemble classifier are used for classification</a:t>
                      </a:r>
                    </a:p>
                    <a:p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Naïve</a:t>
                      </a:r>
                      <a:b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Bayes approach attained an average of an 86% accuracy, </a:t>
                      </a:r>
                      <a:b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endParaRPr lang="en-IN" sz="900" b="0" i="0" u="none" strike="noStrike" kern="1200" cap="none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b="0" i="0" u="none" strike="noStrike" kern="1200" cap="none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b="0" i="0" u="none" strike="noStrike" kern="1200" cap="none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Performance of various classifiers are determined</a:t>
                      </a:r>
                      <a:r>
                        <a:rPr lang="en-IN" sz="16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IN" sz="16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endParaRPr sz="900" i="1" dirty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No information 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spatiotemporal behaviour.</a:t>
                      </a:r>
                      <a:b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endParaRPr lang="en-IN" sz="900" b="0" i="0" u="none" strike="noStrike" kern="1200" cap="none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900" b="0" i="0" u="none" strike="noStrike" kern="1200" cap="none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900" b="0" i="0" u="none" strike="noStrike" kern="1200" cap="none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900" b="0" i="0" u="none" strike="noStrike" kern="1200" cap="none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900" b="0" i="0" u="none" strike="noStrike" kern="1200" cap="none" dirty="0" smtClean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All classifiers have almost similar accuracy and hence the best</a:t>
                      </a:r>
                      <a:r>
                        <a:rPr lang="en-IN" sz="900" baseline="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 classifier cant be determined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bg1"/>
                        </a:solidFill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029" y="257273"/>
            <a:ext cx="7038900" cy="914100"/>
          </a:xfrm>
        </p:spPr>
        <p:txBody>
          <a:bodyPr/>
          <a:lstStyle/>
          <a:p>
            <a:pPr algn="ctr"/>
            <a:r>
              <a:rPr lang="en" dirty="0"/>
              <a:t>LITERATURE SURVEY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566720"/>
              </p:ext>
            </p:extLst>
          </p:nvPr>
        </p:nvGraphicFramePr>
        <p:xfrm>
          <a:off x="200164" y="850649"/>
          <a:ext cx="8643584" cy="4292851"/>
        </p:xfrm>
        <a:graphic>
          <a:graphicData uri="http://schemas.openxmlformats.org/drawingml/2006/table">
            <a:tbl>
              <a:tblPr firstRow="1" bandRow="1">
                <a:tableStyleId>{0B6CCC0B-FE41-4B2D-9125-7FAA9AF9EFD2}</a:tableStyleId>
              </a:tblPr>
              <a:tblGrid>
                <a:gridCol w="448105"/>
                <a:gridCol w="1146412"/>
                <a:gridCol w="1289713"/>
                <a:gridCol w="1437562"/>
                <a:gridCol w="855262"/>
                <a:gridCol w="1241946"/>
                <a:gridCol w="1144136"/>
                <a:gridCol w="1080448"/>
              </a:tblGrid>
              <a:tr h="6948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S.No</a:t>
                      </a:r>
                      <a:endParaRPr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Name</a:t>
                      </a:r>
                      <a:endParaRPr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Author</a:t>
                      </a:r>
                      <a:endParaRPr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Publication</a:t>
                      </a:r>
                      <a:endParaRPr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Year</a:t>
                      </a:r>
                      <a:endParaRPr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Methodology</a:t>
                      </a:r>
                      <a:endParaRPr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Advantages</a:t>
                      </a:r>
                      <a:endParaRPr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Limitations</a:t>
                      </a:r>
                      <a:endParaRPr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</a:tr>
              <a:tr h="3598028">
                <a:tc>
                  <a:txBody>
                    <a:bodyPr/>
                    <a:lstStyle/>
                    <a:p>
                      <a:r>
                        <a:rPr lang="en-IN" sz="90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7.</a:t>
                      </a:r>
                      <a:endParaRPr lang="en-IN" sz="900" dirty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b="0" i="1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“Sentiment analysis of twitter data using machine learning approaches and semantic analysis</a:t>
                      </a:r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dirty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G. </a:t>
                      </a:r>
                      <a:r>
                        <a:rPr lang="en-IN" sz="900" b="0" i="0" u="none" strike="noStrike" kern="1200" cap="none" dirty="0" err="1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Gautam</a:t>
                      </a: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 and D. </a:t>
                      </a:r>
                      <a:r>
                        <a:rPr lang="en-IN" sz="900" b="0" i="0" u="none" strike="noStrike" kern="1200" cap="none" dirty="0" err="1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Yadav</a:t>
                      </a: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b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</a:br>
                      <a:endParaRPr lang="en-IN" sz="900" dirty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7th Int. Conf. on Contemporary Computing</a:t>
                      </a:r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dirty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2014</a:t>
                      </a:r>
                    </a:p>
                    <a:p>
                      <a:endParaRPr lang="en-IN" sz="900" dirty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b="0" i="0" u="none" strike="noStrike" kern="1200" cap="none" dirty="0" err="1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Preprocessing</a:t>
                      </a: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 the dataset, feature</a:t>
                      </a:r>
                      <a:r>
                        <a:rPr lang="en-IN" sz="900" b="0" i="0" u="none" strike="noStrike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 extraction and </a:t>
                      </a:r>
                      <a:r>
                        <a:rPr lang="en-IN" sz="900" b="0" i="0" u="none" strike="noStrike" kern="1200" cap="non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applying machine learning based classification algorithms namely: Naive Bayes, Maximum entropy and SVM along with the Semantic Orientation based </a:t>
                      </a:r>
                      <a:r>
                        <a:rPr lang="en-IN" sz="900" b="0" i="0" u="none" strike="noStrike" kern="1200" cap="none" dirty="0" err="1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WordNet</a:t>
                      </a:r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dirty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Naïve </a:t>
                      </a:r>
                      <a:r>
                        <a:rPr lang="en-IN" sz="900" dirty="0" err="1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bayes</a:t>
                      </a:r>
                      <a:r>
                        <a:rPr lang="en-IN" sz="90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 classifier</a:t>
                      </a:r>
                      <a:r>
                        <a:rPr lang="en-IN" sz="900" baseline="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 has the highest value of precision</a:t>
                      </a:r>
                      <a:endParaRPr lang="en-IN" sz="900" dirty="0" smtClean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  <a:p>
                      <a:endParaRPr lang="en-IN" sz="900" dirty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baseline="0" dirty="0" smtClean="0">
                          <a:solidFill>
                            <a:schemeClr val="bg1"/>
                          </a:solidFill>
                          <a:latin typeface="Lato" panose="020B0604020202020204" charset="0"/>
                        </a:rPr>
                        <a:t>The model is language specific and treats other language characters as noise.</a:t>
                      </a:r>
                    </a:p>
                    <a:p>
                      <a:endParaRPr lang="en-IN" sz="900" dirty="0">
                        <a:solidFill>
                          <a:schemeClr val="bg1"/>
                        </a:solidFill>
                        <a:latin typeface="Lato" panose="020B0604020202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61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ISSUES IDENTIFIED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005850" y="1510400"/>
            <a:ext cx="7216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600" dirty="0"/>
              <a:t>Although researches have been carried out on depression detection, no real time implementation exists.</a:t>
            </a:r>
          </a:p>
          <a:p>
            <a:r>
              <a:rPr lang="en-IN" sz="1600" dirty="0"/>
              <a:t>The advancements in technology don’t ease man of his mental stress.</a:t>
            </a:r>
          </a:p>
          <a:p>
            <a:r>
              <a:rPr lang="en-IN" sz="1600" dirty="0"/>
              <a:t>Not much effort is taken in identifying depression among people.</a:t>
            </a:r>
          </a:p>
          <a:p>
            <a:r>
              <a:rPr lang="en-IN" sz="1600" dirty="0"/>
              <a:t>Depression has now become one of the most common mental illness that most people suffer from.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BLOCK DIAGRAM(MACRO LEVEL)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600" y="1109375"/>
            <a:ext cx="6166449" cy="391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30" y="839352"/>
            <a:ext cx="7047587" cy="4188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480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MODULES WITH INPUT AND OUTPUT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474575" y="1077450"/>
            <a:ext cx="7861800" cy="39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/>
              <a:t>MODULE 1 : Pre-processing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/>
              <a:t>INPUT : Dataset</a:t>
            </a:r>
            <a:endParaRPr sz="1600" i="1"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 smtClean="0"/>
              <a:t>OUTPUT :  Bag-of-words and Labels</a:t>
            </a:r>
            <a:endParaRPr lang="en" sz="1600"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 smtClean="0"/>
              <a:t>PSEUDO CODE : </a:t>
            </a:r>
            <a:endParaRPr sz="1600" b="1" dirty="0" smtClean="0"/>
          </a:p>
          <a:p>
            <a:pPr marL="0" indent="0">
              <a:buNone/>
            </a:pPr>
            <a:endParaRPr lang="en-IN" sz="1600" dirty="0" smtClean="0"/>
          </a:p>
          <a:p>
            <a:pPr marL="285750" indent="-285750"/>
            <a:r>
              <a:rPr lang="en-IN" sz="1600" dirty="0" smtClean="0"/>
              <a:t> Remove special characters such as #,@,…</a:t>
            </a:r>
            <a:r>
              <a:rPr lang="en-IN" sz="1600" b="1" dirty="0" smtClean="0"/>
              <a:t> </a:t>
            </a:r>
          </a:p>
          <a:p>
            <a:pPr marL="285750" indent="-285750"/>
            <a:r>
              <a:rPr lang="en-IN" sz="1600" dirty="0" smtClean="0"/>
              <a:t>Convert text to lower case</a:t>
            </a:r>
          </a:p>
          <a:p>
            <a:pPr marL="285750" indent="-285750"/>
            <a:r>
              <a:rPr lang="en-IN" sz="1600" dirty="0" smtClean="0"/>
              <a:t>Data </a:t>
            </a:r>
            <a:r>
              <a:rPr lang="en-IN" sz="1600" dirty="0"/>
              <a:t>is broken down into tokens</a:t>
            </a:r>
            <a:r>
              <a:rPr lang="en-IN" sz="1600" dirty="0" smtClean="0"/>
              <a:t>.</a:t>
            </a:r>
          </a:p>
          <a:p>
            <a:pPr marL="285750" indent="-285750"/>
            <a:r>
              <a:rPr lang="en-IN" sz="1600" dirty="0" smtClean="0"/>
              <a:t>Remove stop words </a:t>
            </a:r>
            <a:r>
              <a:rPr lang="en-IN" sz="1600" dirty="0"/>
              <a:t>such as “a” ,”an” , “the” , “is” , </a:t>
            </a:r>
            <a:r>
              <a:rPr lang="en-IN" sz="1600" dirty="0" err="1"/>
              <a:t>etc</a:t>
            </a:r>
            <a:endParaRPr lang="en-IN" sz="1600" dirty="0"/>
          </a:p>
          <a:p>
            <a:pPr marL="285750" indent="-285750"/>
            <a:r>
              <a:rPr lang="en-IN" sz="1600" dirty="0" smtClean="0"/>
              <a:t>Processes </a:t>
            </a:r>
            <a:r>
              <a:rPr lang="en-IN" sz="1600" dirty="0"/>
              <a:t>the tokenised input and  builds a vocabulary of known words along with the occurrence of each word</a:t>
            </a:r>
            <a:r>
              <a:rPr lang="en-IN" sz="1600" dirty="0" smtClean="0"/>
              <a:t>.</a:t>
            </a:r>
          </a:p>
          <a:p>
            <a:pPr marL="285750" indent="-285750"/>
            <a:r>
              <a:rPr lang="en-IN" sz="1600" dirty="0" smtClean="0"/>
              <a:t>Extract labels</a:t>
            </a:r>
            <a:endParaRPr lang="en-IN" sz="1600" dirty="0"/>
          </a:p>
          <a:p>
            <a:pPr marL="285750" indent="-285750"/>
            <a:endParaRPr lang="en-IN"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239</TotalTime>
  <Words>933</Words>
  <Application>Microsoft Office PowerPoint</Application>
  <PresentationFormat>On-screen Show (16:9)</PresentationFormat>
  <Paragraphs>357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Lato</vt:lpstr>
      <vt:lpstr>Roboto Mono</vt:lpstr>
      <vt:lpstr>Montserrat</vt:lpstr>
      <vt:lpstr>Times New Roman</vt:lpstr>
      <vt:lpstr>Focus</vt:lpstr>
      <vt:lpstr>De-Stress – A battle against depression</vt:lpstr>
      <vt:lpstr>INTRODUCTION AND PROBLEM STATEMENT                                                                         </vt:lpstr>
      <vt:lpstr>                  LITERATURE SURVEY</vt:lpstr>
      <vt:lpstr>                   LITERATURE SURVEY</vt:lpstr>
      <vt:lpstr>                  LITERATURE SURVEY</vt:lpstr>
      <vt:lpstr>LITERATURE SURVEY</vt:lpstr>
      <vt:lpstr>                        ISSUES IDENTIFIED</vt:lpstr>
      <vt:lpstr>           BLOCK DIAGRAM(MACRO LEVEL)</vt:lpstr>
      <vt:lpstr>         MODULES WITH INPUT AND OUTPUT</vt:lpstr>
      <vt:lpstr>       MODULES WITH INPUT AND OUTPUT </vt:lpstr>
      <vt:lpstr>           MODULES WITH INPUT AND OUTPUT </vt:lpstr>
      <vt:lpstr>            MODULES WITH INPUT AND OUTPUT </vt:lpstr>
      <vt:lpstr>        SCREENSHOTS FOR EACH MODULE                   AND INTERMEDIATE RESULTS</vt:lpstr>
      <vt:lpstr>            SCREENSHOTS FOR EACH MODULE                    AND INTERMEDIATE RESULTS </vt:lpstr>
      <vt:lpstr>            SCREENSHOTS FOR EACH MODULE                       AND INTERMEDIATE RESULTS</vt:lpstr>
      <vt:lpstr>                 SCREENSHOTS FOR EACH MODULE                       AND INTERMEDIATE RESULTS</vt:lpstr>
      <vt:lpstr>                SCREENSHOTS FOR EACH MODULE                       AND INTERMEDIATE RESULTS </vt:lpstr>
      <vt:lpstr>                  EVALUATION METRICS </vt:lpstr>
      <vt:lpstr>                             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DETECTION AND PREDICTION OF    LUNG CANCER</dc:title>
  <dc:creator>abhishek moorthy</dc:creator>
  <cp:lastModifiedBy>abhishek moorthy</cp:lastModifiedBy>
  <cp:revision>14</cp:revision>
  <dcterms:modified xsi:type="dcterms:W3CDTF">2018-10-25T21:20:30Z</dcterms:modified>
</cp:coreProperties>
</file>