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6" r:id="rId2"/>
    <p:sldId id="258" r:id="rId3"/>
    <p:sldId id="259" r:id="rId4"/>
    <p:sldId id="260" r:id="rId5"/>
    <p:sldId id="266" r:id="rId6"/>
    <p:sldId id="267" r:id="rId7"/>
    <p:sldId id="261" r:id="rId8"/>
    <p:sldId id="270" r:id="rId9"/>
    <p:sldId id="264" r:id="rId10"/>
    <p:sldId id="268" r:id="rId11"/>
    <p:sldId id="283" r:id="rId12"/>
    <p:sldId id="284" r:id="rId13"/>
    <p:sldId id="277" r:id="rId14"/>
    <p:sldId id="278" r:id="rId15"/>
    <p:sldId id="279" r:id="rId16"/>
    <p:sldId id="280" r:id="rId17"/>
    <p:sldId id="281" r:id="rId18"/>
    <p:sldId id="285" r:id="rId19"/>
    <p:sldId id="286" r:id="rId20"/>
    <p:sldId id="287" r:id="rId21"/>
    <p:sldId id="282"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2" d="100"/>
          <a:sy n="72" d="100"/>
        </p:scale>
        <p:origin x="45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6448101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04228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804022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5641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65843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49439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14800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2244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304428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6246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9012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01998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4/5/2022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581043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55364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46CE7D5-CF57-46EF-B807-FDD0502418D4}"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424239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105670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77836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pPr/>
              <a:t>4/5/2022</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1778020113"/>
      </p:ext>
    </p:extLst>
  </p:cSld>
  <p:clrMap bg1="dk1" tx1="lt1" bg2="dk2"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 id="214748408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000664" y="785003"/>
            <a:ext cx="4623988" cy="1621766"/>
          </a:xfrm>
        </p:spPr>
        <p:txBody>
          <a:bodyPr>
            <a:normAutofit/>
          </a:bodyPr>
          <a:lstStyle/>
          <a:p>
            <a:pPr algn="ctr"/>
            <a:r>
              <a:rPr lang="en-IN" dirty="0"/>
              <a:t>E-MEDICARE </a:t>
            </a:r>
            <a:br>
              <a:rPr lang="en-IN" dirty="0"/>
            </a:br>
            <a:r>
              <a:rPr lang="en-IN" dirty="0"/>
              <a:t> </a:t>
            </a:r>
            <a:endParaRPr lang="en-US" dirty="0"/>
          </a:p>
        </p:txBody>
      </p:sp>
      <p:sp>
        <p:nvSpPr>
          <p:cNvPr id="3" name="Subtitle 2"/>
          <p:cNvSpPr>
            <a:spLocks noGrp="1"/>
          </p:cNvSpPr>
          <p:nvPr>
            <p:ph type="subTitle" idx="1"/>
          </p:nvPr>
        </p:nvSpPr>
        <p:spPr>
          <a:xfrm>
            <a:off x="5279366" y="2562045"/>
            <a:ext cx="5388633" cy="4205375"/>
          </a:xfrm>
        </p:spPr>
        <p:txBody>
          <a:bodyPr vert="horz" lIns="91440" tIns="45720" rIns="91440" bIns="45720" rtlCol="0" anchor="t">
            <a:normAutofit/>
          </a:bodyPr>
          <a:lstStyle/>
          <a:p>
            <a:pPr algn="l"/>
            <a:r>
              <a:rPr lang="en-US" sz="2000" b="1" dirty="0">
                <a:latin typeface="Times New Roman" panose="02020603050405020304" pitchFamily="18" charset="0"/>
                <a:cs typeface="Times New Roman" panose="02020603050405020304" pitchFamily="18" charset="0"/>
              </a:rPr>
              <a:t>PROJECT MEMBERS :-</a:t>
            </a:r>
            <a:endParaRPr lang="en-US" b="1"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1.  </a:t>
            </a:r>
            <a:r>
              <a:rPr lang="en-US" sz="2000" dirty="0">
                <a:solidFill>
                  <a:srgbClr val="000000"/>
                </a:solidFill>
                <a:latin typeface="Calibri" panose="020F0502020204030204" pitchFamily="34" charset="0"/>
                <a:ea typeface="+mn-lt"/>
                <a:cs typeface="Times New Roman" panose="02020603050405020304" pitchFamily="18" charset="0"/>
              </a:rPr>
              <a:t> </a:t>
            </a:r>
            <a:r>
              <a:rPr lang="en-US" sz="2000" b="0" i="0" dirty="0" err="1">
                <a:effectLst/>
                <a:latin typeface="Calibri" panose="020F0502020204030204" pitchFamily="34" charset="0"/>
              </a:rPr>
              <a:t>Thuraka</a:t>
            </a:r>
            <a:r>
              <a:rPr lang="en-US" sz="2000" b="0" i="0" dirty="0">
                <a:effectLst/>
                <a:latin typeface="Calibri" panose="020F0502020204030204" pitchFamily="34" charset="0"/>
              </a:rPr>
              <a:t> Lakshmi </a:t>
            </a:r>
            <a:r>
              <a:rPr lang="en-US" sz="2000" b="0" i="0" dirty="0" err="1">
                <a:effectLst/>
                <a:latin typeface="Calibri" panose="020F0502020204030204" pitchFamily="34" charset="0"/>
              </a:rPr>
              <a:t>PriyA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2.   </a:t>
            </a:r>
            <a:r>
              <a:rPr lang="en-US" sz="2000" b="0" i="0" dirty="0" err="1">
                <a:effectLst/>
                <a:latin typeface="Calibri" panose="020F0502020204030204" pitchFamily="34" charset="0"/>
              </a:rPr>
              <a:t>Tupaakula</a:t>
            </a:r>
            <a:r>
              <a:rPr lang="en-US" sz="2000" b="0" i="0" dirty="0">
                <a:effectLst/>
                <a:latin typeface="Calibri" panose="020F0502020204030204" pitchFamily="34" charset="0"/>
              </a:rPr>
              <a:t> Pavan Kumar Reddy</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3.   </a:t>
            </a:r>
            <a:r>
              <a:rPr lang="en-US" sz="2000" b="0" i="0" dirty="0" err="1">
                <a:effectLst/>
                <a:latin typeface="Calibri" panose="020F0502020204030204" pitchFamily="34" charset="0"/>
              </a:rPr>
              <a:t>Uppari</a:t>
            </a:r>
            <a:r>
              <a:rPr lang="en-US" sz="2000" b="0" i="0" dirty="0">
                <a:effectLst/>
                <a:latin typeface="Calibri" panose="020F0502020204030204" pitchFamily="34" charset="0"/>
              </a:rPr>
              <a:t> </a:t>
            </a:r>
            <a:r>
              <a:rPr lang="en-US" sz="2000" b="0" i="0" dirty="0" err="1">
                <a:effectLst/>
                <a:latin typeface="Calibri" panose="020F0502020204030204" pitchFamily="34" charset="0"/>
              </a:rPr>
              <a:t>Jaswanth</a:t>
            </a:r>
            <a:r>
              <a:rPr lang="en-US" sz="2000" b="0" i="0" dirty="0">
                <a:effectLst/>
                <a:latin typeface="Calibri" panose="020F0502020204030204" pitchFamily="34" charset="0"/>
              </a:rPr>
              <a:t> Sagar</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4.   </a:t>
            </a:r>
            <a:r>
              <a:rPr lang="en-US" sz="2000" b="0" i="0" dirty="0" err="1">
                <a:effectLst/>
                <a:latin typeface="Calibri" panose="020F0502020204030204" pitchFamily="34" charset="0"/>
              </a:rPr>
              <a:t>Vanteru</a:t>
            </a:r>
            <a:r>
              <a:rPr lang="en-US" sz="2000" b="0" i="0" dirty="0">
                <a:effectLst/>
                <a:latin typeface="Calibri" panose="020F0502020204030204" pitchFamily="34" charset="0"/>
              </a:rPr>
              <a:t> Prasanth</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5.   </a:t>
            </a:r>
            <a:r>
              <a:rPr lang="en-US" sz="2000" b="0" i="0" dirty="0" err="1">
                <a:effectLst/>
                <a:latin typeface="Calibri" panose="020F0502020204030204" pitchFamily="34" charset="0"/>
              </a:rPr>
              <a:t>Vempalli</a:t>
            </a:r>
            <a:r>
              <a:rPr lang="en-US" sz="2000" b="0" i="0" dirty="0">
                <a:effectLst/>
                <a:latin typeface="Calibri" panose="020F0502020204030204" pitchFamily="34" charset="0"/>
              </a:rPr>
              <a:t> </a:t>
            </a:r>
            <a:r>
              <a:rPr lang="en-US" sz="2000" b="0" i="0" dirty="0" err="1">
                <a:effectLst/>
                <a:latin typeface="Calibri" panose="020F0502020204030204" pitchFamily="34" charset="0"/>
              </a:rPr>
              <a:t>Sowja</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6.   </a:t>
            </a:r>
            <a:r>
              <a:rPr lang="en-US" sz="2000" b="0" i="0" dirty="0">
                <a:effectLst/>
                <a:latin typeface="Calibri" panose="020F0502020204030204" pitchFamily="34" charset="0"/>
              </a:rPr>
              <a:t>Vemula Durga Rao</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7.   </a:t>
            </a:r>
            <a:r>
              <a:rPr lang="en-US" sz="2000" b="0" i="0" dirty="0">
                <a:effectLst/>
                <a:latin typeface="Calibri" panose="020F0502020204030204" pitchFamily="34" charset="0"/>
              </a:rPr>
              <a:t>Vikram Gajendran</a:t>
            </a:r>
            <a:endParaRPr lang="en-US" sz="2000" dirty="0">
              <a:latin typeface="Times New Roman" panose="02020603050405020304" pitchFamily="18" charset="0"/>
              <a:ea typeface="+mn-lt"/>
              <a:cs typeface="Times New Roman" panose="02020603050405020304" pitchFamily="18" charset="0"/>
            </a:endParaRPr>
          </a:p>
          <a:p>
            <a:pPr algn="l"/>
            <a:r>
              <a:rPr lang="en-IN" sz="2000" dirty="0">
                <a:latin typeface="Times New Roman" panose="02020603050405020304" pitchFamily="18" charset="0"/>
                <a:ea typeface="+mn-lt"/>
                <a:cs typeface="Times New Roman" panose="02020603050405020304" pitchFamily="18" charset="0"/>
              </a:rPr>
              <a:t>8.   </a:t>
            </a:r>
            <a:r>
              <a:rPr lang="en-US" sz="2000" b="0" i="0" dirty="0" err="1">
                <a:effectLst/>
                <a:latin typeface="Calibri" panose="020F0502020204030204" pitchFamily="34" charset="0"/>
              </a:rPr>
              <a:t>Vipparla</a:t>
            </a:r>
            <a:r>
              <a:rPr lang="en-US" sz="2000" b="0" i="0" dirty="0">
                <a:effectLst/>
                <a:latin typeface="Calibri" panose="020F0502020204030204" pitchFamily="34" charset="0"/>
              </a:rPr>
              <a:t> Ramya</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l"/>
            <a:endParaRPr lang="en-US" sz="2000" dirty="0">
              <a:latin typeface="Times New Roman" panose="02020603050405020304" pitchFamily="18" charset="0"/>
              <a:ea typeface="+mn-lt"/>
              <a:cs typeface="Times New Roman" panose="02020603050405020304" pitchFamily="18" charset="0"/>
            </a:endParaRPr>
          </a:p>
          <a:p>
            <a:pPr algn="l"/>
            <a:endParaRPr lang="en-US" dirty="0">
              <a:cs typeface="Calibri"/>
            </a:endParaRPr>
          </a:p>
          <a:p>
            <a:pPr algn="l"/>
            <a:endParaRPr lang="en-US" dirty="0">
              <a:cs typeface="Calibri"/>
            </a:endParaRPr>
          </a:p>
        </p:txBody>
      </p:sp>
      <p:sp>
        <p:nvSpPr>
          <p:cNvPr id="4" name="TextBox 3">
            <a:extLst>
              <a:ext uri="{FF2B5EF4-FFF2-40B4-BE49-F238E27FC236}">
                <a16:creationId xmlns:a16="http://schemas.microsoft.com/office/drawing/2014/main" id="{2693B7DD-904C-45AD-A0C6-933EB551E432}"/>
              </a:ext>
            </a:extLst>
          </p:cNvPr>
          <p:cNvSpPr txBox="1"/>
          <p:nvPr/>
        </p:nvSpPr>
        <p:spPr>
          <a:xfrm>
            <a:off x="5744817" y="324433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7F30-047D-488B-AFA1-9E014B3AFFEA}"/>
              </a:ext>
            </a:extLst>
          </p:cNvPr>
          <p:cNvSpPr>
            <a:spLocks noGrp="1"/>
          </p:cNvSpPr>
          <p:nvPr>
            <p:ph type="title"/>
          </p:nvPr>
        </p:nvSpPr>
        <p:spPr>
          <a:xfrm>
            <a:off x="609600" y="704088"/>
            <a:ext cx="10972800" cy="771029"/>
          </a:xfrm>
        </p:spPr>
        <p:txBody>
          <a:bodyPr>
            <a:normAutofit/>
          </a:bodyPr>
          <a:lstStyle/>
          <a:p>
            <a:r>
              <a:rPr lang="en-US" sz="2800" b="1" dirty="0">
                <a:latin typeface="Times New Roman" panose="02020603050405020304" pitchFamily="18" charset="0"/>
                <a:ea typeface="+mj-lt"/>
                <a:cs typeface="Times New Roman" panose="02020603050405020304" pitchFamily="18" charset="0"/>
              </a:rPr>
              <a:t>			   	</a:t>
            </a:r>
            <a:r>
              <a:rPr lang="en-US" sz="3200" b="1" dirty="0">
                <a:latin typeface="Times New Roman" panose="02020603050405020304" pitchFamily="18" charset="0"/>
                <a:ea typeface="+mj-lt"/>
                <a:cs typeface="Times New Roman" panose="02020603050405020304" pitchFamily="18" charset="0"/>
              </a:rPr>
              <a:t>ADVANTAGES</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D0F76F46-85E6-42D9-838E-9B9FEFDAF35D}"/>
              </a:ext>
            </a:extLst>
          </p:cNvPr>
          <p:cNvSpPr>
            <a:spLocks noGrp="1"/>
          </p:cNvSpPr>
          <p:nvPr>
            <p:ph idx="1"/>
          </p:nvPr>
        </p:nvSpPr>
        <p:spPr>
          <a:xfrm>
            <a:off x="1078755" y="1830436"/>
            <a:ext cx="9188116" cy="3897956"/>
          </a:xfrm>
        </p:spPr>
        <p:txBody>
          <a:bodyPr vert="horz" lIns="91440" tIns="45720" rIns="91440" bIns="45720" rtlCol="0" anchor="t">
            <a:normAutofit/>
          </a:bodyPr>
          <a:lstStyle/>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details of the medicines Online.</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It is convenient for users as this system provides accurate cost and description of the product.</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website is flexible to be used and for e-</a:t>
            </a:r>
            <a:r>
              <a:rPr lang="en-US" sz="2000" dirty="0" err="1">
                <a:latin typeface="Times New Roman" panose="02020603050405020304" pitchFamily="18" charset="0"/>
                <a:ea typeface="+mn-lt"/>
                <a:cs typeface="Times New Roman" panose="02020603050405020304" pitchFamily="18" charset="0"/>
              </a:rPr>
              <a:t>medicare</a:t>
            </a:r>
            <a:r>
              <a:rPr lang="en-US" sz="2000" dirty="0">
                <a:latin typeface="Times New Roman" panose="02020603050405020304" pitchFamily="18" charset="0"/>
                <a:ea typeface="+mn-lt"/>
                <a:cs typeface="Times New Roman" panose="02020603050405020304" pitchFamily="18" charset="0"/>
              </a:rPr>
              <a:t>.</a:t>
            </a:r>
          </a:p>
          <a:p>
            <a:pPr marL="342900" indent="-342900"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User can view different categories of product of different pharma company at a single place.</a:t>
            </a:r>
          </a:p>
          <a:p>
            <a:pPr marL="0" indent="0">
              <a:buNone/>
            </a:pPr>
            <a:endParaRPr lang="en-US" dirty="0">
              <a:latin typeface="Garamond"/>
              <a:cs typeface="Calibri" panose="020F0502020204030204"/>
            </a:endParaRPr>
          </a:p>
        </p:txBody>
      </p:sp>
    </p:spTree>
    <p:extLst>
      <p:ext uri="{BB962C8B-B14F-4D97-AF65-F5344CB8AC3E}">
        <p14:creationId xmlns:p14="http://schemas.microsoft.com/office/powerpoint/2010/main" val="1773634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3776"/>
          </a:xfrm>
        </p:spPr>
        <p:txBody>
          <a:bodyPr>
            <a:normAutofit/>
          </a:bodyPr>
          <a:lstStyle/>
          <a:p>
            <a:pPr algn="ctr"/>
            <a:r>
              <a:rPr lang="en-US" b="1" dirty="0"/>
              <a:t>Unit testing </a:t>
            </a:r>
            <a:endParaRPr lang="en-US" dirty="0"/>
          </a:p>
        </p:txBody>
      </p:sp>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JUnit is a unit testing framework for Java programming language. It plays a crucial role test-driven development, and is a family of unit testing frameworks collectively known as xUnit.</a:t>
            </a:r>
          </a:p>
          <a:p>
            <a:pPr lvl="0">
              <a:buNone/>
            </a:pPr>
            <a:endParaRPr lang="en-US" sz="2000" dirty="0">
              <a:latin typeface="Times New Roman" pitchFamily="18" charset="0"/>
              <a:cs typeface="Times New Roman" pitchFamily="18" charset="0"/>
            </a:endParaRPr>
          </a:p>
          <a:p>
            <a:pPr lvl="0">
              <a:buFont typeface="Courier New" pitchFamily="49" charset="0"/>
              <a:buChar char="o"/>
            </a:pPr>
            <a:r>
              <a:rPr lang="en-US" sz="2000" dirty="0">
                <a:latin typeface="Times New Roman" pitchFamily="18" charset="0"/>
                <a:cs typeface="Times New Roman" pitchFamily="18" charset="0"/>
              </a:rPr>
              <a:t>JUnit is an open source framework, which is used for writing and running tests.</a:t>
            </a:r>
          </a:p>
          <a:p>
            <a:pPr lvl="0">
              <a:buFont typeface="Courier New" pitchFamily="49" charset="0"/>
              <a:buChar char="o"/>
            </a:pPr>
            <a:r>
              <a:rPr lang="en-US" sz="2000" dirty="0">
                <a:latin typeface="Times New Roman" pitchFamily="18" charset="0"/>
                <a:cs typeface="Times New Roman" pitchFamily="18" charset="0"/>
              </a:rPr>
              <a:t>Provides annotations to identify test methods.</a:t>
            </a:r>
          </a:p>
          <a:p>
            <a:pPr lvl="0">
              <a:buFont typeface="Courier New" pitchFamily="49" charset="0"/>
              <a:buChar char="o"/>
            </a:pPr>
            <a:r>
              <a:rPr lang="en-US" sz="2000" dirty="0">
                <a:latin typeface="Times New Roman" pitchFamily="18" charset="0"/>
                <a:cs typeface="Times New Roman" pitchFamily="18" charset="0"/>
              </a:rPr>
              <a:t>Provides assertions for testing expected results.</a:t>
            </a:r>
          </a:p>
          <a:p>
            <a:pPr lvl="0">
              <a:buFont typeface="Courier New" pitchFamily="49" charset="0"/>
              <a:buChar char="o"/>
            </a:pPr>
            <a:r>
              <a:rPr lang="en-US" sz="2000" dirty="0">
                <a:latin typeface="Times New Roman" pitchFamily="18" charset="0"/>
                <a:cs typeface="Times New Roman" pitchFamily="18" charset="0"/>
              </a:rPr>
              <a:t>Provides test runners for running tests.</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Testing using POSTMAN tool</a:t>
            </a:r>
            <a:endParaRPr lang="en-US" dirty="0"/>
          </a:p>
        </p:txBody>
      </p:sp>
      <p:sp>
        <p:nvSpPr>
          <p:cNvPr id="3" name="Content Placeholder 2"/>
          <p:cNvSpPr>
            <a:spLocks noGrp="1"/>
          </p:cNvSpPr>
          <p:nvPr>
            <p:ph idx="1"/>
          </p:nvPr>
        </p:nvSpPr>
        <p:spPr>
          <a:xfrm>
            <a:off x="609600" y="2113472"/>
            <a:ext cx="10972800" cy="4211128"/>
          </a:xfrm>
        </p:spPr>
        <p:txBody>
          <a:bodyPr>
            <a:normAutofit/>
          </a:bodyPr>
          <a:lstStyle/>
          <a:p>
            <a:r>
              <a:rPr lang="en-US" sz="2000" dirty="0">
                <a:latin typeface="Times New Roman" pitchFamily="18" charset="0"/>
                <a:cs typeface="Times New Roman" pitchFamily="18" charset="0"/>
              </a:rPr>
              <a:t>Tests are automated by creating test suites that can run again and again. </a:t>
            </a: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Postman can be used to automate many types of tests including unit tests, functional tests, integration tests, end-to-end tests, regression tests, mock tests, etc. Automated testing prevents human error and streamlines testing.</a:t>
            </a:r>
          </a:p>
          <a:p>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86661-804E-4F30-9D7F-76375D4DA45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LOGIN PAGE</a:t>
            </a:r>
            <a:endParaRPr lang="en-IN" sz="3200" b="1" dirty="0">
              <a:latin typeface="Times New Roman" panose="02020603050405020304" pitchFamily="18" charset="0"/>
              <a:cs typeface="Times New Roman" panose="02020603050405020304" pitchFamily="18" charset="0"/>
            </a:endParaRPr>
          </a:p>
        </p:txBody>
      </p:sp>
      <p:pic>
        <p:nvPicPr>
          <p:cNvPr id="16" name="Content Placeholder 15">
            <a:extLst>
              <a:ext uri="{FF2B5EF4-FFF2-40B4-BE49-F238E27FC236}">
                <a16:creationId xmlns:a16="http://schemas.microsoft.com/office/drawing/2014/main" id="{80E24DCC-063B-4C7C-9CF0-0D3F7E9A5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700" y="2141538"/>
            <a:ext cx="7775625" cy="3649662"/>
          </a:xfrm>
        </p:spPr>
      </p:pic>
    </p:spTree>
    <p:extLst>
      <p:ext uri="{BB962C8B-B14F-4D97-AF65-F5344CB8AC3E}">
        <p14:creationId xmlns:p14="http://schemas.microsoft.com/office/powerpoint/2010/main" val="197841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4981E-74F8-4279-AAB9-E502EF0BCFE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t>
            </a:r>
            <a:r>
              <a:rPr lang="en-US" sz="3200" b="1">
                <a:latin typeface="Times New Roman" panose="02020603050405020304" pitchFamily="18" charset="0"/>
                <a:cs typeface="Times New Roman" panose="02020603050405020304" pitchFamily="18" charset="0"/>
              </a:rPr>
              <a:t>USER Registration</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7F8C7E5-F5EC-40BB-B204-403B81A68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571" y="2141538"/>
            <a:ext cx="7569882" cy="3649662"/>
          </a:xfrm>
        </p:spPr>
      </p:pic>
    </p:spTree>
    <p:extLst>
      <p:ext uri="{BB962C8B-B14F-4D97-AF65-F5344CB8AC3E}">
        <p14:creationId xmlns:p14="http://schemas.microsoft.com/office/powerpoint/2010/main" val="160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3E36-BDE0-41C8-80A2-BD881964E59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			Admin operations</a:t>
            </a:r>
            <a:endParaRPr lang="en-IN" sz="3200" b="1"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FBFD6811-9737-4C62-ACBC-EA5954BF3F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0591" y="2154790"/>
            <a:ext cx="7881843" cy="3649662"/>
          </a:xfrm>
        </p:spPr>
      </p:pic>
    </p:spTree>
    <p:extLst>
      <p:ext uri="{BB962C8B-B14F-4D97-AF65-F5344CB8AC3E}">
        <p14:creationId xmlns:p14="http://schemas.microsoft.com/office/powerpoint/2010/main" val="623897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DF92-1D05-496C-88A3-1DF1CCBCC429}"/>
              </a:ext>
            </a:extLst>
          </p:cNvPr>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CART Page</a:t>
            </a:r>
            <a:endParaRPr lang="en-IN" sz="3200" b="1" dirty="0">
              <a:latin typeface="Times New Roman" panose="02020603050405020304" pitchFamily="18" charset="0"/>
              <a:cs typeface="Times New Roman" panose="02020603050405020304" pitchFamily="18" charset="0"/>
            </a:endParaRPr>
          </a:p>
        </p:txBody>
      </p:sp>
      <p:pic>
        <p:nvPicPr>
          <p:cNvPr id="14" name="Content Placeholder 13">
            <a:extLst>
              <a:ext uri="{FF2B5EF4-FFF2-40B4-BE49-F238E27FC236}">
                <a16:creationId xmlns:a16="http://schemas.microsoft.com/office/drawing/2014/main" id="{82355FC8-9558-4893-BD3D-288C3D4916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972" y="2141538"/>
            <a:ext cx="7791080" cy="3649662"/>
          </a:xfrm>
        </p:spPr>
      </p:pic>
    </p:spTree>
    <p:extLst>
      <p:ext uri="{BB962C8B-B14F-4D97-AF65-F5344CB8AC3E}">
        <p14:creationId xmlns:p14="http://schemas.microsoft.com/office/powerpoint/2010/main" val="186757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B19E-8DA0-462D-80CC-2D20F66C8A17}"/>
              </a:ext>
            </a:extLst>
          </p:cNvPr>
          <p:cNvSpPr>
            <a:spLocks noGrp="1"/>
          </p:cNvSpPr>
          <p:nvPr>
            <p:ph type="title"/>
          </p:nvPr>
        </p:nvSpPr>
        <p:spPr>
          <a:xfrm>
            <a:off x="2419671" y="518232"/>
            <a:ext cx="8911687" cy="1280890"/>
          </a:xfrm>
        </p:spPr>
        <p:txBody>
          <a:bodyPr>
            <a:normAutofit/>
          </a:bodyPr>
          <a:lstStyle/>
          <a:p>
            <a:r>
              <a:rPr lang="en-US" sz="3200" b="1" dirty="0">
                <a:latin typeface="Times New Roman" panose="02020603050405020304" pitchFamily="18" charset="0"/>
                <a:cs typeface="Times New Roman" panose="02020603050405020304" pitchFamily="18" charset="0"/>
              </a:rPr>
              <a:t>			 Contact Us</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EFB7093-98E5-46BC-8244-D742B96CCB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098" y="2141538"/>
            <a:ext cx="7830828" cy="3649662"/>
          </a:xfrm>
        </p:spPr>
      </p:pic>
    </p:spTree>
    <p:extLst>
      <p:ext uri="{BB962C8B-B14F-4D97-AF65-F5344CB8AC3E}">
        <p14:creationId xmlns:p14="http://schemas.microsoft.com/office/powerpoint/2010/main" val="335845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Payment Gateway</a:t>
            </a:r>
            <a:endParaRPr lang="en-US" sz="4000" dirty="0"/>
          </a:p>
        </p:txBody>
      </p:sp>
      <p:pic>
        <p:nvPicPr>
          <p:cNvPr id="7" name="Content Placeholder 6">
            <a:extLst>
              <a:ext uri="{FF2B5EF4-FFF2-40B4-BE49-F238E27FC236}">
                <a16:creationId xmlns:a16="http://schemas.microsoft.com/office/drawing/2014/main" id="{BFADB06C-CED3-45B2-8DE6-0C28E0B94C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8344" y="2141538"/>
            <a:ext cx="7786336" cy="3649662"/>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atin typeface="Times New Roman" pitchFamily="18" charset="0"/>
                <a:cs typeface="Times New Roman" pitchFamily="18" charset="0"/>
              </a:rPr>
              <a:t>Update Medicine</a:t>
            </a:r>
            <a:endParaRPr lang="en-US" dirty="0">
              <a:latin typeface="Times New Roman" pitchFamily="18" charset="0"/>
              <a:cs typeface="Times New Roman" pitchFamily="18" charset="0"/>
            </a:endParaRPr>
          </a:p>
        </p:txBody>
      </p:sp>
      <p:pic>
        <p:nvPicPr>
          <p:cNvPr id="7" name="Content Placeholder 6">
            <a:extLst>
              <a:ext uri="{FF2B5EF4-FFF2-40B4-BE49-F238E27FC236}">
                <a16:creationId xmlns:a16="http://schemas.microsoft.com/office/drawing/2014/main" id="{0F520072-0F8E-41FE-8A75-732EA9671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625" y="2141538"/>
            <a:ext cx="7825774" cy="3649662"/>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7F7B-E540-47AD-8F42-7D7946551B25}"/>
              </a:ext>
            </a:extLst>
          </p:cNvPr>
          <p:cNvSpPr>
            <a:spLocks noGrp="1"/>
          </p:cNvSpPr>
          <p:nvPr>
            <p:ph type="title"/>
          </p:nvPr>
        </p:nvSpPr>
        <p:spPr>
          <a:xfrm>
            <a:off x="609600" y="704088"/>
            <a:ext cx="10972800" cy="762403"/>
          </a:xfrm>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ABSTRACT </a:t>
            </a:r>
            <a:endParaRPr lang="en-US" sz="3200" dirty="0">
              <a:latin typeface="Times New Roman" panose="02020603050405020304" pitchFamily="18" charset="0"/>
              <a:ea typeface="+mj-lt"/>
              <a:cs typeface="Times New Roman" panose="02020603050405020304" pitchFamily="18" charset="0"/>
            </a:endParaRPr>
          </a:p>
        </p:txBody>
      </p:sp>
      <p:sp>
        <p:nvSpPr>
          <p:cNvPr id="3" name="Content Placeholder 2">
            <a:extLst>
              <a:ext uri="{FF2B5EF4-FFF2-40B4-BE49-F238E27FC236}">
                <a16:creationId xmlns:a16="http://schemas.microsoft.com/office/drawing/2014/main" id="{39376A5A-45C3-4276-9D70-C4CE93CE8BD5}"/>
              </a:ext>
            </a:extLst>
          </p:cNvPr>
          <p:cNvSpPr>
            <a:spLocks noGrp="1"/>
          </p:cNvSpPr>
          <p:nvPr>
            <p:ph idx="1"/>
          </p:nvPr>
        </p:nvSpPr>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purpose of E-Medicare System is to automate the existing manual system by the help of computerized equipment's and full-fledged computer software, fulfilling their requirements, so that their valuable data can be stored for a longer period with easy accessing and manipulation of the same.</a:t>
            </a: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E-Medicare System, as described above, can lead to error free, secure, reliable and fast management system. </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The aim is to replace the existing manual system by E-Medicare , By Eliminating the middle man thus leading to the Profit of the company.</a:t>
            </a:r>
          </a:p>
          <a:p>
            <a:endParaRPr lang="en-US" sz="2400" dirty="0">
              <a:latin typeface="Garamond"/>
              <a:cs typeface="Calibri"/>
            </a:endParaRPr>
          </a:p>
        </p:txBody>
      </p:sp>
    </p:spTree>
    <p:extLst>
      <p:ext uri="{BB962C8B-B14F-4D97-AF65-F5344CB8AC3E}">
        <p14:creationId xmlns:p14="http://schemas.microsoft.com/office/powerpoint/2010/main" val="3880076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itchFamily="18" charset="0"/>
                <a:cs typeface="Times New Roman" pitchFamily="18" charset="0"/>
              </a:rPr>
              <a:t>Contact Us Query Page</a:t>
            </a:r>
            <a:endParaRPr lang="en-US" dirty="0">
              <a:latin typeface="Times New Roman" pitchFamily="18" charset="0"/>
              <a:cs typeface="Times New Roman" pitchFamily="18" charset="0"/>
            </a:endParaRPr>
          </a:p>
        </p:txBody>
      </p:sp>
      <p:pic>
        <p:nvPicPr>
          <p:cNvPr id="6" name="Content Placeholder 5">
            <a:extLst>
              <a:ext uri="{FF2B5EF4-FFF2-40B4-BE49-F238E27FC236}">
                <a16:creationId xmlns:a16="http://schemas.microsoft.com/office/drawing/2014/main" id="{64783CF5-DA26-4135-AFC4-79D65B71B6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881" y="2141538"/>
            <a:ext cx="7745263" cy="3649662"/>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4D0B2-DA4D-427A-94B8-A803D05B7E33}"/>
              </a:ext>
            </a:extLst>
          </p:cNvPr>
          <p:cNvSpPr>
            <a:spLocks noGrp="1"/>
          </p:cNvSpPr>
          <p:nvPr>
            <p:ph type="title"/>
          </p:nvPr>
        </p:nvSpPr>
        <p:spPr>
          <a:xfrm>
            <a:off x="609600" y="704088"/>
            <a:ext cx="10972800" cy="917678"/>
          </a:xfrm>
        </p:spPr>
        <p:txBody>
          <a:bodyPr>
            <a:normAutofit/>
          </a:bodyPr>
          <a:lstStyle/>
          <a:p>
            <a:r>
              <a:rPr lang="en-US" sz="3200" b="1" dirty="0">
                <a:latin typeface="Times New Roman" panose="02020603050405020304" pitchFamily="18" charset="0"/>
                <a:ea typeface="+mj-lt"/>
                <a:cs typeface="Times New Roman" panose="02020603050405020304" pitchFamily="18" charset="0"/>
              </a:rPr>
              <a:t>                     		 CONCLUSION</a:t>
            </a:r>
            <a:endParaRPr lang="en-IN" sz="3200" dirty="0"/>
          </a:p>
        </p:txBody>
      </p:sp>
      <p:sp>
        <p:nvSpPr>
          <p:cNvPr id="3" name="Content Placeholder 2">
            <a:extLst>
              <a:ext uri="{FF2B5EF4-FFF2-40B4-BE49-F238E27FC236}">
                <a16:creationId xmlns:a16="http://schemas.microsoft.com/office/drawing/2014/main" id="{88F5D122-1838-40BD-8683-E2D4EBBBE6D2}"/>
              </a:ext>
            </a:extLst>
          </p:cNvPr>
          <p:cNvSpPr>
            <a:spLocks noGrp="1"/>
          </p:cNvSpPr>
          <p:nvPr>
            <p:ph idx="1"/>
          </p:nvPr>
        </p:nvSpPr>
        <p:spPr/>
        <p:txBody>
          <a:bodyPr>
            <a:noAutofit/>
          </a:bodyPr>
          <a:lstStyle/>
          <a:p>
            <a:r>
              <a:rPr lang="en-US" sz="2000" dirty="0">
                <a:latin typeface="Times New Roman" pitchFamily="18" charset="0"/>
                <a:cs typeface="Times New Roman" pitchFamily="18" charset="0"/>
              </a:rPr>
              <a:t>This E Medicare system is a web-based application that assists in management of medicine in easy, comfortable and effective service.</a:t>
            </a:r>
          </a:p>
          <a:p>
            <a:r>
              <a:rPr lang="en-US" sz="2000" dirty="0">
                <a:latin typeface="Times New Roman" pitchFamily="18" charset="0"/>
                <a:cs typeface="Times New Roman" pitchFamily="18" charset="0"/>
              </a:rPr>
              <a:t>The proposed application aims to create a friendly working environment for any Medicare centers and to overcome the drawbacks in existing system </a:t>
            </a:r>
            <a:r>
              <a:rPr lang="en-US" sz="2000">
                <a:latin typeface="Times New Roman" pitchFamily="18" charset="0"/>
                <a:cs typeface="Times New Roman" pitchFamily="18" charset="0"/>
              </a:rPr>
              <a:t>of Medicare </a:t>
            </a:r>
            <a:r>
              <a:rPr lang="en-US" sz="2000" dirty="0">
                <a:latin typeface="Times New Roman" pitchFamily="18" charset="0"/>
                <a:cs typeface="Times New Roman" pitchFamily="18" charset="0"/>
              </a:rPr>
              <a:t>management. </a:t>
            </a:r>
            <a:endParaRPr lang="en-US" sz="2000" dirty="0">
              <a:latin typeface="Times New Roman" pitchFamily="18" charset="0"/>
              <a:ea typeface="+mn-lt"/>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understand the problem domain and produce a model of the system, which describes operations that can be performed on the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included features and operations in detail, including screen layouts.</a:t>
            </a:r>
            <a:endParaRPr lang="en-US" sz="2000" dirty="0">
              <a:latin typeface="Times New Roman" pitchFamily="18" charset="0"/>
              <a:cs typeface="Times New Roman" pitchFamily="18" charset="0"/>
            </a:endParaRP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We designed user interface and security issues related to system.</a:t>
            </a:r>
          </a:p>
          <a:p>
            <a:pPr marL="342900" indent="-342900" algn="just">
              <a:lnSpc>
                <a:spcPct val="150000"/>
              </a:lnSpc>
              <a:buFont typeface="Wingdings" panose="020B0604020202020204" pitchFamily="34" charset="0"/>
              <a:buChar char="Ø"/>
            </a:pPr>
            <a:r>
              <a:rPr lang="en-US" sz="2000" dirty="0">
                <a:latin typeface="Times New Roman" pitchFamily="18" charset="0"/>
                <a:ea typeface="+mn-lt"/>
                <a:cs typeface="Times New Roman" pitchFamily="18" charset="0"/>
              </a:rPr>
              <a:t>Finally, the system is implemented and tested according to test cases.</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65085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0EC68-204E-4CB2-8BC0-ACC420D5EB2A}"/>
              </a:ext>
            </a:extLst>
          </p:cNvPr>
          <p:cNvSpPr>
            <a:spLocks noGrp="1"/>
          </p:cNvSpPr>
          <p:nvPr>
            <p:ph type="title"/>
          </p:nvPr>
        </p:nvSpPr>
        <p:spPr>
          <a:xfrm>
            <a:off x="895709" y="276614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01325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6A73-593E-48C7-8C34-3C03E78EDCD9}"/>
              </a:ext>
            </a:extLst>
          </p:cNvPr>
          <p:cNvSpPr>
            <a:spLocks noGrp="1"/>
          </p:cNvSpPr>
          <p:nvPr>
            <p:ph type="title"/>
          </p:nvPr>
        </p:nvSpPr>
        <p:spPr>
          <a:xfrm>
            <a:off x="1457865" y="764473"/>
            <a:ext cx="9589698" cy="1064327"/>
          </a:xfrm>
        </p:spPr>
        <p:txBody>
          <a:bodyPr>
            <a:normAutofit/>
          </a:bodyPr>
          <a:lstStyle/>
          <a:p>
            <a:pPr algn="ctr">
              <a:lnSpc>
                <a:spcPct val="150000"/>
              </a:lnSpc>
            </a:pP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ABAA3E5-E2CF-41D5-B40B-F679C8A9D2B0}"/>
              </a:ext>
            </a:extLst>
          </p:cNvPr>
          <p:cNvSpPr>
            <a:spLocks noGrp="1"/>
          </p:cNvSpPr>
          <p:nvPr>
            <p:ph idx="1"/>
          </p:nvPr>
        </p:nvSpPr>
        <p:spPr/>
        <p:txBody>
          <a:bodyPr vert="horz" lIns="91440" tIns="45720" rIns="91440" bIns="45720" rtlCol="0" anchor="t">
            <a:normAutofit/>
          </a:bodyPr>
          <a:lstStyle/>
          <a:p>
            <a:pPr marL="0" indent="0">
              <a:buNone/>
            </a:pPr>
            <a:endParaRPr lang="en-US" dirty="0">
              <a:cs typeface="Calibri" panose="020F0502020204030204"/>
            </a:endParaRPr>
          </a:p>
          <a:p>
            <a:pPr algn="just">
              <a:lnSpc>
                <a:spcPct val="150000"/>
              </a:lnSpc>
              <a:buFont typeface="Wingdings" panose="020B0604020202020204" pitchFamily="34" charset="0"/>
              <a:buChar char="Ø"/>
            </a:pPr>
            <a:r>
              <a:rPr lang="en-US" sz="2200" dirty="0">
                <a:latin typeface="Times New Roman" panose="02020603050405020304" pitchFamily="18" charset="0"/>
                <a:ea typeface="+mn-lt"/>
                <a:cs typeface="Times New Roman" panose="02020603050405020304" pitchFamily="18" charset="0"/>
              </a:rPr>
              <a:t>The “Online </a:t>
            </a:r>
            <a:r>
              <a:rPr lang="en-US" sz="2400" dirty="0">
                <a:latin typeface="Times New Roman" panose="02020603050405020304" pitchFamily="18" charset="0"/>
                <a:ea typeface="+mn-lt"/>
                <a:cs typeface="Times New Roman" panose="02020603050405020304" pitchFamily="18" charset="0"/>
              </a:rPr>
              <a:t>E-Medicare Store</a:t>
            </a:r>
            <a:r>
              <a:rPr lang="en-US" sz="2200" dirty="0">
                <a:latin typeface="Times New Roman" panose="02020603050405020304" pitchFamily="18" charset="0"/>
                <a:ea typeface="+mn-lt"/>
                <a:cs typeface="Times New Roman" panose="02020603050405020304" pitchFamily="18" charset="0"/>
              </a:rPr>
              <a:t>” has been developed to override the problems prevailing in the practicing </a:t>
            </a:r>
            <a:r>
              <a:rPr lang="en-US" sz="2000" dirty="0">
                <a:latin typeface="Times New Roman" panose="02020603050405020304" pitchFamily="18" charset="0"/>
                <a:ea typeface="+mn-lt"/>
                <a:cs typeface="Times New Roman" panose="02020603050405020304" pitchFamily="18" charset="0"/>
              </a:rPr>
              <a:t>manual system. This software is supposed to eliminate and reduce the hardships faced by the existing system. Online Medical Store can lead to error free, secure, reliable and fast management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algn="just">
              <a:lnSpc>
                <a:spcPct val="15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"Online E-Medicare Store" - web application ,where users can register, login, purchase medicines e.g. Antibiotics, Antipyretics. and manage their orders in the system.</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endParaRPr lang="en-US" dirty="0">
              <a:cs typeface="Calibri"/>
            </a:endParaRPr>
          </a:p>
        </p:txBody>
      </p:sp>
    </p:spTree>
    <p:extLst>
      <p:ext uri="{BB962C8B-B14F-4D97-AF65-F5344CB8AC3E}">
        <p14:creationId xmlns:p14="http://schemas.microsoft.com/office/powerpoint/2010/main" val="46507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B80-CEF2-43C0-962C-F652BC4A8491}"/>
              </a:ext>
            </a:extLst>
          </p:cNvPr>
          <p:cNvSpPr>
            <a:spLocks noGrp="1"/>
          </p:cNvSpPr>
          <p:nvPr>
            <p:ph type="title"/>
          </p:nvPr>
        </p:nvSpPr>
        <p:spPr>
          <a:xfrm>
            <a:off x="838200" y="336250"/>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D74D56C6-6261-4876-9675-4C821A039636}"/>
              </a:ext>
            </a:extLst>
          </p:cNvPr>
          <p:cNvSpPr>
            <a:spLocks noGrp="1"/>
          </p:cNvSpPr>
          <p:nvPr>
            <p:ph idx="1"/>
          </p:nvPr>
        </p:nvSpPr>
        <p:spPr/>
        <p:txBody>
          <a:bodyPr vert="horz" lIns="91440" tIns="45720" rIns="91440" bIns="45720" rtlCol="0" anchor="t">
            <a:normAutofit/>
          </a:bodyPr>
          <a:lstStyle/>
          <a:p>
            <a:pPr marL="0" indent="0">
              <a:buNone/>
            </a:pPr>
            <a:endParaRPr lang="en-US" dirty="0">
              <a:latin typeface="Garamond"/>
              <a:ea typeface="+mn-lt"/>
              <a:cs typeface="+mn-lt"/>
            </a:endParaRP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proposed Online E-Medicare store system will completely Revolutionize the industry.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Searching of medicine, order medicine, billing and medicine stock can be maintained by a single click. </a:t>
            </a:r>
          </a:p>
          <a:p>
            <a:pPr algn="just">
              <a:lnSpc>
                <a:spcPct val="150000"/>
              </a:lnSpc>
              <a:buFont typeface="Wingdings" panose="05000000000000000000" pitchFamily="2" charset="2"/>
              <a:buChar char="Ø"/>
            </a:pPr>
            <a:r>
              <a:rPr lang="en-US" sz="2000" dirty="0">
                <a:latin typeface="Times New Roman" panose="02020603050405020304" pitchFamily="18" charset="0"/>
                <a:ea typeface="+mn-lt"/>
                <a:cs typeface="Times New Roman" panose="02020603050405020304" pitchFamily="18" charset="0"/>
              </a:rPr>
              <a:t>The order placed can be easily tracked At any time.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192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0A3-9360-4A16-8562-A9A53F565AEB}"/>
              </a:ext>
            </a:extLst>
          </p:cNvPr>
          <p:cNvSpPr>
            <a:spLocks noGrp="1"/>
          </p:cNvSpPr>
          <p:nvPr>
            <p:ph type="title"/>
          </p:nvPr>
        </p:nvSpPr>
        <p:spPr>
          <a:xfrm>
            <a:off x="665672" y="261730"/>
            <a:ext cx="10515600" cy="865488"/>
          </a:xfrm>
        </p:spPr>
        <p:txBody>
          <a:bodyPr>
            <a:normAutofit/>
          </a:bodyPr>
          <a:lstStyle/>
          <a:p>
            <a:r>
              <a:rPr lang="en-US" sz="2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ER-DIAGRAM</a:t>
            </a:r>
          </a:p>
        </p:txBody>
      </p:sp>
      <p:pic>
        <p:nvPicPr>
          <p:cNvPr id="1026" name="Picture 2"/>
          <p:cNvPicPr>
            <a:picLocks noChangeAspect="1" noChangeArrowheads="1"/>
          </p:cNvPicPr>
          <p:nvPr/>
        </p:nvPicPr>
        <p:blipFill>
          <a:blip r:embed="rId2" cstate="print"/>
          <a:srcRect/>
          <a:stretch>
            <a:fillRect/>
          </a:stretch>
        </p:blipFill>
        <p:spPr bwMode="auto">
          <a:xfrm>
            <a:off x="370935" y="1409060"/>
            <a:ext cx="11507639" cy="512976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159626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B1CF-3E6E-4281-A30D-D8CC88269E62}"/>
              </a:ext>
            </a:extLst>
          </p:cNvPr>
          <p:cNvSpPr>
            <a:spLocks noGrp="1"/>
          </p:cNvSpPr>
          <p:nvPr>
            <p:ph type="title"/>
          </p:nvPr>
        </p:nvSpPr>
        <p:spPr>
          <a:xfrm>
            <a:off x="972954" y="519129"/>
            <a:ext cx="10515600" cy="1325563"/>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TECHNOLOGY USED</a:t>
            </a:r>
          </a:p>
        </p:txBody>
      </p:sp>
      <p:sp>
        <p:nvSpPr>
          <p:cNvPr id="3" name="Content Placeholder 2">
            <a:extLst>
              <a:ext uri="{FF2B5EF4-FFF2-40B4-BE49-F238E27FC236}">
                <a16:creationId xmlns:a16="http://schemas.microsoft.com/office/drawing/2014/main" id="{DF8D8F62-7430-48E8-895F-0BD81DE646C3}"/>
              </a:ext>
            </a:extLst>
          </p:cNvPr>
          <p:cNvSpPr>
            <a:spLocks noGrp="1"/>
          </p:cNvSpPr>
          <p:nvPr>
            <p:ph idx="1"/>
          </p:nvPr>
        </p:nvSpPr>
        <p:spPr>
          <a:xfrm>
            <a:off x="2252312" y="1844693"/>
            <a:ext cx="9101488" cy="4217252"/>
          </a:xfrm>
        </p:spPr>
        <p:txBody>
          <a:bodyPr vert="horz" lIns="91440" tIns="45720" rIns="91440" bIns="45720" rtlCol="0" anchor="t">
            <a:noAutofit/>
          </a:bodyPr>
          <a:lstStyle/>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HTML : Page layout has been designed in HTML</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CSS : CSS has been used for all the designing part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JavaScript : All the validation task and animations has been developed by JavaScript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Java : All the business logic has been written in Java</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MySQL : MySQL database has been used as database for the project</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 Command-line interface tool that we use to initialize.</a:t>
            </a:r>
          </a:p>
        </p:txBody>
      </p:sp>
    </p:spTree>
    <p:extLst>
      <p:ext uri="{BB962C8B-B14F-4D97-AF65-F5344CB8AC3E}">
        <p14:creationId xmlns:p14="http://schemas.microsoft.com/office/powerpoint/2010/main" val="14424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E1A69-7B48-4691-A6EF-E344EE9576FC}"/>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ENVIRONMENT</a:t>
            </a:r>
          </a:p>
        </p:txBody>
      </p:sp>
      <p:sp>
        <p:nvSpPr>
          <p:cNvPr id="3" name="Content Placeholder 2">
            <a:extLst>
              <a:ext uri="{FF2B5EF4-FFF2-40B4-BE49-F238E27FC236}">
                <a16:creationId xmlns:a16="http://schemas.microsoft.com/office/drawing/2014/main" id="{1354629D-FC8D-4F68-9001-37EEF3326D88}"/>
              </a:ext>
            </a:extLst>
          </p:cNvPr>
          <p:cNvSpPr>
            <a:spLocks noGrp="1"/>
          </p:cNvSpPr>
          <p:nvPr>
            <p:ph idx="1"/>
          </p:nvPr>
        </p:nvSpPr>
        <p:spPr/>
        <p:txBody>
          <a:bodyPr vert="horz" lIns="91440" tIns="45720" rIns="91440" bIns="45720" rtlCol="0" anchor="t">
            <a:noAutofit/>
          </a:bodyPr>
          <a:lstStyle/>
          <a:p>
            <a:pPr algn="just">
              <a:lnSpc>
                <a:spcPct val="100000"/>
              </a:lnSpc>
              <a:buNone/>
            </a:pPr>
            <a:r>
              <a:rPr lang="en-US" sz="2000" dirty="0">
                <a:latin typeface="Times New Roman" panose="02020603050405020304" pitchFamily="18" charset="0"/>
                <a:ea typeface="+mn-lt"/>
                <a:cs typeface="Times New Roman" panose="02020603050405020304" pitchFamily="18" charset="0"/>
              </a:rPr>
              <a:t>The system will be developed on any Windows OS machine using J2EE, Hibernate and Spring.</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Server – Apache Tomcat 8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Database – My SQL  </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My SQL J Connector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Node Version 10  </a:t>
            </a:r>
            <a:endParaRPr lang="en-US" sz="2000" dirty="0">
              <a:latin typeface="Times New Roman" panose="02020603050405020304" pitchFamily="18" charset="0"/>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Angular CLI   </a:t>
            </a: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JDK 1.8</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panose="020B0604020202020204" pitchFamily="34" charset="0"/>
              <a:buChar char="Ø"/>
            </a:pPr>
            <a:r>
              <a:rPr lang="en-US" sz="2000" dirty="0">
                <a:latin typeface="Times New Roman" panose="02020603050405020304" pitchFamily="18" charset="0"/>
                <a:ea typeface="+mn-lt"/>
                <a:cs typeface="Times New Roman" panose="02020603050405020304" pitchFamily="18" charset="0"/>
              </a:rPr>
              <a:t>Spring Tool Suite</a:t>
            </a:r>
            <a:r>
              <a:rPr lang="en-IN" sz="2000" dirty="0">
                <a:latin typeface="Times New Roman" panose="02020603050405020304" pitchFamily="18" charset="0"/>
                <a:ea typeface="+mn-lt"/>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0" indent="0">
              <a:buNone/>
            </a:pPr>
            <a:endParaRPr lang="en-US" sz="1900" dirty="0">
              <a:cs typeface="Calibri" panose="020F0502020204030204"/>
            </a:endParaRPr>
          </a:p>
        </p:txBody>
      </p:sp>
    </p:spTree>
    <p:extLst>
      <p:ext uri="{BB962C8B-B14F-4D97-AF65-F5344CB8AC3E}">
        <p14:creationId xmlns:p14="http://schemas.microsoft.com/office/powerpoint/2010/main" val="3815372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6F5D2-A4AD-4FEE-A3E1-5A1FB935D7D1}"/>
              </a:ext>
            </a:extLst>
          </p:cNvPr>
          <p:cNvSpPr>
            <a:spLocks noGrp="1"/>
          </p:cNvSpPr>
          <p:nvPr>
            <p:ph type="title"/>
          </p:nvPr>
        </p:nvSpPr>
        <p:spPr/>
        <p:txBody>
          <a:bodyPr>
            <a:normAutofit/>
          </a:bodyPr>
          <a:lstStyle/>
          <a:p>
            <a:pPr algn="ctr"/>
            <a:r>
              <a:rPr lang="en-US" sz="3200" b="1" dirty="0">
                <a:latin typeface="Times New Roman" panose="02020603050405020304" pitchFamily="18" charset="0"/>
                <a:ea typeface="+mj-lt"/>
                <a:cs typeface="Times New Roman" panose="02020603050405020304" pitchFamily="18" charset="0"/>
              </a:rPr>
              <a:t>MODULES OF E-MEDICARE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2AF04B-956D-443C-A5B4-C35731B7E293}"/>
              </a:ext>
            </a:extLst>
          </p:cNvPr>
          <p:cNvSpPr>
            <a:spLocks noGrp="1"/>
          </p:cNvSpPr>
          <p:nvPr>
            <p:ph idx="1"/>
          </p:nvPr>
        </p:nvSpPr>
        <p:spPr>
          <a:xfrm>
            <a:off x="1072853" y="2173857"/>
            <a:ext cx="8995611" cy="3758690"/>
          </a:xfrm>
        </p:spPr>
        <p:txBody>
          <a:bodyPr vert="horz" lIns="91440" tIns="45720" rIns="91440" bIns="45720" rtlCol="0" anchor="t">
            <a:normAutofit/>
          </a:bodyPr>
          <a:lstStyle/>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Admin Module: Used for managing medicine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Users Module: Used for managing the users of the system.</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Login Module: Used for managing the login details.</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Order Module: Used for managing the details of Order.</a:t>
            </a:r>
          </a:p>
          <a:p>
            <a:pPr marL="342900" indent="-342900" algn="just">
              <a:lnSpc>
                <a:spcPct val="100000"/>
              </a:lnSpc>
              <a:buFont typeface="Wingdings"/>
              <a:buChar char="Ø"/>
            </a:pPr>
            <a:r>
              <a:rPr lang="en-US" sz="2000" dirty="0">
                <a:latin typeface="Times New Roman" panose="02020603050405020304" pitchFamily="18" charset="0"/>
                <a:ea typeface="+mn-lt"/>
                <a:cs typeface="Times New Roman" panose="02020603050405020304" pitchFamily="18" charset="0"/>
              </a:rPr>
              <a:t>Medicine Module: Used for managing the Medicine details.</a:t>
            </a:r>
          </a:p>
          <a:p>
            <a:pPr algn="just">
              <a:buFont typeface="Wingdings"/>
              <a:buChar char="Ø"/>
            </a:pPr>
            <a:r>
              <a:rPr lang="en-US" sz="2000" dirty="0">
                <a:latin typeface="Times New Roman" panose="02020603050405020304" pitchFamily="18" charset="0"/>
                <a:ea typeface="+mn-lt"/>
                <a:cs typeface="Times New Roman" panose="02020603050405020304" pitchFamily="18" charset="0"/>
              </a:rPr>
              <a:t>Cart Module: Used for managing the details of Cart.</a:t>
            </a: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lgn="just">
              <a:lnSpc>
                <a:spcPct val="100000"/>
              </a:lnSpc>
              <a:buFont typeface="Wingdings"/>
              <a:buChar char="Ø"/>
            </a:pPr>
            <a:endParaRPr lang="en-US" sz="2000" dirty="0">
              <a:latin typeface="Times New Roman" panose="02020603050405020304" pitchFamily="18" charset="0"/>
              <a:ea typeface="+mn-lt"/>
              <a:cs typeface="Times New Roman" panose="02020603050405020304" pitchFamily="18" charset="0"/>
            </a:endParaRPr>
          </a:p>
          <a:p>
            <a:pPr marL="0" indent="0" algn="just">
              <a:lnSpc>
                <a:spcPct val="100000"/>
              </a:lnSpc>
              <a:buNone/>
            </a:pPr>
            <a:endParaRPr lang="en-US" sz="2000" dirty="0">
              <a:latin typeface="Times New Roman" panose="02020603050405020304" pitchFamily="18" charset="0"/>
              <a:ea typeface="+mn-lt"/>
              <a:cs typeface="Times New Roman" panose="02020603050405020304" pitchFamily="18" charset="0"/>
            </a:endParaRPr>
          </a:p>
          <a:p>
            <a:pPr marL="342900" indent="-342900">
              <a:buFont typeface="Wingdings" panose="020B0604020202020204" pitchFamily="34" charset="0"/>
              <a:buChar char="Ø"/>
            </a:pPr>
            <a:endParaRPr lang="en-US" dirty="0">
              <a:cs typeface="Calibri" panose="020F0502020204030204"/>
            </a:endParaRPr>
          </a:p>
        </p:txBody>
      </p:sp>
    </p:spTree>
    <p:extLst>
      <p:ext uri="{BB962C8B-B14F-4D97-AF65-F5344CB8AC3E}">
        <p14:creationId xmlns:p14="http://schemas.microsoft.com/office/powerpoint/2010/main" val="7537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226C-4A8F-48CD-BEFB-4EAFB53CB97E}"/>
              </a:ext>
            </a:extLst>
          </p:cNvPr>
          <p:cNvSpPr>
            <a:spLocks noGrp="1"/>
          </p:cNvSpPr>
          <p:nvPr>
            <p:ph type="title"/>
          </p:nvPr>
        </p:nvSpPr>
        <p:spPr>
          <a:xfrm>
            <a:off x="609600" y="704088"/>
            <a:ext cx="10147540" cy="641633"/>
          </a:xfrm>
        </p:spPr>
        <p:txBody>
          <a:bodyPr>
            <a:noAutofit/>
          </a:bodyPr>
          <a:lstStyle/>
          <a:p>
            <a:r>
              <a:rPr lang="en-US" sz="2800" b="1" dirty="0">
                <a:latin typeface="Times New Roman" panose="02020603050405020304" pitchFamily="18" charset="0"/>
                <a:cs typeface="Times New Roman" panose="02020603050405020304" pitchFamily="18" charset="0"/>
              </a:rPr>
              <a:t>				Class Diagram</a:t>
            </a:r>
            <a:endParaRPr lang="en-US" sz="32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462660" y="1890181"/>
            <a:ext cx="10078819" cy="4610632"/>
          </a:xfrm>
          <a:prstGeom prst="rect">
            <a:avLst/>
          </a:prstGeom>
          <a:noFill/>
          <a:ln w="9525">
            <a:noFill/>
            <a:miter lim="800000"/>
            <a:headEnd/>
            <a:tailEnd/>
          </a:ln>
        </p:spPr>
      </p:pic>
    </p:spTree>
    <p:extLst>
      <p:ext uri="{BB962C8B-B14F-4D97-AF65-F5344CB8AC3E}">
        <p14:creationId xmlns:p14="http://schemas.microsoft.com/office/powerpoint/2010/main" val="363650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589</TotalTime>
  <Words>824</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Garamond</vt:lpstr>
      <vt:lpstr>Times New Roman</vt:lpstr>
      <vt:lpstr>Wingdings</vt:lpstr>
      <vt:lpstr>Celestial</vt:lpstr>
      <vt:lpstr>E-MEDICARE   </vt:lpstr>
      <vt:lpstr>ABSTRACT </vt:lpstr>
      <vt:lpstr>INTRODUCTION</vt:lpstr>
      <vt:lpstr>           PROPOSED SYSTEM</vt:lpstr>
      <vt:lpstr>     ER-DIAGRAM</vt:lpstr>
      <vt:lpstr>    TECHNOLOGY USED</vt:lpstr>
      <vt:lpstr>     ENVIRONMENT</vt:lpstr>
      <vt:lpstr>MODULES OF E-MEDICARE SYSTEM</vt:lpstr>
      <vt:lpstr>    Class Diagram</vt:lpstr>
      <vt:lpstr>       ADVANTAGES</vt:lpstr>
      <vt:lpstr>Unit testing </vt:lpstr>
      <vt:lpstr>Functional Testing using POSTMAN tool</vt:lpstr>
      <vt:lpstr>   ADMIN LOGIN PAGE</vt:lpstr>
      <vt:lpstr>   USER Registration</vt:lpstr>
      <vt:lpstr>   Admin operations</vt:lpstr>
      <vt:lpstr>CART Page</vt:lpstr>
      <vt:lpstr>    Contact Us</vt:lpstr>
      <vt:lpstr>Payment Gateway</vt:lpstr>
      <vt:lpstr>Update Medicine</vt:lpstr>
      <vt:lpstr>Contact Us Query Page</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sowmya rangineni</dc:creator>
  <cp:lastModifiedBy>durgarao vemula</cp:lastModifiedBy>
  <cp:revision>380</cp:revision>
  <dcterms:created xsi:type="dcterms:W3CDTF">2022-02-23T09:14:59Z</dcterms:created>
  <dcterms:modified xsi:type="dcterms:W3CDTF">2022-04-05T06:58:07Z</dcterms:modified>
</cp:coreProperties>
</file>