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9" r:id="rId7"/>
    <p:sldId id="261" r:id="rId8"/>
    <p:sldId id="268" r:id="rId9"/>
    <p:sldId id="266" r:id="rId10"/>
    <p:sldId id="271" r:id="rId11"/>
    <p:sldId id="267" r:id="rId12"/>
    <p:sldId id="270" r:id="rId13"/>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5"/>
    <p:restoredTop sz="94681"/>
  </p:normalViewPr>
  <p:slideViewPr>
    <p:cSldViewPr snapToGrid="0" snapToObjects="1">
      <p:cViewPr varScale="1">
        <p:scale>
          <a:sx n="68" d="100"/>
          <a:sy n="68"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8F57B-7A9D-A44E-831F-B42B63AF344F}" type="datetimeFigureOut">
              <a:rPr lang="fi-FI" smtClean="0"/>
              <a:t>5.4.2020</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AEC1B2-B86C-B045-ABE7-2D3191F4098B}" type="slidenum">
              <a:rPr lang="fi-FI" smtClean="0"/>
              <a:t>‹N›</a:t>
            </a:fld>
            <a:endParaRPr lang="fi-FI"/>
          </a:p>
        </p:txBody>
      </p:sp>
    </p:spTree>
    <p:extLst>
      <p:ext uri="{BB962C8B-B14F-4D97-AF65-F5344CB8AC3E}">
        <p14:creationId xmlns:p14="http://schemas.microsoft.com/office/powerpoint/2010/main" val="92815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Dian numeron paikkamerkki 3"/>
          <p:cNvSpPr>
            <a:spLocks noGrp="1"/>
          </p:cNvSpPr>
          <p:nvPr>
            <p:ph type="sldNum" sz="quarter" idx="10"/>
          </p:nvPr>
        </p:nvSpPr>
        <p:spPr/>
        <p:txBody>
          <a:bodyPr/>
          <a:lstStyle/>
          <a:p>
            <a:fld id="{FAAEC1B2-B86C-B045-ABE7-2D3191F4098B}" type="slidenum">
              <a:rPr lang="fi-FI" smtClean="0"/>
              <a:t>4</a:t>
            </a:fld>
            <a:endParaRPr lang="fi-FI"/>
          </a:p>
        </p:txBody>
      </p:sp>
    </p:spTree>
    <p:extLst>
      <p:ext uri="{BB962C8B-B14F-4D97-AF65-F5344CB8AC3E}">
        <p14:creationId xmlns:p14="http://schemas.microsoft.com/office/powerpoint/2010/main" val="1359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122363"/>
            <a:ext cx="9144000" cy="2387600"/>
          </a:xfrm>
        </p:spPr>
        <p:txBody>
          <a:bodyPr anchor="b"/>
          <a:lstStyle>
            <a:lvl1pPr algn="ctr">
              <a:defRPr sz="6000"/>
            </a:lvl1pPr>
          </a:lstStyle>
          <a:p>
            <a:r>
              <a:rPr lang="fi-FI"/>
              <a:t>Muokkaa perustyylejä naps.</a:t>
            </a:r>
          </a:p>
        </p:txBody>
      </p:sp>
      <p:sp>
        <p:nvSpPr>
          <p:cNvPr id="3" name="Alaotsikk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p>
        </p:txBody>
      </p:sp>
      <p:sp>
        <p:nvSpPr>
          <p:cNvPr id="4" name="Päivämäärän paikkamerkki 3"/>
          <p:cNvSpPr>
            <a:spLocks noGrp="1"/>
          </p:cNvSpPr>
          <p:nvPr>
            <p:ph type="dt" sz="half" idx="10"/>
          </p:nvPr>
        </p:nvSpPr>
        <p:spPr/>
        <p:txBody>
          <a:bodyPr/>
          <a:lstStyle/>
          <a:p>
            <a:fld id="{76F5B516-3049-E749-B441-E1DB3933CB35}" type="datetimeFigureOut">
              <a:rPr lang="fi-FI" smtClean="0"/>
              <a:t>5.4.2020</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56091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perustyylejä naps.</a:t>
            </a:r>
          </a:p>
        </p:txBody>
      </p:sp>
      <p:sp>
        <p:nvSpPr>
          <p:cNvPr id="3" name="Pystysuoran tekstin paikkamerkki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p>
            <a:fld id="{76F5B516-3049-E749-B441-E1DB3933CB35}" type="datetimeFigureOut">
              <a:rPr lang="fi-FI" smtClean="0"/>
              <a:t>5.4.2020</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55065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365125"/>
            <a:ext cx="2628900" cy="5811838"/>
          </a:xfrm>
        </p:spPr>
        <p:txBody>
          <a:bodyPr vert="eaVert"/>
          <a:lstStyle/>
          <a:p>
            <a:r>
              <a:rPr lang="fi-FI"/>
              <a:t>Muokkaa perustyylejä naps.</a:t>
            </a:r>
          </a:p>
        </p:txBody>
      </p:sp>
      <p:sp>
        <p:nvSpPr>
          <p:cNvPr id="3" name="Pystysuoran tekstin paikkamerkki 2"/>
          <p:cNvSpPr>
            <a:spLocks noGrp="1"/>
          </p:cNvSpPr>
          <p:nvPr>
            <p:ph type="body" orient="vert" idx="1"/>
          </p:nvPr>
        </p:nvSpPr>
        <p:spPr>
          <a:xfrm>
            <a:off x="838200" y="365125"/>
            <a:ext cx="7734300" cy="5811838"/>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p>
            <a:fld id="{76F5B516-3049-E749-B441-E1DB3933CB35}" type="datetimeFigureOut">
              <a:rPr lang="fi-FI" smtClean="0"/>
              <a:t>5.4.2020</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134665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perustyylejä naps.</a:t>
            </a:r>
          </a:p>
        </p:txBody>
      </p:sp>
      <p:sp>
        <p:nvSpPr>
          <p:cNvPr id="3" name="Sisällön paikkamerkki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p>
            <a:fld id="{76F5B516-3049-E749-B441-E1DB3933CB35}" type="datetimeFigureOut">
              <a:rPr lang="fi-FI" smtClean="0"/>
              <a:t>5.4.2020</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195024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831850" y="1709738"/>
            <a:ext cx="10515600" cy="2852737"/>
          </a:xfrm>
        </p:spPr>
        <p:txBody>
          <a:bodyPr anchor="b"/>
          <a:lstStyle>
            <a:lvl1pPr>
              <a:defRPr sz="6000"/>
            </a:lvl1pPr>
          </a:lstStyle>
          <a:p>
            <a:r>
              <a:rPr lang="fi-FI"/>
              <a:t>Muokkaa perustyylejä naps.</a:t>
            </a:r>
          </a:p>
        </p:txBody>
      </p:sp>
      <p:sp>
        <p:nvSpPr>
          <p:cNvPr id="3" name="Tekstin paikkamerkki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 napsauttamalla</a:t>
            </a:r>
          </a:p>
        </p:txBody>
      </p:sp>
      <p:sp>
        <p:nvSpPr>
          <p:cNvPr id="4" name="Päivämäärän paikkamerkki 3"/>
          <p:cNvSpPr>
            <a:spLocks noGrp="1"/>
          </p:cNvSpPr>
          <p:nvPr>
            <p:ph type="dt" sz="half" idx="10"/>
          </p:nvPr>
        </p:nvSpPr>
        <p:spPr/>
        <p:txBody>
          <a:bodyPr/>
          <a:lstStyle/>
          <a:p>
            <a:fld id="{76F5B516-3049-E749-B441-E1DB3933CB35}" type="datetimeFigureOut">
              <a:rPr lang="fi-FI" smtClean="0"/>
              <a:t>5.4.2020</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65156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perustyylejä naps.</a:t>
            </a:r>
          </a:p>
        </p:txBody>
      </p:sp>
      <p:sp>
        <p:nvSpPr>
          <p:cNvPr id="3" name="Sisällön paikkamerkki 2"/>
          <p:cNvSpPr>
            <a:spLocks noGrp="1"/>
          </p:cNvSpPr>
          <p:nvPr>
            <p:ph sz="half" idx="1"/>
          </p:nvPr>
        </p:nvSpPr>
        <p:spPr>
          <a:xfrm>
            <a:off x="838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Sisällön paikkamerkki 3"/>
          <p:cNvSpPr>
            <a:spLocks noGrp="1"/>
          </p:cNvSpPr>
          <p:nvPr>
            <p:ph sz="half" idx="2"/>
          </p:nvPr>
        </p:nvSpPr>
        <p:spPr>
          <a:xfrm>
            <a:off x="6172200" y="1825625"/>
            <a:ext cx="5181600" cy="435133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Päivämäärän paikkamerkki 4"/>
          <p:cNvSpPr>
            <a:spLocks noGrp="1"/>
          </p:cNvSpPr>
          <p:nvPr>
            <p:ph type="dt" sz="half" idx="10"/>
          </p:nvPr>
        </p:nvSpPr>
        <p:spPr/>
        <p:txBody>
          <a:bodyPr/>
          <a:lstStyle/>
          <a:p>
            <a:fld id="{76F5B516-3049-E749-B441-E1DB3933CB35}" type="datetimeFigureOut">
              <a:rPr lang="fi-FI" smtClean="0"/>
              <a:t>5.4.2020</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84951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839788" y="365125"/>
            <a:ext cx="10515600" cy="1325563"/>
          </a:xfrm>
        </p:spPr>
        <p:txBody>
          <a:bodyPr/>
          <a:lstStyle/>
          <a:p>
            <a:r>
              <a:rPr lang="fi-FI"/>
              <a:t>Muokkaa perustyylejä naps.</a:t>
            </a:r>
          </a:p>
        </p:txBody>
      </p:sp>
      <p:sp>
        <p:nvSpPr>
          <p:cNvPr id="3" name="Tekstin paikkamerkki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Sisällön paikkamerkki 3"/>
          <p:cNvSpPr>
            <a:spLocks noGrp="1"/>
          </p:cNvSpPr>
          <p:nvPr>
            <p:ph sz="half" idx="2"/>
          </p:nvPr>
        </p:nvSpPr>
        <p:spPr>
          <a:xfrm>
            <a:off x="839788" y="2505075"/>
            <a:ext cx="5157787"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5" name="Tekstin paikkamerkki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Sisällön paikkamerkki 5"/>
          <p:cNvSpPr>
            <a:spLocks noGrp="1"/>
          </p:cNvSpPr>
          <p:nvPr>
            <p:ph sz="quarter" idx="4"/>
          </p:nvPr>
        </p:nvSpPr>
        <p:spPr>
          <a:xfrm>
            <a:off x="6172200" y="2505075"/>
            <a:ext cx="5183188" cy="368458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7" name="Päivämäärän paikkamerkki 6"/>
          <p:cNvSpPr>
            <a:spLocks noGrp="1"/>
          </p:cNvSpPr>
          <p:nvPr>
            <p:ph type="dt" sz="half" idx="10"/>
          </p:nvPr>
        </p:nvSpPr>
        <p:spPr/>
        <p:txBody>
          <a:bodyPr/>
          <a:lstStyle/>
          <a:p>
            <a:fld id="{76F5B516-3049-E749-B441-E1DB3933CB35}" type="datetimeFigureOut">
              <a:rPr lang="fi-FI" smtClean="0"/>
              <a:t>5.4.2020</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140930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perustyylejä naps.</a:t>
            </a:r>
          </a:p>
        </p:txBody>
      </p:sp>
      <p:sp>
        <p:nvSpPr>
          <p:cNvPr id="3" name="Päivämäärän paikkamerkki 2"/>
          <p:cNvSpPr>
            <a:spLocks noGrp="1"/>
          </p:cNvSpPr>
          <p:nvPr>
            <p:ph type="dt" sz="half" idx="10"/>
          </p:nvPr>
        </p:nvSpPr>
        <p:spPr/>
        <p:txBody>
          <a:bodyPr/>
          <a:lstStyle/>
          <a:p>
            <a:fld id="{76F5B516-3049-E749-B441-E1DB3933CB35}" type="datetimeFigureOut">
              <a:rPr lang="fi-FI" smtClean="0"/>
              <a:t>5.4.2020</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158005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76F5B516-3049-E749-B441-E1DB3933CB35}" type="datetimeFigureOut">
              <a:rPr lang="fi-FI" smtClean="0"/>
              <a:t>5.4.2020</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27332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a:t>Muokkaa perustyylejä naps.</a:t>
            </a:r>
          </a:p>
        </p:txBody>
      </p:sp>
      <p:sp>
        <p:nvSpPr>
          <p:cNvPr id="3" name="Sisällön paikkamerkk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p:cNvSpPr>
            <a:spLocks noGrp="1"/>
          </p:cNvSpPr>
          <p:nvPr>
            <p:ph type="dt" sz="half" idx="10"/>
          </p:nvPr>
        </p:nvSpPr>
        <p:spPr/>
        <p:txBody>
          <a:bodyPr/>
          <a:lstStyle/>
          <a:p>
            <a:fld id="{76F5B516-3049-E749-B441-E1DB3933CB35}" type="datetimeFigureOut">
              <a:rPr lang="fi-FI" smtClean="0"/>
              <a:t>5.4.2020</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24973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a:t>Muokkaa perustyylejä naps.</a:t>
            </a:r>
          </a:p>
        </p:txBody>
      </p:sp>
      <p:sp>
        <p:nvSpPr>
          <p:cNvPr id="3" name="Kuvan paikkamerkki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Päivämäärän paikkamerkki 4"/>
          <p:cNvSpPr>
            <a:spLocks noGrp="1"/>
          </p:cNvSpPr>
          <p:nvPr>
            <p:ph type="dt" sz="half" idx="10"/>
          </p:nvPr>
        </p:nvSpPr>
        <p:spPr/>
        <p:txBody>
          <a:bodyPr/>
          <a:lstStyle/>
          <a:p>
            <a:fld id="{76F5B516-3049-E749-B441-E1DB3933CB35}" type="datetimeFigureOut">
              <a:rPr lang="fi-FI" smtClean="0"/>
              <a:t>5.4.2020</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50CC3AD6-EAD2-544B-BAFE-5C3954EF6C21}" type="slidenum">
              <a:rPr lang="fi-FI" smtClean="0"/>
              <a:t>‹N›</a:t>
            </a:fld>
            <a:endParaRPr lang="fi-FI"/>
          </a:p>
        </p:txBody>
      </p:sp>
    </p:spTree>
    <p:extLst>
      <p:ext uri="{BB962C8B-B14F-4D97-AF65-F5344CB8AC3E}">
        <p14:creationId xmlns:p14="http://schemas.microsoft.com/office/powerpoint/2010/main" val="1135552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perustyylejä naps.</a:t>
            </a:r>
          </a:p>
        </p:txBody>
      </p:sp>
      <p:sp>
        <p:nvSpPr>
          <p:cNvPr id="3" name="Tekstin paikkamerkki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5B516-3049-E749-B441-E1DB3933CB35}" type="datetimeFigureOut">
              <a:rPr lang="fi-FI" smtClean="0"/>
              <a:t>5.4.2020</a:t>
            </a:fld>
            <a:endParaRPr lang="fi-FI"/>
          </a:p>
        </p:txBody>
      </p:sp>
      <p:sp>
        <p:nvSpPr>
          <p:cNvPr id="5" name="Alatunnisteen paikkamerk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C3AD6-EAD2-544B-BAFE-5C3954EF6C21}" type="slidenum">
              <a:rPr lang="fi-FI" smtClean="0"/>
              <a:t>‹N›</a:t>
            </a:fld>
            <a:endParaRPr lang="fi-FI"/>
          </a:p>
        </p:txBody>
      </p:sp>
    </p:spTree>
    <p:extLst>
      <p:ext uri="{BB962C8B-B14F-4D97-AF65-F5344CB8AC3E}">
        <p14:creationId xmlns:p14="http://schemas.microsoft.com/office/powerpoint/2010/main" val="344765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p:cNvSpPr>
            <a:spLocks noGrp="1"/>
          </p:cNvSpPr>
          <p:nvPr>
            <p:ph type="ctrTitle"/>
          </p:nvPr>
        </p:nvSpPr>
        <p:spPr>
          <a:xfrm>
            <a:off x="6746628" y="1783959"/>
            <a:ext cx="4645250" cy="2889114"/>
          </a:xfrm>
        </p:spPr>
        <p:txBody>
          <a:bodyPr anchor="b">
            <a:normAutofit/>
          </a:bodyPr>
          <a:lstStyle/>
          <a:p>
            <a:pPr algn="l"/>
            <a:r>
              <a:rPr lang="fi-FI" sz="2400">
                <a:solidFill>
                  <a:schemeClr val="bg1"/>
                </a:solidFill>
              </a:rPr>
              <a:t>Master in Data Science</a:t>
            </a:r>
            <a:br>
              <a:rPr lang="fi-FI" sz="2400">
                <a:solidFill>
                  <a:schemeClr val="bg1"/>
                </a:solidFill>
              </a:rPr>
            </a:br>
            <a:r>
              <a:rPr lang="fi-FI" sz="2400">
                <a:solidFill>
                  <a:schemeClr val="bg1"/>
                </a:solidFill>
              </a:rPr>
              <a:t>Data Mining project work: </a:t>
            </a:r>
            <a:r>
              <a:rPr lang="en-US" sz="2400" b="1">
                <a:solidFill>
                  <a:schemeClr val="bg1"/>
                </a:solidFill>
              </a:rPr>
              <a:t>Breweries and Brew Pubs in the USA</a:t>
            </a:r>
            <a:br>
              <a:rPr lang="en-US" sz="2400" b="1">
                <a:solidFill>
                  <a:schemeClr val="bg1"/>
                </a:solidFill>
              </a:rPr>
            </a:br>
            <a:r>
              <a:rPr lang="en-US" sz="2400" b="1">
                <a:solidFill>
                  <a:schemeClr val="bg1"/>
                </a:solidFill>
              </a:rPr>
              <a:t>A list of over 7,000 breweries and brew pubs in the USA.</a:t>
            </a:r>
            <a:br>
              <a:rPr lang="en-US" sz="2400" b="1">
                <a:solidFill>
                  <a:schemeClr val="bg1"/>
                </a:solidFill>
              </a:rPr>
            </a:br>
            <a:br>
              <a:rPr lang="en-US" sz="2400" b="1">
                <a:solidFill>
                  <a:schemeClr val="bg1"/>
                </a:solidFill>
              </a:rPr>
            </a:br>
            <a:br>
              <a:rPr lang="fi-FI" sz="2400">
                <a:solidFill>
                  <a:schemeClr val="bg1"/>
                </a:solidFill>
              </a:rPr>
            </a:br>
            <a:endParaRPr lang="fi-FI" sz="2400">
              <a:solidFill>
                <a:schemeClr val="bg1"/>
              </a:solidFill>
            </a:endParaRPr>
          </a:p>
        </p:txBody>
      </p:sp>
      <p:sp>
        <p:nvSpPr>
          <p:cNvPr id="3" name="Alaotsikko 2"/>
          <p:cNvSpPr>
            <a:spLocks noGrp="1"/>
          </p:cNvSpPr>
          <p:nvPr>
            <p:ph type="subTitle" idx="1"/>
          </p:nvPr>
        </p:nvSpPr>
        <p:spPr>
          <a:xfrm>
            <a:off x="6746627" y="4750893"/>
            <a:ext cx="4645250" cy="1147863"/>
          </a:xfrm>
        </p:spPr>
        <p:txBody>
          <a:bodyPr anchor="t">
            <a:normAutofit/>
          </a:bodyPr>
          <a:lstStyle/>
          <a:p>
            <a:pPr algn="l"/>
            <a:r>
              <a:rPr lang="fi-FI" sz="1600">
                <a:solidFill>
                  <a:schemeClr val="bg1"/>
                </a:solidFill>
              </a:rPr>
              <a:t>Group 5: </a:t>
            </a:r>
            <a:r>
              <a:rPr lang="it-IT" sz="1600">
                <a:solidFill>
                  <a:schemeClr val="bg1"/>
                </a:solidFill>
              </a:rPr>
              <a:t>Odysseas Aslanidis</a:t>
            </a:r>
            <a:r>
              <a:rPr lang="fi-FI" sz="1600">
                <a:solidFill>
                  <a:schemeClr val="bg1"/>
                </a:solidFill>
              </a:rPr>
              <a:t>,</a:t>
            </a:r>
            <a:r>
              <a:rPr lang="sv-SE" sz="1600">
                <a:solidFill>
                  <a:schemeClr val="bg1"/>
                </a:solidFill>
              </a:rPr>
              <a:t>Prasanth Vattikonda, Nicola Petruzzelli, </a:t>
            </a:r>
            <a:r>
              <a:rPr lang="it-IT" sz="1600">
                <a:solidFill>
                  <a:schemeClr val="bg1"/>
                </a:solidFill>
              </a:rPr>
              <a:t>Paul Alexander Diaz Frag</a:t>
            </a:r>
            <a:endParaRPr lang="sv-SE" sz="1600">
              <a:solidFill>
                <a:schemeClr val="bg1"/>
              </a:solidFill>
            </a:endParaRPr>
          </a:p>
          <a:p>
            <a:pPr algn="l"/>
            <a:br>
              <a:rPr lang="sv-SE" sz="1600">
                <a:solidFill>
                  <a:schemeClr val="bg1"/>
                </a:solidFill>
              </a:rPr>
            </a:br>
            <a:endParaRPr lang="it-IT" sz="1600">
              <a:solidFill>
                <a:schemeClr val="bg1"/>
              </a:solidFill>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magine 1" descr="Alma2010NUOVO:Alma_Loghi:Istituzionali Alma:ALMA LOGO GIUGNO 2014:ESPORTAZIONI:WEB:logo-05.png"/>
          <p:cNvPicPr/>
          <p:nvPr/>
        </p:nvPicPr>
        <p:blipFill>
          <a:blip r:embed="rId2">
            <a:extLst>
              <a:ext uri="{28A0092B-C50C-407E-A947-70E740481C1C}">
                <a14:useLocalDpi xmlns:a14="http://schemas.microsoft.com/office/drawing/2010/main" val="0"/>
              </a:ext>
            </a:extLst>
          </a:blip>
          <a:stretch>
            <a:fillRect/>
          </a:stretch>
        </p:blipFill>
        <p:spPr bwMode="auto">
          <a:xfrm>
            <a:off x="419382" y="1874628"/>
            <a:ext cx="4047843" cy="1740572"/>
          </a:xfrm>
          <a:prstGeom prst="rect">
            <a:avLst/>
          </a:prstGeom>
          <a:noFill/>
        </p:spPr>
      </p:pic>
    </p:spTree>
    <p:extLst>
      <p:ext uri="{BB962C8B-B14F-4D97-AF65-F5344CB8AC3E}">
        <p14:creationId xmlns:p14="http://schemas.microsoft.com/office/powerpoint/2010/main" val="97169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312420" y="111514"/>
            <a:ext cx="11567160" cy="760290"/>
          </a:xfrm>
        </p:spPr>
        <p:txBody>
          <a:bodyPr>
            <a:normAutofit/>
          </a:bodyPr>
          <a:lstStyle/>
          <a:p>
            <a:pPr algn="ctr"/>
            <a:r>
              <a:rPr lang="en-US" sz="2400" b="1" dirty="0"/>
              <a:t>Breweries and Brew Pubs per Capita on a Map</a:t>
            </a:r>
            <a:endParaRPr lang="fi-FI" sz="2400" b="1" dirty="0"/>
          </a:p>
        </p:txBody>
      </p:sp>
      <p:sp>
        <p:nvSpPr>
          <p:cNvPr id="4" name="Rettangolo 3">
            <a:extLst>
              <a:ext uri="{FF2B5EF4-FFF2-40B4-BE49-F238E27FC236}">
                <a16:creationId xmlns:a16="http://schemas.microsoft.com/office/drawing/2014/main" id="{88862692-BFF2-490A-AF8B-D85B282A9407}"/>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Breweries and Brew Pubs per Capita on a Map</a:t>
            </a:r>
            <a:endParaRPr lang="it-IT" sz="2400" b="1" dirty="0">
              <a:latin typeface="+mj-lt"/>
            </a:endParaRPr>
          </a:p>
        </p:txBody>
      </p:sp>
      <p:sp>
        <p:nvSpPr>
          <p:cNvPr id="6" name="Sisällön paikkamerkki 2">
            <a:extLst>
              <a:ext uri="{FF2B5EF4-FFF2-40B4-BE49-F238E27FC236}">
                <a16:creationId xmlns:a16="http://schemas.microsoft.com/office/drawing/2014/main" id="{CFEE7AE0-A9D5-4954-9865-2B4E01628645}"/>
              </a:ext>
            </a:extLst>
          </p:cNvPr>
          <p:cNvSpPr txBox="1">
            <a:spLocks/>
          </p:cNvSpPr>
          <p:nvPr/>
        </p:nvSpPr>
        <p:spPr>
          <a:xfrm>
            <a:off x="545317" y="1252025"/>
            <a:ext cx="5179918" cy="99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2000" b="1" u="sng" dirty="0"/>
          </a:p>
        </p:txBody>
      </p:sp>
      <p:sp>
        <p:nvSpPr>
          <p:cNvPr id="7" name="Sisällön paikkamerkki 2">
            <a:extLst>
              <a:ext uri="{FF2B5EF4-FFF2-40B4-BE49-F238E27FC236}">
                <a16:creationId xmlns:a16="http://schemas.microsoft.com/office/drawing/2014/main" id="{59216086-A51B-416C-B764-FB682586A726}"/>
              </a:ext>
            </a:extLst>
          </p:cNvPr>
          <p:cNvSpPr txBox="1">
            <a:spLocks/>
          </p:cNvSpPr>
          <p:nvPr/>
        </p:nvSpPr>
        <p:spPr>
          <a:xfrm>
            <a:off x="545317" y="5028801"/>
            <a:ext cx="11004257" cy="1343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fi-FI" sz="1200" dirty="0"/>
          </a:p>
          <a:p>
            <a:endParaRPr lang="fi-FI" sz="1200" dirty="0"/>
          </a:p>
        </p:txBody>
      </p:sp>
      <p:pic>
        <p:nvPicPr>
          <p:cNvPr id="17" name="Immagine 16">
            <a:extLst>
              <a:ext uri="{FF2B5EF4-FFF2-40B4-BE49-F238E27FC236}">
                <a16:creationId xmlns:a16="http://schemas.microsoft.com/office/drawing/2014/main" id="{AA509512-1B9C-4617-8D95-5F64EA0E9827}"/>
              </a:ext>
            </a:extLst>
          </p:cNvPr>
          <p:cNvPicPr>
            <a:picLocks noChangeAspect="1"/>
          </p:cNvPicPr>
          <p:nvPr/>
        </p:nvPicPr>
        <p:blipFill>
          <a:blip r:embed="rId2"/>
          <a:stretch>
            <a:fillRect/>
          </a:stretch>
        </p:blipFill>
        <p:spPr>
          <a:xfrm>
            <a:off x="2419643" y="1071587"/>
            <a:ext cx="7666892" cy="4534388"/>
          </a:xfrm>
          <a:prstGeom prst="rect">
            <a:avLst/>
          </a:prstGeom>
        </p:spPr>
      </p:pic>
      <p:sp>
        <p:nvSpPr>
          <p:cNvPr id="11" name="CasellaDiTesto 10">
            <a:extLst>
              <a:ext uri="{FF2B5EF4-FFF2-40B4-BE49-F238E27FC236}">
                <a16:creationId xmlns:a16="http://schemas.microsoft.com/office/drawing/2014/main" id="{AE9AFE94-E72E-4382-A30C-AE1250BB0A2B}"/>
              </a:ext>
            </a:extLst>
          </p:cNvPr>
          <p:cNvSpPr txBox="1"/>
          <p:nvPr/>
        </p:nvSpPr>
        <p:spPr>
          <a:xfrm>
            <a:off x="642426" y="5809957"/>
            <a:ext cx="11004257" cy="584775"/>
          </a:xfrm>
          <a:prstGeom prst="rect">
            <a:avLst/>
          </a:prstGeom>
          <a:noFill/>
        </p:spPr>
        <p:txBody>
          <a:bodyPr wrap="square" rtlCol="0">
            <a:spAutoFit/>
          </a:bodyPr>
          <a:lstStyle/>
          <a:p>
            <a:r>
              <a:rPr lang="en-US" sz="1600" dirty="0"/>
              <a:t>Including the population data produced an entirely different result. Now the state of Vermont has the most breweries based on its population.</a:t>
            </a:r>
            <a:endParaRPr lang="it-IT" sz="1600" dirty="0"/>
          </a:p>
        </p:txBody>
      </p:sp>
    </p:spTree>
    <p:extLst>
      <p:ext uri="{BB962C8B-B14F-4D97-AF65-F5344CB8AC3E}">
        <p14:creationId xmlns:p14="http://schemas.microsoft.com/office/powerpoint/2010/main" val="8315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5E5DAA6-EFE5-46EC-B81F-D6A4CDD3B214}"/>
              </a:ext>
            </a:extLst>
          </p:cNvPr>
          <p:cNvSpPr>
            <a:spLocks noGrp="1"/>
          </p:cNvSpPr>
          <p:nvPr>
            <p:ph type="title"/>
          </p:nvPr>
        </p:nvSpPr>
        <p:spPr>
          <a:xfrm>
            <a:off x="312738" y="111125"/>
            <a:ext cx="11566525" cy="7604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Creating the final data set (Multi polygon)</a:t>
            </a:r>
            <a:endParaRPr lang="it-IT" sz="2400" b="1" dirty="0">
              <a:latin typeface="+mj-lt"/>
            </a:endParaRPr>
          </a:p>
        </p:txBody>
      </p:sp>
      <p:sp>
        <p:nvSpPr>
          <p:cNvPr id="6" name="Rettangolo 5">
            <a:extLst>
              <a:ext uri="{FF2B5EF4-FFF2-40B4-BE49-F238E27FC236}">
                <a16:creationId xmlns:a16="http://schemas.microsoft.com/office/drawing/2014/main" id="{0086BEAB-AB1F-48FE-931D-7135A64A0E0E}"/>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Conclusion</a:t>
            </a:r>
            <a:endParaRPr lang="it-IT" sz="2400" b="1" dirty="0">
              <a:latin typeface="+mj-lt"/>
            </a:endParaRPr>
          </a:p>
        </p:txBody>
      </p:sp>
      <p:sp>
        <p:nvSpPr>
          <p:cNvPr id="7" name="Sisällön paikkamerkki 2">
            <a:extLst>
              <a:ext uri="{FF2B5EF4-FFF2-40B4-BE49-F238E27FC236}">
                <a16:creationId xmlns:a16="http://schemas.microsoft.com/office/drawing/2014/main" id="{EFBEFC43-F462-41E4-8176-15C89AD23997}"/>
              </a:ext>
            </a:extLst>
          </p:cNvPr>
          <p:cNvSpPr txBox="1">
            <a:spLocks/>
          </p:cNvSpPr>
          <p:nvPr/>
        </p:nvSpPr>
        <p:spPr>
          <a:xfrm>
            <a:off x="1336431" y="1258732"/>
            <a:ext cx="9186204" cy="2360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2000" b="1" u="sng" dirty="0"/>
          </a:p>
        </p:txBody>
      </p:sp>
      <p:sp>
        <p:nvSpPr>
          <p:cNvPr id="8" name="Sisällön paikkamerkki 2">
            <a:extLst>
              <a:ext uri="{FF2B5EF4-FFF2-40B4-BE49-F238E27FC236}">
                <a16:creationId xmlns:a16="http://schemas.microsoft.com/office/drawing/2014/main" id="{FB746F37-83AA-4FD0-A857-6A1AE9CCED36}"/>
              </a:ext>
            </a:extLst>
          </p:cNvPr>
          <p:cNvSpPr txBox="1">
            <a:spLocks/>
          </p:cNvSpPr>
          <p:nvPr/>
        </p:nvSpPr>
        <p:spPr>
          <a:xfrm>
            <a:off x="1322363" y="1765170"/>
            <a:ext cx="9186203" cy="4185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i="1" dirty="0"/>
              <a:t>There are some Common Assumptions found for this Contrast Results might be :</a:t>
            </a:r>
          </a:p>
          <a:p>
            <a:pPr marL="342900" indent="-342900">
              <a:buAutoNum type="arabicParenR"/>
            </a:pPr>
            <a:r>
              <a:rPr lang="en-US" sz="1600" i="1" dirty="0"/>
              <a:t>Coastal Locations </a:t>
            </a:r>
          </a:p>
          <a:p>
            <a:pPr marL="342900" indent="-342900">
              <a:buAutoNum type="arabicParenR"/>
            </a:pPr>
            <a:r>
              <a:rPr lang="en-US" sz="1600" i="1" dirty="0"/>
              <a:t>Business</a:t>
            </a:r>
          </a:p>
          <a:p>
            <a:pPr marL="342900" indent="-342900">
              <a:buAutoNum type="arabicParenR"/>
            </a:pPr>
            <a:r>
              <a:rPr lang="en-US" sz="1600" i="1" dirty="0"/>
              <a:t> International Visits (Tourist Spots, Holiday Spot)</a:t>
            </a:r>
          </a:p>
          <a:p>
            <a:pPr marL="342900" indent="-342900">
              <a:buAutoNum type="arabicParenR"/>
            </a:pPr>
            <a:r>
              <a:rPr lang="en-US" sz="1600" i="1" dirty="0"/>
              <a:t> Different Tastes and styles of Beers availability</a:t>
            </a:r>
          </a:p>
          <a:p>
            <a:pPr marL="342900" indent="-342900">
              <a:buAutoNum type="arabicParenR"/>
            </a:pPr>
            <a:endParaRPr lang="en-US" sz="1600" dirty="0"/>
          </a:p>
          <a:p>
            <a:pPr marL="342900" indent="-342900">
              <a:buAutoNum type="arabicParenR"/>
            </a:pPr>
            <a:endParaRPr lang="en-US" sz="1600" dirty="0"/>
          </a:p>
          <a:p>
            <a:pPr marL="0" indent="0">
              <a:buNone/>
            </a:pPr>
            <a:r>
              <a:rPr lang="en-US" sz="1600" b="1" i="1" dirty="0"/>
              <a:t>Future Possible work </a:t>
            </a:r>
            <a:r>
              <a:rPr lang="en-US" sz="1600" i="1" dirty="0"/>
              <a:t>depending</a:t>
            </a:r>
            <a:r>
              <a:rPr lang="en-US" sz="1600" b="1" i="1" dirty="0"/>
              <a:t> </a:t>
            </a:r>
            <a:r>
              <a:rPr lang="en-US" sz="1600" i="1" dirty="0"/>
              <a:t>on the Growing Population and above assumptions we can able to conclude that there is possible raise in number of breweries and brew pubs in the states like </a:t>
            </a:r>
            <a:r>
              <a:rPr lang="en-US" sz="1600" i="1" dirty="0" err="1"/>
              <a:t>Newyork</a:t>
            </a:r>
            <a:r>
              <a:rPr lang="en-US" sz="1600" i="1" dirty="0"/>
              <a:t>, Oregon , Texas and Florida</a:t>
            </a:r>
            <a:endParaRPr lang="fi-FI" sz="1600" i="1" dirty="0"/>
          </a:p>
          <a:p>
            <a:endParaRPr lang="fi-FI" sz="1600" dirty="0"/>
          </a:p>
        </p:txBody>
      </p:sp>
    </p:spTree>
    <p:extLst>
      <p:ext uri="{BB962C8B-B14F-4D97-AF65-F5344CB8AC3E}">
        <p14:creationId xmlns:p14="http://schemas.microsoft.com/office/powerpoint/2010/main" val="66847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3E43FF3B-16F1-4BCE-A68C-DA3295F7D60D}"/>
              </a:ext>
            </a:extLst>
          </p:cNvPr>
          <p:cNvPicPr>
            <a:picLocks noChangeAspect="1"/>
          </p:cNvPicPr>
          <p:nvPr/>
        </p:nvPicPr>
        <p:blipFill>
          <a:blip r:embed="rId2"/>
          <a:stretch>
            <a:fillRect/>
          </a:stretch>
        </p:blipFill>
        <p:spPr>
          <a:xfrm>
            <a:off x="316124" y="1235954"/>
            <a:ext cx="4257069" cy="2379309"/>
          </a:xfrm>
          <a:prstGeom prst="rect">
            <a:avLst/>
          </a:prstGeom>
        </p:spPr>
      </p:pic>
      <p:pic>
        <p:nvPicPr>
          <p:cNvPr id="6" name="Immagine 5">
            <a:extLst>
              <a:ext uri="{FF2B5EF4-FFF2-40B4-BE49-F238E27FC236}">
                <a16:creationId xmlns:a16="http://schemas.microsoft.com/office/drawing/2014/main" id="{D2984AFC-B03A-45E4-940B-2A16B99652A9}"/>
              </a:ext>
            </a:extLst>
          </p:cNvPr>
          <p:cNvPicPr>
            <a:picLocks noChangeAspect="1"/>
          </p:cNvPicPr>
          <p:nvPr/>
        </p:nvPicPr>
        <p:blipFill>
          <a:blip r:embed="rId3"/>
          <a:stretch>
            <a:fillRect/>
          </a:stretch>
        </p:blipFill>
        <p:spPr>
          <a:xfrm>
            <a:off x="7798197" y="1127265"/>
            <a:ext cx="4393803" cy="2487998"/>
          </a:xfrm>
          <a:prstGeom prst="rect">
            <a:avLst/>
          </a:prstGeom>
        </p:spPr>
      </p:pic>
      <p:pic>
        <p:nvPicPr>
          <p:cNvPr id="8" name="Immagine 7" descr="Immagine che contiene disegnando&#10;&#10;Descrizione generata automaticamente">
            <a:extLst>
              <a:ext uri="{FF2B5EF4-FFF2-40B4-BE49-F238E27FC236}">
                <a16:creationId xmlns:a16="http://schemas.microsoft.com/office/drawing/2014/main" id="{897967AF-E8AA-4134-BF1D-5B446D8D1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11" y="1852168"/>
            <a:ext cx="1904978" cy="2379310"/>
          </a:xfrm>
          <a:prstGeom prst="rect">
            <a:avLst/>
          </a:prstGeom>
        </p:spPr>
      </p:pic>
      <p:sp>
        <p:nvSpPr>
          <p:cNvPr id="9" name="Rettangolo 8">
            <a:extLst>
              <a:ext uri="{FF2B5EF4-FFF2-40B4-BE49-F238E27FC236}">
                <a16:creationId xmlns:a16="http://schemas.microsoft.com/office/drawing/2014/main" id="{7EBF2F04-8DEE-4123-B04E-7C5CC9C42862}"/>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latin typeface="+mj-lt"/>
              </a:rPr>
              <a:t>Libraries </a:t>
            </a:r>
            <a:r>
              <a:rPr lang="it-IT" sz="2400" b="1" dirty="0" err="1">
                <a:latin typeface="+mj-lt"/>
              </a:rPr>
              <a:t>Used</a:t>
            </a:r>
            <a:endParaRPr lang="it-IT" sz="2400" b="1" dirty="0">
              <a:latin typeface="+mj-lt"/>
            </a:endParaRPr>
          </a:p>
        </p:txBody>
      </p:sp>
      <p:sp>
        <p:nvSpPr>
          <p:cNvPr id="15" name="CasellaDiTesto 14">
            <a:extLst>
              <a:ext uri="{FF2B5EF4-FFF2-40B4-BE49-F238E27FC236}">
                <a16:creationId xmlns:a16="http://schemas.microsoft.com/office/drawing/2014/main" id="{D94CE958-3357-40D4-B57B-4685BB817274}"/>
              </a:ext>
            </a:extLst>
          </p:cNvPr>
          <p:cNvSpPr txBox="1"/>
          <p:nvPr/>
        </p:nvSpPr>
        <p:spPr>
          <a:xfrm>
            <a:off x="492369" y="4853572"/>
            <a:ext cx="10668000" cy="1754326"/>
          </a:xfrm>
          <a:prstGeom prst="rect">
            <a:avLst/>
          </a:prstGeom>
          <a:noFill/>
        </p:spPr>
        <p:txBody>
          <a:bodyPr wrap="square" rtlCol="0">
            <a:spAutoFit/>
          </a:bodyPr>
          <a:lstStyle/>
          <a:p>
            <a:r>
              <a:rPr lang="it-IT" b="1" dirty="0" err="1"/>
              <a:t>GeoPandas</a:t>
            </a:r>
            <a:r>
              <a:rPr lang="it-IT" b="1" dirty="0"/>
              <a:t>:</a:t>
            </a:r>
            <a:r>
              <a:rPr lang="en-US" dirty="0"/>
              <a:t>Used to plot on the US map the Breweries and Brew Pubs data.</a:t>
            </a:r>
          </a:p>
          <a:p>
            <a:r>
              <a:rPr lang="en-US" b="1" dirty="0" err="1"/>
              <a:t>BeautifulSoup</a:t>
            </a:r>
            <a:r>
              <a:rPr lang="en-US" b="1" dirty="0"/>
              <a:t>: </a:t>
            </a:r>
            <a:r>
              <a:rPr lang="en-US" dirty="0"/>
              <a:t>Used to scrap the population data from the web</a:t>
            </a:r>
            <a:r>
              <a:rPr lang="en-US" b="1" dirty="0"/>
              <a:t>.</a:t>
            </a:r>
          </a:p>
          <a:p>
            <a:r>
              <a:rPr lang="it-IT" b="1" dirty="0" err="1"/>
              <a:t>Request</a:t>
            </a:r>
            <a:r>
              <a:rPr lang="it-IT" b="1" dirty="0"/>
              <a:t>: </a:t>
            </a:r>
            <a:r>
              <a:rPr lang="en-US" dirty="0"/>
              <a:t>Used to make a GET request to fetch the raw HTML content.</a:t>
            </a:r>
            <a:endParaRPr lang="it-IT" dirty="0"/>
          </a:p>
          <a:p>
            <a:endParaRPr lang="it-IT" dirty="0"/>
          </a:p>
          <a:p>
            <a:endParaRPr lang="it-IT" dirty="0"/>
          </a:p>
          <a:p>
            <a:endParaRPr lang="it-IT" dirty="0"/>
          </a:p>
        </p:txBody>
      </p:sp>
    </p:spTree>
    <p:extLst>
      <p:ext uri="{BB962C8B-B14F-4D97-AF65-F5344CB8AC3E}">
        <p14:creationId xmlns:p14="http://schemas.microsoft.com/office/powerpoint/2010/main" val="387668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312420" y="111514"/>
            <a:ext cx="11567160" cy="760290"/>
          </a:xfrm>
        </p:spPr>
        <p:txBody>
          <a:bodyPr>
            <a:normAutofit/>
          </a:bodyPr>
          <a:lstStyle/>
          <a:p>
            <a:pPr algn="ctr"/>
            <a:r>
              <a:rPr lang="fi-FI" sz="2400" b="1" dirty="0"/>
              <a:t>Project Details</a:t>
            </a:r>
          </a:p>
        </p:txBody>
      </p:sp>
      <p:sp>
        <p:nvSpPr>
          <p:cNvPr id="12" name="Sisällön paikkamerkki 2"/>
          <p:cNvSpPr txBox="1">
            <a:spLocks/>
          </p:cNvSpPr>
          <p:nvPr/>
        </p:nvSpPr>
        <p:spPr>
          <a:xfrm>
            <a:off x="6877088" y="825500"/>
            <a:ext cx="4338244" cy="293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3" name="Sisällön paikkamerkki 2"/>
          <p:cNvSpPr txBox="1">
            <a:spLocks/>
          </p:cNvSpPr>
          <p:nvPr/>
        </p:nvSpPr>
        <p:spPr>
          <a:xfrm>
            <a:off x="1066799" y="1448971"/>
            <a:ext cx="10058401" cy="49658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sz="1600" dirty="0"/>
              <a:t>This is a list of over 7,000 breweries and brewpubs in the USA provided by </a:t>
            </a:r>
            <a:r>
              <a:rPr lang="en-US" sz="1600" dirty="0" err="1"/>
              <a:t>Datafiniti's</a:t>
            </a:r>
            <a:r>
              <a:rPr lang="en-US" sz="1600" dirty="0"/>
              <a:t> Business Database. The dataset includes the category, name, address, city, state, latitude, longitude and more for each listing. This however is a sample of a large dataset. </a:t>
            </a:r>
          </a:p>
          <a:p>
            <a:pPr marL="0" indent="0">
              <a:lnSpc>
                <a:spcPct val="150000"/>
              </a:lnSpc>
              <a:buNone/>
            </a:pPr>
            <a:r>
              <a:rPr lang="en-US" sz="1600" dirty="0"/>
              <a:t>According to the Kaggle Project we can use this geographical and categorical information for business locations to determine which cities and states have the most breweries.</a:t>
            </a:r>
          </a:p>
          <a:p>
            <a:pPr>
              <a:lnSpc>
                <a:spcPct val="150000"/>
              </a:lnSpc>
              <a:buFontTx/>
              <a:buChar char="-"/>
            </a:pPr>
            <a:r>
              <a:rPr lang="en-US" sz="1600" dirty="0"/>
              <a:t>Top 10 Cities with breweries or brew pubs.</a:t>
            </a:r>
          </a:p>
          <a:p>
            <a:pPr>
              <a:lnSpc>
                <a:spcPct val="150000"/>
              </a:lnSpc>
              <a:buFontTx/>
              <a:buChar char="-"/>
            </a:pPr>
            <a:r>
              <a:rPr lang="en-US" sz="1600" dirty="0"/>
              <a:t>Top 10 States with breweries or brew pubs.</a:t>
            </a:r>
          </a:p>
          <a:p>
            <a:pPr>
              <a:lnSpc>
                <a:spcPct val="150000"/>
              </a:lnSpc>
              <a:buFontTx/>
              <a:buChar char="-"/>
            </a:pPr>
            <a:r>
              <a:rPr lang="en-US" sz="1600" dirty="0"/>
              <a:t>What is the City with the most breweries or brew pubs?</a:t>
            </a:r>
          </a:p>
          <a:p>
            <a:pPr>
              <a:lnSpc>
                <a:spcPct val="150000"/>
              </a:lnSpc>
              <a:buFontTx/>
              <a:buChar char="-"/>
            </a:pPr>
            <a:r>
              <a:rPr lang="en-US" sz="1600" dirty="0"/>
              <a:t>What is the State with the most breweries or brew pubs?</a:t>
            </a:r>
          </a:p>
          <a:p>
            <a:pPr>
              <a:lnSpc>
                <a:spcPct val="150000"/>
              </a:lnSpc>
              <a:buFontTx/>
              <a:buChar char="-"/>
            </a:pPr>
            <a:r>
              <a:rPr lang="en-US" sz="1600" dirty="0"/>
              <a:t>Top 10 States with the most breweries or brew pubs per capita?</a:t>
            </a:r>
            <a:endParaRPr lang="fi-FI" sz="1600" dirty="0"/>
          </a:p>
        </p:txBody>
      </p:sp>
      <p:sp>
        <p:nvSpPr>
          <p:cNvPr id="14" name="Sisällön paikkamerkki 2"/>
          <p:cNvSpPr txBox="1">
            <a:spLocks/>
          </p:cNvSpPr>
          <p:nvPr/>
        </p:nvSpPr>
        <p:spPr>
          <a:xfrm>
            <a:off x="6552415" y="4118381"/>
            <a:ext cx="5179918"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3" name="Rettangolo 2">
            <a:extLst>
              <a:ext uri="{FF2B5EF4-FFF2-40B4-BE49-F238E27FC236}">
                <a16:creationId xmlns:a16="http://schemas.microsoft.com/office/drawing/2014/main" id="{2C9E69EE-AA82-462D-9F9C-6D70C8F6B8C6}"/>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latin typeface="+mj-lt"/>
              </a:rPr>
              <a:t>Project </a:t>
            </a:r>
            <a:r>
              <a:rPr lang="it-IT" sz="2400" b="1" dirty="0" err="1">
                <a:latin typeface="+mj-lt"/>
              </a:rPr>
              <a:t>Details</a:t>
            </a:r>
            <a:endParaRPr lang="it-IT" sz="2400" b="1" dirty="0">
              <a:latin typeface="+mj-lt"/>
            </a:endParaRPr>
          </a:p>
        </p:txBody>
      </p:sp>
    </p:spTree>
    <p:extLst>
      <p:ext uri="{BB962C8B-B14F-4D97-AF65-F5344CB8AC3E}">
        <p14:creationId xmlns:p14="http://schemas.microsoft.com/office/powerpoint/2010/main" val="53024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isällön paikkamerkki 2"/>
          <p:cNvSpPr txBox="1">
            <a:spLocks/>
          </p:cNvSpPr>
          <p:nvPr/>
        </p:nvSpPr>
        <p:spPr>
          <a:xfrm>
            <a:off x="4259381" y="2861573"/>
            <a:ext cx="5179918"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8" name="Rettangolo 17">
            <a:extLst>
              <a:ext uri="{FF2B5EF4-FFF2-40B4-BE49-F238E27FC236}">
                <a16:creationId xmlns:a16="http://schemas.microsoft.com/office/drawing/2014/main" id="{26A83AED-2564-41D3-A54C-2CC98892E4D8}"/>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a:t> Data set information, exploration</a:t>
            </a:r>
            <a:endParaRPr lang="it-IT" sz="2400" b="1" dirty="0">
              <a:latin typeface="+mj-lt"/>
            </a:endParaRPr>
          </a:p>
        </p:txBody>
      </p:sp>
      <p:sp>
        <p:nvSpPr>
          <p:cNvPr id="20" name="Sisällön paikkamerkki 2">
            <a:extLst>
              <a:ext uri="{FF2B5EF4-FFF2-40B4-BE49-F238E27FC236}">
                <a16:creationId xmlns:a16="http://schemas.microsoft.com/office/drawing/2014/main" id="{E7311032-D8AD-41DC-B6FC-6CCF51B1DFD6}"/>
              </a:ext>
            </a:extLst>
          </p:cNvPr>
          <p:cNvSpPr txBox="1">
            <a:spLocks/>
          </p:cNvSpPr>
          <p:nvPr/>
        </p:nvSpPr>
        <p:spPr>
          <a:xfrm>
            <a:off x="531249" y="1350498"/>
            <a:ext cx="9316135" cy="2532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None/>
            </a:pPr>
            <a:r>
              <a:rPr lang="en-US" sz="1600" dirty="0"/>
              <a:t>We tried to explore the dataset on perspective of different kinds of feature and corresponding values </a:t>
            </a:r>
          </a:p>
          <a:p>
            <a:pPr marL="0" indent="0">
              <a:lnSpc>
                <a:spcPct val="150000"/>
              </a:lnSpc>
              <a:buNone/>
            </a:pPr>
            <a:r>
              <a:rPr lang="en-US" sz="1600" dirty="0"/>
              <a:t>1) Unsupervised problem having no definite target variable</a:t>
            </a:r>
          </a:p>
          <a:p>
            <a:pPr marL="0" indent="0">
              <a:lnSpc>
                <a:spcPct val="150000"/>
              </a:lnSpc>
              <a:buNone/>
            </a:pPr>
            <a:r>
              <a:rPr lang="en-US" sz="1600" dirty="0"/>
              <a:t>2) This actual give us a thought , what kind of analysis that we need to do </a:t>
            </a:r>
          </a:p>
          <a:p>
            <a:pPr marL="0" indent="0">
              <a:lnSpc>
                <a:spcPct val="150000"/>
              </a:lnSpc>
              <a:buNone/>
            </a:pPr>
            <a:r>
              <a:rPr lang="en-US" sz="1600" dirty="0"/>
              <a:t>3) Figured out the</a:t>
            </a:r>
            <a:r>
              <a:rPr lang="it-IT" sz="1600" dirty="0"/>
              <a:t> </a:t>
            </a:r>
            <a:r>
              <a:rPr lang="it-IT" sz="1600" dirty="0" err="1"/>
              <a:t>longitude</a:t>
            </a:r>
            <a:r>
              <a:rPr lang="it-IT" sz="1600" dirty="0"/>
              <a:t> </a:t>
            </a:r>
            <a:r>
              <a:rPr lang="en-US" sz="1600" dirty="0"/>
              <a:t>and latitude values are key input variables</a:t>
            </a:r>
          </a:p>
          <a:p>
            <a:pPr marL="0" indent="0">
              <a:lnSpc>
                <a:spcPct val="150000"/>
              </a:lnSpc>
              <a:buNone/>
            </a:pPr>
            <a:r>
              <a:rPr lang="en-US" sz="1600" dirty="0">
                <a:latin typeface="Calibri (Corpo) "/>
              </a:rPr>
              <a:t>4) Figures out the not necessary features which won't any value for analysis </a:t>
            </a:r>
          </a:p>
          <a:p>
            <a:endParaRPr lang="fi-FI" sz="1600" dirty="0"/>
          </a:p>
        </p:txBody>
      </p:sp>
      <p:pic>
        <p:nvPicPr>
          <p:cNvPr id="21" name="Immagine 20" descr="Immagine che contiene screenshot&#10;&#10;Descrizione generata automaticamente">
            <a:extLst>
              <a:ext uri="{FF2B5EF4-FFF2-40B4-BE49-F238E27FC236}">
                <a16:creationId xmlns:a16="http://schemas.microsoft.com/office/drawing/2014/main" id="{741D2CB2-E04A-4097-81C5-A6345E042D11}"/>
              </a:ext>
            </a:extLst>
          </p:cNvPr>
          <p:cNvPicPr>
            <a:picLocks noChangeAspect="1"/>
          </p:cNvPicPr>
          <p:nvPr/>
        </p:nvPicPr>
        <p:blipFill>
          <a:blip r:embed="rId2"/>
          <a:stretch>
            <a:fillRect/>
          </a:stretch>
        </p:blipFill>
        <p:spPr>
          <a:xfrm>
            <a:off x="545317" y="4039087"/>
            <a:ext cx="11101366" cy="2381997"/>
          </a:xfrm>
          <a:prstGeom prst="rect">
            <a:avLst/>
          </a:prstGeom>
        </p:spPr>
      </p:pic>
    </p:spTree>
    <p:extLst>
      <p:ext uri="{BB962C8B-B14F-4D97-AF65-F5344CB8AC3E}">
        <p14:creationId xmlns:p14="http://schemas.microsoft.com/office/powerpoint/2010/main" val="66735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312420" y="111514"/>
            <a:ext cx="11567160" cy="760290"/>
          </a:xfrm>
        </p:spPr>
        <p:txBody>
          <a:bodyPr>
            <a:normAutofit/>
          </a:bodyPr>
          <a:lstStyle/>
          <a:p>
            <a:pPr algn="ctr"/>
            <a:endParaRPr lang="fi-FI" sz="2400" b="1" dirty="0"/>
          </a:p>
        </p:txBody>
      </p:sp>
      <p:sp>
        <p:nvSpPr>
          <p:cNvPr id="10" name="Sisällön paikkamerkki 2"/>
          <p:cNvSpPr txBox="1">
            <a:spLocks/>
          </p:cNvSpPr>
          <p:nvPr/>
        </p:nvSpPr>
        <p:spPr>
          <a:xfrm>
            <a:off x="545317" y="1336431"/>
            <a:ext cx="5179918" cy="4501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3" name="Sisällön paikkamerkki 2"/>
          <p:cNvSpPr txBox="1">
            <a:spLocks/>
          </p:cNvSpPr>
          <p:nvPr/>
        </p:nvSpPr>
        <p:spPr>
          <a:xfrm>
            <a:off x="545318" y="4679008"/>
            <a:ext cx="10413414" cy="1678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latin typeface="Calibri (Corpo) "/>
                <a:cs typeface="Calibri" panose="020F0502020204030204" pitchFamily="34" charset="0"/>
              </a:rPr>
              <a:t>Identifying outliers using box plots for the longitude and latitude columns</a:t>
            </a:r>
          </a:p>
          <a:p>
            <a:r>
              <a:rPr lang="en-US" sz="1600" dirty="0">
                <a:latin typeface="Calibri (Corpo) "/>
                <a:cs typeface="Calibri" panose="020F0502020204030204" pitchFamily="34" charset="0"/>
              </a:rPr>
              <a:t>Also, we came to know that direct mathematical approach is not a better approach deal with them, because they are geometric coordinates </a:t>
            </a:r>
          </a:p>
          <a:p>
            <a:r>
              <a:rPr lang="en-US" sz="1600" dirty="0">
                <a:latin typeface="Calibri (Corpo) "/>
                <a:cs typeface="Calibri" panose="020F0502020204030204" pitchFamily="34" charset="0"/>
              </a:rPr>
              <a:t>Trying to Visualize how the data points are spread across the world.</a:t>
            </a:r>
          </a:p>
          <a:p>
            <a:r>
              <a:rPr lang="en-US" sz="1600" dirty="0">
                <a:latin typeface="Calibri (Corpo) "/>
                <a:cs typeface="Calibri" panose="020F0502020204030204" pitchFamily="34" charset="0"/>
              </a:rPr>
              <a:t>Here , the data points are located outside the US country. But our problem is particular to United States.</a:t>
            </a:r>
          </a:p>
          <a:p>
            <a:endParaRPr lang="en-US" sz="1600" dirty="0">
              <a:latin typeface="Calibri (Corpo) "/>
              <a:cs typeface="Calibri" panose="020F0502020204030204" pitchFamily="34" charset="0"/>
            </a:endParaRPr>
          </a:p>
          <a:p>
            <a:endParaRPr lang="fi-FI" sz="1600" dirty="0">
              <a:latin typeface="Calibri (Corpo) "/>
              <a:cs typeface="Calibri" panose="020F0502020204030204" pitchFamily="34" charset="0"/>
            </a:endParaRPr>
          </a:p>
          <a:p>
            <a:endParaRPr lang="fi-FI" sz="1600" dirty="0">
              <a:latin typeface="Calibri (Corpo) "/>
              <a:cs typeface="Calibri" panose="020F0502020204030204" pitchFamily="34" charset="0"/>
            </a:endParaRPr>
          </a:p>
        </p:txBody>
      </p:sp>
      <p:sp>
        <p:nvSpPr>
          <p:cNvPr id="14" name="Sisällön paikkamerkki 2"/>
          <p:cNvSpPr txBox="1">
            <a:spLocks/>
          </p:cNvSpPr>
          <p:nvPr/>
        </p:nvSpPr>
        <p:spPr>
          <a:xfrm>
            <a:off x="6552415" y="4118381"/>
            <a:ext cx="5179918" cy="342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5" name="Sisällön paikkamerkki 2"/>
          <p:cNvSpPr txBox="1">
            <a:spLocks/>
          </p:cNvSpPr>
          <p:nvPr/>
        </p:nvSpPr>
        <p:spPr>
          <a:xfrm>
            <a:off x="6552415" y="4461281"/>
            <a:ext cx="5179917" cy="1672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fi-FI" sz="1200" dirty="0"/>
          </a:p>
        </p:txBody>
      </p:sp>
      <p:sp>
        <p:nvSpPr>
          <p:cNvPr id="18" name="Sisällön paikkamerkki 2"/>
          <p:cNvSpPr txBox="1">
            <a:spLocks/>
          </p:cNvSpPr>
          <p:nvPr/>
        </p:nvSpPr>
        <p:spPr>
          <a:xfrm>
            <a:off x="6877087" y="825500"/>
            <a:ext cx="4855243" cy="293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2" name="Rettangolo 11">
            <a:extLst>
              <a:ext uri="{FF2B5EF4-FFF2-40B4-BE49-F238E27FC236}">
                <a16:creationId xmlns:a16="http://schemas.microsoft.com/office/drawing/2014/main" id="{71F92E2E-C6D6-44C0-9D48-39FD3BBEA568}"/>
              </a:ext>
            </a:extLst>
          </p:cNvPr>
          <p:cNvSpPr/>
          <p:nvPr/>
        </p:nvSpPr>
        <p:spPr>
          <a:xfrm>
            <a:off x="0" y="0"/>
            <a:ext cx="12192000" cy="871804"/>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2400" b="1" dirty="0"/>
              <a:t>Outliers Detection</a:t>
            </a:r>
            <a:endParaRPr lang="it-IT" sz="2400" b="1" dirty="0">
              <a:latin typeface="+mj-lt"/>
            </a:endParaRPr>
          </a:p>
        </p:txBody>
      </p:sp>
      <p:pic>
        <p:nvPicPr>
          <p:cNvPr id="5" name="Immagine 4" descr="Immagine che contiene screenshot&#10;&#10;Descrizione generata automaticamente">
            <a:extLst>
              <a:ext uri="{FF2B5EF4-FFF2-40B4-BE49-F238E27FC236}">
                <a16:creationId xmlns:a16="http://schemas.microsoft.com/office/drawing/2014/main" id="{4669F9FA-8EA9-4311-A03F-3A9C6D31FC6B}"/>
              </a:ext>
            </a:extLst>
          </p:cNvPr>
          <p:cNvPicPr>
            <a:picLocks noChangeAspect="1"/>
          </p:cNvPicPr>
          <p:nvPr/>
        </p:nvPicPr>
        <p:blipFill>
          <a:blip r:embed="rId3"/>
          <a:stretch>
            <a:fillRect/>
          </a:stretch>
        </p:blipFill>
        <p:spPr>
          <a:xfrm>
            <a:off x="-116211" y="972187"/>
            <a:ext cx="6512415" cy="3469896"/>
          </a:xfrm>
          <a:prstGeom prst="rect">
            <a:avLst/>
          </a:prstGeom>
        </p:spPr>
      </p:pic>
      <p:pic>
        <p:nvPicPr>
          <p:cNvPr id="6" name="Immagine 5">
            <a:extLst>
              <a:ext uri="{FF2B5EF4-FFF2-40B4-BE49-F238E27FC236}">
                <a16:creationId xmlns:a16="http://schemas.microsoft.com/office/drawing/2014/main" id="{ADC00EB1-35FD-4E49-AA49-B19BC62B8521}"/>
              </a:ext>
            </a:extLst>
          </p:cNvPr>
          <p:cNvPicPr>
            <a:picLocks noChangeAspect="1"/>
          </p:cNvPicPr>
          <p:nvPr/>
        </p:nvPicPr>
        <p:blipFill>
          <a:blip r:embed="rId4"/>
          <a:stretch>
            <a:fillRect/>
          </a:stretch>
        </p:blipFill>
        <p:spPr>
          <a:xfrm>
            <a:off x="5902641" y="1018321"/>
            <a:ext cx="5976939" cy="3296442"/>
          </a:xfrm>
          <a:prstGeom prst="rect">
            <a:avLst/>
          </a:prstGeom>
        </p:spPr>
      </p:pic>
    </p:spTree>
    <p:extLst>
      <p:ext uri="{BB962C8B-B14F-4D97-AF65-F5344CB8AC3E}">
        <p14:creationId xmlns:p14="http://schemas.microsoft.com/office/powerpoint/2010/main" val="202352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AD2CB1D6-BA2D-471A-AF34-1693A4F0A55A}"/>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 K-Means Modelling (Elbow method)</a:t>
            </a:r>
            <a:endParaRPr lang="it-IT" sz="2400" b="1" dirty="0">
              <a:latin typeface="+mj-lt"/>
            </a:endParaRPr>
          </a:p>
        </p:txBody>
      </p:sp>
      <p:sp>
        <p:nvSpPr>
          <p:cNvPr id="19" name="Sisällön paikkamerkki 2">
            <a:extLst>
              <a:ext uri="{FF2B5EF4-FFF2-40B4-BE49-F238E27FC236}">
                <a16:creationId xmlns:a16="http://schemas.microsoft.com/office/drawing/2014/main" id="{0ACDED2B-DFFB-4681-B0D2-BB955F250301}"/>
              </a:ext>
            </a:extLst>
          </p:cNvPr>
          <p:cNvSpPr txBox="1">
            <a:spLocks/>
          </p:cNvSpPr>
          <p:nvPr/>
        </p:nvSpPr>
        <p:spPr>
          <a:xfrm>
            <a:off x="545317" y="1252025"/>
            <a:ext cx="5179918" cy="99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20" name="Sisällön paikkamerkki 2">
            <a:extLst>
              <a:ext uri="{FF2B5EF4-FFF2-40B4-BE49-F238E27FC236}">
                <a16:creationId xmlns:a16="http://schemas.microsoft.com/office/drawing/2014/main" id="{BE9ACF1F-C2DD-466C-8AE7-EF805F98ACA1}"/>
              </a:ext>
            </a:extLst>
          </p:cNvPr>
          <p:cNvSpPr txBox="1">
            <a:spLocks/>
          </p:cNvSpPr>
          <p:nvPr/>
        </p:nvSpPr>
        <p:spPr>
          <a:xfrm>
            <a:off x="545317" y="1758463"/>
            <a:ext cx="4212421" cy="411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600" dirty="0"/>
          </a:p>
          <a:p>
            <a:pPr>
              <a:lnSpc>
                <a:spcPct val="150000"/>
              </a:lnSpc>
            </a:pPr>
            <a:r>
              <a:rPr lang="en-US" sz="1600" dirty="0"/>
              <a:t>To find the optimal number of clusters we trying to make an 'elbow' plot of the within group sum of square distance</a:t>
            </a:r>
          </a:p>
          <a:p>
            <a:pPr>
              <a:lnSpc>
                <a:spcPct val="150000"/>
              </a:lnSpc>
            </a:pPr>
            <a:r>
              <a:rPr lang="en-US" sz="1600" dirty="0"/>
              <a:t>From this chart we can see clearly that the optimal number of clusters is 3</a:t>
            </a:r>
          </a:p>
          <a:p>
            <a:pPr>
              <a:lnSpc>
                <a:spcPct val="150000"/>
              </a:lnSpc>
            </a:pPr>
            <a:r>
              <a:rPr lang="en-US" sz="1600" dirty="0"/>
              <a:t>This is the number of k, which refers to the number of centroids that will be used to cluster our data set.</a:t>
            </a:r>
          </a:p>
          <a:p>
            <a:endParaRPr lang="en-US" sz="1600" dirty="0"/>
          </a:p>
          <a:p>
            <a:endParaRPr lang="en-US" sz="1600" dirty="0"/>
          </a:p>
          <a:p>
            <a:endParaRPr lang="fi-FI" sz="1200" dirty="0"/>
          </a:p>
        </p:txBody>
      </p:sp>
      <p:pic>
        <p:nvPicPr>
          <p:cNvPr id="4" name="Immagine 3" descr="Immagine che contiene testo&#10;&#10;Descrizione generata automaticamente">
            <a:extLst>
              <a:ext uri="{FF2B5EF4-FFF2-40B4-BE49-F238E27FC236}">
                <a16:creationId xmlns:a16="http://schemas.microsoft.com/office/drawing/2014/main" id="{208B0D28-FA69-40E4-BF27-33C3941DC0FE}"/>
              </a:ext>
            </a:extLst>
          </p:cNvPr>
          <p:cNvPicPr>
            <a:picLocks noChangeAspect="1"/>
          </p:cNvPicPr>
          <p:nvPr/>
        </p:nvPicPr>
        <p:blipFill>
          <a:blip r:embed="rId2"/>
          <a:stretch>
            <a:fillRect/>
          </a:stretch>
        </p:blipFill>
        <p:spPr>
          <a:xfrm>
            <a:off x="5407269" y="1217626"/>
            <a:ext cx="6494219" cy="5195374"/>
          </a:xfrm>
          <a:prstGeom prst="rect">
            <a:avLst/>
          </a:prstGeom>
        </p:spPr>
      </p:pic>
    </p:spTree>
    <p:extLst>
      <p:ext uri="{BB962C8B-B14F-4D97-AF65-F5344CB8AC3E}">
        <p14:creationId xmlns:p14="http://schemas.microsoft.com/office/powerpoint/2010/main" val="41844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AD2CB1D6-BA2D-471A-AF34-1693A4F0A55A}"/>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 K-Means Results Plotting</a:t>
            </a:r>
            <a:endParaRPr lang="it-IT" sz="2400" b="1" dirty="0">
              <a:latin typeface="+mj-lt"/>
            </a:endParaRPr>
          </a:p>
        </p:txBody>
      </p:sp>
      <p:sp>
        <p:nvSpPr>
          <p:cNvPr id="19" name="Sisällön paikkamerkki 2">
            <a:extLst>
              <a:ext uri="{FF2B5EF4-FFF2-40B4-BE49-F238E27FC236}">
                <a16:creationId xmlns:a16="http://schemas.microsoft.com/office/drawing/2014/main" id="{0ACDED2B-DFFB-4681-B0D2-BB955F250301}"/>
              </a:ext>
            </a:extLst>
          </p:cNvPr>
          <p:cNvSpPr txBox="1">
            <a:spLocks/>
          </p:cNvSpPr>
          <p:nvPr/>
        </p:nvSpPr>
        <p:spPr>
          <a:xfrm>
            <a:off x="545317" y="1252025"/>
            <a:ext cx="5179918" cy="99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20" name="Sisällön paikkamerkki 2">
            <a:extLst>
              <a:ext uri="{FF2B5EF4-FFF2-40B4-BE49-F238E27FC236}">
                <a16:creationId xmlns:a16="http://schemas.microsoft.com/office/drawing/2014/main" id="{BE9ACF1F-C2DD-466C-8AE7-EF805F98ACA1}"/>
              </a:ext>
            </a:extLst>
          </p:cNvPr>
          <p:cNvSpPr txBox="1">
            <a:spLocks/>
          </p:cNvSpPr>
          <p:nvPr/>
        </p:nvSpPr>
        <p:spPr>
          <a:xfrm>
            <a:off x="225082" y="1538983"/>
            <a:ext cx="11746524" cy="712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dirty="0"/>
              <a:t>Now that we determined the optimal number of centroids and we clustered our data set into 3 clusters we will plot the clustered data on the world map to check our results.</a:t>
            </a:r>
          </a:p>
          <a:p>
            <a:pPr marL="0" indent="0">
              <a:buNone/>
            </a:pPr>
            <a:endParaRPr lang="fi-FI" sz="1200" dirty="0"/>
          </a:p>
        </p:txBody>
      </p:sp>
      <p:pic>
        <p:nvPicPr>
          <p:cNvPr id="3" name="Immagine 2" descr="Immagine che contiene testo, mappa&#10;&#10;Descrizione generata automaticamente">
            <a:extLst>
              <a:ext uri="{FF2B5EF4-FFF2-40B4-BE49-F238E27FC236}">
                <a16:creationId xmlns:a16="http://schemas.microsoft.com/office/drawing/2014/main" id="{A8219D7C-AE55-42CC-82B2-12CF679732DE}"/>
              </a:ext>
            </a:extLst>
          </p:cNvPr>
          <p:cNvPicPr>
            <a:picLocks noChangeAspect="1"/>
          </p:cNvPicPr>
          <p:nvPr/>
        </p:nvPicPr>
        <p:blipFill>
          <a:blip r:embed="rId2"/>
          <a:stretch>
            <a:fillRect/>
          </a:stretch>
        </p:blipFill>
        <p:spPr>
          <a:xfrm>
            <a:off x="1288998" y="2085528"/>
            <a:ext cx="8872474" cy="4768955"/>
          </a:xfrm>
          <a:prstGeom prst="rect">
            <a:avLst/>
          </a:prstGeom>
        </p:spPr>
      </p:pic>
    </p:spTree>
    <p:extLst>
      <p:ext uri="{BB962C8B-B14F-4D97-AF65-F5344CB8AC3E}">
        <p14:creationId xmlns:p14="http://schemas.microsoft.com/office/powerpoint/2010/main" val="344436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isällön paikkamerkki 2"/>
          <p:cNvSpPr txBox="1">
            <a:spLocks/>
          </p:cNvSpPr>
          <p:nvPr/>
        </p:nvSpPr>
        <p:spPr>
          <a:xfrm>
            <a:off x="1209565" y="2699691"/>
            <a:ext cx="5342850" cy="293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8" name="Sisällön paikkamerkki 2"/>
          <p:cNvSpPr txBox="1">
            <a:spLocks/>
          </p:cNvSpPr>
          <p:nvPr/>
        </p:nvSpPr>
        <p:spPr>
          <a:xfrm>
            <a:off x="6877088" y="825500"/>
            <a:ext cx="4776196" cy="389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2" name="Rettangolo 11">
            <a:extLst>
              <a:ext uri="{FF2B5EF4-FFF2-40B4-BE49-F238E27FC236}">
                <a16:creationId xmlns:a16="http://schemas.microsoft.com/office/drawing/2014/main" id="{0BB57C72-B270-4087-A22F-A23989D0A596}"/>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Creating the final data set (Multi polygon)</a:t>
            </a:r>
            <a:endParaRPr lang="it-IT" sz="2400" b="1" dirty="0">
              <a:latin typeface="+mj-lt"/>
            </a:endParaRPr>
          </a:p>
        </p:txBody>
      </p:sp>
      <p:sp>
        <p:nvSpPr>
          <p:cNvPr id="19" name="Sisällön paikkamerkki 2">
            <a:extLst>
              <a:ext uri="{FF2B5EF4-FFF2-40B4-BE49-F238E27FC236}">
                <a16:creationId xmlns:a16="http://schemas.microsoft.com/office/drawing/2014/main" id="{EE7F2342-DEE6-4205-AB8D-00D05D14EBF6}"/>
              </a:ext>
            </a:extLst>
          </p:cNvPr>
          <p:cNvSpPr txBox="1">
            <a:spLocks/>
          </p:cNvSpPr>
          <p:nvPr/>
        </p:nvSpPr>
        <p:spPr>
          <a:xfrm>
            <a:off x="737920" y="1467269"/>
            <a:ext cx="11057206" cy="17254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600" dirty="0"/>
              <a:t>To be able to be able to use and plot the correct data we do the following:</a:t>
            </a:r>
          </a:p>
          <a:p>
            <a:pPr marL="0" indent="0">
              <a:buNone/>
            </a:pPr>
            <a:r>
              <a:rPr lang="en-US" sz="1600" dirty="0"/>
              <a:t>- We need convert them into geometric coordinates because </a:t>
            </a:r>
            <a:r>
              <a:rPr lang="en-US" sz="1600" dirty="0" err="1"/>
              <a:t>GeoPandas</a:t>
            </a:r>
            <a:r>
              <a:rPr lang="en-US" sz="1600" dirty="0"/>
              <a:t> cannot the accept the </a:t>
            </a:r>
            <a:r>
              <a:rPr lang="en-US" sz="1600" dirty="0" err="1"/>
              <a:t>lat</a:t>
            </a:r>
            <a:r>
              <a:rPr lang="en-US" sz="1600" dirty="0"/>
              <a:t>/long values.</a:t>
            </a:r>
          </a:p>
          <a:p>
            <a:pPr marL="0" indent="0">
              <a:buNone/>
            </a:pPr>
            <a:r>
              <a:rPr lang="en-US" sz="1600" dirty="0"/>
              <a:t>- We will also convert the Data frame containing our brewery date into a </a:t>
            </a:r>
            <a:r>
              <a:rPr lang="en-US" sz="1600" dirty="0" err="1"/>
              <a:t>GeoPandas</a:t>
            </a:r>
            <a:r>
              <a:rPr lang="en-US" sz="1600" dirty="0"/>
              <a:t> Data frame to be able to join it later with the US Data frame. </a:t>
            </a:r>
          </a:p>
          <a:p>
            <a:pPr marL="0" indent="0">
              <a:buNone/>
            </a:pPr>
            <a:r>
              <a:rPr lang="en-US" sz="1600" dirty="0"/>
              <a:t>- The US data frame contains multi-polygons which are used to identify the US and state boundaries.</a:t>
            </a:r>
            <a:endParaRPr lang="fi-FI" sz="1600" dirty="0"/>
          </a:p>
        </p:txBody>
      </p:sp>
      <p:sp>
        <p:nvSpPr>
          <p:cNvPr id="20" name="Sisällön paikkamerkki 2">
            <a:extLst>
              <a:ext uri="{FF2B5EF4-FFF2-40B4-BE49-F238E27FC236}">
                <a16:creationId xmlns:a16="http://schemas.microsoft.com/office/drawing/2014/main" id="{6E8F8027-F95A-468D-9AB3-AC3B07667FAF}"/>
              </a:ext>
            </a:extLst>
          </p:cNvPr>
          <p:cNvSpPr txBox="1">
            <a:spLocks/>
          </p:cNvSpPr>
          <p:nvPr/>
        </p:nvSpPr>
        <p:spPr>
          <a:xfrm>
            <a:off x="545317" y="1758463"/>
            <a:ext cx="5179917" cy="1772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fi-FI" sz="1200" dirty="0"/>
          </a:p>
        </p:txBody>
      </p:sp>
      <p:pic>
        <p:nvPicPr>
          <p:cNvPr id="7" name="Immagine 6">
            <a:extLst>
              <a:ext uri="{FF2B5EF4-FFF2-40B4-BE49-F238E27FC236}">
                <a16:creationId xmlns:a16="http://schemas.microsoft.com/office/drawing/2014/main" id="{424FD521-5D62-481B-984C-FA2136412D0F}"/>
              </a:ext>
            </a:extLst>
          </p:cNvPr>
          <p:cNvPicPr>
            <a:picLocks noChangeAspect="1"/>
          </p:cNvPicPr>
          <p:nvPr/>
        </p:nvPicPr>
        <p:blipFill>
          <a:blip r:embed="rId2"/>
          <a:stretch>
            <a:fillRect/>
          </a:stretch>
        </p:blipFill>
        <p:spPr>
          <a:xfrm>
            <a:off x="700087" y="3192713"/>
            <a:ext cx="10946596" cy="3206147"/>
          </a:xfrm>
          <a:prstGeom prst="rect">
            <a:avLst/>
          </a:prstGeom>
        </p:spPr>
      </p:pic>
    </p:spTree>
    <p:extLst>
      <p:ext uri="{BB962C8B-B14F-4D97-AF65-F5344CB8AC3E}">
        <p14:creationId xmlns:p14="http://schemas.microsoft.com/office/powerpoint/2010/main" val="92560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isällön paikkamerkki 2"/>
          <p:cNvSpPr txBox="1">
            <a:spLocks/>
          </p:cNvSpPr>
          <p:nvPr/>
        </p:nvSpPr>
        <p:spPr>
          <a:xfrm>
            <a:off x="545316" y="825500"/>
            <a:ext cx="5342850" cy="293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8" name="Sisällön paikkamerkki 2"/>
          <p:cNvSpPr txBox="1">
            <a:spLocks/>
          </p:cNvSpPr>
          <p:nvPr/>
        </p:nvSpPr>
        <p:spPr>
          <a:xfrm>
            <a:off x="6877088" y="825500"/>
            <a:ext cx="4776196" cy="389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1400" b="1" u="sng" dirty="0"/>
          </a:p>
        </p:txBody>
      </p:sp>
      <p:sp>
        <p:nvSpPr>
          <p:cNvPr id="11" name="Rettangolo 10">
            <a:extLst>
              <a:ext uri="{FF2B5EF4-FFF2-40B4-BE49-F238E27FC236}">
                <a16:creationId xmlns:a16="http://schemas.microsoft.com/office/drawing/2014/main" id="{CD83B7AB-AE3A-44EE-A067-582A921E2127}"/>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Visualization Top 10 Cities and States</a:t>
            </a:r>
            <a:endParaRPr lang="it-IT" sz="2400" b="1" dirty="0">
              <a:latin typeface="+mj-lt"/>
            </a:endParaRPr>
          </a:p>
        </p:txBody>
      </p:sp>
      <p:sp>
        <p:nvSpPr>
          <p:cNvPr id="19" name="Sisällön paikkamerkki 2">
            <a:extLst>
              <a:ext uri="{FF2B5EF4-FFF2-40B4-BE49-F238E27FC236}">
                <a16:creationId xmlns:a16="http://schemas.microsoft.com/office/drawing/2014/main" id="{668AACDD-0DD3-4F07-B91D-FB7DB61CEF3A}"/>
              </a:ext>
            </a:extLst>
          </p:cNvPr>
          <p:cNvSpPr txBox="1">
            <a:spLocks/>
          </p:cNvSpPr>
          <p:nvPr/>
        </p:nvSpPr>
        <p:spPr>
          <a:xfrm>
            <a:off x="545316" y="5408181"/>
            <a:ext cx="11467869" cy="121391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Based on the geolocations we have as the top cities with breweries, Portland and San Diego.</a:t>
            </a:r>
          </a:p>
          <a:p>
            <a:r>
              <a:rPr lang="en-US" sz="1800" dirty="0"/>
              <a:t>The state of California seems to have the most breweries than any other state in USA.</a:t>
            </a:r>
          </a:p>
          <a:p>
            <a:r>
              <a:rPr lang="en-US" sz="1800" dirty="0"/>
              <a:t>Even though we have huge number of Breweries and Brew Pubs in California State. The City with Most Breweries like Portland is not from California but, of course on other side San Diego is from California as we expect .</a:t>
            </a:r>
            <a:endParaRPr lang="fi-FI" sz="1800" dirty="0"/>
          </a:p>
        </p:txBody>
      </p:sp>
      <p:pic>
        <p:nvPicPr>
          <p:cNvPr id="20" name="Immagine 19" descr="Immagine che contiene screenshot&#10;&#10;Descrizione generata automaticamente">
            <a:extLst>
              <a:ext uri="{FF2B5EF4-FFF2-40B4-BE49-F238E27FC236}">
                <a16:creationId xmlns:a16="http://schemas.microsoft.com/office/drawing/2014/main" id="{AEF26088-5B91-4E4B-9A67-670AFDB1A74D}"/>
              </a:ext>
            </a:extLst>
          </p:cNvPr>
          <p:cNvPicPr>
            <a:picLocks noChangeAspect="1"/>
          </p:cNvPicPr>
          <p:nvPr/>
        </p:nvPicPr>
        <p:blipFill>
          <a:blip r:embed="rId2"/>
          <a:stretch>
            <a:fillRect/>
          </a:stretch>
        </p:blipFill>
        <p:spPr>
          <a:xfrm>
            <a:off x="178815" y="1214704"/>
            <a:ext cx="5917185" cy="3943248"/>
          </a:xfrm>
          <a:prstGeom prst="rect">
            <a:avLst/>
          </a:prstGeom>
        </p:spPr>
      </p:pic>
      <p:pic>
        <p:nvPicPr>
          <p:cNvPr id="22" name="Immagine 21" descr="Immagine che contiene screenshot&#10;&#10;Descrizione generata automaticamente">
            <a:extLst>
              <a:ext uri="{FF2B5EF4-FFF2-40B4-BE49-F238E27FC236}">
                <a16:creationId xmlns:a16="http://schemas.microsoft.com/office/drawing/2014/main" id="{67E98FE2-3782-418F-B728-4D1D8B9D9A43}"/>
              </a:ext>
            </a:extLst>
          </p:cNvPr>
          <p:cNvPicPr>
            <a:picLocks noChangeAspect="1"/>
          </p:cNvPicPr>
          <p:nvPr/>
        </p:nvPicPr>
        <p:blipFill>
          <a:blip r:embed="rId3"/>
          <a:stretch>
            <a:fillRect/>
          </a:stretch>
        </p:blipFill>
        <p:spPr>
          <a:xfrm>
            <a:off x="6096002" y="1214704"/>
            <a:ext cx="5917183" cy="3943248"/>
          </a:xfrm>
          <a:prstGeom prst="rect">
            <a:avLst/>
          </a:prstGeom>
        </p:spPr>
      </p:pic>
    </p:spTree>
    <p:extLst>
      <p:ext uri="{BB962C8B-B14F-4D97-AF65-F5344CB8AC3E}">
        <p14:creationId xmlns:p14="http://schemas.microsoft.com/office/powerpoint/2010/main" val="1682506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312420" y="111514"/>
            <a:ext cx="11567160" cy="760290"/>
          </a:xfrm>
        </p:spPr>
        <p:txBody>
          <a:bodyPr>
            <a:normAutofit/>
          </a:bodyPr>
          <a:lstStyle/>
          <a:p>
            <a:pPr algn="ctr"/>
            <a:r>
              <a:rPr lang="en-US" sz="2400" b="1" dirty="0"/>
              <a:t>Breweries and Brew Pubs per Capita on a Map</a:t>
            </a:r>
            <a:endParaRPr lang="fi-FI" sz="2400" b="1" dirty="0"/>
          </a:p>
        </p:txBody>
      </p:sp>
      <p:sp>
        <p:nvSpPr>
          <p:cNvPr id="4" name="Rettangolo 3">
            <a:extLst>
              <a:ext uri="{FF2B5EF4-FFF2-40B4-BE49-F238E27FC236}">
                <a16:creationId xmlns:a16="http://schemas.microsoft.com/office/drawing/2014/main" id="{88862692-BFF2-490A-AF8B-D85B282A9407}"/>
              </a:ext>
            </a:extLst>
          </p:cNvPr>
          <p:cNvSpPr/>
          <p:nvPr/>
        </p:nvSpPr>
        <p:spPr>
          <a:xfrm>
            <a:off x="0" y="0"/>
            <a:ext cx="12192000" cy="99946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Breweries and Brew Pubs on the U.S.A. map</a:t>
            </a:r>
            <a:endParaRPr lang="it-IT" sz="2400" b="1" dirty="0">
              <a:latin typeface="+mj-lt"/>
            </a:endParaRPr>
          </a:p>
        </p:txBody>
      </p:sp>
      <p:sp>
        <p:nvSpPr>
          <p:cNvPr id="6" name="Sisällön paikkamerkki 2">
            <a:extLst>
              <a:ext uri="{FF2B5EF4-FFF2-40B4-BE49-F238E27FC236}">
                <a16:creationId xmlns:a16="http://schemas.microsoft.com/office/drawing/2014/main" id="{CFEE7AE0-A9D5-4954-9865-2B4E01628645}"/>
              </a:ext>
            </a:extLst>
          </p:cNvPr>
          <p:cNvSpPr txBox="1">
            <a:spLocks/>
          </p:cNvSpPr>
          <p:nvPr/>
        </p:nvSpPr>
        <p:spPr>
          <a:xfrm>
            <a:off x="545317" y="1252025"/>
            <a:ext cx="5179918" cy="9994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fi-FI" sz="2000" b="1" u="sng" dirty="0"/>
          </a:p>
        </p:txBody>
      </p:sp>
      <p:sp>
        <p:nvSpPr>
          <p:cNvPr id="7" name="Sisällön paikkamerkki 2">
            <a:extLst>
              <a:ext uri="{FF2B5EF4-FFF2-40B4-BE49-F238E27FC236}">
                <a16:creationId xmlns:a16="http://schemas.microsoft.com/office/drawing/2014/main" id="{59216086-A51B-416C-B764-FB682586A726}"/>
              </a:ext>
            </a:extLst>
          </p:cNvPr>
          <p:cNvSpPr txBox="1">
            <a:spLocks/>
          </p:cNvSpPr>
          <p:nvPr/>
        </p:nvSpPr>
        <p:spPr>
          <a:xfrm>
            <a:off x="545316" y="4740369"/>
            <a:ext cx="11004257" cy="1343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fi-FI" sz="1200" dirty="0"/>
          </a:p>
          <a:p>
            <a:endParaRPr lang="fi-FI" sz="1200" dirty="0"/>
          </a:p>
        </p:txBody>
      </p:sp>
      <p:pic>
        <p:nvPicPr>
          <p:cNvPr id="19" name="Immagine 18" descr="Immagine che contiene testo, mappa&#10;&#10;Descrizione generata automaticamente">
            <a:extLst>
              <a:ext uri="{FF2B5EF4-FFF2-40B4-BE49-F238E27FC236}">
                <a16:creationId xmlns:a16="http://schemas.microsoft.com/office/drawing/2014/main" id="{E1B626B0-D553-4970-8C6F-7E65EFDE8E32}"/>
              </a:ext>
            </a:extLst>
          </p:cNvPr>
          <p:cNvPicPr>
            <a:picLocks noChangeAspect="1"/>
          </p:cNvPicPr>
          <p:nvPr/>
        </p:nvPicPr>
        <p:blipFill>
          <a:blip r:embed="rId2"/>
          <a:stretch>
            <a:fillRect/>
          </a:stretch>
        </p:blipFill>
        <p:spPr>
          <a:xfrm>
            <a:off x="2296486" y="1096054"/>
            <a:ext cx="7554694" cy="3623892"/>
          </a:xfrm>
          <a:prstGeom prst="rect">
            <a:avLst/>
          </a:prstGeom>
        </p:spPr>
      </p:pic>
      <p:sp>
        <p:nvSpPr>
          <p:cNvPr id="20" name="CasellaDiTesto 19">
            <a:extLst>
              <a:ext uri="{FF2B5EF4-FFF2-40B4-BE49-F238E27FC236}">
                <a16:creationId xmlns:a16="http://schemas.microsoft.com/office/drawing/2014/main" id="{98B9F25D-3FEF-4F5A-A9B2-04CDC72510EE}"/>
              </a:ext>
            </a:extLst>
          </p:cNvPr>
          <p:cNvSpPr txBox="1"/>
          <p:nvPr/>
        </p:nvSpPr>
        <p:spPr>
          <a:xfrm>
            <a:off x="545316" y="4740370"/>
            <a:ext cx="11101368" cy="1569660"/>
          </a:xfrm>
          <a:prstGeom prst="rect">
            <a:avLst/>
          </a:prstGeom>
          <a:noFill/>
        </p:spPr>
        <p:txBody>
          <a:bodyPr wrap="square" rtlCol="0">
            <a:spAutoFit/>
          </a:bodyPr>
          <a:lstStyle/>
          <a:p>
            <a:r>
              <a:rPr lang="en-US" sz="1600" dirty="0"/>
              <a:t>When plotting the number of breweries on the </a:t>
            </a:r>
            <a:r>
              <a:rPr lang="en-US" sz="1600" dirty="0" err="1"/>
              <a:t>Geopandas</a:t>
            </a:r>
            <a:r>
              <a:rPr lang="en-US" sz="1600" dirty="0"/>
              <a:t> map, it is clear that State California has the most breweries than any other state. But is this correct?</a:t>
            </a:r>
          </a:p>
          <a:p>
            <a:endParaRPr lang="en-US" sz="1600" dirty="0"/>
          </a:p>
          <a:p>
            <a:r>
              <a:rPr lang="en-US" sz="1600" dirty="0"/>
              <a:t>In order to have the right picture on what is going on with the Breweries in each state, we have  to include the population data in our analysis. This means calculating the Breweries per capita in each State will give us a better understanding of how breweries are spread in the US.</a:t>
            </a:r>
            <a:endParaRPr lang="it-IT" sz="1600" dirty="0"/>
          </a:p>
        </p:txBody>
      </p:sp>
    </p:spTree>
    <p:extLst>
      <p:ext uri="{BB962C8B-B14F-4D97-AF65-F5344CB8AC3E}">
        <p14:creationId xmlns:p14="http://schemas.microsoft.com/office/powerpoint/2010/main" val="1511014380"/>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899</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(Corpo) </vt:lpstr>
      <vt:lpstr>Calibri Light</vt:lpstr>
      <vt:lpstr>Office-teema</vt:lpstr>
      <vt:lpstr>Master in Data Science Data Mining project work: Breweries and Brew Pubs in the USA A list of over 7,000 breweries and brew pubs in the USA.   </vt:lpstr>
      <vt:lpstr>Project Details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Breweries and Brew Pubs per Capita on a Map</vt:lpstr>
      <vt:lpstr>Breweries and Brew Pubs per Capita on a Map</vt:lpstr>
      <vt:lpstr>Creating the final data set (Multi polygon)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in Data Science Data Mining project work: Breweries and Brew Pubs in the USA A list of over 7,000 breweries and brew pubs in the USA.   </dc:title>
  <dc:creator>Nicola Petruzzelli - nicola.petruzzelli@studio.unibo.it</dc:creator>
  <cp:lastModifiedBy>Nicola Petruzzelli - nicola.petruzzelli@studio.unibo.it</cp:lastModifiedBy>
  <cp:revision>25</cp:revision>
  <dcterms:created xsi:type="dcterms:W3CDTF">2020-04-06T06:04:47Z</dcterms:created>
  <dcterms:modified xsi:type="dcterms:W3CDTF">2020-04-06T12:23:44Z</dcterms:modified>
</cp:coreProperties>
</file>