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charts/chart1.xml" ContentType="application/vnd.openxmlformats-officedocument.drawingml.chart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charts/chart2.xml" ContentType="application/vnd.openxmlformats-officedocument.drawingml.chart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78" r:id="rId6"/>
    <p:sldId id="260" r:id="rId7"/>
    <p:sldId id="277" r:id="rId8"/>
    <p:sldId id="276" r:id="rId9"/>
    <p:sldId id="274" r:id="rId10"/>
    <p:sldId id="275" r:id="rId11"/>
    <p:sldId id="279" r:id="rId12"/>
  </p:sldIdLst>
  <p:sldSz cx="12192000" cy="6858000"/>
  <p:notesSz cx="6858000" cy="9144000"/>
  <p:custDataLst>
    <p:tags r:id="rId14"/>
  </p:custDataLst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C0DE"/>
    <a:srgbClr val="58B4D6"/>
    <a:srgbClr val="3090C0"/>
    <a:srgbClr val="BAE5F2"/>
    <a:srgbClr val="AFD8EC"/>
    <a:srgbClr val="83BBDE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1" autoAdjust="0"/>
    <p:restoredTop sz="94660"/>
  </p:normalViewPr>
  <p:slideViewPr>
    <p:cSldViewPr snapToGrid="0">
      <p:cViewPr>
        <p:scale>
          <a:sx n="100" d="100"/>
          <a:sy n="100" d="100"/>
        </p:scale>
        <p:origin x="7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4033613445378148E-3"/>
          <c:y val="1.9908116385911181E-2"/>
          <c:w val="0.98319327731092432"/>
          <c:h val="0.9601837672281776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808080"/>
            </a:solidFill>
            <a:ln>
              <a:noFill/>
            </a:ln>
          </c:spPr>
          <c:invertIfNegative val="0"/>
          <c:val>
            <c:numRef>
              <c:f>Sheet1!$A$1:$D$1</c:f>
              <c:numCache>
                <c:formatCode>General</c:formatCode>
                <c:ptCount val="4"/>
                <c:pt idx="0">
                  <c:v>3.1746031746031744</c:v>
                </c:pt>
                <c:pt idx="1">
                  <c:v>15.873015873015872</c:v>
                </c:pt>
                <c:pt idx="2">
                  <c:v>15.873015873015872</c:v>
                </c:pt>
                <c:pt idx="3">
                  <c:v>65.079365079365076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A0-4E5D-B2DE-ABA0D056CA6E}"/>
            </c:ext>
          </c:extLst>
        </c:ser>
        <c:ser>
          <c:idx val="1"/>
          <c:order val="1"/>
          <c:spPr>
            <a:solidFill>
              <a:srgbClr val="C0C0C0"/>
            </a:solidFill>
            <a:ln>
              <a:noFill/>
            </a:ln>
          </c:spPr>
          <c:invertIfNegative val="0"/>
          <c:val>
            <c:numRef>
              <c:f>Sheet1!$A$2:$D$2</c:f>
              <c:numCache>
                <c:formatCode>General</c:formatCode>
                <c:ptCount val="4"/>
                <c:pt idx="0">
                  <c:v>34.610104159329822</c:v>
                </c:pt>
                <c:pt idx="1">
                  <c:v>46.563057811698613</c:v>
                </c:pt>
                <c:pt idx="2">
                  <c:v>11.74502482936575</c:v>
                </c:pt>
                <c:pt idx="3">
                  <c:v>7.0818131996058131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A0-4E5D-B2DE-ABA0D056CA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1297079360"/>
        <c:axId val="1"/>
      </c:barChart>
      <c:catAx>
        <c:axId val="129707936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65.079365079365076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29707936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7438570364854811E-3"/>
          <c:y val="7.9980129160457034E-2"/>
          <c:w val="0.98451228592702911"/>
          <c:h val="0.89418777943368111"/>
        </c:manualLayout>
      </c:layout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538964431"/>
        <c:axId val="1"/>
      </c:barChart>
      <c:catAx>
        <c:axId val="1538964431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.3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538964431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8F57B-7A9D-A44E-831F-B42B63AF344F}" type="datetimeFigureOut">
              <a:rPr lang="fi-FI" smtClean="0"/>
              <a:t>7.5.2020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EC1B2-B86C-B045-ABE7-2D3191F409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28152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EC1B2-B86C-B045-ABE7-2D3191F4098B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973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Muokkaa perustyylejä naps.</a:t>
            </a:r>
            <a:endParaRPr lang="en-GB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Muokkaa alaotsikon perustyyliä napsautt.</a:t>
            </a:r>
            <a:endParaRPr lang="en-GB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B516-3049-E749-B441-E1DB3933CB35}" type="datetimeFigureOut">
              <a:rPr lang="en-GB" smtClean="0"/>
              <a:t>7.5.2020</a:t>
            </a:fld>
            <a:endParaRPr lang="en-GB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3AD6-EAD2-544B-BAFE-5C3954EF6C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091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Muokkaa perustyylejä naps.</a:t>
            </a:r>
            <a:endParaRPr lang="en-GB" dirty="0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GB"/>
              <a:t>Muokkaa tekstin perustyylejä napsauttamalla</a:t>
            </a:r>
          </a:p>
          <a:p>
            <a:pPr lvl="1"/>
            <a:r>
              <a:rPr lang="en-GB"/>
              <a:t>toinen taso</a:t>
            </a:r>
          </a:p>
          <a:p>
            <a:pPr lvl="2"/>
            <a:r>
              <a:rPr lang="en-GB"/>
              <a:t>kolmas taso</a:t>
            </a:r>
          </a:p>
          <a:p>
            <a:pPr lvl="3"/>
            <a:r>
              <a:rPr lang="en-GB"/>
              <a:t>neljäs taso</a:t>
            </a:r>
          </a:p>
          <a:p>
            <a:pPr lvl="4"/>
            <a:r>
              <a:rPr lang="en-GB"/>
              <a:t>viides taso</a:t>
            </a:r>
            <a:endParaRPr lang="en-GB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B516-3049-E749-B441-E1DB3933CB35}" type="datetimeFigureOut">
              <a:rPr lang="en-GB" smtClean="0"/>
              <a:t>7.5.2020</a:t>
            </a:fld>
            <a:endParaRPr lang="en-GB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3AD6-EAD2-544B-BAFE-5C3954EF6C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0654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Muokkaa perustyylejä naps.</a:t>
            </a:r>
            <a:endParaRPr lang="en-GB" dirty="0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Muokkaa tekstin perustyylejä napsauttamalla</a:t>
            </a:r>
          </a:p>
          <a:p>
            <a:pPr lvl="1"/>
            <a:r>
              <a:rPr lang="en-GB"/>
              <a:t>toinen taso</a:t>
            </a:r>
          </a:p>
          <a:p>
            <a:pPr lvl="2"/>
            <a:r>
              <a:rPr lang="en-GB"/>
              <a:t>kolmas taso</a:t>
            </a:r>
          </a:p>
          <a:p>
            <a:pPr lvl="3"/>
            <a:r>
              <a:rPr lang="en-GB"/>
              <a:t>neljäs taso</a:t>
            </a:r>
          </a:p>
          <a:p>
            <a:pPr lvl="4"/>
            <a:r>
              <a:rPr lang="en-GB"/>
              <a:t>viides taso</a:t>
            </a:r>
            <a:endParaRPr lang="en-GB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B516-3049-E749-B441-E1DB3933CB35}" type="datetimeFigureOut">
              <a:rPr lang="en-GB" smtClean="0"/>
              <a:t>7.5.2020</a:t>
            </a:fld>
            <a:endParaRPr lang="en-GB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3AD6-EAD2-544B-BAFE-5C3954EF6C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665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Muokkaa perustyylejä naps.</a:t>
            </a:r>
            <a:endParaRPr lang="en-GB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GB"/>
              <a:t>Muokkaa tekstin perustyylejä napsauttamalla</a:t>
            </a:r>
          </a:p>
          <a:p>
            <a:pPr lvl="1"/>
            <a:r>
              <a:rPr lang="en-GB"/>
              <a:t>toinen taso</a:t>
            </a:r>
          </a:p>
          <a:p>
            <a:pPr lvl="2"/>
            <a:r>
              <a:rPr lang="en-GB"/>
              <a:t>kolmas taso</a:t>
            </a:r>
          </a:p>
          <a:p>
            <a:pPr lvl="3"/>
            <a:r>
              <a:rPr lang="en-GB"/>
              <a:t>neljäs taso</a:t>
            </a:r>
          </a:p>
          <a:p>
            <a:pPr lvl="4"/>
            <a:r>
              <a:rPr lang="en-GB"/>
              <a:t>viides taso</a:t>
            </a:r>
            <a:endParaRPr lang="en-GB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B516-3049-E749-B441-E1DB3933CB35}" type="datetimeFigureOut">
              <a:rPr lang="en-GB" smtClean="0"/>
              <a:t>7.5.2020</a:t>
            </a:fld>
            <a:endParaRPr lang="en-GB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3AD6-EAD2-544B-BAFE-5C3954EF6C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024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Muokkaa perustyylejä naps.</a:t>
            </a:r>
            <a:endParaRPr lang="en-GB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Muokkaa tekstin perustyylejä napsauttamalla</a:t>
            </a:r>
            <a:endParaRPr lang="en-GB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B516-3049-E749-B441-E1DB3933CB35}" type="datetimeFigureOut">
              <a:rPr lang="en-GB" smtClean="0"/>
              <a:t>7.5.2020</a:t>
            </a:fld>
            <a:endParaRPr lang="en-GB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3AD6-EAD2-544B-BAFE-5C3954EF6C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156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Muokkaa perustyylejä naps.</a:t>
            </a:r>
            <a:endParaRPr lang="en-GB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Muokkaa tekstin perustyylejä napsauttamalla</a:t>
            </a:r>
          </a:p>
          <a:p>
            <a:pPr lvl="1"/>
            <a:r>
              <a:rPr lang="en-GB"/>
              <a:t>toinen taso</a:t>
            </a:r>
          </a:p>
          <a:p>
            <a:pPr lvl="2"/>
            <a:r>
              <a:rPr lang="en-GB"/>
              <a:t>kolmas taso</a:t>
            </a:r>
          </a:p>
          <a:p>
            <a:pPr lvl="3"/>
            <a:r>
              <a:rPr lang="en-GB"/>
              <a:t>neljäs taso</a:t>
            </a:r>
          </a:p>
          <a:p>
            <a:pPr lvl="4"/>
            <a:r>
              <a:rPr lang="en-GB"/>
              <a:t>viides taso</a:t>
            </a:r>
            <a:endParaRPr lang="en-GB" dirty="0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Muokkaa tekstin perustyylejä napsauttamalla</a:t>
            </a:r>
          </a:p>
          <a:p>
            <a:pPr lvl="1"/>
            <a:r>
              <a:rPr lang="en-GB"/>
              <a:t>toinen taso</a:t>
            </a:r>
          </a:p>
          <a:p>
            <a:pPr lvl="2"/>
            <a:r>
              <a:rPr lang="en-GB"/>
              <a:t>kolmas taso</a:t>
            </a:r>
          </a:p>
          <a:p>
            <a:pPr lvl="3"/>
            <a:r>
              <a:rPr lang="en-GB"/>
              <a:t>neljäs taso</a:t>
            </a:r>
          </a:p>
          <a:p>
            <a:pPr lvl="4"/>
            <a:r>
              <a:rPr lang="en-GB"/>
              <a:t>viides taso</a:t>
            </a:r>
            <a:endParaRPr lang="en-GB" dirty="0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B516-3049-E749-B441-E1DB3933CB35}" type="datetimeFigureOut">
              <a:rPr lang="en-GB" smtClean="0"/>
              <a:t>7.5.2020</a:t>
            </a:fld>
            <a:endParaRPr lang="en-GB" dirty="0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3AD6-EAD2-544B-BAFE-5C3954EF6C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951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Muokkaa perustyylejä naps.</a:t>
            </a:r>
            <a:endParaRPr lang="en-GB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Muokkaa tekstin perustyylejä napsauttamalla</a:t>
            </a:r>
            <a:endParaRPr lang="en-GB" dirty="0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Muokkaa tekstin perustyylejä napsauttamalla</a:t>
            </a:r>
          </a:p>
          <a:p>
            <a:pPr lvl="1"/>
            <a:r>
              <a:rPr lang="en-GB"/>
              <a:t>toinen taso</a:t>
            </a:r>
          </a:p>
          <a:p>
            <a:pPr lvl="2"/>
            <a:r>
              <a:rPr lang="en-GB"/>
              <a:t>kolmas taso</a:t>
            </a:r>
          </a:p>
          <a:p>
            <a:pPr lvl="3"/>
            <a:r>
              <a:rPr lang="en-GB"/>
              <a:t>neljäs taso</a:t>
            </a:r>
          </a:p>
          <a:p>
            <a:pPr lvl="4"/>
            <a:r>
              <a:rPr lang="en-GB"/>
              <a:t>viides taso</a:t>
            </a:r>
            <a:endParaRPr lang="en-GB" dirty="0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Muokkaa tekstin perustyylejä napsauttamalla</a:t>
            </a:r>
            <a:endParaRPr lang="en-GB" dirty="0"/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Muokkaa tekstin perustyylejä napsauttamalla</a:t>
            </a:r>
          </a:p>
          <a:p>
            <a:pPr lvl="1"/>
            <a:r>
              <a:rPr lang="en-GB"/>
              <a:t>toinen taso</a:t>
            </a:r>
          </a:p>
          <a:p>
            <a:pPr lvl="2"/>
            <a:r>
              <a:rPr lang="en-GB"/>
              <a:t>kolmas taso</a:t>
            </a:r>
          </a:p>
          <a:p>
            <a:pPr lvl="3"/>
            <a:r>
              <a:rPr lang="en-GB"/>
              <a:t>neljäs taso</a:t>
            </a:r>
          </a:p>
          <a:p>
            <a:pPr lvl="4"/>
            <a:r>
              <a:rPr lang="en-GB"/>
              <a:t>viides taso</a:t>
            </a:r>
            <a:endParaRPr lang="en-GB" dirty="0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B516-3049-E749-B441-E1DB3933CB35}" type="datetimeFigureOut">
              <a:rPr lang="en-GB" smtClean="0"/>
              <a:t>7.5.2020</a:t>
            </a:fld>
            <a:endParaRPr lang="en-GB" dirty="0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3AD6-EAD2-544B-BAFE-5C3954EF6C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30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Muokkaa perustyylejä naps.</a:t>
            </a:r>
            <a:endParaRPr lang="en-GB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B516-3049-E749-B441-E1DB3933CB35}" type="datetimeFigureOut">
              <a:rPr lang="en-GB" smtClean="0"/>
              <a:t>7.5.2020</a:t>
            </a:fld>
            <a:endParaRPr lang="en-GB" dirty="0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3AD6-EAD2-544B-BAFE-5C3954EF6C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005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B516-3049-E749-B441-E1DB3933CB35}" type="datetimeFigureOut">
              <a:rPr lang="en-GB" smtClean="0"/>
              <a:t>7.5.2020</a:t>
            </a:fld>
            <a:endParaRPr lang="en-GB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3AD6-EAD2-544B-BAFE-5C3954EF6C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32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Muokkaa perustyylejä naps.</a:t>
            </a:r>
            <a:endParaRPr lang="en-GB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Muokkaa tekstin perustyylejä napsauttamalla</a:t>
            </a:r>
          </a:p>
          <a:p>
            <a:pPr lvl="1"/>
            <a:r>
              <a:rPr lang="en-GB"/>
              <a:t>toinen taso</a:t>
            </a:r>
          </a:p>
          <a:p>
            <a:pPr lvl="2"/>
            <a:r>
              <a:rPr lang="en-GB"/>
              <a:t>kolmas taso</a:t>
            </a:r>
          </a:p>
          <a:p>
            <a:pPr lvl="3"/>
            <a:r>
              <a:rPr lang="en-GB"/>
              <a:t>neljäs taso</a:t>
            </a:r>
          </a:p>
          <a:p>
            <a:pPr lvl="4"/>
            <a:r>
              <a:rPr lang="en-GB"/>
              <a:t>viides taso</a:t>
            </a:r>
            <a:endParaRPr lang="en-GB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Muokkaa tekstin perustyylejä napsauttamalla</a:t>
            </a:r>
            <a:endParaRPr lang="en-GB" dirty="0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B516-3049-E749-B441-E1DB3933CB35}" type="datetimeFigureOut">
              <a:rPr lang="en-GB" smtClean="0"/>
              <a:t>7.5.2020</a:t>
            </a:fld>
            <a:endParaRPr lang="en-GB" dirty="0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3AD6-EAD2-544B-BAFE-5C3954EF6C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73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Muokkaa perustyylejä naps.</a:t>
            </a:r>
            <a:endParaRPr lang="en-GB" dirty="0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Muokkaa tekstin perustyylejä napsauttamalla</a:t>
            </a:r>
            <a:endParaRPr lang="en-GB" dirty="0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B516-3049-E749-B441-E1DB3933CB35}" type="datetimeFigureOut">
              <a:rPr lang="en-GB" smtClean="0"/>
              <a:t>7.5.2020</a:t>
            </a:fld>
            <a:endParaRPr lang="en-GB" dirty="0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3AD6-EAD2-544B-BAFE-5C3954EF6C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555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77FD766A-6562-49E2-8C41-79D4202C5B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6370754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think-cell Slide" r:id="rId16" imgW="592" imgH="591" progId="TCLayout.ActiveDocument.1">
                  <p:embed/>
                </p:oleObj>
              </mc:Choice>
              <mc:Fallback>
                <p:oleObj name="think-cell Slide" r:id="rId16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2B882923-DA73-4FE0-BAF4-7D12BCF1805F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fi-FI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5B516-3049-E749-B441-E1DB3933CB35}" type="datetimeFigureOut">
              <a:rPr lang="fi-FI" smtClean="0"/>
              <a:t>7.5.2020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C3AD6-EAD2-544B-BAFE-5C3954EF6C2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476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chart" Target="../charts/chart2.xml"/><Relationship Id="rId2" Type="http://schemas.openxmlformats.org/officeDocument/2006/relationships/tags" Target="../tags/tag3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0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jpeg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tags" Target="../tags/tag27.xml"/><Relationship Id="rId1" Type="http://schemas.openxmlformats.org/officeDocument/2006/relationships/vmlDrawing" Target="../drawings/vmlDrawing5.v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24" Type="http://schemas.openxmlformats.org/officeDocument/2006/relationships/chart" Target="../charts/chart1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23" Type="http://schemas.openxmlformats.org/officeDocument/2006/relationships/image" Target="../media/image1.emf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Relationship Id="rId22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jpeg"/><Relationship Id="rId2" Type="http://schemas.openxmlformats.org/officeDocument/2006/relationships/tags" Target="../tags/tag2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tags" Target="../tags/tag30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tags" Target="../tags/tag3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1.emf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oleObject" Target="../embeddings/oleObject9.bin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853B349-0CBC-42B3-AD31-CEE51F08A8A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09955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FC23E5E1-57C6-4933-93F2-5B9C91C2CB0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GB" sz="2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GB" sz="2400">
                <a:solidFill>
                  <a:schemeClr val="bg1"/>
                </a:solidFill>
              </a:rPr>
              <a:t>Master in Data Science</a:t>
            </a:r>
            <a:br>
              <a:rPr lang="en-GB" sz="2400">
                <a:solidFill>
                  <a:schemeClr val="bg1"/>
                </a:solidFill>
              </a:rPr>
            </a:br>
            <a:r>
              <a:rPr lang="en-GB" sz="2400">
                <a:solidFill>
                  <a:schemeClr val="bg1"/>
                </a:solidFill>
              </a:rPr>
              <a:t>Field Of Work Project :Time series forecasting for a chemical company</a:t>
            </a:r>
            <a:br>
              <a:rPr lang="en-GB" sz="2400" b="1">
                <a:solidFill>
                  <a:schemeClr val="bg1"/>
                </a:solidFill>
              </a:rPr>
            </a:br>
            <a:br>
              <a:rPr lang="en-GB" sz="2400">
                <a:solidFill>
                  <a:schemeClr val="bg1"/>
                </a:solidFill>
              </a:rPr>
            </a:b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GB" sz="1600">
                <a:solidFill>
                  <a:schemeClr val="bg1"/>
                </a:solidFill>
              </a:rPr>
              <a:t>Group 4: Marco Pantaleoni, Nicola Petruzzelli ,</a:t>
            </a:r>
            <a:br>
              <a:rPr lang="en-GB" sz="1600">
                <a:solidFill>
                  <a:schemeClr val="bg1"/>
                </a:solidFill>
              </a:rPr>
            </a:br>
            <a:r>
              <a:rPr lang="en-GB" sz="1600">
                <a:solidFill>
                  <a:schemeClr val="bg1"/>
                </a:solidFill>
              </a:rPr>
              <a:t>Veli Saarinen, Prasanth Vattikonda</a:t>
            </a:r>
          </a:p>
          <a:p>
            <a:pPr algn="l"/>
            <a:br>
              <a:rPr lang="en-GB" sz="1600">
                <a:solidFill>
                  <a:schemeClr val="bg1"/>
                </a:solidFill>
              </a:rPr>
            </a:b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magine 1" descr="Alma2010NUOVO:Alma_Loghi:Istituzionali Alma:ALMA LOGO GIUGNO 2014:ESPORTAZIONI:WEB:logo-05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1874628"/>
            <a:ext cx="4047843" cy="17405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1690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F841B49-005B-414E-B77F-1C3C5A1C42B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76945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ttangolo 16">
            <a:extLst>
              <a:ext uri="{FF2B5EF4-FFF2-40B4-BE49-F238E27FC236}">
                <a16:creationId xmlns:a16="http://schemas.microsoft.com/office/drawing/2014/main" id="{2584709F-773F-4105-9B0D-3BC87C88CC5C}"/>
              </a:ext>
            </a:extLst>
          </p:cNvPr>
          <p:cNvSpPr/>
          <p:nvPr/>
        </p:nvSpPr>
        <p:spPr>
          <a:xfrm>
            <a:off x="0" y="0"/>
            <a:ext cx="12192000" cy="8718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/>
              <a:t>Conclusion: Exact forecasting of demand proofed challenging. Levelled</a:t>
            </a:r>
            <a:br>
              <a:rPr lang="en-GB" sz="2400"/>
            </a:br>
            <a:r>
              <a:rPr lang="en-GB" sz="2400"/>
              <a:t>out on longer interval forecasts both useful and fairly accurate </a:t>
            </a:r>
            <a:endParaRPr lang="en-GB" sz="2400" dirty="0"/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02048210-2C41-4CC0-AE22-C2B98E3C99F6}"/>
              </a:ext>
            </a:extLst>
          </p:cNvPr>
          <p:cNvSpPr txBox="1">
            <a:spLocks/>
          </p:cNvSpPr>
          <p:nvPr/>
        </p:nvSpPr>
        <p:spPr>
          <a:xfrm>
            <a:off x="127000" y="11120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2400" dirty="0"/>
          </a:p>
        </p:txBody>
      </p:sp>
      <p:graphicFrame>
        <p:nvGraphicFramePr>
          <p:cNvPr id="15" name="Chart 57">
            <a:extLst>
              <a:ext uri="{FF2B5EF4-FFF2-40B4-BE49-F238E27FC236}">
                <a16:creationId xmlns:a16="http://schemas.microsoft.com/office/drawing/2014/main" id="{8250FD45-ED84-4062-9DAF-DD1E8142C19B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16036383"/>
              </p:ext>
            </p:extLst>
          </p:nvPr>
        </p:nvGraphicFramePr>
        <p:xfrm>
          <a:off x="10187708" y="1563688"/>
          <a:ext cx="1339129" cy="3195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2805D02-5272-40F3-A7F9-FD48F05F3665}"/>
              </a:ext>
            </a:extLst>
          </p:cNvPr>
          <p:cNvSpPr/>
          <p:nvPr/>
        </p:nvSpPr>
        <p:spPr>
          <a:xfrm>
            <a:off x="468653" y="1563688"/>
            <a:ext cx="1824373" cy="144087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Data and methodology</a:t>
            </a:r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ECFF8A-88C2-4572-B8B7-99220FA6D96E}"/>
              </a:ext>
            </a:extLst>
          </p:cNvPr>
          <p:cNvSpPr/>
          <p:nvPr/>
        </p:nvSpPr>
        <p:spPr>
          <a:xfrm>
            <a:off x="468653" y="3172836"/>
            <a:ext cx="1824373" cy="144087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Forecast performance</a:t>
            </a:r>
            <a:endParaRPr lang="en-GB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5AA27A-D2A4-4C8F-9E79-C46273FEF74F}"/>
              </a:ext>
            </a:extLst>
          </p:cNvPr>
          <p:cNvSpPr/>
          <p:nvPr/>
        </p:nvSpPr>
        <p:spPr>
          <a:xfrm>
            <a:off x="468653" y="4756727"/>
            <a:ext cx="1824373" cy="144087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Future </a:t>
            </a:r>
          </a:p>
          <a:p>
            <a:pPr algn="ctr"/>
            <a:r>
              <a:rPr lang="en-GB" sz="1600" dirty="0"/>
              <a:t>Improvement possibilities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C604BE-EDAD-4D3E-BC38-7F6E9C4115F7}"/>
              </a:ext>
            </a:extLst>
          </p:cNvPr>
          <p:cNvSpPr/>
          <p:nvPr/>
        </p:nvSpPr>
        <p:spPr>
          <a:xfrm>
            <a:off x="2501381" y="1563688"/>
            <a:ext cx="9025456" cy="1440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As suspected, the high sales peaks and frequent zero-sales periods made the forecasting difficult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The metric used for separating forecasting group, the sales frequency was not waterproof: Despite frequent sales, the forecasting of certain API’s proofed to be difficult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D0B8D0-5A3A-492C-A3C3-348DAB5DE17F}"/>
              </a:ext>
            </a:extLst>
          </p:cNvPr>
          <p:cNvSpPr/>
          <p:nvPr/>
        </p:nvSpPr>
        <p:spPr>
          <a:xfrm>
            <a:off x="2501381" y="3172836"/>
            <a:ext cx="9025456" cy="1440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Overall, the forecasting accuracy is satisfactory: 73% (Computed as simple average of Group 1 and Group 2 forecasts)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The differences between forecast and observed value at specific time point are levelled out in the long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Generally, production according to forecasts should result in a correct demand within a few-week interval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3E6E5-229E-48EB-BF27-7CBE5A17279C}"/>
              </a:ext>
            </a:extLst>
          </p:cNvPr>
          <p:cNvSpPr/>
          <p:nvPr/>
        </p:nvSpPr>
        <p:spPr>
          <a:xfrm>
            <a:off x="2501381" y="4756727"/>
            <a:ext cx="9025456" cy="1440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Elimination of sales peaks for example by outlier detection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Inspection of alternative forecasting techniques for hard-to-forecast API families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Acquiring of industry domain knowledge could help understand the demand drivers behind the data</a:t>
            </a:r>
          </a:p>
        </p:txBody>
      </p:sp>
    </p:spTree>
    <p:extLst>
      <p:ext uri="{BB962C8B-B14F-4D97-AF65-F5344CB8AC3E}">
        <p14:creationId xmlns:p14="http://schemas.microsoft.com/office/powerpoint/2010/main" val="4023701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74FEFEA-3891-44FC-9DEE-951FD718DA8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26976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4" name="Picture 2">
            <a:extLst>
              <a:ext uri="{FF2B5EF4-FFF2-40B4-BE49-F238E27FC236}">
                <a16:creationId xmlns:a16="http://schemas.microsoft.com/office/drawing/2014/main" id="{C2DEA42D-215E-4EFE-AAE8-717E710FD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-8771"/>
            <a:ext cx="4984492" cy="687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991A6E-5005-4A54-B9D2-189A5742B456}"/>
              </a:ext>
            </a:extLst>
          </p:cNvPr>
          <p:cNvSpPr/>
          <p:nvPr/>
        </p:nvSpPr>
        <p:spPr>
          <a:xfrm>
            <a:off x="0" y="-1"/>
            <a:ext cx="7229475" cy="6876297"/>
          </a:xfrm>
          <a:prstGeom prst="rect">
            <a:avLst/>
          </a:prstGeom>
          <a:solidFill>
            <a:srgbClr val="89C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200" b="1">
                <a:solidFill>
                  <a:schemeClr val="bg1"/>
                </a:solidFill>
              </a:rPr>
              <a:t>Thank you !</a:t>
            </a:r>
            <a:endParaRPr lang="en-GB" sz="5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29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FB0DE4E-C558-4B2C-B7B2-54D93761738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45619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64B428D-7294-4481-8C18-E5B6885FCCB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GB" sz="2400" b="1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312420" y="111514"/>
            <a:ext cx="11567160" cy="760290"/>
          </a:xfrm>
        </p:spPr>
        <p:txBody>
          <a:bodyPr>
            <a:normAutofit/>
          </a:bodyPr>
          <a:lstStyle/>
          <a:p>
            <a:pPr algn="ctr"/>
            <a:r>
              <a:rPr lang="en-GB" sz="2400" b="1"/>
              <a:t>Project Details</a:t>
            </a:r>
            <a:endParaRPr lang="en-GB" sz="2400" b="1" dirty="0"/>
          </a:p>
        </p:txBody>
      </p:sp>
      <p:sp>
        <p:nvSpPr>
          <p:cNvPr id="12" name="Sisällön paikkamerkki 2"/>
          <p:cNvSpPr txBox="1">
            <a:spLocks/>
          </p:cNvSpPr>
          <p:nvPr/>
        </p:nvSpPr>
        <p:spPr>
          <a:xfrm>
            <a:off x="6877088" y="825500"/>
            <a:ext cx="4338244" cy="293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GB" sz="1400" b="1" u="sng" dirty="0"/>
          </a:p>
        </p:txBody>
      </p:sp>
      <p:sp>
        <p:nvSpPr>
          <p:cNvPr id="13" name="Sisällön paikkamerkki 2"/>
          <p:cNvSpPr txBox="1">
            <a:spLocks/>
          </p:cNvSpPr>
          <p:nvPr/>
        </p:nvSpPr>
        <p:spPr>
          <a:xfrm>
            <a:off x="1066799" y="1448971"/>
            <a:ext cx="10058401" cy="49658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GB" sz="1600" dirty="0"/>
          </a:p>
        </p:txBody>
      </p:sp>
      <p:sp>
        <p:nvSpPr>
          <p:cNvPr id="14" name="Sisällön paikkamerkki 2"/>
          <p:cNvSpPr txBox="1">
            <a:spLocks/>
          </p:cNvSpPr>
          <p:nvPr/>
        </p:nvSpPr>
        <p:spPr>
          <a:xfrm>
            <a:off x="6552415" y="4118381"/>
            <a:ext cx="5179918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GB" sz="1400" b="1" u="sng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2C9E69EE-AA82-462D-9F9C-6D70C8F6B8C6}"/>
              </a:ext>
            </a:extLst>
          </p:cNvPr>
          <p:cNvSpPr/>
          <p:nvPr/>
        </p:nvSpPr>
        <p:spPr>
          <a:xfrm>
            <a:off x="0" y="0"/>
            <a:ext cx="12192000" cy="9994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rgbClr val="767171"/>
                </a:solidFill>
              </a:rPr>
              <a:t>Chemical company needs efficient sales forecasts 6 months before hand</a:t>
            </a:r>
            <a:endParaRPr lang="en-GB" sz="2400" b="1" dirty="0">
              <a:solidFill>
                <a:srgbClr val="767171"/>
              </a:solidFill>
              <a:latin typeface="+mj-lt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354DF97-8605-465E-BD65-77F33E273805}"/>
              </a:ext>
            </a:extLst>
          </p:cNvPr>
          <p:cNvSpPr/>
          <p:nvPr/>
        </p:nvSpPr>
        <p:spPr>
          <a:xfrm>
            <a:off x="631600" y="1987003"/>
            <a:ext cx="2260600" cy="1054100"/>
          </a:xfrm>
          <a:prstGeom prst="rect">
            <a:avLst/>
          </a:prstGeom>
          <a:solidFill>
            <a:srgbClr val="7671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Chemical company needs to understand sales patterns 6 months beforehand</a:t>
            </a:r>
            <a:endParaRPr lang="en-GB" sz="1400" dirty="0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1156D288-51E8-4322-9FDB-3CF886045ABB}"/>
              </a:ext>
            </a:extLst>
          </p:cNvPr>
          <p:cNvSpPr/>
          <p:nvPr/>
        </p:nvSpPr>
        <p:spPr>
          <a:xfrm>
            <a:off x="631601" y="3639109"/>
            <a:ext cx="2260175" cy="1057290"/>
          </a:xfrm>
          <a:prstGeom prst="rect">
            <a:avLst/>
          </a:prstGeom>
          <a:solidFill>
            <a:srgbClr val="7671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At the moment the company lacks an efficient way to forecast sales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13E2C3AC-959E-4FC5-A380-B3B1CB55F6C2}"/>
              </a:ext>
            </a:extLst>
          </p:cNvPr>
          <p:cNvSpPr/>
          <p:nvPr/>
        </p:nvSpPr>
        <p:spPr>
          <a:xfrm>
            <a:off x="631601" y="5291216"/>
            <a:ext cx="2260175" cy="1057290"/>
          </a:xfrm>
          <a:prstGeom prst="rect">
            <a:avLst/>
          </a:prstGeom>
          <a:solidFill>
            <a:srgbClr val="7671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The chemical company has asked Group 4 to develop a functional sales forecasting system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B9454247-106A-47D0-B9C6-630AFBCA3050}"/>
              </a:ext>
            </a:extLst>
          </p:cNvPr>
          <p:cNvSpPr/>
          <p:nvPr/>
        </p:nvSpPr>
        <p:spPr>
          <a:xfrm>
            <a:off x="3330427" y="1987003"/>
            <a:ext cx="8051947" cy="1054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/>
                </a:solidFill>
              </a:rPr>
              <a:t>In order to accommodate reasonable demand planning and safety measures the company needs to react 6 months before the initial sales happen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C1DA6B97-75AD-41C2-81FE-4BCDC9C7B0BC}"/>
              </a:ext>
            </a:extLst>
          </p:cNvPr>
          <p:cNvSpPr/>
          <p:nvPr/>
        </p:nvSpPr>
        <p:spPr>
          <a:xfrm>
            <a:off x="3330427" y="5294406"/>
            <a:ext cx="8051947" cy="1054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/>
                </a:solidFill>
              </a:rPr>
              <a:t>The required system must be able to forecast product sales on Acitve Pharmaceutical Ingredients (API) family level and if possible, on a weekly basis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/>
                </a:solidFill>
              </a:rPr>
              <a:t>The forecasts should be based on historical sales data as well as inventory, booking and reservation information if necessary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2E441D7-7394-4F18-923A-D1D480D1CD83}"/>
              </a:ext>
            </a:extLst>
          </p:cNvPr>
          <p:cNvSpPr txBox="1"/>
          <p:nvPr/>
        </p:nvSpPr>
        <p:spPr>
          <a:xfrm>
            <a:off x="838364" y="193111"/>
            <a:ext cx="11041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>
                <a:solidFill>
                  <a:schemeClr val="bg1"/>
                </a:solidFill>
              </a:rPr>
              <a:t>Project background: Chemical company in need of efficient</a:t>
            </a:r>
            <a:br>
              <a:rPr lang="en-GB" sz="2400" b="1">
                <a:solidFill>
                  <a:schemeClr val="bg1"/>
                </a:solidFill>
              </a:rPr>
            </a:br>
            <a:r>
              <a:rPr lang="en-GB" sz="2400" b="1">
                <a:solidFill>
                  <a:schemeClr val="bg1"/>
                </a:solidFill>
              </a:rPr>
              <a:t>sales forecasts  6 months beforehand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E03F9E-91C6-4E20-AA24-7FF7CEA845F6}"/>
              </a:ext>
            </a:extLst>
          </p:cNvPr>
          <p:cNvSpPr/>
          <p:nvPr/>
        </p:nvSpPr>
        <p:spPr>
          <a:xfrm>
            <a:off x="3330427" y="3642299"/>
            <a:ext cx="8051947" cy="1054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/>
                </a:solidFill>
              </a:rPr>
              <a:t>Currently there is no efficient method in place which would allow the forercasting of sales early enough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/>
                </a:solidFill>
              </a:rPr>
              <a:t>This lack of forecasting leads to decisions being taken based on heritage infromation, resulting in inefficiencies in the production process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24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906B940-C8CA-4F8F-82ED-945986E0B76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238509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312420" y="111514"/>
            <a:ext cx="11567160" cy="760290"/>
          </a:xfrm>
        </p:spPr>
        <p:txBody>
          <a:bodyPr>
            <a:normAutofit/>
          </a:bodyPr>
          <a:lstStyle/>
          <a:p>
            <a:pPr algn="ctr"/>
            <a:endParaRPr lang="en-GB" sz="2400" b="1" dirty="0"/>
          </a:p>
        </p:txBody>
      </p:sp>
      <p:sp>
        <p:nvSpPr>
          <p:cNvPr id="10" name="Sisällön paikkamerkki 2"/>
          <p:cNvSpPr txBox="1">
            <a:spLocks/>
          </p:cNvSpPr>
          <p:nvPr/>
        </p:nvSpPr>
        <p:spPr>
          <a:xfrm>
            <a:off x="545317" y="1336431"/>
            <a:ext cx="5179918" cy="45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GB" sz="1400" b="1" u="sng" dirty="0"/>
          </a:p>
        </p:txBody>
      </p:sp>
      <p:sp>
        <p:nvSpPr>
          <p:cNvPr id="13" name="Sisällön paikkamerkki 2"/>
          <p:cNvSpPr txBox="1">
            <a:spLocks/>
          </p:cNvSpPr>
          <p:nvPr/>
        </p:nvSpPr>
        <p:spPr>
          <a:xfrm>
            <a:off x="545318" y="4679008"/>
            <a:ext cx="10413414" cy="1678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600" dirty="0">
              <a:latin typeface="Calibri (Corpo) "/>
              <a:cs typeface="Calibri" panose="020F0502020204030204" pitchFamily="34" charset="0"/>
            </a:endParaRPr>
          </a:p>
        </p:txBody>
      </p:sp>
      <p:sp>
        <p:nvSpPr>
          <p:cNvPr id="14" name="Sisällön paikkamerkki 2"/>
          <p:cNvSpPr txBox="1">
            <a:spLocks/>
          </p:cNvSpPr>
          <p:nvPr/>
        </p:nvSpPr>
        <p:spPr>
          <a:xfrm>
            <a:off x="6552415" y="4118381"/>
            <a:ext cx="5179918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GB" sz="1400" b="1" u="sng" dirty="0"/>
          </a:p>
        </p:txBody>
      </p:sp>
      <p:sp>
        <p:nvSpPr>
          <p:cNvPr id="15" name="Sisällön paikkamerkki 2"/>
          <p:cNvSpPr txBox="1">
            <a:spLocks/>
          </p:cNvSpPr>
          <p:nvPr/>
        </p:nvSpPr>
        <p:spPr>
          <a:xfrm>
            <a:off x="6552415" y="4461281"/>
            <a:ext cx="5179917" cy="1672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200" dirty="0"/>
          </a:p>
        </p:txBody>
      </p:sp>
      <p:sp>
        <p:nvSpPr>
          <p:cNvPr id="18" name="Sisällön paikkamerkki 2"/>
          <p:cNvSpPr txBox="1">
            <a:spLocks/>
          </p:cNvSpPr>
          <p:nvPr/>
        </p:nvSpPr>
        <p:spPr>
          <a:xfrm>
            <a:off x="6877087" y="825500"/>
            <a:ext cx="4855243" cy="293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GB" sz="1400" b="1" u="sng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1F92E2E-C6D6-44C0-9D48-39FD3BBEA568}"/>
              </a:ext>
            </a:extLst>
          </p:cNvPr>
          <p:cNvSpPr/>
          <p:nvPr/>
        </p:nvSpPr>
        <p:spPr>
          <a:xfrm>
            <a:off x="0" y="0"/>
            <a:ext cx="12192000" cy="8718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+mj-lt"/>
              </a:rPr>
              <a:t>Overview: API sales highly volatile with lots of sales peaks and zero-sales periods on a weekly level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6950D57-4D58-4C6B-962F-65E32E0CFD27}"/>
              </a:ext>
            </a:extLst>
          </p:cNvPr>
          <p:cNvSpPr txBox="1"/>
          <p:nvPr/>
        </p:nvSpPr>
        <p:spPr>
          <a:xfrm>
            <a:off x="9690755" y="2912882"/>
            <a:ext cx="195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14E480-BA52-4058-9D4C-04991E0BD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14" y="1786596"/>
            <a:ext cx="6992401" cy="200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973C44A-BC2F-45C6-98D2-01E680C539A1}"/>
              </a:ext>
            </a:extLst>
          </p:cNvPr>
          <p:cNvSpPr/>
          <p:nvPr/>
        </p:nvSpPr>
        <p:spPr>
          <a:xfrm>
            <a:off x="7918311" y="1849689"/>
            <a:ext cx="3814019" cy="4182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Sales volumes vary with no clearly visible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tx1"/>
              </a:solidFill>
            </a:endParaRPr>
          </a:p>
          <a:p>
            <a:endParaRPr lang="en-GB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Even with all the API sales combined, periods with zero sales clearly visible</a:t>
            </a:r>
          </a:p>
          <a:p>
            <a:endParaRPr lang="en-GB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High sales peaks 1-3 times per year with no apparent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No initial valuation can be made regarding the time series stationarity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174C86-283D-4626-80D9-CE2894D4D700}"/>
              </a:ext>
            </a:extLst>
          </p:cNvPr>
          <p:cNvCxnSpPr>
            <a:cxnSpLocks/>
          </p:cNvCxnSpPr>
          <p:nvPr/>
        </p:nvCxnSpPr>
        <p:spPr>
          <a:xfrm>
            <a:off x="8007483" y="1853467"/>
            <a:ext cx="34817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2">
            <a:extLst>
              <a:ext uri="{FF2B5EF4-FFF2-40B4-BE49-F238E27FC236}">
                <a16:creationId xmlns:a16="http://schemas.microsoft.com/office/drawing/2014/main" id="{A58765A1-C07C-46DA-B660-CA5CEC81FEA9}"/>
              </a:ext>
            </a:extLst>
          </p:cNvPr>
          <p:cNvSpPr/>
          <p:nvPr/>
        </p:nvSpPr>
        <p:spPr>
          <a:xfrm>
            <a:off x="8007482" y="1599082"/>
            <a:ext cx="3724847" cy="208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Initial Observations</a:t>
            </a:r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11271" name="Picture 7">
            <a:extLst>
              <a:ext uri="{FF2B5EF4-FFF2-40B4-BE49-F238E27FC236}">
                <a16:creationId xmlns:a16="http://schemas.microsoft.com/office/drawing/2014/main" id="{81FAEF62-A197-403C-83A4-AB45A5EAC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22" y="4017293"/>
            <a:ext cx="7626482" cy="276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E151D8-B9C5-42DA-8C54-CD7A5BBE2B76}"/>
              </a:ext>
            </a:extLst>
          </p:cNvPr>
          <p:cNvSpPr/>
          <p:nvPr/>
        </p:nvSpPr>
        <p:spPr>
          <a:xfrm>
            <a:off x="1394831" y="1613514"/>
            <a:ext cx="5774020" cy="247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Rolling mean from 2014-01 to 2018-12 of all API families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FD58BA-460F-4793-9BD6-CD123D85D4FC}"/>
              </a:ext>
            </a:extLst>
          </p:cNvPr>
          <p:cNvSpPr/>
          <p:nvPr/>
        </p:nvSpPr>
        <p:spPr>
          <a:xfrm>
            <a:off x="1356731" y="3962167"/>
            <a:ext cx="5774020" cy="247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Rolling standard deviation from 2014-01 to 2018-12 of all API families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08C2EB-A6A0-4360-9D57-ABB02C709F43}"/>
              </a:ext>
            </a:extLst>
          </p:cNvPr>
          <p:cNvSpPr/>
          <p:nvPr/>
        </p:nvSpPr>
        <p:spPr>
          <a:xfrm>
            <a:off x="1083611" y="3681911"/>
            <a:ext cx="586211" cy="224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2014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6547DB-3498-479A-8F87-918BA2D35F00}"/>
              </a:ext>
            </a:extLst>
          </p:cNvPr>
          <p:cNvSpPr/>
          <p:nvPr/>
        </p:nvSpPr>
        <p:spPr>
          <a:xfrm>
            <a:off x="2245661" y="3681911"/>
            <a:ext cx="586211" cy="224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2015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8E0E90-9327-4806-B563-F0C7F8DB3431}"/>
              </a:ext>
            </a:extLst>
          </p:cNvPr>
          <p:cNvSpPr/>
          <p:nvPr/>
        </p:nvSpPr>
        <p:spPr>
          <a:xfrm>
            <a:off x="3407711" y="3681911"/>
            <a:ext cx="586211" cy="224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2016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93B3DC-E034-4614-889D-C7E65A183218}"/>
              </a:ext>
            </a:extLst>
          </p:cNvPr>
          <p:cNvSpPr/>
          <p:nvPr/>
        </p:nvSpPr>
        <p:spPr>
          <a:xfrm>
            <a:off x="4569761" y="3681911"/>
            <a:ext cx="586211" cy="224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2017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A044A0-D259-4107-8B1D-C5867E4C572C}"/>
              </a:ext>
            </a:extLst>
          </p:cNvPr>
          <p:cNvSpPr/>
          <p:nvPr/>
        </p:nvSpPr>
        <p:spPr>
          <a:xfrm>
            <a:off x="5839375" y="3681911"/>
            <a:ext cx="586211" cy="224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2018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67CDD3-5AB0-4E2C-A6A7-AB33E1AB854B}"/>
              </a:ext>
            </a:extLst>
          </p:cNvPr>
          <p:cNvSpPr/>
          <p:nvPr/>
        </p:nvSpPr>
        <p:spPr>
          <a:xfrm>
            <a:off x="6997797" y="3681911"/>
            <a:ext cx="586211" cy="224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2019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455BAE-4DAA-479F-B08C-14922ADA11DE}"/>
              </a:ext>
            </a:extLst>
          </p:cNvPr>
          <p:cNvSpPr/>
          <p:nvPr/>
        </p:nvSpPr>
        <p:spPr>
          <a:xfrm>
            <a:off x="1083611" y="6499622"/>
            <a:ext cx="586211" cy="224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2014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106C74-D052-4C38-A863-E817DD2708C6}"/>
              </a:ext>
            </a:extLst>
          </p:cNvPr>
          <p:cNvSpPr/>
          <p:nvPr/>
        </p:nvSpPr>
        <p:spPr>
          <a:xfrm>
            <a:off x="2245661" y="6499622"/>
            <a:ext cx="586211" cy="224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2015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005D30E-9BE4-44AC-8507-E7A557106C75}"/>
              </a:ext>
            </a:extLst>
          </p:cNvPr>
          <p:cNvSpPr/>
          <p:nvPr/>
        </p:nvSpPr>
        <p:spPr>
          <a:xfrm>
            <a:off x="3407711" y="6499622"/>
            <a:ext cx="586211" cy="224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2016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0BAA10-13F9-49D4-A023-90F24B254D38}"/>
              </a:ext>
            </a:extLst>
          </p:cNvPr>
          <p:cNvSpPr/>
          <p:nvPr/>
        </p:nvSpPr>
        <p:spPr>
          <a:xfrm>
            <a:off x="4569761" y="6499622"/>
            <a:ext cx="586211" cy="224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2017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5787CD-4B96-4756-8971-53BCB522AD55}"/>
              </a:ext>
            </a:extLst>
          </p:cNvPr>
          <p:cNvSpPr/>
          <p:nvPr/>
        </p:nvSpPr>
        <p:spPr>
          <a:xfrm>
            <a:off x="5839375" y="6499622"/>
            <a:ext cx="586211" cy="224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2018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BB785E8-EE40-4383-A8C0-F74F6E76CB8B}"/>
              </a:ext>
            </a:extLst>
          </p:cNvPr>
          <p:cNvSpPr/>
          <p:nvPr/>
        </p:nvSpPr>
        <p:spPr>
          <a:xfrm>
            <a:off x="6997797" y="6499622"/>
            <a:ext cx="586211" cy="224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2019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49B5E0-3615-4F7C-886B-38A8147B1522}"/>
              </a:ext>
            </a:extLst>
          </p:cNvPr>
          <p:cNvSpPr/>
          <p:nvPr/>
        </p:nvSpPr>
        <p:spPr>
          <a:xfrm>
            <a:off x="765137" y="1632564"/>
            <a:ext cx="317442" cy="2159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B69791-BD72-4B8B-92A3-61D29B579B81}"/>
              </a:ext>
            </a:extLst>
          </p:cNvPr>
          <p:cNvSpPr/>
          <p:nvPr/>
        </p:nvSpPr>
        <p:spPr>
          <a:xfrm>
            <a:off x="454351" y="4153305"/>
            <a:ext cx="748515" cy="23749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3CD0056-9144-4310-91E1-C72DDDD50577}"/>
              </a:ext>
            </a:extLst>
          </p:cNvPr>
          <p:cNvSpPr/>
          <p:nvPr/>
        </p:nvSpPr>
        <p:spPr>
          <a:xfrm>
            <a:off x="6990549" y="1888534"/>
            <a:ext cx="562370" cy="1992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CEE7BB-148F-4BA4-A7DA-D89BEE6D4EEC}"/>
              </a:ext>
            </a:extLst>
          </p:cNvPr>
          <p:cNvSpPr/>
          <p:nvPr/>
        </p:nvSpPr>
        <p:spPr>
          <a:xfrm>
            <a:off x="4707492" y="4262707"/>
            <a:ext cx="2842485" cy="2652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52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isällön paikkamerkki 2"/>
          <p:cNvSpPr txBox="1">
            <a:spLocks/>
          </p:cNvSpPr>
          <p:nvPr/>
        </p:nvSpPr>
        <p:spPr>
          <a:xfrm>
            <a:off x="4259381" y="2861573"/>
            <a:ext cx="5179918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GB" sz="1400" b="1" u="sng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26A83AED-2564-41D3-A54C-2CC98892E4D8}"/>
              </a:ext>
            </a:extLst>
          </p:cNvPr>
          <p:cNvSpPr/>
          <p:nvPr/>
        </p:nvSpPr>
        <p:spPr>
          <a:xfrm>
            <a:off x="0" y="0"/>
            <a:ext cx="12192000" cy="9994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/>
              <a:t>Our Approach: The API families were divided into 3 forecast group</a:t>
            </a:r>
            <a:br>
              <a:rPr lang="en-GB" sz="2400"/>
            </a:br>
            <a:r>
              <a:rPr lang="en-GB" sz="2400"/>
              <a:t>based on sales frequency and forecasted separately</a:t>
            </a:r>
            <a:endParaRPr lang="en-GB" sz="2400" b="1" dirty="0">
              <a:latin typeface="+mj-lt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588DFCE-6A9A-41A6-8239-6FD88BD7E02C}"/>
              </a:ext>
            </a:extLst>
          </p:cNvPr>
          <p:cNvSpPr/>
          <p:nvPr/>
        </p:nvSpPr>
        <p:spPr>
          <a:xfrm>
            <a:off x="7686574" y="1987003"/>
            <a:ext cx="2260600" cy="1054100"/>
          </a:xfrm>
          <a:prstGeom prst="rect">
            <a:avLst/>
          </a:prstGeom>
          <a:solidFill>
            <a:srgbClr val="767171"/>
          </a:solidFill>
          <a:ln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/>
              <a:t>Group 1:</a:t>
            </a:r>
          </a:p>
          <a:p>
            <a:pPr algn="ctr"/>
            <a:r>
              <a:rPr lang="en-GB" sz="1200" b="1"/>
              <a:t>Weekly ARIMA forecasting</a:t>
            </a:r>
          </a:p>
          <a:p>
            <a:pPr algn="ctr"/>
            <a:r>
              <a:rPr lang="en-GB" sz="1200" b="1"/>
              <a:t>2 API families</a:t>
            </a:r>
            <a:endParaRPr lang="en-GB" sz="1200" b="1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FF80BBA6-AD2E-46DB-A740-1B1F305513E9}"/>
              </a:ext>
            </a:extLst>
          </p:cNvPr>
          <p:cNvSpPr/>
          <p:nvPr/>
        </p:nvSpPr>
        <p:spPr>
          <a:xfrm>
            <a:off x="7686575" y="3176120"/>
            <a:ext cx="2260175" cy="10572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/>
              <a:t>Group 2:</a:t>
            </a:r>
          </a:p>
          <a:p>
            <a:pPr algn="ctr"/>
            <a:r>
              <a:rPr lang="en-GB" sz="1200" b="1"/>
              <a:t>Monthly ARIMA forecasting</a:t>
            </a:r>
          </a:p>
          <a:p>
            <a:pPr algn="ctr"/>
            <a:r>
              <a:rPr lang="en-GB" sz="1200" b="1"/>
              <a:t>10 API families</a:t>
            </a:r>
            <a:endParaRPr lang="en-GB" sz="1200" b="1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C1BC603-4A64-4A61-A89A-FF6A26B4F375}"/>
              </a:ext>
            </a:extLst>
          </p:cNvPr>
          <p:cNvSpPr/>
          <p:nvPr/>
        </p:nvSpPr>
        <p:spPr>
          <a:xfrm>
            <a:off x="7686575" y="4368426"/>
            <a:ext cx="2260175" cy="10572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/>
              <a:t>Group 3:</a:t>
            </a:r>
          </a:p>
          <a:p>
            <a:pPr algn="ctr"/>
            <a:r>
              <a:rPr lang="en-GB" sz="1200" b="1"/>
              <a:t>Min and max estimate of historical 6 month sales periods</a:t>
            </a:r>
          </a:p>
          <a:p>
            <a:pPr algn="ctr"/>
            <a:r>
              <a:rPr lang="en-GB" sz="1200" b="1"/>
              <a:t>10 API families</a:t>
            </a:r>
            <a:endParaRPr lang="en-GB" sz="1200" b="1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6020014B-D80D-4666-86C2-EADB470401D7}"/>
              </a:ext>
            </a:extLst>
          </p:cNvPr>
          <p:cNvSpPr/>
          <p:nvPr/>
        </p:nvSpPr>
        <p:spPr>
          <a:xfrm>
            <a:off x="409676" y="1987002"/>
            <a:ext cx="2260600" cy="453427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Dataset:</a:t>
            </a:r>
            <a:endParaRPr lang="en-GB" sz="2000" b="1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 63 API families</a:t>
            </a:r>
            <a:endParaRPr lang="en-GB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GB" dirty="0">
                <a:solidFill>
                  <a:schemeClr val="tx1"/>
                </a:solidFill>
                <a:cs typeface="Calibri"/>
              </a:rPr>
              <a:t>historical daily time series data from</a:t>
            </a:r>
            <a:br>
              <a:rPr lang="en-GB" dirty="0">
                <a:solidFill>
                  <a:schemeClr val="tx1"/>
                </a:solidFill>
                <a:cs typeface="Calibri"/>
              </a:rPr>
            </a:br>
            <a:r>
              <a:rPr lang="en-GB" dirty="0">
                <a:solidFill>
                  <a:schemeClr val="tx1"/>
                </a:solidFill>
                <a:cs typeface="Calibri"/>
              </a:rPr>
              <a:t>2014-01 to 2018-12</a:t>
            </a:r>
          </a:p>
        </p:txBody>
      </p:sp>
      <p:sp>
        <p:nvSpPr>
          <p:cNvPr id="10" name="Arrow: Right 1">
            <a:extLst>
              <a:ext uri="{FF2B5EF4-FFF2-40B4-BE49-F238E27FC236}">
                <a16:creationId xmlns:a16="http://schemas.microsoft.com/office/drawing/2014/main" id="{4768AE7E-62BC-45E9-BBF1-3D36DB93F413}"/>
              </a:ext>
            </a:extLst>
          </p:cNvPr>
          <p:cNvSpPr/>
          <p:nvPr/>
        </p:nvSpPr>
        <p:spPr>
          <a:xfrm>
            <a:off x="5940375" y="2191530"/>
            <a:ext cx="978408" cy="645046"/>
          </a:xfrm>
          <a:prstGeom prst="rightArrow">
            <a:avLst/>
          </a:prstGeom>
          <a:solidFill>
            <a:srgbClr val="767171"/>
          </a:solidFill>
          <a:ln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Arrow: Right 14">
            <a:extLst>
              <a:ext uri="{FF2B5EF4-FFF2-40B4-BE49-F238E27FC236}">
                <a16:creationId xmlns:a16="http://schemas.microsoft.com/office/drawing/2014/main" id="{2F1DA2E5-BFEB-48A7-94A5-A65264D12098}"/>
              </a:ext>
            </a:extLst>
          </p:cNvPr>
          <p:cNvSpPr/>
          <p:nvPr/>
        </p:nvSpPr>
        <p:spPr>
          <a:xfrm>
            <a:off x="5940375" y="3383039"/>
            <a:ext cx="978408" cy="64504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Arrow: Right 15">
            <a:extLst>
              <a:ext uri="{FF2B5EF4-FFF2-40B4-BE49-F238E27FC236}">
                <a16:creationId xmlns:a16="http://schemas.microsoft.com/office/drawing/2014/main" id="{CD4279B3-FAEB-4DC6-9EFE-588D1340FD2B}"/>
              </a:ext>
            </a:extLst>
          </p:cNvPr>
          <p:cNvSpPr/>
          <p:nvPr/>
        </p:nvSpPr>
        <p:spPr>
          <a:xfrm>
            <a:off x="5940375" y="4574548"/>
            <a:ext cx="978408" cy="645046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Arrow: Right 18">
            <a:extLst>
              <a:ext uri="{FF2B5EF4-FFF2-40B4-BE49-F238E27FC236}">
                <a16:creationId xmlns:a16="http://schemas.microsoft.com/office/drawing/2014/main" id="{A5D8F928-0FB2-460E-8973-06EE12C386C5}"/>
              </a:ext>
            </a:extLst>
          </p:cNvPr>
          <p:cNvSpPr/>
          <p:nvPr/>
        </p:nvSpPr>
        <p:spPr>
          <a:xfrm>
            <a:off x="5940375" y="5631560"/>
            <a:ext cx="978408" cy="645046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6717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21">
            <a:extLst>
              <a:ext uri="{FF2B5EF4-FFF2-40B4-BE49-F238E27FC236}">
                <a16:creationId xmlns:a16="http://schemas.microsoft.com/office/drawing/2014/main" id="{C579BF37-4FA9-4BDC-8D21-DB1533BB1506}"/>
              </a:ext>
            </a:extLst>
          </p:cNvPr>
          <p:cNvSpPr/>
          <p:nvPr/>
        </p:nvSpPr>
        <p:spPr>
          <a:xfrm>
            <a:off x="7686575" y="5467180"/>
            <a:ext cx="2260175" cy="1057290"/>
          </a:xfrm>
          <a:prstGeom prst="rect">
            <a:avLst/>
          </a:prstGeom>
          <a:solidFill>
            <a:schemeClr val="tx1"/>
          </a:solidFill>
          <a:ln>
            <a:solidFill>
              <a:srgbClr val="76717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Not forecastable API Families</a:t>
            </a:r>
          </a:p>
          <a:p>
            <a:pPr algn="ctr"/>
            <a:r>
              <a:rPr lang="en-GB" sz="1200" b="1" dirty="0"/>
              <a:t>41 API Families </a:t>
            </a: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AD11D6B7-0014-4F98-AD21-61DCF8516E2A}"/>
              </a:ext>
            </a:extLst>
          </p:cNvPr>
          <p:cNvSpPr/>
          <p:nvPr/>
        </p:nvSpPr>
        <p:spPr>
          <a:xfrm>
            <a:off x="3493852" y="1987003"/>
            <a:ext cx="2055092" cy="1054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Weekly sales frequency more than 80%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7" name="Rectangle 23">
            <a:extLst>
              <a:ext uri="{FF2B5EF4-FFF2-40B4-BE49-F238E27FC236}">
                <a16:creationId xmlns:a16="http://schemas.microsoft.com/office/drawing/2014/main" id="{074281AF-94F6-4B1E-92A9-08C4924FF2C4}"/>
              </a:ext>
            </a:extLst>
          </p:cNvPr>
          <p:cNvSpPr/>
          <p:nvPr/>
        </p:nvSpPr>
        <p:spPr>
          <a:xfrm>
            <a:off x="3493852" y="3179310"/>
            <a:ext cx="2055092" cy="1054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Monthly sales frequency more than 80%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9" name="Rectangle 24">
            <a:extLst>
              <a:ext uri="{FF2B5EF4-FFF2-40B4-BE49-F238E27FC236}">
                <a16:creationId xmlns:a16="http://schemas.microsoft.com/office/drawing/2014/main" id="{7C92F39B-E192-41DD-90B1-35635BF1D16D}"/>
              </a:ext>
            </a:extLst>
          </p:cNvPr>
          <p:cNvSpPr/>
          <p:nvPr/>
        </p:nvSpPr>
        <p:spPr>
          <a:xfrm>
            <a:off x="3493852" y="4368426"/>
            <a:ext cx="2055092" cy="1054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Monthly sales frequency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>
                <a:solidFill>
                  <a:schemeClr val="tx1"/>
                </a:solidFill>
              </a:rPr>
              <a:t>more than 33%</a:t>
            </a:r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F2B52677-FAE7-483E-B846-B497D4E3D2A8}"/>
              </a:ext>
            </a:extLst>
          </p:cNvPr>
          <p:cNvSpPr/>
          <p:nvPr/>
        </p:nvSpPr>
        <p:spPr>
          <a:xfrm>
            <a:off x="3493852" y="5467180"/>
            <a:ext cx="2055092" cy="1054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Monthly sales frequency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less than 33%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74E8C27-8B36-455E-8134-72BC9D0760DB}"/>
              </a:ext>
            </a:extLst>
          </p:cNvPr>
          <p:cNvCxnSpPr>
            <a:cxnSpLocks/>
          </p:cNvCxnSpPr>
          <p:nvPr/>
        </p:nvCxnSpPr>
        <p:spPr>
          <a:xfrm>
            <a:off x="3276564" y="1882066"/>
            <a:ext cx="23243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2">
            <a:extLst>
              <a:ext uri="{FF2B5EF4-FFF2-40B4-BE49-F238E27FC236}">
                <a16:creationId xmlns:a16="http://schemas.microsoft.com/office/drawing/2014/main" id="{EFDEE77C-2897-49E9-A099-F9A166BD8A80}"/>
              </a:ext>
            </a:extLst>
          </p:cNvPr>
          <p:cNvSpPr/>
          <p:nvPr/>
        </p:nvSpPr>
        <p:spPr>
          <a:xfrm>
            <a:off x="3269187" y="1579288"/>
            <a:ext cx="2486660" cy="305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Group criteria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7AB2C24-83A7-40C3-BE6D-A0768AF15AD1}"/>
              </a:ext>
            </a:extLst>
          </p:cNvPr>
          <p:cNvSpPr/>
          <p:nvPr/>
        </p:nvSpPr>
        <p:spPr>
          <a:xfrm rot="10800000">
            <a:off x="10113026" y="1987002"/>
            <a:ext cx="497256" cy="4534278"/>
          </a:xfrm>
          <a:prstGeom prst="triangle">
            <a:avLst>
              <a:gd name="adj" fmla="val 9788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95A0CA-0CF6-4F76-A4AC-94B9E4C21B48}"/>
              </a:ext>
            </a:extLst>
          </p:cNvPr>
          <p:cNvSpPr txBox="1"/>
          <p:nvPr/>
        </p:nvSpPr>
        <p:spPr>
          <a:xfrm>
            <a:off x="15030450" y="21915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3FE61448-F790-4705-B96A-1C7FD634AC66}"/>
              </a:ext>
            </a:extLst>
          </p:cNvPr>
          <p:cNvSpPr/>
          <p:nvPr/>
        </p:nvSpPr>
        <p:spPr>
          <a:xfrm>
            <a:off x="10538862" y="1814282"/>
            <a:ext cx="654815" cy="447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FA6DC7-931E-4213-B5BD-C92435E3B2A5}"/>
              </a:ext>
            </a:extLst>
          </p:cNvPr>
          <p:cNvSpPr txBox="1"/>
          <p:nvPr/>
        </p:nvSpPr>
        <p:spPr>
          <a:xfrm>
            <a:off x="17851071" y="21915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1199B7EF-BBBC-4AB9-B8E3-9A8544845619}"/>
              </a:ext>
            </a:extLst>
          </p:cNvPr>
          <p:cNvSpPr/>
          <p:nvPr/>
        </p:nvSpPr>
        <p:spPr>
          <a:xfrm>
            <a:off x="10538862" y="6226638"/>
            <a:ext cx="654815" cy="447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31" name="Rectangle 22">
            <a:extLst>
              <a:ext uri="{FF2B5EF4-FFF2-40B4-BE49-F238E27FC236}">
                <a16:creationId xmlns:a16="http://schemas.microsoft.com/office/drawing/2014/main" id="{D88F2BE5-7D6E-4184-977F-BD53D42BD55A}"/>
              </a:ext>
            </a:extLst>
          </p:cNvPr>
          <p:cNvSpPr/>
          <p:nvPr/>
        </p:nvSpPr>
        <p:spPr>
          <a:xfrm>
            <a:off x="10319925" y="3807099"/>
            <a:ext cx="1054588" cy="447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Expected quality of forecast</a:t>
            </a:r>
          </a:p>
        </p:txBody>
      </p:sp>
    </p:spTree>
    <p:extLst>
      <p:ext uri="{BB962C8B-B14F-4D97-AF65-F5344CB8AC3E}">
        <p14:creationId xmlns:p14="http://schemas.microsoft.com/office/powerpoint/2010/main" val="667358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ABF059D-F7A7-4B2F-8463-03589E2326D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992909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think-cell Slide" r:id="rId22" imgW="592" imgH="591" progId="TCLayout.ActiveDocument.1">
                  <p:embed/>
                </p:oleObj>
              </mc:Choice>
              <mc:Fallback>
                <p:oleObj name="think-cell Slide" r:id="rId22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787ACDC-F73E-4F43-AC0E-5A122E533D0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GB" sz="1400" dirty="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584709F-773F-4105-9B0D-3BC87C88CC5C}"/>
              </a:ext>
            </a:extLst>
          </p:cNvPr>
          <p:cNvSpPr/>
          <p:nvPr/>
        </p:nvSpPr>
        <p:spPr>
          <a:xfrm>
            <a:off x="0" y="0"/>
            <a:ext cx="12192000" cy="8718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/>
              <a:t>Group 1 and Group 2 constitute 82% of the sales volume</a:t>
            </a:r>
            <a:br>
              <a:rPr lang="en-GB" sz="2400"/>
            </a:br>
            <a:r>
              <a:rPr lang="en-GB" sz="2400"/>
              <a:t>although representing only 20% of the API families </a:t>
            </a:r>
            <a:endParaRPr lang="en-GB" sz="2400" dirty="0"/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02048210-2C41-4CC0-AE22-C2B98E3C99F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2400" dirty="0"/>
          </a:p>
        </p:txBody>
      </p:sp>
      <p:graphicFrame>
        <p:nvGraphicFramePr>
          <p:cNvPr id="124" name="Chart 123">
            <a:extLst>
              <a:ext uri="{FF2B5EF4-FFF2-40B4-BE49-F238E27FC236}">
                <a16:creationId xmlns:a16="http://schemas.microsoft.com/office/drawing/2014/main" id="{92FC9784-89A4-4393-BD89-9B41DF26C2D2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91282077"/>
              </p:ext>
            </p:extLst>
          </p:nvPr>
        </p:nvGraphicFramePr>
        <p:xfrm>
          <a:off x="1174750" y="1441450"/>
          <a:ext cx="9823450" cy="414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sp>
        <p:nvSpPr>
          <p:cNvPr id="38" name="Tekstin paikkamerkki 2">
            <a:extLst>
              <a:ext uri="{FF2B5EF4-FFF2-40B4-BE49-F238E27FC236}">
                <a16:creationId xmlns:a16="http://schemas.microsoft.com/office/drawing/2014/main" id="{10E2F1CB-97C9-4913-AD91-5064A1D59327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2166938" y="5564188"/>
            <a:ext cx="59531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AE7E8AF-808E-4BEC-B9DC-BF4BD2D25D30}" type="datetime'Gr''''''''''''''''''''''''''o''u''p'''' ''''''''''1'''''">
              <a:rPr lang="en-GB" altLang="en-US" sz="1400" smtClean="0"/>
              <a:pPr/>
              <a:t>Group 1</a:t>
            </a:fld>
            <a:endParaRPr lang="en-GB" sz="1400" dirty="0">
              <a:sym typeface="+mn-lt"/>
            </a:endParaRPr>
          </a:p>
        </p:txBody>
      </p:sp>
      <p:sp>
        <p:nvSpPr>
          <p:cNvPr id="39" name="Tekstin paikkamerkki 2">
            <a:extLst>
              <a:ext uri="{FF2B5EF4-FFF2-40B4-BE49-F238E27FC236}">
                <a16:creationId xmlns:a16="http://schemas.microsoft.com/office/drawing/2014/main" id="{77E52A13-4C7B-465D-B9EF-0FFA87E64145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4581525" y="5564188"/>
            <a:ext cx="59531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245E90C-366C-4018-9CD4-DC72EF16B14D}" type="datetime'''''G''''''''''''''rou''p'''''''''''''''''''' ''''2'''''''''">
              <a:rPr lang="en-GB" altLang="en-US" sz="1400" smtClean="0"/>
              <a:pPr/>
              <a:t>Group 2</a:t>
            </a:fld>
            <a:endParaRPr lang="en-GB" sz="1400" dirty="0">
              <a:sym typeface="+mn-lt"/>
            </a:endParaRPr>
          </a:p>
        </p:txBody>
      </p:sp>
      <p:sp>
        <p:nvSpPr>
          <p:cNvPr id="47" name="Tekstin paikkamerkki 2">
            <a:extLst>
              <a:ext uri="{FF2B5EF4-FFF2-40B4-BE49-F238E27FC236}">
                <a16:creationId xmlns:a16="http://schemas.microsoft.com/office/drawing/2014/main" id="{32ED3961-9471-4FBE-B401-80ACC6B112CE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9253537" y="5564188"/>
            <a:ext cx="909638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E7C7E00-1CC3-40D1-B007-5944A8300A79}" type="datetime'''''''''N''''''''o ''''''f''''''''''''o''''''r''ec''''''asts'">
              <a:rPr lang="en-GB" altLang="en-US" sz="1400" smtClean="0"/>
              <a:pPr/>
              <a:t>No forecasts</a:t>
            </a:fld>
            <a:endParaRPr lang="en-GB" sz="1400" dirty="0">
              <a:sym typeface="+mn-lt"/>
            </a:endParaRPr>
          </a:p>
        </p:txBody>
      </p:sp>
      <p:sp>
        <p:nvSpPr>
          <p:cNvPr id="40" name="Tekstin paikkamerkki 2">
            <a:extLst>
              <a:ext uri="{FF2B5EF4-FFF2-40B4-BE49-F238E27FC236}">
                <a16:creationId xmlns:a16="http://schemas.microsoft.com/office/drawing/2014/main" id="{C91F520F-EA35-43B1-91BD-31F22970BE71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6996113" y="5564188"/>
            <a:ext cx="59531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108AE61-C8B1-4FC5-81A3-0E365F1833D5}" type="datetime'''''G''ro''''''u''p ''''''3'''''''''''''''''''''''">
              <a:rPr lang="en-GB" altLang="en-US" sz="1400" smtClean="0"/>
              <a:pPr/>
              <a:t>Group 3</a:t>
            </a:fld>
            <a:endParaRPr lang="en-GB" sz="1400" dirty="0">
              <a:sym typeface="+mn-lt"/>
            </a:endParaRPr>
          </a:p>
        </p:txBody>
      </p:sp>
      <p:sp>
        <p:nvSpPr>
          <p:cNvPr id="104" name="Tekstin paikkamerkki 2">
            <a:extLst>
              <a:ext uri="{FF2B5EF4-FFF2-40B4-BE49-F238E27FC236}">
                <a16:creationId xmlns:a16="http://schemas.microsoft.com/office/drawing/2014/main" id="{AEF9DCAA-5403-46A2-99D5-D05AA2F9021B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2716213" y="3170238"/>
            <a:ext cx="3587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B5C3AFB-F9EE-4CFC-B63B-B94312FE5CA4}" type="datetime'''''''3''''''5''''%'''''''''''''''''''''''''''">
              <a:rPr lang="en-GB" altLang="en-US" sz="1400" smtClean="0"/>
              <a:pPr/>
              <a:t>35%</a:t>
            </a:fld>
            <a:endParaRPr lang="en-GB" sz="1400" dirty="0">
              <a:sym typeface="+mn-lt"/>
            </a:endParaRPr>
          </a:p>
        </p:txBody>
      </p:sp>
      <p:sp>
        <p:nvSpPr>
          <p:cNvPr id="109" name="Tekstin paikkamerkki 2">
            <a:extLst>
              <a:ext uri="{FF2B5EF4-FFF2-40B4-BE49-F238E27FC236}">
                <a16:creationId xmlns:a16="http://schemas.microsoft.com/office/drawing/2014/main" id="{18AAE8BB-EAB3-4BF8-BEF9-DE518822987F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5130801" y="2439988"/>
            <a:ext cx="3587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B84BB2E-F1E8-4ADC-83F0-5B09208194FD}" type="datetime'''''''''''''''''''4''''''''''''''''''''''''''''''''''''7%'">
              <a:rPr lang="en-GB" altLang="en-US" sz="1400" smtClean="0"/>
              <a:pPr/>
              <a:t>47%</a:t>
            </a:fld>
            <a:endParaRPr lang="en-GB" sz="1400" dirty="0">
              <a:sym typeface="+mn-lt"/>
            </a:endParaRPr>
          </a:p>
        </p:txBody>
      </p:sp>
      <p:sp>
        <p:nvSpPr>
          <p:cNvPr id="110" name="Tekstin paikkamerkki 2">
            <a:extLst>
              <a:ext uri="{FF2B5EF4-FFF2-40B4-BE49-F238E27FC236}">
                <a16:creationId xmlns:a16="http://schemas.microsoft.com/office/drawing/2014/main" id="{CCB08D62-843D-4113-9175-A048B259524F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7545389" y="4568825"/>
            <a:ext cx="3587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741A220-0664-4BCE-BAF0-8C6D3638C2F7}" type="datetime'''''''''''''''''''''''''''''''''''1''''''''''''''2%'''''''''">
              <a:rPr lang="en-GB" altLang="en-US" sz="1400" smtClean="0"/>
              <a:pPr/>
              <a:t>12%</a:t>
            </a:fld>
            <a:endParaRPr lang="en-GB" sz="1400" dirty="0">
              <a:sym typeface="+mn-lt"/>
            </a:endParaRPr>
          </a:p>
        </p:txBody>
      </p:sp>
      <p:sp>
        <p:nvSpPr>
          <p:cNvPr id="111" name="Tekstin paikkamerkki 2">
            <a:extLst>
              <a:ext uri="{FF2B5EF4-FFF2-40B4-BE49-F238E27FC236}">
                <a16:creationId xmlns:a16="http://schemas.microsoft.com/office/drawing/2014/main" id="{D1234181-56FE-4E9A-A0BD-D85BCC4762A8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10006013" y="4854575"/>
            <a:ext cx="268288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345D434-5CDD-42A0-B03D-BDF2C8831657}" type="datetime'''''7''''''''''''''%'''''''''''">
              <a:rPr lang="en-GB" altLang="en-US" sz="1400" smtClean="0"/>
              <a:pPr/>
              <a:t>7%</a:t>
            </a:fld>
            <a:endParaRPr lang="en-GB" sz="1400" dirty="0">
              <a:sym typeface="+mn-lt"/>
            </a:endParaRPr>
          </a:p>
        </p:txBody>
      </p:sp>
      <p:sp>
        <p:nvSpPr>
          <p:cNvPr id="119" name="Tekstin paikkamerkki 2">
            <a:extLst>
              <a:ext uri="{FF2B5EF4-FFF2-40B4-BE49-F238E27FC236}">
                <a16:creationId xmlns:a16="http://schemas.microsoft.com/office/drawing/2014/main" id="{FD18C19E-18D4-4DC5-B051-153DA3E7A17A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9097964" y="1306513"/>
            <a:ext cx="3587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3AE467D-3B53-4BFC-8B03-98C8E75449E4}" type="datetime'''''''''''''6''''''''''''5''''''''''''''''''''''%'''''''''''''">
              <a:rPr lang="en-GB" altLang="en-US" sz="1400" smtClean="0"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65%</a:t>
            </a:fld>
            <a:endParaRPr lang="en-GB" sz="1400" dirty="0">
              <a:sym typeface="+mn-lt"/>
            </a:endParaRPr>
          </a:p>
        </p:txBody>
      </p:sp>
      <p:sp>
        <p:nvSpPr>
          <p:cNvPr id="116" name="Tekstin paikkamerkki 2">
            <a:extLst>
              <a:ext uri="{FF2B5EF4-FFF2-40B4-BE49-F238E27FC236}">
                <a16:creationId xmlns:a16="http://schemas.microsoft.com/office/drawing/2014/main" id="{7D59DC8A-2674-44DF-B3EB-C120DB60498C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1900238" y="5094288"/>
            <a:ext cx="268288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D6AD143-0EDB-4D91-9D9B-4589037159D6}" type="datetime'''''''''''''3''''''''''''%'''''''''''''''''''">
              <a:rPr lang="en-GB" altLang="en-US" sz="1400" smtClean="0"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3%</a:t>
            </a:fld>
            <a:endParaRPr lang="en-GB" sz="1400" dirty="0">
              <a:sym typeface="+mn-lt"/>
            </a:endParaRPr>
          </a:p>
        </p:txBody>
      </p:sp>
      <p:sp>
        <p:nvSpPr>
          <p:cNvPr id="117" name="Tekstin paikkamerkki 2">
            <a:extLst>
              <a:ext uri="{FF2B5EF4-FFF2-40B4-BE49-F238E27FC236}">
                <a16:creationId xmlns:a16="http://schemas.microsoft.com/office/drawing/2014/main" id="{97C2E959-D6D7-4A92-932D-0ED50D201527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4268789" y="4316413"/>
            <a:ext cx="3587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445CAC7-313D-46AC-BA2E-F4348100C67A}" type="datetime'''''''''''''''1''''''''''''''''6''''%'''''''''''''''''">
              <a:rPr lang="en-GB" altLang="en-US" sz="1400" smtClean="0"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16%</a:t>
            </a:fld>
            <a:endParaRPr lang="en-GB" sz="1400" dirty="0">
              <a:sym typeface="+mn-lt"/>
            </a:endParaRPr>
          </a:p>
        </p:txBody>
      </p:sp>
      <p:sp>
        <p:nvSpPr>
          <p:cNvPr id="118" name="Tekstin paikkamerkki 2">
            <a:extLst>
              <a:ext uri="{FF2B5EF4-FFF2-40B4-BE49-F238E27FC236}">
                <a16:creationId xmlns:a16="http://schemas.microsoft.com/office/drawing/2014/main" id="{178F3DF2-176F-4732-847A-3C9400BF5105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6683376" y="4316413"/>
            <a:ext cx="35877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BE1EFC4-170C-4DE0-AE24-E498DB9307B7}" type="datetime'''''''''1''''''''''''''''''''6''''''''%'''''''''''''''''''">
              <a:rPr lang="en-GB" altLang="en-US" sz="1400" smtClean="0"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16%</a:t>
            </a:fld>
            <a:endParaRPr lang="en-GB" sz="1400" dirty="0">
              <a:sym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CB1526-FB4B-4D3C-91D6-59E8CE0B913C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1308100" y="5895975"/>
            <a:ext cx="250825" cy="187325"/>
          </a:xfrm>
          <a:prstGeom prst="rect">
            <a:avLst/>
          </a:prstGeom>
          <a:solidFill>
            <a:srgbClr val="80808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3D053E-8D6A-4B0C-8B28-D0D7533FF81A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3246438" y="5895975"/>
            <a:ext cx="250825" cy="187325"/>
          </a:xfrm>
          <a:prstGeom prst="rect">
            <a:avLst/>
          </a:prstGeom>
          <a:solidFill>
            <a:srgbClr val="C0C0C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kstin paikkamerkki 2">
            <a:extLst>
              <a:ext uri="{FF2B5EF4-FFF2-40B4-BE49-F238E27FC236}">
                <a16:creationId xmlns:a16="http://schemas.microsoft.com/office/drawing/2014/main" id="{C95DAAF2-C5A1-4BBD-832F-4D25CA78EC6B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1609725" y="5891213"/>
            <a:ext cx="153511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5AA30AA-E351-4EDE-9C2F-22910EB345BB}" type="datetime'''''''% ''''''o''f ''n.''''o''.'''' API ''F''amil''''i''''es'">
              <a:rPr lang="en-GB" altLang="en-US" sz="1400" smtClean="0"/>
              <a:pPr/>
              <a:t>% of n.o. API Families</a:t>
            </a:fld>
            <a:endParaRPr lang="en-GB" sz="1400" dirty="0">
              <a:sym typeface="+mn-lt"/>
            </a:endParaRPr>
          </a:p>
        </p:txBody>
      </p:sp>
      <p:sp>
        <p:nvSpPr>
          <p:cNvPr id="37" name="Tekstin paikkamerkki 2">
            <a:extLst>
              <a:ext uri="{FF2B5EF4-FFF2-40B4-BE49-F238E27FC236}">
                <a16:creationId xmlns:a16="http://schemas.microsoft.com/office/drawing/2014/main" id="{5225054C-41BA-47B4-8020-78C5E9F93B47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3548063" y="5891213"/>
            <a:ext cx="1665288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B2EB74CE-B37C-4D4F-B646-AF193966936A}" type="datetime'''%'' of'' total'''' sa''''''l''e''''s ''''vo''''l''''um''e'">
              <a:rPr lang="en-GB" altLang="en-US" sz="1400" smtClean="0"/>
              <a:pPr/>
              <a:t>% of total sales volume</a:t>
            </a:fld>
            <a:endParaRPr lang="en-GB" sz="1400" dirty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694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4DA2E2B3-99B8-4A6B-9941-EEC14B3D045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197628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4A7B620-827F-4159-AC0D-20BC55FCC915}"/>
              </a:ext>
            </a:extLst>
          </p:cNvPr>
          <p:cNvSpPr/>
          <p:nvPr/>
        </p:nvSpPr>
        <p:spPr>
          <a:xfrm>
            <a:off x="8194100" y="2639833"/>
            <a:ext cx="1384300" cy="596900"/>
          </a:xfrm>
          <a:prstGeom prst="rect">
            <a:avLst/>
          </a:prstGeom>
          <a:solidFill>
            <a:srgbClr val="FF0000">
              <a:alpha val="66000"/>
            </a:srgbClr>
          </a:solidFill>
          <a:ln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JUG01S3193P159</a:t>
            </a:r>
            <a:endParaRPr lang="en-GB" sz="1200" dirty="0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8DB20450-94B5-46CD-9E01-219971CE412A}"/>
              </a:ext>
            </a:extLst>
          </p:cNvPr>
          <p:cNvSpPr/>
          <p:nvPr/>
        </p:nvSpPr>
        <p:spPr>
          <a:xfrm>
            <a:off x="8194100" y="3657723"/>
            <a:ext cx="1384300" cy="596900"/>
          </a:xfrm>
          <a:prstGeom prst="rect">
            <a:avLst/>
          </a:prstGeom>
          <a:solidFill>
            <a:schemeClr val="accent1"/>
          </a:solidFill>
          <a:ln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JUG01U319P149</a:t>
            </a:r>
            <a:endParaRPr lang="en-GB" sz="1200" dirty="0"/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9C9C8357-E2AD-47BD-9002-40C7A9C9CF84}"/>
              </a:ext>
            </a:extLst>
          </p:cNvPr>
          <p:cNvSpPr txBox="1"/>
          <p:nvPr/>
        </p:nvSpPr>
        <p:spPr>
          <a:xfrm>
            <a:off x="9909005" y="2315328"/>
            <a:ext cx="1402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Forecast accuracy</a:t>
            </a:r>
            <a:r>
              <a:rPr lang="en-GB" sz="1200" baseline="30000"/>
              <a:t>(1)</a:t>
            </a:r>
            <a:endParaRPr lang="en-GB" sz="1200" baseline="30000" dirty="0"/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F255172C-5497-4C4E-A755-CA0E607D3E49}"/>
              </a:ext>
            </a:extLst>
          </p:cNvPr>
          <p:cNvSpPr/>
          <p:nvPr/>
        </p:nvSpPr>
        <p:spPr>
          <a:xfrm>
            <a:off x="10070654" y="2639833"/>
            <a:ext cx="952500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62%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4" name="Rectangle 29">
            <a:extLst>
              <a:ext uri="{FF2B5EF4-FFF2-40B4-BE49-F238E27FC236}">
                <a16:creationId xmlns:a16="http://schemas.microsoft.com/office/drawing/2014/main" id="{F3ECA99F-A2DE-4BA9-AAD1-E6F06B558742}"/>
              </a:ext>
            </a:extLst>
          </p:cNvPr>
          <p:cNvSpPr/>
          <p:nvPr/>
        </p:nvSpPr>
        <p:spPr>
          <a:xfrm>
            <a:off x="10070654" y="3644546"/>
            <a:ext cx="952500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58%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584709F-773F-4105-9B0D-3BC87C88CC5C}"/>
              </a:ext>
            </a:extLst>
          </p:cNvPr>
          <p:cNvSpPr/>
          <p:nvPr/>
        </p:nvSpPr>
        <p:spPr>
          <a:xfrm>
            <a:off x="0" y="0"/>
            <a:ext cx="12192000" cy="8718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>
                <a:latin typeface="+mj-lt"/>
              </a:rPr>
              <a:t>Group 1 API families were forecasted on a weekly basis with an ARIMA model</a:t>
            </a:r>
            <a:endParaRPr lang="en-GB" sz="2400" b="1" dirty="0">
              <a:latin typeface="+mj-lt"/>
            </a:endParaRP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3542B671-2B94-4922-8445-E7ED0A41E764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99422" y="1424876"/>
            <a:ext cx="7607753" cy="465031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208801-A36E-4508-9CAC-FBCFAB21C8E5}"/>
              </a:ext>
            </a:extLst>
          </p:cNvPr>
          <p:cNvCxnSpPr>
            <a:cxnSpLocks/>
          </p:cNvCxnSpPr>
          <p:nvPr/>
        </p:nvCxnSpPr>
        <p:spPr>
          <a:xfrm>
            <a:off x="9936740" y="2582683"/>
            <a:ext cx="12203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8">
            <a:extLst>
              <a:ext uri="{FF2B5EF4-FFF2-40B4-BE49-F238E27FC236}">
                <a16:creationId xmlns:a16="http://schemas.microsoft.com/office/drawing/2014/main" id="{4043698E-E08E-422F-ADB9-DCCDB75DB95E}"/>
              </a:ext>
            </a:extLst>
          </p:cNvPr>
          <p:cNvSpPr txBox="1"/>
          <p:nvPr/>
        </p:nvSpPr>
        <p:spPr>
          <a:xfrm>
            <a:off x="104776" y="6336744"/>
            <a:ext cx="11082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/>
              <a:t>(1) Calculated as the percentage of historical sales within the 70% forecasting interval</a:t>
            </a:r>
            <a:endParaRPr lang="en-GB" sz="1000" baseline="30000" dirty="0"/>
          </a:p>
        </p:txBody>
      </p:sp>
    </p:spTree>
    <p:extLst>
      <p:ext uri="{BB962C8B-B14F-4D97-AF65-F5344CB8AC3E}">
        <p14:creationId xmlns:p14="http://schemas.microsoft.com/office/powerpoint/2010/main" val="418440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6C5567CE-471C-40E5-A906-A53FC88F115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552176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ttangolo 16">
            <a:extLst>
              <a:ext uri="{FF2B5EF4-FFF2-40B4-BE49-F238E27FC236}">
                <a16:creationId xmlns:a16="http://schemas.microsoft.com/office/drawing/2014/main" id="{2584709F-773F-4105-9B0D-3BC87C88CC5C}"/>
              </a:ext>
            </a:extLst>
          </p:cNvPr>
          <p:cNvSpPr/>
          <p:nvPr/>
        </p:nvSpPr>
        <p:spPr>
          <a:xfrm>
            <a:off x="0" y="0"/>
            <a:ext cx="12192000" cy="8718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/>
              <a:t>Group 2 API families were forecasted on a monthly basis using ARIMA technique</a:t>
            </a:r>
            <a:endParaRPr lang="en-GB" sz="2400" b="1" dirty="0">
              <a:latin typeface="+mj-lt"/>
            </a:endParaRPr>
          </a:p>
        </p:txBody>
      </p:sp>
      <p:pic>
        <p:nvPicPr>
          <p:cNvPr id="3079" name="Picture 7">
            <a:extLst>
              <a:ext uri="{FF2B5EF4-FFF2-40B4-BE49-F238E27FC236}">
                <a16:creationId xmlns:a16="http://schemas.microsoft.com/office/drawing/2014/main" id="{6A558A7F-DE79-4E34-899F-4A681783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16" y="1524003"/>
            <a:ext cx="6928098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7911292-6C9B-42AC-A633-F0A1863080BF}"/>
              </a:ext>
            </a:extLst>
          </p:cNvPr>
          <p:cNvSpPr/>
          <p:nvPr/>
        </p:nvSpPr>
        <p:spPr>
          <a:xfrm>
            <a:off x="7472824" y="3111311"/>
            <a:ext cx="2026753" cy="336934"/>
          </a:xfrm>
          <a:prstGeom prst="rect">
            <a:avLst/>
          </a:prstGeom>
          <a:solidFill>
            <a:schemeClr val="accent6">
              <a:alpha val="66000"/>
            </a:schemeClr>
          </a:solidFill>
          <a:ln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JUG01Q1104P109</a:t>
            </a: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3DE87ECF-BCBA-4A90-8DAD-4DEBC4B9344A}"/>
              </a:ext>
            </a:extLst>
          </p:cNvPr>
          <p:cNvSpPr txBox="1"/>
          <p:nvPr/>
        </p:nvSpPr>
        <p:spPr>
          <a:xfrm>
            <a:off x="10110074" y="1486653"/>
            <a:ext cx="1402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/>
              <a:t>Forecast accuracy</a:t>
            </a:r>
            <a:r>
              <a:rPr lang="en-GB" sz="1200" baseline="30000"/>
              <a:t>(1)</a:t>
            </a:r>
            <a:endParaRPr lang="en-GB" sz="1200" baseline="30000" dirty="0"/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A3CE79EF-DAFC-4A88-BDFA-4C2E78BDED7F}"/>
              </a:ext>
            </a:extLst>
          </p:cNvPr>
          <p:cNvSpPr/>
          <p:nvPr/>
        </p:nvSpPr>
        <p:spPr>
          <a:xfrm>
            <a:off x="10246867" y="3111311"/>
            <a:ext cx="1152525" cy="336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83%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F96E98-B1BA-4506-8E67-209E9B070DF0}"/>
              </a:ext>
            </a:extLst>
          </p:cNvPr>
          <p:cNvCxnSpPr>
            <a:cxnSpLocks/>
          </p:cNvCxnSpPr>
          <p:nvPr/>
        </p:nvCxnSpPr>
        <p:spPr>
          <a:xfrm>
            <a:off x="10065781" y="1754008"/>
            <a:ext cx="14765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709F700-72DE-4821-8E39-8393EB9BD171}"/>
              </a:ext>
            </a:extLst>
          </p:cNvPr>
          <p:cNvSpPr/>
          <p:nvPr/>
        </p:nvSpPr>
        <p:spPr>
          <a:xfrm>
            <a:off x="7472824" y="2497651"/>
            <a:ext cx="2026753" cy="336934"/>
          </a:xfrm>
          <a:prstGeom prst="rect">
            <a:avLst/>
          </a:prstGeom>
          <a:solidFill>
            <a:schemeClr val="accent2">
              <a:alpha val="66000"/>
            </a:schemeClr>
          </a:solidFill>
          <a:ln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latin typeface="Segoe UI" panose="020B0502040204020203" pitchFamily="34" charset="0"/>
              </a:rPr>
              <a:t>JUG01R3355P109</a:t>
            </a:r>
            <a:endParaRPr lang="en-GB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C4C7E7-F2CF-4DBF-97E3-2518BCCAB316}"/>
              </a:ext>
            </a:extLst>
          </p:cNvPr>
          <p:cNvSpPr/>
          <p:nvPr/>
        </p:nvSpPr>
        <p:spPr>
          <a:xfrm>
            <a:off x="7472824" y="1883991"/>
            <a:ext cx="2026753" cy="336934"/>
          </a:xfrm>
          <a:prstGeom prst="rect">
            <a:avLst/>
          </a:prstGeom>
          <a:solidFill>
            <a:schemeClr val="accent1">
              <a:lumMod val="60000"/>
              <a:lumOff val="40000"/>
              <a:alpha val="66000"/>
            </a:schemeClr>
          </a:solidFill>
          <a:ln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Segoe UI" panose="020B0502040204020203" pitchFamily="34" charset="0"/>
              </a:rPr>
              <a:t>JUG01U3194P1659</a:t>
            </a:r>
          </a:p>
        </p:txBody>
      </p:sp>
      <p:sp>
        <p:nvSpPr>
          <p:cNvPr id="27" name="Rectangle 28">
            <a:extLst>
              <a:ext uri="{FF2B5EF4-FFF2-40B4-BE49-F238E27FC236}">
                <a16:creationId xmlns:a16="http://schemas.microsoft.com/office/drawing/2014/main" id="{4B9B390F-EA7B-4EF6-9818-F9635DFCAA31}"/>
              </a:ext>
            </a:extLst>
          </p:cNvPr>
          <p:cNvSpPr/>
          <p:nvPr/>
        </p:nvSpPr>
        <p:spPr>
          <a:xfrm>
            <a:off x="10246867" y="2492709"/>
            <a:ext cx="1152525" cy="336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83%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46457C4E-FBF7-43B1-8C76-DFFF6001C1A7}"/>
              </a:ext>
            </a:extLst>
          </p:cNvPr>
          <p:cNvSpPr/>
          <p:nvPr/>
        </p:nvSpPr>
        <p:spPr>
          <a:xfrm>
            <a:off x="10246867" y="1883991"/>
            <a:ext cx="1152525" cy="336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67%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35E6AF-1FD9-4FA8-A0F6-AB1D5FCD93CE}"/>
              </a:ext>
            </a:extLst>
          </p:cNvPr>
          <p:cNvSpPr/>
          <p:nvPr/>
        </p:nvSpPr>
        <p:spPr>
          <a:xfrm>
            <a:off x="7472824" y="5606861"/>
            <a:ext cx="2026753" cy="336934"/>
          </a:xfrm>
          <a:prstGeom prst="rect">
            <a:avLst/>
          </a:prstGeom>
          <a:solidFill>
            <a:schemeClr val="accent6">
              <a:alpha val="66000"/>
            </a:schemeClr>
          </a:solidFill>
          <a:ln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latin typeface="Segoe UI" panose="020B0502040204020203" pitchFamily="34" charset="0"/>
              </a:rPr>
              <a:t>JUG01E4357P109</a:t>
            </a:r>
            <a:endParaRPr lang="en-GB" sz="1200" dirty="0"/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43D9DA47-F0A0-4AC8-A20E-3B391284153E}"/>
              </a:ext>
            </a:extLst>
          </p:cNvPr>
          <p:cNvSpPr/>
          <p:nvPr/>
        </p:nvSpPr>
        <p:spPr>
          <a:xfrm>
            <a:off x="10246867" y="5606861"/>
            <a:ext cx="1152525" cy="336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83%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09A409-0F7E-41E7-AFE9-CB95019CD92B}"/>
              </a:ext>
            </a:extLst>
          </p:cNvPr>
          <p:cNvSpPr/>
          <p:nvPr/>
        </p:nvSpPr>
        <p:spPr>
          <a:xfrm>
            <a:off x="7472824" y="4993201"/>
            <a:ext cx="2026753" cy="336934"/>
          </a:xfrm>
          <a:prstGeom prst="rect">
            <a:avLst/>
          </a:prstGeom>
          <a:solidFill>
            <a:schemeClr val="accent2">
              <a:alpha val="66000"/>
            </a:schemeClr>
          </a:solidFill>
          <a:ln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Segoe UI" panose="020B0502040204020203" pitchFamily="34" charset="0"/>
              </a:rPr>
              <a:t>JUG01I6090P109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257787-8256-4907-925A-F8D958C742DC}"/>
              </a:ext>
            </a:extLst>
          </p:cNvPr>
          <p:cNvSpPr/>
          <p:nvPr/>
        </p:nvSpPr>
        <p:spPr>
          <a:xfrm>
            <a:off x="7472824" y="4379541"/>
            <a:ext cx="2026753" cy="336934"/>
          </a:xfrm>
          <a:prstGeom prst="rect">
            <a:avLst/>
          </a:prstGeom>
          <a:solidFill>
            <a:schemeClr val="accent1">
              <a:lumMod val="60000"/>
              <a:lumOff val="40000"/>
              <a:alpha val="66000"/>
            </a:schemeClr>
          </a:solidFill>
          <a:ln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latin typeface="Segoe UI" panose="020B0502040204020203" pitchFamily="34" charset="0"/>
              </a:rPr>
              <a:t>JUG01U5602P109</a:t>
            </a:r>
            <a:endParaRPr lang="en-GB" sz="1200" dirty="0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A92F0C8-738B-4E18-987A-4B4F89A218C4}"/>
              </a:ext>
            </a:extLst>
          </p:cNvPr>
          <p:cNvSpPr/>
          <p:nvPr/>
        </p:nvSpPr>
        <p:spPr>
          <a:xfrm>
            <a:off x="10246867" y="4988259"/>
            <a:ext cx="1152525" cy="336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100%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BD0333DC-990F-41F4-A57B-BFF8623B33E9}"/>
              </a:ext>
            </a:extLst>
          </p:cNvPr>
          <p:cNvSpPr/>
          <p:nvPr/>
        </p:nvSpPr>
        <p:spPr>
          <a:xfrm>
            <a:off x="10246867" y="4379541"/>
            <a:ext cx="1152525" cy="336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83%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34C2DC59-231B-4F83-85EF-A944BB355221}"/>
              </a:ext>
            </a:extLst>
          </p:cNvPr>
          <p:cNvSpPr txBox="1"/>
          <p:nvPr/>
        </p:nvSpPr>
        <p:spPr>
          <a:xfrm>
            <a:off x="104776" y="6470094"/>
            <a:ext cx="11082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/>
              <a:t>(1) Calculated as the percentage of historical sales within the 70% forecasting interval</a:t>
            </a:r>
            <a:endParaRPr lang="en-GB" sz="1000" baseline="30000" dirty="0"/>
          </a:p>
        </p:txBody>
      </p:sp>
      <p:pic>
        <p:nvPicPr>
          <p:cNvPr id="3092" name="Picture 20">
            <a:extLst>
              <a:ext uri="{FF2B5EF4-FFF2-40B4-BE49-F238E27FC236}">
                <a16:creationId xmlns:a16="http://schemas.microsoft.com/office/drawing/2014/main" id="{CE1A7062-3FD0-40B6-A3B3-C34F75235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16" y="4149351"/>
            <a:ext cx="7021659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43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B1FEB69-1D11-42E3-B4F8-4FD5AFA6288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905410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ttangolo 16">
            <a:extLst>
              <a:ext uri="{FF2B5EF4-FFF2-40B4-BE49-F238E27FC236}">
                <a16:creationId xmlns:a16="http://schemas.microsoft.com/office/drawing/2014/main" id="{2584709F-773F-4105-9B0D-3BC87C88CC5C}"/>
              </a:ext>
            </a:extLst>
          </p:cNvPr>
          <p:cNvSpPr/>
          <p:nvPr/>
        </p:nvSpPr>
        <p:spPr>
          <a:xfrm>
            <a:off x="0" y="0"/>
            <a:ext cx="12192000" cy="8718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Future forecasts were made for Group 1 and Group 2 API families for the first half of 2019</a:t>
            </a:r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02048210-2C41-4CC0-AE22-C2B98E3C99F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4D64F9-1446-4286-A67C-D235BF69A6FF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330700"/>
            <a:ext cx="10284645" cy="223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A12036-4A43-44CC-B4B3-8CF8D2179042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064445" y="1750251"/>
            <a:ext cx="10058400" cy="2235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257243-2707-4695-B2F4-773FEE140C8B}"/>
              </a:ext>
            </a:extLst>
          </p:cNvPr>
          <p:cNvSpPr txBox="1"/>
          <p:nvPr/>
        </p:nvSpPr>
        <p:spPr>
          <a:xfrm>
            <a:off x="1390650" y="1546274"/>
            <a:ext cx="3269421" cy="310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Group 1 API Families with weekly intervals</a:t>
            </a:r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5FEDFE-BB45-405D-9A5C-20F6B3727EF1}"/>
              </a:ext>
            </a:extLst>
          </p:cNvPr>
          <p:cNvSpPr txBox="1"/>
          <p:nvPr/>
        </p:nvSpPr>
        <p:spPr>
          <a:xfrm>
            <a:off x="1390650" y="4175272"/>
            <a:ext cx="3367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Group 2 API Families with monthly intervals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20782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E5946940-B542-4902-AD1E-A3395E6F2FA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366152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ttangolo 16">
            <a:extLst>
              <a:ext uri="{FF2B5EF4-FFF2-40B4-BE49-F238E27FC236}">
                <a16:creationId xmlns:a16="http://schemas.microsoft.com/office/drawing/2014/main" id="{2584709F-773F-4105-9B0D-3BC87C88CC5C}"/>
              </a:ext>
            </a:extLst>
          </p:cNvPr>
          <p:cNvSpPr/>
          <p:nvPr/>
        </p:nvSpPr>
        <p:spPr>
          <a:xfrm>
            <a:off x="0" y="0"/>
            <a:ext cx="12192000" cy="8718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/>
              <a:t>Group 3 sales were estimated aat an interval of 6 months as</a:t>
            </a:r>
            <a:br>
              <a:rPr lang="en-GB" sz="2400"/>
            </a:br>
            <a:r>
              <a:rPr lang="en-GB" sz="2400"/>
              <a:t>the range between min. and max. 6 months historical sales</a:t>
            </a:r>
            <a:endParaRPr lang="en-GB" sz="2400" dirty="0"/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02048210-2C41-4CC0-AE22-C2B98E3C99F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42DBF9-A948-4BC7-85BF-0522BBC5CD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4626" y="2204798"/>
            <a:ext cx="3571917" cy="957077"/>
          </a:xfrm>
          <a:prstGeom prst="rect">
            <a:avLst/>
          </a:prstGeom>
        </p:spPr>
      </p:pic>
      <p:pic>
        <p:nvPicPr>
          <p:cNvPr id="9" name="Picture 8" descr="A picture containing water, photo, table, man&#10;&#10;Description automatically generated">
            <a:extLst>
              <a:ext uri="{FF2B5EF4-FFF2-40B4-BE49-F238E27FC236}">
                <a16:creationId xmlns:a16="http://schemas.microsoft.com/office/drawing/2014/main" id="{9853D03D-25C5-4089-88D7-8082CAE62F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150" y="4480982"/>
            <a:ext cx="3521737" cy="9916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CD39C6-94BC-43CD-A2F8-43C7C148A4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4626" y="4480982"/>
            <a:ext cx="3571917" cy="953024"/>
          </a:xfrm>
          <a:prstGeom prst="rect">
            <a:avLst/>
          </a:prstGeom>
        </p:spPr>
      </p:pic>
      <p:pic>
        <p:nvPicPr>
          <p:cNvPr id="13" name="Picture 12" descr="A picture containing photo, water, people, white&#10;&#10;Description automatically generated">
            <a:extLst>
              <a:ext uri="{FF2B5EF4-FFF2-40B4-BE49-F238E27FC236}">
                <a16:creationId xmlns:a16="http://schemas.microsoft.com/office/drawing/2014/main" id="{00F68D04-8EE4-4291-B47D-CFC02DAAFD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5570" y="3351492"/>
            <a:ext cx="3625821" cy="958269"/>
          </a:xfrm>
          <a:prstGeom prst="rect">
            <a:avLst/>
          </a:prstGeom>
        </p:spPr>
      </p:pic>
      <p:pic>
        <p:nvPicPr>
          <p:cNvPr id="20" name="Picture 19" descr="A picture containing game&#10;&#10;Description automatically generated">
            <a:extLst>
              <a:ext uri="{FF2B5EF4-FFF2-40B4-BE49-F238E27FC236}">
                <a16:creationId xmlns:a16="http://schemas.microsoft.com/office/drawing/2014/main" id="{1B131788-BD73-4F07-A500-311B245322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8151" y="2204797"/>
            <a:ext cx="3521737" cy="958876"/>
          </a:xfrm>
          <a:prstGeom prst="rect">
            <a:avLst/>
          </a:prstGeom>
        </p:spPr>
      </p:pic>
      <p:pic>
        <p:nvPicPr>
          <p:cNvPr id="22" name="Picture 21" descr="A close up of a mans face&#10;&#10;Description automatically generated">
            <a:extLst>
              <a:ext uri="{FF2B5EF4-FFF2-40B4-BE49-F238E27FC236}">
                <a16:creationId xmlns:a16="http://schemas.microsoft.com/office/drawing/2014/main" id="{95F0F724-2B25-4487-A8C3-8DFA07C2511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1694" y="1058104"/>
            <a:ext cx="3589369" cy="958269"/>
          </a:xfrm>
          <a:prstGeom prst="rect">
            <a:avLst/>
          </a:prstGeom>
        </p:spPr>
      </p:pic>
      <p:pic>
        <p:nvPicPr>
          <p:cNvPr id="24" name="Picture 23" descr="A picture containing water, table, white, kitchen&#10;&#10;Description automatically generated">
            <a:extLst>
              <a:ext uri="{FF2B5EF4-FFF2-40B4-BE49-F238E27FC236}">
                <a16:creationId xmlns:a16="http://schemas.microsoft.com/office/drawing/2014/main" id="{8C848769-5401-46B6-94D9-8E195538C3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8150" y="5645112"/>
            <a:ext cx="3521737" cy="1005923"/>
          </a:xfrm>
          <a:prstGeom prst="rect">
            <a:avLst/>
          </a:prstGeom>
        </p:spPr>
      </p:pic>
      <p:pic>
        <p:nvPicPr>
          <p:cNvPr id="26" name="Picture 25" descr="A picture containing photo, water, people, bedroom&#10;&#10;Description automatically generated">
            <a:extLst>
              <a:ext uri="{FF2B5EF4-FFF2-40B4-BE49-F238E27FC236}">
                <a16:creationId xmlns:a16="http://schemas.microsoft.com/office/drawing/2014/main" id="{E2178B07-258C-477B-AD21-89B4E472F4E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50461" y="5659095"/>
            <a:ext cx="3596716" cy="95826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79EBEA3-95F8-4256-A650-10167536437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8150" y="1066532"/>
            <a:ext cx="3448050" cy="958876"/>
          </a:xfrm>
          <a:prstGeom prst="rect">
            <a:avLst/>
          </a:prstGeom>
        </p:spPr>
      </p:pic>
      <p:pic>
        <p:nvPicPr>
          <p:cNvPr id="34" name="Picture 33" descr="A picture containing game&#10;&#10;Description automatically generated">
            <a:extLst>
              <a:ext uri="{FF2B5EF4-FFF2-40B4-BE49-F238E27FC236}">
                <a16:creationId xmlns:a16="http://schemas.microsoft.com/office/drawing/2014/main" id="{8B169B6B-2C3C-4BD1-B969-14C160F122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8150" y="3351491"/>
            <a:ext cx="3521737" cy="95887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1A61DE5-47CF-46AB-81C8-27E73750E858}"/>
              </a:ext>
            </a:extLst>
          </p:cNvPr>
          <p:cNvSpPr/>
          <p:nvPr/>
        </p:nvSpPr>
        <p:spPr>
          <a:xfrm>
            <a:off x="4334116" y="2505715"/>
            <a:ext cx="1217066" cy="26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>
                <a:solidFill>
                  <a:schemeClr val="tx1"/>
                </a:solidFill>
              </a:rPr>
              <a:t>Min: 675 kg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EC19190-5DE8-47BF-B221-6B55F1CB24BF}"/>
              </a:ext>
            </a:extLst>
          </p:cNvPr>
          <p:cNvSpPr/>
          <p:nvPr/>
        </p:nvSpPr>
        <p:spPr>
          <a:xfrm>
            <a:off x="4334116" y="2764757"/>
            <a:ext cx="1217066" cy="26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tx1"/>
                </a:solidFill>
              </a:rPr>
              <a:t>Max: 3.600 kg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AED80DC-9828-4350-8CC9-175E439EC239}"/>
              </a:ext>
            </a:extLst>
          </p:cNvPr>
          <p:cNvSpPr/>
          <p:nvPr/>
        </p:nvSpPr>
        <p:spPr>
          <a:xfrm>
            <a:off x="4334116" y="2246672"/>
            <a:ext cx="1217066" cy="26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>
                <a:solidFill>
                  <a:schemeClr val="tx1"/>
                </a:solidFill>
              </a:rPr>
              <a:t>JUG01R3355C1359</a:t>
            </a: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F38B1A2-BC1D-47FF-AD3E-66E78D25B043}"/>
              </a:ext>
            </a:extLst>
          </p:cNvPr>
          <p:cNvSpPr/>
          <p:nvPr/>
        </p:nvSpPr>
        <p:spPr>
          <a:xfrm>
            <a:off x="4334115" y="1401179"/>
            <a:ext cx="1619009" cy="26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tx1"/>
                </a:solidFill>
              </a:rPr>
              <a:t>Min sales: 36.900 kg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24D6B0D-F9B3-47ED-AF20-F1BC3236BDDF}"/>
              </a:ext>
            </a:extLst>
          </p:cNvPr>
          <p:cNvSpPr/>
          <p:nvPr/>
        </p:nvSpPr>
        <p:spPr>
          <a:xfrm>
            <a:off x="4334115" y="1660221"/>
            <a:ext cx="1619009" cy="26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tx1"/>
                </a:solidFill>
              </a:rPr>
              <a:t>Max. sales: 15.998.580 kg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849EF2-8B01-479D-8A0B-1D720BDA39DA}"/>
              </a:ext>
            </a:extLst>
          </p:cNvPr>
          <p:cNvSpPr/>
          <p:nvPr/>
        </p:nvSpPr>
        <p:spPr>
          <a:xfrm>
            <a:off x="4334116" y="1142136"/>
            <a:ext cx="1217066" cy="26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>
                <a:solidFill>
                  <a:schemeClr val="tx1"/>
                </a:solidFill>
              </a:rPr>
              <a:t>JUG01S4193P159</a:t>
            </a: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918674-9A18-469D-974F-03E60D171515}"/>
              </a:ext>
            </a:extLst>
          </p:cNvPr>
          <p:cNvSpPr/>
          <p:nvPr/>
        </p:nvSpPr>
        <p:spPr>
          <a:xfrm>
            <a:off x="4334116" y="3677795"/>
            <a:ext cx="1217066" cy="26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>
                <a:solidFill>
                  <a:schemeClr val="tx1"/>
                </a:solidFill>
              </a:rPr>
              <a:t>Min 844 kg: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401D57-D399-4E5E-9453-C755DDD374AA}"/>
              </a:ext>
            </a:extLst>
          </p:cNvPr>
          <p:cNvSpPr/>
          <p:nvPr/>
        </p:nvSpPr>
        <p:spPr>
          <a:xfrm>
            <a:off x="4334116" y="3936837"/>
            <a:ext cx="1217066" cy="26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>
                <a:solidFill>
                  <a:schemeClr val="tx1"/>
                </a:solidFill>
              </a:rPr>
              <a:t>Max: 14.850 kg 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B83B0DB-75FA-4272-9214-7B1D85C17A17}"/>
              </a:ext>
            </a:extLst>
          </p:cNvPr>
          <p:cNvSpPr/>
          <p:nvPr/>
        </p:nvSpPr>
        <p:spPr>
          <a:xfrm>
            <a:off x="4334116" y="3418752"/>
            <a:ext cx="1217066" cy="26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>
                <a:solidFill>
                  <a:schemeClr val="tx1"/>
                </a:solidFill>
              </a:rPr>
              <a:t>JUG01S3193L0389</a:t>
            </a: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CE87960-5A2D-4B46-84F7-80371088303F}"/>
              </a:ext>
            </a:extLst>
          </p:cNvPr>
          <p:cNvSpPr/>
          <p:nvPr/>
        </p:nvSpPr>
        <p:spPr>
          <a:xfrm>
            <a:off x="4334116" y="4806302"/>
            <a:ext cx="1217066" cy="26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>
                <a:solidFill>
                  <a:schemeClr val="tx1"/>
                </a:solidFill>
              </a:rPr>
              <a:t>Min: 8 kg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79CBE0D-7A8A-46CF-A601-EE0877B56CFF}"/>
              </a:ext>
            </a:extLst>
          </p:cNvPr>
          <p:cNvSpPr/>
          <p:nvPr/>
        </p:nvSpPr>
        <p:spPr>
          <a:xfrm>
            <a:off x="4334116" y="5065344"/>
            <a:ext cx="1217066" cy="26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>
                <a:solidFill>
                  <a:schemeClr val="tx1"/>
                </a:solidFill>
              </a:rPr>
              <a:t>Max: 18.826 kg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1FC232D-10B4-4075-9AA9-57CAA03A7F23}"/>
              </a:ext>
            </a:extLst>
          </p:cNvPr>
          <p:cNvSpPr/>
          <p:nvPr/>
        </p:nvSpPr>
        <p:spPr>
          <a:xfrm>
            <a:off x="4334116" y="4547259"/>
            <a:ext cx="1217066" cy="26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>
                <a:solidFill>
                  <a:schemeClr val="tx1"/>
                </a:solidFill>
              </a:rPr>
              <a:t>JUG01U4194P179</a:t>
            </a: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C167A0C-0583-4EAE-B0A7-932CD1AA3931}"/>
              </a:ext>
            </a:extLst>
          </p:cNvPr>
          <p:cNvSpPr/>
          <p:nvPr/>
        </p:nvSpPr>
        <p:spPr>
          <a:xfrm>
            <a:off x="4334116" y="5974907"/>
            <a:ext cx="1217066" cy="26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>
                <a:solidFill>
                  <a:schemeClr val="tx1"/>
                </a:solidFill>
              </a:rPr>
              <a:t>Min: 3.994 kg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855B92-6A1C-48DC-BD63-8BF6EE25F8BC}"/>
              </a:ext>
            </a:extLst>
          </p:cNvPr>
          <p:cNvSpPr/>
          <p:nvPr/>
        </p:nvSpPr>
        <p:spPr>
          <a:xfrm>
            <a:off x="4334116" y="6233949"/>
            <a:ext cx="1217066" cy="26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>
                <a:solidFill>
                  <a:schemeClr val="tx1"/>
                </a:solidFill>
              </a:rPr>
              <a:t>Max: 6.131 kg 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8F56816-3F05-4BEE-95B3-DF92DC648B40}"/>
              </a:ext>
            </a:extLst>
          </p:cNvPr>
          <p:cNvSpPr/>
          <p:nvPr/>
        </p:nvSpPr>
        <p:spPr>
          <a:xfrm>
            <a:off x="4334116" y="5715864"/>
            <a:ext cx="1217066" cy="26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>
                <a:solidFill>
                  <a:schemeClr val="tx1"/>
                </a:solidFill>
              </a:rPr>
              <a:t>JUG01U3194P1159</a:t>
            </a: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D3A507F-A4C2-4169-849E-B098A5D96BBE}"/>
              </a:ext>
            </a:extLst>
          </p:cNvPr>
          <p:cNvSpPr/>
          <p:nvPr/>
        </p:nvSpPr>
        <p:spPr>
          <a:xfrm>
            <a:off x="10267708" y="1401179"/>
            <a:ext cx="1217066" cy="26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>
                <a:solidFill>
                  <a:schemeClr val="tx1"/>
                </a:solidFill>
              </a:rPr>
              <a:t>Min: 1.125 kg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0EBAD26-9586-4424-97FB-12EA25A7472E}"/>
              </a:ext>
            </a:extLst>
          </p:cNvPr>
          <p:cNvSpPr/>
          <p:nvPr/>
        </p:nvSpPr>
        <p:spPr>
          <a:xfrm>
            <a:off x="10267708" y="1660221"/>
            <a:ext cx="1217066" cy="26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>
                <a:solidFill>
                  <a:schemeClr val="tx1"/>
                </a:solidFill>
              </a:rPr>
              <a:t>Max: 25.313 kg 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EF3CDDE-3725-4C4D-AE22-51CB8E1702C9}"/>
              </a:ext>
            </a:extLst>
          </p:cNvPr>
          <p:cNvSpPr/>
          <p:nvPr/>
        </p:nvSpPr>
        <p:spPr>
          <a:xfrm>
            <a:off x="10267708" y="1142136"/>
            <a:ext cx="1217066" cy="26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>
                <a:solidFill>
                  <a:schemeClr val="tx1"/>
                </a:solidFill>
              </a:rPr>
              <a:t>JUG01U3194P1529</a:t>
            </a: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6B2E881-84DC-4C03-9B44-C89ABB94EBD8}"/>
              </a:ext>
            </a:extLst>
          </p:cNvPr>
          <p:cNvSpPr/>
          <p:nvPr/>
        </p:nvSpPr>
        <p:spPr>
          <a:xfrm>
            <a:off x="10267708" y="2501896"/>
            <a:ext cx="1217066" cy="26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>
                <a:solidFill>
                  <a:schemeClr val="tx1"/>
                </a:solidFill>
              </a:rPr>
              <a:t>Min: 5.063 kg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A98A423-2600-4F8C-8718-F73DCA700FB6}"/>
              </a:ext>
            </a:extLst>
          </p:cNvPr>
          <p:cNvSpPr/>
          <p:nvPr/>
        </p:nvSpPr>
        <p:spPr>
          <a:xfrm>
            <a:off x="10267708" y="2760938"/>
            <a:ext cx="1217066" cy="26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>
                <a:solidFill>
                  <a:schemeClr val="tx1"/>
                </a:solidFill>
              </a:rPr>
              <a:t>Max: 15.738 kg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C69C18-6456-4263-BB51-28E1959DD652}"/>
              </a:ext>
            </a:extLst>
          </p:cNvPr>
          <p:cNvSpPr/>
          <p:nvPr/>
        </p:nvSpPr>
        <p:spPr>
          <a:xfrm>
            <a:off x="10267708" y="2242853"/>
            <a:ext cx="1217066" cy="26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>
                <a:solidFill>
                  <a:schemeClr val="tx1"/>
                </a:solidFill>
              </a:rPr>
              <a:t>JUG01U5194C179</a:t>
            </a: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F239E59-6309-4A83-8AD7-BD4C03F38901}"/>
              </a:ext>
            </a:extLst>
          </p:cNvPr>
          <p:cNvSpPr/>
          <p:nvPr/>
        </p:nvSpPr>
        <p:spPr>
          <a:xfrm>
            <a:off x="10267708" y="3677795"/>
            <a:ext cx="1217066" cy="26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>
                <a:solidFill>
                  <a:schemeClr val="tx1"/>
                </a:solidFill>
              </a:rPr>
              <a:t>Min: 1.575 kg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06C457B-6589-40BE-B4BF-F6CA90AC900B}"/>
              </a:ext>
            </a:extLst>
          </p:cNvPr>
          <p:cNvSpPr/>
          <p:nvPr/>
        </p:nvSpPr>
        <p:spPr>
          <a:xfrm>
            <a:off x="10267708" y="3936837"/>
            <a:ext cx="1217066" cy="26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>
                <a:solidFill>
                  <a:schemeClr val="tx1"/>
                </a:solidFill>
              </a:rPr>
              <a:t>Max: 7.650 kg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3B04462-EF48-4EEA-998F-079207B52382}"/>
              </a:ext>
            </a:extLst>
          </p:cNvPr>
          <p:cNvSpPr/>
          <p:nvPr/>
        </p:nvSpPr>
        <p:spPr>
          <a:xfrm>
            <a:off x="10267708" y="3418752"/>
            <a:ext cx="1217066" cy="26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>
                <a:solidFill>
                  <a:schemeClr val="tx1"/>
                </a:solidFill>
              </a:rPr>
              <a:t>JUGI5090C1459</a:t>
            </a: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7FCF6DB-0BEE-4D9C-98C4-B0EA8729E934}"/>
              </a:ext>
            </a:extLst>
          </p:cNvPr>
          <p:cNvSpPr/>
          <p:nvPr/>
        </p:nvSpPr>
        <p:spPr>
          <a:xfrm>
            <a:off x="10267708" y="4806302"/>
            <a:ext cx="1217066" cy="26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>
                <a:solidFill>
                  <a:schemeClr val="tx1"/>
                </a:solidFill>
              </a:rPr>
              <a:t>Min: 2.813 kg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9966F2-B80B-4929-88CC-391BD44D75AC}"/>
              </a:ext>
            </a:extLst>
          </p:cNvPr>
          <p:cNvSpPr/>
          <p:nvPr/>
        </p:nvSpPr>
        <p:spPr>
          <a:xfrm>
            <a:off x="10267708" y="5065344"/>
            <a:ext cx="1217066" cy="26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>
                <a:solidFill>
                  <a:schemeClr val="tx1"/>
                </a:solidFill>
              </a:rPr>
              <a:t>Max: 24.469 kg 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36ECFD4-C7AE-43F9-BB22-E155F9225804}"/>
              </a:ext>
            </a:extLst>
          </p:cNvPr>
          <p:cNvSpPr/>
          <p:nvPr/>
        </p:nvSpPr>
        <p:spPr>
          <a:xfrm>
            <a:off x="10267708" y="4547259"/>
            <a:ext cx="1217066" cy="26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>
                <a:solidFill>
                  <a:schemeClr val="tx1"/>
                </a:solidFill>
              </a:rPr>
              <a:t>JUG01U4194Lo399</a:t>
            </a: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A9E30A7-64F3-4078-BA7B-F2FAD23B1E3A}"/>
              </a:ext>
            </a:extLst>
          </p:cNvPr>
          <p:cNvSpPr/>
          <p:nvPr/>
        </p:nvSpPr>
        <p:spPr>
          <a:xfrm>
            <a:off x="10267708" y="5974907"/>
            <a:ext cx="1217066" cy="26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>
                <a:solidFill>
                  <a:schemeClr val="tx1"/>
                </a:solidFill>
              </a:rPr>
              <a:t>Min: 1.969 kg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0814D6D-879A-4544-9362-68F58762B08C}"/>
              </a:ext>
            </a:extLst>
          </p:cNvPr>
          <p:cNvSpPr/>
          <p:nvPr/>
        </p:nvSpPr>
        <p:spPr>
          <a:xfrm>
            <a:off x="10267708" y="6233949"/>
            <a:ext cx="1217066" cy="26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>
                <a:solidFill>
                  <a:schemeClr val="tx1"/>
                </a:solidFill>
              </a:rPr>
              <a:t>Max: 6.789 kg 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D43133E-750E-4DB9-80F5-AD3B33701CEE}"/>
              </a:ext>
            </a:extLst>
          </p:cNvPr>
          <p:cNvSpPr/>
          <p:nvPr/>
        </p:nvSpPr>
        <p:spPr>
          <a:xfrm>
            <a:off x="10267708" y="5715864"/>
            <a:ext cx="1217066" cy="26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>
                <a:solidFill>
                  <a:schemeClr val="tx1"/>
                </a:solidFill>
              </a:rPr>
              <a:t>JUG01S5193L0389</a:t>
            </a:r>
            <a:endParaRPr lang="en-GB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8346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292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.%#m.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dZfJDTQRl1Q4ZOih1vL.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JZmOXNYYkwKNZAq.x5h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7MILoa4XgcBAT41x2dWD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hMcwlB_QcXgTo8WgY65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nfhIsaT2ykOkWKnt7.hl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dDsYZuD1tOw08P2tM7oV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GEm7TkOk2pb8vfv9SCnP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8CP11RMupvOpb46sgUrv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wxHDy_TPBS9T7wbdX7ez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jS.OzMP1risBH97CKPdu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QiULmHPwAKsU9rLi9LyK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pRsN_NnENSkbHR4quyFb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5L1LXRQZWGt7ndFvgNi5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E5L9Q_Fxy8r8ZdIb62xz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TP0giE93OhjpfIX0FlOo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GaWcPAX5H6dpLtwvVzPc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0xjdexAGOk.yvOhSdAik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7r1PSCGqNX2ueqlGefJh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I9COOftxh880Jzugu5q.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RH.pJQdR3R3gcEksMjiU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dea2cTUn0t2TOlhpDuS_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kit_ZdrE8BJr7LzXCeaX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772</Words>
  <Application>Microsoft Office PowerPoint</Application>
  <PresentationFormat>Widescreen</PresentationFormat>
  <Paragraphs>148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(Corpo) </vt:lpstr>
      <vt:lpstr>Calibri Light</vt:lpstr>
      <vt:lpstr>Segoe UI</vt:lpstr>
      <vt:lpstr>Office-teema</vt:lpstr>
      <vt:lpstr>think-cell Slide</vt:lpstr>
      <vt:lpstr>Master in Data Science Field Of Work Project :Time series forecasting for a chemical company  </vt:lpstr>
      <vt:lpstr>Project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in Data Science Data Mining project work: Breweries and Brew Pubs in the USA A list of over 7,000 breweries and brew pubs in the USA.</dc:title>
  <dc:creator>Nicola Petruzzelli - nicola.petruzzelli@studio.unibo.it</dc:creator>
  <cp:lastModifiedBy>Veli Saarinen</cp:lastModifiedBy>
  <cp:revision>47</cp:revision>
  <dcterms:created xsi:type="dcterms:W3CDTF">2020-04-06T06:04:47Z</dcterms:created>
  <dcterms:modified xsi:type="dcterms:W3CDTF">2020-05-07T21:36:20Z</dcterms:modified>
</cp:coreProperties>
</file>