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99" r:id="rId2"/>
    <p:sldId id="4389" r:id="rId3"/>
    <p:sldId id="4381" r:id="rId4"/>
    <p:sldId id="4401" r:id="rId5"/>
    <p:sldId id="4400" r:id="rId6"/>
    <p:sldId id="4402" r:id="rId7"/>
    <p:sldId id="4376" r:id="rId8"/>
    <p:sldId id="440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10" userDrawn="1">
          <p15:clr>
            <a:srgbClr val="A4A3A4"/>
          </p15:clr>
        </p15:guide>
        <p15:guide id="53" orient="horz" pos="43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11" autoAdjust="0"/>
    <p:restoredTop sz="38338" autoAdjust="0"/>
  </p:normalViewPr>
  <p:slideViewPr>
    <p:cSldViewPr snapToGrid="0" snapToObjects="1">
      <p:cViewPr>
        <p:scale>
          <a:sx n="26" d="100"/>
          <a:sy n="26" d="100"/>
        </p:scale>
        <p:origin x="2744" y="1600"/>
      </p:cViewPr>
      <p:guideLst>
        <p:guide pos="7610"/>
        <p:guide orient="horz" pos="438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7/29/20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1091628" y="4593296"/>
            <a:ext cx="7244508" cy="4395411"/>
            <a:chOff x="8523674" y="861425"/>
            <a:chExt cx="7244508" cy="4395411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8723007" y="861425"/>
              <a:ext cx="6931705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Funnel 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8523674" y="3502510"/>
              <a:ext cx="724450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SV" dirty="0">
                  <a:latin typeface="Lato" panose="020F0502020204030203" pitchFamily="34" charset="77"/>
                </a:rPr>
                <a:t>Is the set of steps a visitor needs to go through before they can reach the conversion</a:t>
              </a:r>
              <a:endParaRPr lang="en-US" dirty="0"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8C400A4F-3C48-7245-B35E-CB43931B43AE}"/>
              </a:ext>
            </a:extLst>
          </p:cNvPr>
          <p:cNvGrpSpPr/>
          <p:nvPr/>
        </p:nvGrpSpPr>
        <p:grpSpPr>
          <a:xfrm>
            <a:off x="11036397" y="1400799"/>
            <a:ext cx="10010238" cy="11115728"/>
            <a:chOff x="3797396" y="1277565"/>
            <a:chExt cx="4514850" cy="5013452"/>
          </a:xfrm>
        </p:grpSpPr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3932654E-C6EC-9A44-AE5C-EC27FDEAEF04}"/>
                </a:ext>
              </a:extLst>
            </p:cNvPr>
            <p:cNvSpPr/>
            <p:nvPr/>
          </p:nvSpPr>
          <p:spPr>
            <a:xfrm>
              <a:off x="5646674" y="3979617"/>
              <a:ext cx="895350" cy="2311400"/>
            </a:xfrm>
            <a:custGeom>
              <a:avLst/>
              <a:gdLst>
                <a:gd name="connsiteX0" fmla="*/ 3175 w 895350"/>
                <a:gd name="connsiteY0" fmla="*/ 3175 h 2311400"/>
                <a:gd name="connsiteX1" fmla="*/ 895414 w 895350"/>
                <a:gd name="connsiteY1" fmla="*/ 3175 h 2311400"/>
                <a:gd name="connsiteX2" fmla="*/ 895414 w 895350"/>
                <a:gd name="connsiteY2" fmla="*/ 2309686 h 2311400"/>
                <a:gd name="connsiteX3" fmla="*/ 3175 w 895350"/>
                <a:gd name="connsiteY3" fmla="*/ 2309686 h 23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5350" h="2311400">
                  <a:moveTo>
                    <a:pt x="3175" y="3175"/>
                  </a:moveTo>
                  <a:lnTo>
                    <a:pt x="895414" y="3175"/>
                  </a:lnTo>
                  <a:lnTo>
                    <a:pt x="895414" y="2309686"/>
                  </a:lnTo>
                  <a:lnTo>
                    <a:pt x="3175" y="2309686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B0850A7D-D057-EC4E-A5DD-FE28C0FDE897}"/>
                </a:ext>
              </a:extLst>
            </p:cNvPr>
            <p:cNvSpPr/>
            <p:nvPr/>
          </p:nvSpPr>
          <p:spPr>
            <a:xfrm>
              <a:off x="3797396" y="1277565"/>
              <a:ext cx="4514850" cy="667322"/>
            </a:xfrm>
            <a:custGeom>
              <a:avLst/>
              <a:gdLst>
                <a:gd name="connsiteX0" fmla="*/ 4448366 w 4514850"/>
                <a:gd name="connsiteY0" fmla="*/ 3175 h 527050"/>
                <a:gd name="connsiteX1" fmla="*/ 4514660 w 4514850"/>
                <a:gd name="connsiteY1" fmla="*/ 3175 h 527050"/>
                <a:gd name="connsiteX2" fmla="*/ 4514660 w 4514850"/>
                <a:gd name="connsiteY2" fmla="*/ 529654 h 527050"/>
                <a:gd name="connsiteX3" fmla="*/ 4448366 w 4514850"/>
                <a:gd name="connsiteY3" fmla="*/ 529654 h 527050"/>
                <a:gd name="connsiteX4" fmla="*/ 69469 w 4514850"/>
                <a:gd name="connsiteY4" fmla="*/ 529654 h 527050"/>
                <a:gd name="connsiteX5" fmla="*/ 69469 w 4514850"/>
                <a:gd name="connsiteY5" fmla="*/ 3175 h 527050"/>
                <a:gd name="connsiteX6" fmla="*/ 3175 w 4514850"/>
                <a:gd name="connsiteY6" fmla="*/ 3175 h 527050"/>
                <a:gd name="connsiteX7" fmla="*/ 69469 w 4514850"/>
                <a:gd name="connsiteY7" fmla="*/ 3175 h 52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14850" h="527050">
                  <a:moveTo>
                    <a:pt x="4448366" y="3175"/>
                  </a:moveTo>
                  <a:cubicBezTo>
                    <a:pt x="4484979" y="3175"/>
                    <a:pt x="4514660" y="3175"/>
                    <a:pt x="4514660" y="3175"/>
                  </a:cubicBezTo>
                  <a:lnTo>
                    <a:pt x="4514660" y="529654"/>
                  </a:lnTo>
                  <a:cubicBezTo>
                    <a:pt x="4514660" y="529654"/>
                    <a:pt x="4484979" y="529654"/>
                    <a:pt x="4448366" y="529654"/>
                  </a:cubicBezTo>
                  <a:lnTo>
                    <a:pt x="69469" y="529654"/>
                  </a:lnTo>
                  <a:lnTo>
                    <a:pt x="69469" y="3175"/>
                  </a:lnTo>
                  <a:cubicBezTo>
                    <a:pt x="32856" y="3175"/>
                    <a:pt x="3175" y="3175"/>
                    <a:pt x="3175" y="3175"/>
                  </a:cubicBezTo>
                  <a:cubicBezTo>
                    <a:pt x="3175" y="3175"/>
                    <a:pt x="32856" y="3175"/>
                    <a:pt x="69469" y="31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89A5633E-E12F-A047-B592-FA7167C07BE4}"/>
                </a:ext>
              </a:extLst>
            </p:cNvPr>
            <p:cNvSpPr/>
            <p:nvPr/>
          </p:nvSpPr>
          <p:spPr>
            <a:xfrm>
              <a:off x="3919347" y="1944315"/>
              <a:ext cx="4349750" cy="1079500"/>
            </a:xfrm>
            <a:custGeom>
              <a:avLst/>
              <a:gdLst>
                <a:gd name="connsiteX0" fmla="*/ 3175 w 4349750"/>
                <a:gd name="connsiteY0" fmla="*/ 3175 h 1079500"/>
                <a:gd name="connsiteX1" fmla="*/ 4350194 w 4349750"/>
                <a:gd name="connsiteY1" fmla="*/ 3175 h 1079500"/>
                <a:gd name="connsiteX2" fmla="*/ 4350194 w 4349750"/>
                <a:gd name="connsiteY2" fmla="*/ 1080580 h 1079500"/>
                <a:gd name="connsiteX3" fmla="*/ 3174 w 4349750"/>
                <a:gd name="connsiteY3" fmla="*/ 1080580 h 107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50" h="1079500">
                  <a:moveTo>
                    <a:pt x="3175" y="3175"/>
                  </a:moveTo>
                  <a:lnTo>
                    <a:pt x="4350194" y="3175"/>
                  </a:lnTo>
                  <a:lnTo>
                    <a:pt x="4350194" y="1080580"/>
                  </a:lnTo>
                  <a:lnTo>
                    <a:pt x="3174" y="10805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3CF49956-134E-6C4C-B941-713C7C1D8BC0}"/>
                </a:ext>
              </a:extLst>
            </p:cNvPr>
            <p:cNvSpPr/>
            <p:nvPr/>
          </p:nvSpPr>
          <p:spPr>
            <a:xfrm>
              <a:off x="3919347" y="3021719"/>
              <a:ext cx="4349750" cy="1746250"/>
            </a:xfrm>
            <a:custGeom>
              <a:avLst/>
              <a:gdLst>
                <a:gd name="connsiteX0" fmla="*/ 2622804 w 4349750"/>
                <a:gd name="connsiteY0" fmla="*/ 1744091 h 1746250"/>
                <a:gd name="connsiteX1" fmla="*/ 1730502 w 4349750"/>
                <a:gd name="connsiteY1" fmla="*/ 1744091 h 1746250"/>
                <a:gd name="connsiteX2" fmla="*/ 3175 w 4349750"/>
                <a:gd name="connsiteY2" fmla="*/ 3175 h 1746250"/>
                <a:gd name="connsiteX3" fmla="*/ 4350132 w 4349750"/>
                <a:gd name="connsiteY3" fmla="*/ 3175 h 1746250"/>
                <a:gd name="connsiteX4" fmla="*/ 2622804 w 4349750"/>
                <a:gd name="connsiteY4" fmla="*/ 1744091 h 174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9750" h="1746250">
                  <a:moveTo>
                    <a:pt x="2622804" y="1744091"/>
                  </a:moveTo>
                  <a:lnTo>
                    <a:pt x="1730502" y="1744091"/>
                  </a:lnTo>
                  <a:lnTo>
                    <a:pt x="3175" y="3175"/>
                  </a:lnTo>
                  <a:lnTo>
                    <a:pt x="4350132" y="3175"/>
                  </a:lnTo>
                  <a:lnTo>
                    <a:pt x="2622804" y="1744091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06" name="Rectangle 140">
            <a:extLst>
              <a:ext uri="{FF2B5EF4-FFF2-40B4-BE49-F238E27FC236}">
                <a16:creationId xmlns:a16="http://schemas.microsoft.com/office/drawing/2014/main" id="{05F88B54-1A03-2141-94CE-B47897847621}"/>
              </a:ext>
            </a:extLst>
          </p:cNvPr>
          <p:cNvSpPr/>
          <p:nvPr/>
        </p:nvSpPr>
        <p:spPr>
          <a:xfrm>
            <a:off x="13756173" y="5999314"/>
            <a:ext cx="4714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FEA03EE-F7D3-E44F-A623-2227F70C76CE}"/>
              </a:ext>
            </a:extLst>
          </p:cNvPr>
          <p:cNvSpPr/>
          <p:nvPr/>
        </p:nvSpPr>
        <p:spPr>
          <a:xfrm>
            <a:off x="13583790" y="6581497"/>
            <a:ext cx="48945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9" name="Rectangle 140">
            <a:extLst>
              <a:ext uri="{FF2B5EF4-FFF2-40B4-BE49-F238E27FC236}">
                <a16:creationId xmlns:a16="http://schemas.microsoft.com/office/drawing/2014/main" id="{0D961AA1-9186-0A45-8EB1-9FEB1779DFBA}"/>
              </a:ext>
            </a:extLst>
          </p:cNvPr>
          <p:cNvSpPr/>
          <p:nvPr/>
        </p:nvSpPr>
        <p:spPr>
          <a:xfrm>
            <a:off x="11739114" y="3396287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5FC83C1-7501-CE4B-A754-70B03D79337A}"/>
              </a:ext>
            </a:extLst>
          </p:cNvPr>
          <p:cNvSpPr/>
          <p:nvPr/>
        </p:nvSpPr>
        <p:spPr>
          <a:xfrm>
            <a:off x="13382083" y="3999242"/>
            <a:ext cx="52979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1" name="Rectangle 140">
            <a:extLst>
              <a:ext uri="{FF2B5EF4-FFF2-40B4-BE49-F238E27FC236}">
                <a16:creationId xmlns:a16="http://schemas.microsoft.com/office/drawing/2014/main" id="{E82B9990-8F85-3549-9D3C-015F55833177}"/>
              </a:ext>
            </a:extLst>
          </p:cNvPr>
          <p:cNvSpPr/>
          <p:nvPr/>
        </p:nvSpPr>
        <p:spPr>
          <a:xfrm>
            <a:off x="15136580" y="10513730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D5CC970-B95B-3640-8972-F1627575C256}"/>
              </a:ext>
            </a:extLst>
          </p:cNvPr>
          <p:cNvSpPr/>
          <p:nvPr/>
        </p:nvSpPr>
        <p:spPr>
          <a:xfrm>
            <a:off x="17424392" y="10236730"/>
            <a:ext cx="33850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3" name="Rectangle 140">
            <a:extLst>
              <a:ext uri="{FF2B5EF4-FFF2-40B4-BE49-F238E27FC236}">
                <a16:creationId xmlns:a16="http://schemas.microsoft.com/office/drawing/2014/main" id="{C958D03F-9039-7849-8B2B-E5D85CB22E76}"/>
              </a:ext>
            </a:extLst>
          </p:cNvPr>
          <p:cNvSpPr/>
          <p:nvPr/>
        </p:nvSpPr>
        <p:spPr>
          <a:xfrm>
            <a:off x="11743165" y="1657849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4D7172F-1EF9-9B46-BD83-93A6BFF92889}"/>
              </a:ext>
            </a:extLst>
          </p:cNvPr>
          <p:cNvSpPr/>
          <p:nvPr/>
        </p:nvSpPr>
        <p:spPr>
          <a:xfrm>
            <a:off x="11570782" y="2181277"/>
            <a:ext cx="9380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263557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B44805-42E1-D645-B91F-DE9F1CAEABF3}"/>
              </a:ext>
            </a:extLst>
          </p:cNvPr>
          <p:cNvSpPr/>
          <p:nvPr/>
        </p:nvSpPr>
        <p:spPr>
          <a:xfrm>
            <a:off x="10502160" y="4748608"/>
            <a:ext cx="17355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1"/>
                </a:solidFill>
                <a:latin typeface="Poppins Medium" pitchFamily="2" charset="77"/>
                <a:cs typeface="Poppins Medium" pitchFamily="2" charset="77"/>
              </a:rPr>
              <a:t>A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46CE9897-7679-B34A-BE47-CB95DB5BB3B3}"/>
              </a:ext>
            </a:extLst>
          </p:cNvPr>
          <p:cNvSpPr/>
          <p:nvPr/>
        </p:nvSpPr>
        <p:spPr>
          <a:xfrm>
            <a:off x="10502160" y="6775458"/>
            <a:ext cx="17355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Poppins Medium" pitchFamily="2" charset="77"/>
                <a:cs typeface="Poppins Medium" pitchFamily="2" charset="77"/>
              </a:rPr>
              <a:t>B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A34ECC41-1AF1-AF4D-B6E8-5800D746B0DC}"/>
              </a:ext>
            </a:extLst>
          </p:cNvPr>
          <p:cNvSpPr/>
          <p:nvPr/>
        </p:nvSpPr>
        <p:spPr>
          <a:xfrm>
            <a:off x="10502160" y="8802308"/>
            <a:ext cx="17355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3"/>
                </a:solidFill>
                <a:latin typeface="Poppins Medium" pitchFamily="2" charset="77"/>
                <a:cs typeface="Poppins Medium" pitchFamily="2" charset="77"/>
              </a:rPr>
              <a:t>C</a:t>
            </a:r>
          </a:p>
        </p:txBody>
      </p:sp>
      <p:sp>
        <p:nvSpPr>
          <p:cNvPr id="69" name="TextBox 26">
            <a:extLst>
              <a:ext uri="{FF2B5EF4-FFF2-40B4-BE49-F238E27FC236}">
                <a16:creationId xmlns:a16="http://schemas.microsoft.com/office/drawing/2014/main" id="{AED65988-EB0F-CE4C-A658-28A9BD5F1ECF}"/>
              </a:ext>
            </a:extLst>
          </p:cNvPr>
          <p:cNvSpPr txBox="1"/>
          <p:nvPr/>
        </p:nvSpPr>
        <p:spPr>
          <a:xfrm>
            <a:off x="13219240" y="5185003"/>
            <a:ext cx="5394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0" name="TextBox 26">
            <a:extLst>
              <a:ext uri="{FF2B5EF4-FFF2-40B4-BE49-F238E27FC236}">
                <a16:creationId xmlns:a16="http://schemas.microsoft.com/office/drawing/2014/main" id="{9703B36F-8993-6C42-9252-226160298DF6}"/>
              </a:ext>
            </a:extLst>
          </p:cNvPr>
          <p:cNvSpPr txBox="1"/>
          <p:nvPr/>
        </p:nvSpPr>
        <p:spPr>
          <a:xfrm>
            <a:off x="13219240" y="7242403"/>
            <a:ext cx="5394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1" name="TextBox 26">
            <a:extLst>
              <a:ext uri="{FF2B5EF4-FFF2-40B4-BE49-F238E27FC236}">
                <a16:creationId xmlns:a16="http://schemas.microsoft.com/office/drawing/2014/main" id="{852276D9-A61D-374C-83F5-9E73287DB930}"/>
              </a:ext>
            </a:extLst>
          </p:cNvPr>
          <p:cNvSpPr txBox="1"/>
          <p:nvPr/>
        </p:nvSpPr>
        <p:spPr>
          <a:xfrm>
            <a:off x="13219240" y="9254083"/>
            <a:ext cx="5394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21" name="Grupo 349">
            <a:extLst>
              <a:ext uri="{FF2B5EF4-FFF2-40B4-BE49-F238E27FC236}">
                <a16:creationId xmlns:a16="http://schemas.microsoft.com/office/drawing/2014/main" id="{67D47C53-54B8-FE48-A7F1-3DCDDD94129F}"/>
              </a:ext>
            </a:extLst>
          </p:cNvPr>
          <p:cNvGrpSpPr/>
          <p:nvPr/>
        </p:nvGrpSpPr>
        <p:grpSpPr>
          <a:xfrm>
            <a:off x="1592544" y="1237343"/>
            <a:ext cx="19041035" cy="2007452"/>
            <a:chOff x="2668308" y="861425"/>
            <a:chExt cx="19041035" cy="2007452"/>
          </a:xfrm>
        </p:grpSpPr>
        <p:sp>
          <p:nvSpPr>
            <p:cNvPr id="22" name="CuadroTexto 350">
              <a:extLst>
                <a:ext uri="{FF2B5EF4-FFF2-40B4-BE49-F238E27FC236}">
                  <a16:creationId xmlns:a16="http://schemas.microsoft.com/office/drawing/2014/main" id="{0E612240-C470-874E-9873-602B3ED3E7E5}"/>
                </a:ext>
              </a:extLst>
            </p:cNvPr>
            <p:cNvSpPr txBox="1"/>
            <p:nvPr/>
          </p:nvSpPr>
          <p:spPr>
            <a:xfrm>
              <a:off x="2668308" y="861425"/>
              <a:ext cx="1070998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Funnel Infographics</a:t>
              </a:r>
            </a:p>
          </p:txBody>
        </p:sp>
        <p:sp>
          <p:nvSpPr>
            <p:cNvPr id="23" name="CuadroTexto 351">
              <a:extLst>
                <a:ext uri="{FF2B5EF4-FFF2-40B4-BE49-F238E27FC236}">
                  <a16:creationId xmlns:a16="http://schemas.microsoft.com/office/drawing/2014/main" id="{EF29DE9F-D27F-5E44-9BDD-6607199251F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SV" dirty="0">
                  <a:latin typeface="Lato" panose="020F0502020204030203" pitchFamily="34" charset="77"/>
                </a:rPr>
                <a:t>Is the set of steps a visitor needs to go through before they can reach the conversion</a:t>
              </a:r>
              <a:endParaRPr lang="en-US" dirty="0"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24" name="Rectangle 140">
            <a:extLst>
              <a:ext uri="{FF2B5EF4-FFF2-40B4-BE49-F238E27FC236}">
                <a16:creationId xmlns:a16="http://schemas.microsoft.com/office/drawing/2014/main" id="{9B339576-A496-A04D-9971-1030C8046F0C}"/>
              </a:ext>
            </a:extLst>
          </p:cNvPr>
          <p:cNvSpPr/>
          <p:nvPr/>
        </p:nvSpPr>
        <p:spPr>
          <a:xfrm>
            <a:off x="13219240" y="6596072"/>
            <a:ext cx="5037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5" name="Rectangle 140">
            <a:extLst>
              <a:ext uri="{FF2B5EF4-FFF2-40B4-BE49-F238E27FC236}">
                <a16:creationId xmlns:a16="http://schemas.microsoft.com/office/drawing/2014/main" id="{E559C2C3-69CA-4D49-B9C6-2096524282F6}"/>
              </a:ext>
            </a:extLst>
          </p:cNvPr>
          <p:cNvSpPr/>
          <p:nvPr/>
        </p:nvSpPr>
        <p:spPr>
          <a:xfrm>
            <a:off x="13219240" y="8638083"/>
            <a:ext cx="5037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6" name="Rectangle 140">
            <a:extLst>
              <a:ext uri="{FF2B5EF4-FFF2-40B4-BE49-F238E27FC236}">
                <a16:creationId xmlns:a16="http://schemas.microsoft.com/office/drawing/2014/main" id="{B22C120F-83ED-564C-B8C9-54404FBB1672}"/>
              </a:ext>
            </a:extLst>
          </p:cNvPr>
          <p:cNvSpPr/>
          <p:nvPr/>
        </p:nvSpPr>
        <p:spPr>
          <a:xfrm>
            <a:off x="13219240" y="4554061"/>
            <a:ext cx="5037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0BD9AD54-7B61-8045-BEB0-3A169ED716D6}"/>
              </a:ext>
            </a:extLst>
          </p:cNvPr>
          <p:cNvGrpSpPr/>
          <p:nvPr/>
        </p:nvGrpSpPr>
        <p:grpSpPr>
          <a:xfrm>
            <a:off x="2349288" y="4365685"/>
            <a:ext cx="7740642" cy="8130042"/>
            <a:chOff x="1592544" y="4365685"/>
            <a:chExt cx="4775200" cy="5015421"/>
          </a:xfrm>
        </p:grpSpPr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406F5107-863C-3845-ABA8-41953B3108BD}"/>
                </a:ext>
              </a:extLst>
            </p:cNvPr>
            <p:cNvSpPr/>
            <p:nvPr/>
          </p:nvSpPr>
          <p:spPr>
            <a:xfrm>
              <a:off x="1592544" y="4365685"/>
              <a:ext cx="4775200" cy="527050"/>
            </a:xfrm>
            <a:custGeom>
              <a:avLst/>
              <a:gdLst>
                <a:gd name="connsiteX0" fmla="*/ 4510913 w 4775200"/>
                <a:gd name="connsiteY0" fmla="*/ 3175 h 527050"/>
                <a:gd name="connsiteX1" fmla="*/ 4774120 w 4775200"/>
                <a:gd name="connsiteY1" fmla="*/ 3175 h 527050"/>
                <a:gd name="connsiteX2" fmla="*/ 4774120 w 4775200"/>
                <a:gd name="connsiteY2" fmla="*/ 529654 h 527050"/>
                <a:gd name="connsiteX3" fmla="*/ 4510913 w 4775200"/>
                <a:gd name="connsiteY3" fmla="*/ 529654 h 527050"/>
                <a:gd name="connsiteX4" fmla="*/ 266382 w 4775200"/>
                <a:gd name="connsiteY4" fmla="*/ 529654 h 527050"/>
                <a:gd name="connsiteX5" fmla="*/ 266382 w 4775200"/>
                <a:gd name="connsiteY5" fmla="*/ 3175 h 527050"/>
                <a:gd name="connsiteX6" fmla="*/ 3175 w 4775200"/>
                <a:gd name="connsiteY6" fmla="*/ 3175 h 527050"/>
                <a:gd name="connsiteX7" fmla="*/ 266382 w 4775200"/>
                <a:gd name="connsiteY7" fmla="*/ 3175 h 52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5200" h="527050">
                  <a:moveTo>
                    <a:pt x="4510913" y="3175"/>
                  </a:moveTo>
                  <a:cubicBezTo>
                    <a:pt x="4656279" y="3175"/>
                    <a:pt x="4774120" y="3175"/>
                    <a:pt x="4774120" y="3175"/>
                  </a:cubicBezTo>
                  <a:lnTo>
                    <a:pt x="4774120" y="529654"/>
                  </a:lnTo>
                  <a:cubicBezTo>
                    <a:pt x="4774120" y="529654"/>
                    <a:pt x="4656279" y="529654"/>
                    <a:pt x="4510913" y="529654"/>
                  </a:cubicBezTo>
                  <a:lnTo>
                    <a:pt x="266382" y="529654"/>
                  </a:lnTo>
                  <a:lnTo>
                    <a:pt x="266382" y="3175"/>
                  </a:lnTo>
                  <a:cubicBezTo>
                    <a:pt x="121017" y="3175"/>
                    <a:pt x="3175" y="3175"/>
                    <a:pt x="3175" y="3175"/>
                  </a:cubicBezTo>
                  <a:cubicBezTo>
                    <a:pt x="3175" y="3175"/>
                    <a:pt x="121017" y="3175"/>
                    <a:pt x="266382" y="3175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27">
              <a:extLst>
                <a:ext uri="{FF2B5EF4-FFF2-40B4-BE49-F238E27FC236}">
                  <a16:creationId xmlns:a16="http://schemas.microsoft.com/office/drawing/2014/main" id="{A1C31359-E78A-744B-987B-338628B2AFCF}"/>
                </a:ext>
              </a:extLst>
            </p:cNvPr>
            <p:cNvSpPr/>
            <p:nvPr/>
          </p:nvSpPr>
          <p:spPr>
            <a:xfrm>
              <a:off x="1997479" y="4892735"/>
              <a:ext cx="4311650" cy="2940050"/>
            </a:xfrm>
            <a:custGeom>
              <a:avLst/>
              <a:gdLst>
                <a:gd name="connsiteX0" fmla="*/ 2882138 w 4311650"/>
                <a:gd name="connsiteY0" fmla="*/ 2942146 h 2940050"/>
                <a:gd name="connsiteX1" fmla="*/ 1434402 w 4311650"/>
                <a:gd name="connsiteY1" fmla="*/ 2942146 h 2940050"/>
                <a:gd name="connsiteX2" fmla="*/ 3175 w 4311650"/>
                <a:gd name="connsiteY2" fmla="*/ 3175 h 2940050"/>
                <a:gd name="connsiteX3" fmla="*/ 4313428 w 4311650"/>
                <a:gd name="connsiteY3" fmla="*/ 3175 h 2940050"/>
                <a:gd name="connsiteX4" fmla="*/ 2882138 w 4311650"/>
                <a:gd name="connsiteY4" fmla="*/ 2942146 h 294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1650" h="2940050">
                  <a:moveTo>
                    <a:pt x="2882138" y="2942146"/>
                  </a:moveTo>
                  <a:lnTo>
                    <a:pt x="1434402" y="2942146"/>
                  </a:lnTo>
                  <a:lnTo>
                    <a:pt x="3175" y="3175"/>
                  </a:lnTo>
                  <a:lnTo>
                    <a:pt x="4313428" y="3175"/>
                  </a:lnTo>
                  <a:lnTo>
                    <a:pt x="2882138" y="2942146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33">
              <a:extLst>
                <a:ext uri="{FF2B5EF4-FFF2-40B4-BE49-F238E27FC236}">
                  <a16:creationId xmlns:a16="http://schemas.microsoft.com/office/drawing/2014/main" id="{1E4BF9C5-CB2F-D546-9DAA-A12DB60BC9F7}"/>
                </a:ext>
              </a:extLst>
            </p:cNvPr>
            <p:cNvSpPr/>
            <p:nvPr/>
          </p:nvSpPr>
          <p:spPr>
            <a:xfrm>
              <a:off x="3428770" y="7831706"/>
              <a:ext cx="1447800" cy="1193800"/>
            </a:xfrm>
            <a:custGeom>
              <a:avLst/>
              <a:gdLst>
                <a:gd name="connsiteX0" fmla="*/ 3175 w 1447800"/>
                <a:gd name="connsiteY0" fmla="*/ 3175 h 1193800"/>
                <a:gd name="connsiteX1" fmla="*/ 1450912 w 1447800"/>
                <a:gd name="connsiteY1" fmla="*/ 3175 h 1193800"/>
                <a:gd name="connsiteX2" fmla="*/ 1450912 w 1447800"/>
                <a:gd name="connsiteY2" fmla="*/ 1193546 h 1193800"/>
                <a:gd name="connsiteX3" fmla="*/ 3175 w 1447800"/>
                <a:gd name="connsiteY3" fmla="*/ 1193546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1193800">
                  <a:moveTo>
                    <a:pt x="3175" y="3175"/>
                  </a:moveTo>
                  <a:lnTo>
                    <a:pt x="1450912" y="3175"/>
                  </a:lnTo>
                  <a:lnTo>
                    <a:pt x="1450912" y="1193546"/>
                  </a:lnTo>
                  <a:lnTo>
                    <a:pt x="3175" y="1193546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8" name="Forma libre 37">
              <a:extLst>
                <a:ext uri="{FF2B5EF4-FFF2-40B4-BE49-F238E27FC236}">
                  <a16:creationId xmlns:a16="http://schemas.microsoft.com/office/drawing/2014/main" id="{C61F3692-C13B-364D-882F-6258023E2842}"/>
                </a:ext>
              </a:extLst>
            </p:cNvPr>
            <p:cNvSpPr/>
            <p:nvPr/>
          </p:nvSpPr>
          <p:spPr>
            <a:xfrm>
              <a:off x="3195459" y="9025506"/>
              <a:ext cx="1689100" cy="355600"/>
            </a:xfrm>
            <a:custGeom>
              <a:avLst/>
              <a:gdLst>
                <a:gd name="connsiteX0" fmla="*/ 1514411 w 1689100"/>
                <a:gd name="connsiteY0" fmla="*/ 3175 h 355600"/>
                <a:gd name="connsiteX1" fmla="*/ 1689671 w 1689100"/>
                <a:gd name="connsiteY1" fmla="*/ 3175 h 355600"/>
                <a:gd name="connsiteX2" fmla="*/ 1689671 w 1689100"/>
                <a:gd name="connsiteY2" fmla="*/ 353759 h 355600"/>
                <a:gd name="connsiteX3" fmla="*/ 1514411 w 1689100"/>
                <a:gd name="connsiteY3" fmla="*/ 353759 h 355600"/>
                <a:gd name="connsiteX4" fmla="*/ 178435 w 1689100"/>
                <a:gd name="connsiteY4" fmla="*/ 353759 h 355600"/>
                <a:gd name="connsiteX5" fmla="*/ 178435 w 1689100"/>
                <a:gd name="connsiteY5" fmla="*/ 3175 h 355600"/>
                <a:gd name="connsiteX6" fmla="*/ 3175 w 1689100"/>
                <a:gd name="connsiteY6" fmla="*/ 3175 h 355600"/>
                <a:gd name="connsiteX7" fmla="*/ 178435 w 1689100"/>
                <a:gd name="connsiteY7" fmla="*/ 3175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89100" h="355600">
                  <a:moveTo>
                    <a:pt x="1514411" y="3175"/>
                  </a:moveTo>
                  <a:cubicBezTo>
                    <a:pt x="1611205" y="3175"/>
                    <a:pt x="1689671" y="3175"/>
                    <a:pt x="1689671" y="3175"/>
                  </a:cubicBezTo>
                  <a:lnTo>
                    <a:pt x="1689671" y="353759"/>
                  </a:lnTo>
                  <a:cubicBezTo>
                    <a:pt x="1689671" y="353759"/>
                    <a:pt x="1611205" y="353759"/>
                    <a:pt x="1514411" y="353759"/>
                  </a:cubicBezTo>
                  <a:lnTo>
                    <a:pt x="178435" y="353759"/>
                  </a:lnTo>
                  <a:lnTo>
                    <a:pt x="178435" y="3175"/>
                  </a:lnTo>
                  <a:cubicBezTo>
                    <a:pt x="81641" y="3175"/>
                    <a:pt x="3175" y="3175"/>
                    <a:pt x="3175" y="3175"/>
                  </a:cubicBezTo>
                  <a:cubicBezTo>
                    <a:pt x="3175" y="3175"/>
                    <a:pt x="81641" y="3175"/>
                    <a:pt x="178435" y="3175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</p:grp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109B35A-FB4C-7641-A6FD-40901B88E17B}"/>
              </a:ext>
            </a:extLst>
          </p:cNvPr>
          <p:cNvSpPr/>
          <p:nvPr/>
        </p:nvSpPr>
        <p:spPr>
          <a:xfrm>
            <a:off x="10502160" y="10829158"/>
            <a:ext cx="17355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4"/>
                </a:solidFill>
                <a:latin typeface="Poppins Medium" pitchFamily="2" charset="77"/>
                <a:cs typeface="Poppins Medium" pitchFamily="2" charset="77"/>
              </a:rPr>
              <a:t>D</a:t>
            </a:r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71C2029C-C504-7F4C-83F6-9A0BCB1BA2A8}"/>
              </a:ext>
            </a:extLst>
          </p:cNvPr>
          <p:cNvSpPr txBox="1"/>
          <p:nvPr/>
        </p:nvSpPr>
        <p:spPr>
          <a:xfrm>
            <a:off x="13219240" y="11335131"/>
            <a:ext cx="5394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1" name="Rectangle 140">
            <a:extLst>
              <a:ext uri="{FF2B5EF4-FFF2-40B4-BE49-F238E27FC236}">
                <a16:creationId xmlns:a16="http://schemas.microsoft.com/office/drawing/2014/main" id="{ED7D4052-04E9-CE4B-9E49-BE391A9E2593}"/>
              </a:ext>
            </a:extLst>
          </p:cNvPr>
          <p:cNvSpPr/>
          <p:nvPr/>
        </p:nvSpPr>
        <p:spPr>
          <a:xfrm>
            <a:off x="13219240" y="10719131"/>
            <a:ext cx="5037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Advocacy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0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833868" y="861425"/>
              <a:ext cx="1070998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Funnel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SV" dirty="0">
                  <a:latin typeface="Lato" panose="020F0502020204030203" pitchFamily="34" charset="77"/>
                </a:rPr>
                <a:t>Is the set of steps a visitor needs to go through before they can reach the conversion</a:t>
              </a:r>
              <a:endParaRPr lang="en-US" dirty="0"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66" name="Rounded Rectangle 58">
            <a:extLst>
              <a:ext uri="{FF2B5EF4-FFF2-40B4-BE49-F238E27FC236}">
                <a16:creationId xmlns:a16="http://schemas.microsoft.com/office/drawing/2014/main" id="{455AEF51-D9E5-EA45-81EB-F9D4605E8302}"/>
              </a:ext>
            </a:extLst>
          </p:cNvPr>
          <p:cNvSpPr/>
          <p:nvPr/>
        </p:nvSpPr>
        <p:spPr>
          <a:xfrm flipV="1">
            <a:off x="10749111" y="4889322"/>
            <a:ext cx="10621919" cy="136159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0">
            <a:extLst>
              <a:ext uri="{FF2B5EF4-FFF2-40B4-BE49-F238E27FC236}">
                <a16:creationId xmlns:a16="http://schemas.microsoft.com/office/drawing/2014/main" id="{94635653-C4E9-864C-B616-9CE7934B2777}"/>
              </a:ext>
            </a:extLst>
          </p:cNvPr>
          <p:cNvSpPr/>
          <p:nvPr/>
        </p:nvSpPr>
        <p:spPr>
          <a:xfrm flipV="1">
            <a:off x="10749111" y="6675305"/>
            <a:ext cx="10621919" cy="136159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3">
            <a:extLst>
              <a:ext uri="{FF2B5EF4-FFF2-40B4-BE49-F238E27FC236}">
                <a16:creationId xmlns:a16="http://schemas.microsoft.com/office/drawing/2014/main" id="{269F9C33-D1FA-7747-B386-A1554DC8EEA9}"/>
              </a:ext>
            </a:extLst>
          </p:cNvPr>
          <p:cNvSpPr/>
          <p:nvPr/>
        </p:nvSpPr>
        <p:spPr>
          <a:xfrm flipV="1">
            <a:off x="10749110" y="8461288"/>
            <a:ext cx="10621920" cy="136159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40">
            <a:extLst>
              <a:ext uri="{FF2B5EF4-FFF2-40B4-BE49-F238E27FC236}">
                <a16:creationId xmlns:a16="http://schemas.microsoft.com/office/drawing/2014/main" id="{05F88B54-1A03-2141-94CE-B47897847621}"/>
              </a:ext>
            </a:extLst>
          </p:cNvPr>
          <p:cNvSpPr/>
          <p:nvPr/>
        </p:nvSpPr>
        <p:spPr>
          <a:xfrm>
            <a:off x="11542362" y="8569002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7" name="Rounded Rectangle 63">
            <a:extLst>
              <a:ext uri="{FF2B5EF4-FFF2-40B4-BE49-F238E27FC236}">
                <a16:creationId xmlns:a16="http://schemas.microsoft.com/office/drawing/2014/main" id="{98CF1D04-AEF4-654A-A8FB-7FF4BBF1D432}"/>
              </a:ext>
            </a:extLst>
          </p:cNvPr>
          <p:cNvSpPr/>
          <p:nvPr/>
        </p:nvSpPr>
        <p:spPr>
          <a:xfrm flipV="1">
            <a:off x="10749110" y="10317684"/>
            <a:ext cx="10621920" cy="136159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FEA03EE-F7D3-E44F-A623-2227F70C76CE}"/>
              </a:ext>
            </a:extLst>
          </p:cNvPr>
          <p:cNvSpPr/>
          <p:nvPr/>
        </p:nvSpPr>
        <p:spPr>
          <a:xfrm>
            <a:off x="11369979" y="9200006"/>
            <a:ext cx="9380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9" name="Rectangle 140">
            <a:extLst>
              <a:ext uri="{FF2B5EF4-FFF2-40B4-BE49-F238E27FC236}">
                <a16:creationId xmlns:a16="http://schemas.microsoft.com/office/drawing/2014/main" id="{0D961AA1-9186-0A45-8EB1-9FEB1779DFBA}"/>
              </a:ext>
            </a:extLst>
          </p:cNvPr>
          <p:cNvSpPr/>
          <p:nvPr/>
        </p:nvSpPr>
        <p:spPr>
          <a:xfrm>
            <a:off x="11516962" y="6791002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5FC83C1-7501-CE4B-A754-70B03D79337A}"/>
              </a:ext>
            </a:extLst>
          </p:cNvPr>
          <p:cNvSpPr/>
          <p:nvPr/>
        </p:nvSpPr>
        <p:spPr>
          <a:xfrm>
            <a:off x="11344579" y="7422006"/>
            <a:ext cx="9380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1" name="Rectangle 140">
            <a:extLst>
              <a:ext uri="{FF2B5EF4-FFF2-40B4-BE49-F238E27FC236}">
                <a16:creationId xmlns:a16="http://schemas.microsoft.com/office/drawing/2014/main" id="{E82B9990-8F85-3549-9D3C-015F55833177}"/>
              </a:ext>
            </a:extLst>
          </p:cNvPr>
          <p:cNvSpPr/>
          <p:nvPr/>
        </p:nvSpPr>
        <p:spPr>
          <a:xfrm>
            <a:off x="11516962" y="10448602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D5CC970-B95B-3640-8972-F1627575C256}"/>
              </a:ext>
            </a:extLst>
          </p:cNvPr>
          <p:cNvSpPr/>
          <p:nvPr/>
        </p:nvSpPr>
        <p:spPr>
          <a:xfrm>
            <a:off x="11344579" y="11079606"/>
            <a:ext cx="9380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3" name="Rectangle 140">
            <a:extLst>
              <a:ext uri="{FF2B5EF4-FFF2-40B4-BE49-F238E27FC236}">
                <a16:creationId xmlns:a16="http://schemas.microsoft.com/office/drawing/2014/main" id="{C958D03F-9039-7849-8B2B-E5D85CB22E76}"/>
              </a:ext>
            </a:extLst>
          </p:cNvPr>
          <p:cNvSpPr/>
          <p:nvPr/>
        </p:nvSpPr>
        <p:spPr>
          <a:xfrm>
            <a:off x="11491562" y="5038402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4D7172F-1EF9-9B46-BD83-93A6BFF92889}"/>
              </a:ext>
            </a:extLst>
          </p:cNvPr>
          <p:cNvSpPr/>
          <p:nvPr/>
        </p:nvSpPr>
        <p:spPr>
          <a:xfrm>
            <a:off x="11319179" y="5669406"/>
            <a:ext cx="9380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18" name="Gráfico 4">
            <a:extLst>
              <a:ext uri="{FF2B5EF4-FFF2-40B4-BE49-F238E27FC236}">
                <a16:creationId xmlns:a16="http://schemas.microsoft.com/office/drawing/2014/main" id="{0224CB52-EB26-E54A-8101-46BB356C52C3}"/>
              </a:ext>
            </a:extLst>
          </p:cNvPr>
          <p:cNvGrpSpPr/>
          <p:nvPr/>
        </p:nvGrpSpPr>
        <p:grpSpPr>
          <a:xfrm>
            <a:off x="3364992" y="4371482"/>
            <a:ext cx="5511832" cy="8179611"/>
            <a:chOff x="4074287" y="533336"/>
            <a:chExt cx="4038600" cy="5993321"/>
          </a:xfrm>
        </p:grpSpPr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51458192-69EF-6C42-A3AB-C8723F1EE41F}"/>
                </a:ext>
              </a:extLst>
            </p:cNvPr>
            <p:cNvSpPr/>
            <p:nvPr/>
          </p:nvSpPr>
          <p:spPr>
            <a:xfrm>
              <a:off x="4074287" y="533336"/>
              <a:ext cx="4038600" cy="5099050"/>
            </a:xfrm>
            <a:custGeom>
              <a:avLst/>
              <a:gdLst>
                <a:gd name="connsiteX0" fmla="*/ 2711259 w 4038600"/>
                <a:gd name="connsiteY0" fmla="*/ 5101146 h 5099050"/>
                <a:gd name="connsiteX1" fmla="*/ 1332166 w 4038600"/>
                <a:gd name="connsiteY1" fmla="*/ 5101146 h 5099050"/>
                <a:gd name="connsiteX2" fmla="*/ 3175 w 4038600"/>
                <a:gd name="connsiteY2" fmla="*/ 3175 h 5099050"/>
                <a:gd name="connsiteX3" fmla="*/ 4040251 w 4038600"/>
                <a:gd name="connsiteY3" fmla="*/ 3175 h 5099050"/>
                <a:gd name="connsiteX4" fmla="*/ 2711259 w 4038600"/>
                <a:gd name="connsiteY4" fmla="*/ 5101146 h 509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0" h="5099050">
                  <a:moveTo>
                    <a:pt x="2711259" y="5101146"/>
                  </a:moveTo>
                  <a:lnTo>
                    <a:pt x="1332166" y="5101146"/>
                  </a:lnTo>
                  <a:lnTo>
                    <a:pt x="3175" y="3175"/>
                  </a:lnTo>
                  <a:lnTo>
                    <a:pt x="4040251" y="3175"/>
                  </a:lnTo>
                  <a:lnTo>
                    <a:pt x="2711259" y="5101146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93805B9C-AC30-5249-A8C1-24E6115F1938}"/>
                </a:ext>
              </a:extLst>
            </p:cNvPr>
            <p:cNvSpPr/>
            <p:nvPr/>
          </p:nvSpPr>
          <p:spPr>
            <a:xfrm>
              <a:off x="5403279" y="5631307"/>
              <a:ext cx="1384300" cy="895350"/>
            </a:xfrm>
            <a:custGeom>
              <a:avLst/>
              <a:gdLst>
                <a:gd name="connsiteX0" fmla="*/ 3175 w 1384300"/>
                <a:gd name="connsiteY0" fmla="*/ 3175 h 895350"/>
                <a:gd name="connsiteX1" fmla="*/ 1382331 w 1384300"/>
                <a:gd name="connsiteY1" fmla="*/ 3175 h 895350"/>
                <a:gd name="connsiteX2" fmla="*/ 1382331 w 1384300"/>
                <a:gd name="connsiteY2" fmla="*/ 892874 h 895350"/>
                <a:gd name="connsiteX3" fmla="*/ 3175 w 1384300"/>
                <a:gd name="connsiteY3" fmla="*/ 892874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4300" h="895350">
                  <a:moveTo>
                    <a:pt x="3175" y="3175"/>
                  </a:moveTo>
                  <a:lnTo>
                    <a:pt x="1382331" y="3175"/>
                  </a:lnTo>
                  <a:lnTo>
                    <a:pt x="1382331" y="892874"/>
                  </a:lnTo>
                  <a:lnTo>
                    <a:pt x="3175" y="892874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21" name="Rectangle 140">
            <a:extLst>
              <a:ext uri="{FF2B5EF4-FFF2-40B4-BE49-F238E27FC236}">
                <a16:creationId xmlns:a16="http://schemas.microsoft.com/office/drawing/2014/main" id="{4D445EB7-69E9-BA4D-ADF9-6C52D1AD5269}"/>
              </a:ext>
            </a:extLst>
          </p:cNvPr>
          <p:cNvSpPr/>
          <p:nvPr/>
        </p:nvSpPr>
        <p:spPr>
          <a:xfrm>
            <a:off x="4709591" y="5519818"/>
            <a:ext cx="2738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Marketing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2" name="TextBox 29">
            <a:extLst>
              <a:ext uri="{FF2B5EF4-FFF2-40B4-BE49-F238E27FC236}">
                <a16:creationId xmlns:a16="http://schemas.microsoft.com/office/drawing/2014/main" id="{17B3D57D-BA89-374B-8AB2-7BE8CE9D55B5}"/>
              </a:ext>
            </a:extLst>
          </p:cNvPr>
          <p:cNvSpPr txBox="1"/>
          <p:nvPr/>
        </p:nvSpPr>
        <p:spPr>
          <a:xfrm>
            <a:off x="4498881" y="6548596"/>
            <a:ext cx="3243976" cy="1221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60811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EE344C9F-9C5F-7845-966F-6A24A79149FB}"/>
              </a:ext>
            </a:extLst>
          </p:cNvPr>
          <p:cNvGrpSpPr/>
          <p:nvPr/>
        </p:nvGrpSpPr>
        <p:grpSpPr>
          <a:xfrm flipH="1">
            <a:off x="1695277" y="4452729"/>
            <a:ext cx="9929273" cy="8205807"/>
            <a:chOff x="3252026" y="730187"/>
            <a:chExt cx="6463982" cy="534200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A7C80125-AA1D-5943-963C-66872F9639DD}"/>
                </a:ext>
              </a:extLst>
            </p:cNvPr>
            <p:cNvSpPr/>
            <p:nvPr/>
          </p:nvSpPr>
          <p:spPr>
            <a:xfrm flipH="1">
              <a:off x="8458708" y="929259"/>
              <a:ext cx="1257300" cy="1257300"/>
            </a:xfrm>
            <a:custGeom>
              <a:avLst/>
              <a:gdLst>
                <a:gd name="connsiteX0" fmla="*/ 1259332 w 1257300"/>
                <a:gd name="connsiteY0" fmla="*/ 631254 h 1257300"/>
                <a:gd name="connsiteX1" fmla="*/ 631253 w 1257300"/>
                <a:gd name="connsiteY1" fmla="*/ 1259332 h 1257300"/>
                <a:gd name="connsiteX2" fmla="*/ 3175 w 1257300"/>
                <a:gd name="connsiteY2" fmla="*/ 631254 h 1257300"/>
                <a:gd name="connsiteX3" fmla="*/ 631253 w 1257300"/>
                <a:gd name="connsiteY3" fmla="*/ 3175 h 1257300"/>
                <a:gd name="connsiteX4" fmla="*/ 1259332 w 1257300"/>
                <a:gd name="connsiteY4" fmla="*/ 631254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1259332" y="631254"/>
                  </a:moveTo>
                  <a:cubicBezTo>
                    <a:pt x="1259332" y="978132"/>
                    <a:pt x="978132" y="1259332"/>
                    <a:pt x="631253" y="1259332"/>
                  </a:cubicBezTo>
                  <a:cubicBezTo>
                    <a:pt x="284375" y="1259332"/>
                    <a:pt x="3175" y="978132"/>
                    <a:pt x="3175" y="631254"/>
                  </a:cubicBezTo>
                  <a:cubicBezTo>
                    <a:pt x="3175" y="284375"/>
                    <a:pt x="284375" y="3175"/>
                    <a:pt x="631253" y="3175"/>
                  </a:cubicBezTo>
                  <a:cubicBezTo>
                    <a:pt x="978132" y="3175"/>
                    <a:pt x="1259332" y="284375"/>
                    <a:pt x="1259332" y="631254"/>
                  </a:cubicBezTo>
                  <a:close/>
                </a:path>
              </a:pathLst>
            </a:custGeom>
            <a:solidFill>
              <a:srgbClr val="D1CFD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6313B041-E364-6240-9EB4-F17A053EE967}"/>
                </a:ext>
              </a:extLst>
            </p:cNvPr>
            <p:cNvSpPr/>
            <p:nvPr/>
          </p:nvSpPr>
          <p:spPr>
            <a:xfrm flipH="1">
              <a:off x="8565325" y="1035876"/>
              <a:ext cx="1047750" cy="1047750"/>
            </a:xfrm>
            <a:custGeom>
              <a:avLst/>
              <a:gdLst>
                <a:gd name="connsiteX0" fmla="*/ 1046099 w 1047750"/>
                <a:gd name="connsiteY0" fmla="*/ 524637 h 1047750"/>
                <a:gd name="connsiteX1" fmla="*/ 524637 w 1047750"/>
                <a:gd name="connsiteY1" fmla="*/ 1046099 h 1047750"/>
                <a:gd name="connsiteX2" fmla="*/ 3175 w 1047750"/>
                <a:gd name="connsiteY2" fmla="*/ 524637 h 1047750"/>
                <a:gd name="connsiteX3" fmla="*/ 524637 w 1047750"/>
                <a:gd name="connsiteY3" fmla="*/ 3175 h 1047750"/>
                <a:gd name="connsiteX4" fmla="*/ 1046099 w 1047750"/>
                <a:gd name="connsiteY4" fmla="*/ 524637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0" h="1047750">
                  <a:moveTo>
                    <a:pt x="1046099" y="524637"/>
                  </a:moveTo>
                  <a:cubicBezTo>
                    <a:pt x="1046099" y="812633"/>
                    <a:pt x="812633" y="1046099"/>
                    <a:pt x="524637" y="1046099"/>
                  </a:cubicBezTo>
                  <a:cubicBezTo>
                    <a:pt x="236641" y="1046099"/>
                    <a:pt x="3175" y="812632"/>
                    <a:pt x="3175" y="524637"/>
                  </a:cubicBezTo>
                  <a:cubicBezTo>
                    <a:pt x="3175" y="236642"/>
                    <a:pt x="236641" y="3175"/>
                    <a:pt x="524637" y="3175"/>
                  </a:cubicBezTo>
                  <a:cubicBezTo>
                    <a:pt x="812633" y="3175"/>
                    <a:pt x="1046099" y="236642"/>
                    <a:pt x="1046099" y="52463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5D7A1B5A-D182-2241-9B12-D963D2E189E4}"/>
                </a:ext>
              </a:extLst>
            </p:cNvPr>
            <p:cNvSpPr/>
            <p:nvPr/>
          </p:nvSpPr>
          <p:spPr>
            <a:xfrm flipH="1">
              <a:off x="3252026" y="730187"/>
              <a:ext cx="5683250" cy="641350"/>
            </a:xfrm>
            <a:custGeom>
              <a:avLst/>
              <a:gdLst>
                <a:gd name="connsiteX0" fmla="*/ 3175 w 5683250"/>
                <a:gd name="connsiteY0" fmla="*/ 3175 h 641350"/>
                <a:gd name="connsiteX1" fmla="*/ 5684838 w 5683250"/>
                <a:gd name="connsiteY1" fmla="*/ 3175 h 641350"/>
                <a:gd name="connsiteX2" fmla="*/ 5684838 w 5683250"/>
                <a:gd name="connsiteY2" fmla="*/ 639826 h 641350"/>
                <a:gd name="connsiteX3" fmla="*/ 3175 w 5683250"/>
                <a:gd name="connsiteY3" fmla="*/ 639826 h 6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3250" h="641350">
                  <a:moveTo>
                    <a:pt x="3175" y="3175"/>
                  </a:moveTo>
                  <a:lnTo>
                    <a:pt x="5684838" y="3175"/>
                  </a:lnTo>
                  <a:lnTo>
                    <a:pt x="5684838" y="639826"/>
                  </a:lnTo>
                  <a:lnTo>
                    <a:pt x="3175" y="639826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28ACA1DA-1B42-9D44-A039-3CF7B8D1D102}"/>
                </a:ext>
              </a:extLst>
            </p:cNvPr>
            <p:cNvSpPr/>
            <p:nvPr/>
          </p:nvSpPr>
          <p:spPr>
            <a:xfrm flipH="1">
              <a:off x="3416236" y="1366838"/>
              <a:ext cx="5359400" cy="4705350"/>
            </a:xfrm>
            <a:custGeom>
              <a:avLst/>
              <a:gdLst>
                <a:gd name="connsiteX0" fmla="*/ 5356225 w 5359400"/>
                <a:gd name="connsiteY0" fmla="*/ 3175 h 4705350"/>
                <a:gd name="connsiteX1" fmla="*/ 3175 w 5359400"/>
                <a:gd name="connsiteY1" fmla="*/ 3175 h 4705350"/>
                <a:gd name="connsiteX2" fmla="*/ 136525 w 5359400"/>
                <a:gd name="connsiteY2" fmla="*/ 944689 h 4705350"/>
                <a:gd name="connsiteX3" fmla="*/ 544894 w 5359400"/>
                <a:gd name="connsiteY3" fmla="*/ 1471613 h 4705350"/>
                <a:gd name="connsiteX4" fmla="*/ 1467485 w 5359400"/>
                <a:gd name="connsiteY4" fmla="*/ 1853946 h 4705350"/>
                <a:gd name="connsiteX5" fmla="*/ 1864170 w 5359400"/>
                <a:gd name="connsiteY5" fmla="*/ 2319719 h 4705350"/>
                <a:gd name="connsiteX6" fmla="*/ 2285048 w 5359400"/>
                <a:gd name="connsiteY6" fmla="*/ 4094036 h 4705350"/>
                <a:gd name="connsiteX7" fmla="*/ 2340483 w 5359400"/>
                <a:gd name="connsiteY7" fmla="*/ 4568063 h 4705350"/>
                <a:gd name="connsiteX8" fmla="*/ 2340483 w 5359400"/>
                <a:gd name="connsiteY8" fmla="*/ 4702874 h 4705350"/>
                <a:gd name="connsiteX9" fmla="*/ 3019044 w 5359400"/>
                <a:gd name="connsiteY9" fmla="*/ 4702874 h 4705350"/>
                <a:gd name="connsiteX10" fmla="*/ 3019044 w 5359400"/>
                <a:gd name="connsiteY10" fmla="*/ 4567746 h 4705350"/>
                <a:gd name="connsiteX11" fmla="*/ 3074480 w 5359400"/>
                <a:gd name="connsiteY11" fmla="*/ 4093718 h 4705350"/>
                <a:gd name="connsiteX12" fmla="*/ 3495357 w 5359400"/>
                <a:gd name="connsiteY12" fmla="*/ 2319401 h 4705350"/>
                <a:gd name="connsiteX13" fmla="*/ 3892042 w 5359400"/>
                <a:gd name="connsiteY13" fmla="*/ 1853629 h 4705350"/>
                <a:gd name="connsiteX14" fmla="*/ 4814634 w 5359400"/>
                <a:gd name="connsiteY14" fmla="*/ 1471613 h 4705350"/>
                <a:gd name="connsiteX15" fmla="*/ 5222812 w 5359400"/>
                <a:gd name="connsiteY15" fmla="*/ 944563 h 470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59400" h="4705350">
                  <a:moveTo>
                    <a:pt x="5356225" y="3175"/>
                  </a:moveTo>
                  <a:lnTo>
                    <a:pt x="3175" y="3175"/>
                  </a:lnTo>
                  <a:lnTo>
                    <a:pt x="136525" y="944689"/>
                  </a:lnTo>
                  <a:cubicBezTo>
                    <a:pt x="169784" y="1180232"/>
                    <a:pt x="325099" y="1380636"/>
                    <a:pt x="544894" y="1471613"/>
                  </a:cubicBezTo>
                  <a:lnTo>
                    <a:pt x="1467485" y="1853946"/>
                  </a:lnTo>
                  <a:cubicBezTo>
                    <a:pt x="1666811" y="1936530"/>
                    <a:pt x="1814370" y="2109788"/>
                    <a:pt x="1864170" y="2319719"/>
                  </a:cubicBezTo>
                  <a:lnTo>
                    <a:pt x="2285048" y="4094036"/>
                  </a:lnTo>
                  <a:cubicBezTo>
                    <a:pt x="2321879" y="4249354"/>
                    <a:pt x="2340483" y="4408437"/>
                    <a:pt x="2340483" y="4568063"/>
                  </a:cubicBezTo>
                  <a:lnTo>
                    <a:pt x="2340483" y="4702874"/>
                  </a:lnTo>
                  <a:lnTo>
                    <a:pt x="3019044" y="4702874"/>
                  </a:lnTo>
                  <a:lnTo>
                    <a:pt x="3019044" y="4567746"/>
                  </a:lnTo>
                  <a:cubicBezTo>
                    <a:pt x="3019044" y="4408120"/>
                    <a:pt x="3037648" y="4249037"/>
                    <a:pt x="3074480" y="4093718"/>
                  </a:cubicBezTo>
                  <a:lnTo>
                    <a:pt x="3495357" y="2319401"/>
                  </a:lnTo>
                  <a:cubicBezTo>
                    <a:pt x="3545157" y="2109471"/>
                    <a:pt x="3692717" y="1936213"/>
                    <a:pt x="3892042" y="1853629"/>
                  </a:cubicBezTo>
                  <a:lnTo>
                    <a:pt x="4814634" y="1471613"/>
                  </a:lnTo>
                  <a:cubicBezTo>
                    <a:pt x="5034390" y="1380561"/>
                    <a:pt x="5189631" y="1180109"/>
                    <a:pt x="5222812" y="944563"/>
                  </a:cubicBez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5" name="Trapecio 4">
            <a:extLst>
              <a:ext uri="{FF2B5EF4-FFF2-40B4-BE49-F238E27FC236}">
                <a16:creationId xmlns:a16="http://schemas.microsoft.com/office/drawing/2014/main" id="{1906876F-91B3-6749-AA5E-D43C59F39852}"/>
              </a:ext>
            </a:extLst>
          </p:cNvPr>
          <p:cNvSpPr/>
          <p:nvPr/>
        </p:nvSpPr>
        <p:spPr>
          <a:xfrm rot="10800000">
            <a:off x="6103148" y="8500100"/>
            <a:ext cx="2305786" cy="2699677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1592544" y="1237343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2668308" y="861425"/>
              <a:ext cx="1070998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Funnel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SV" dirty="0">
                  <a:latin typeface="Lato" panose="020F0502020204030203" pitchFamily="34" charset="77"/>
                </a:rPr>
                <a:t>Is the set of steps a visitor needs to go through before they can reach the conversion</a:t>
              </a:r>
              <a:endParaRPr lang="en-US" dirty="0"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51" name="Rectangle 140">
            <a:extLst>
              <a:ext uri="{FF2B5EF4-FFF2-40B4-BE49-F238E27FC236}">
                <a16:creationId xmlns:a16="http://schemas.microsoft.com/office/drawing/2014/main" id="{42DD8C29-26D1-AC47-83A5-C59BB95F65FD}"/>
              </a:ext>
            </a:extLst>
          </p:cNvPr>
          <p:cNvSpPr/>
          <p:nvPr/>
        </p:nvSpPr>
        <p:spPr>
          <a:xfrm>
            <a:off x="4531074" y="6645836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140">
            <a:extLst>
              <a:ext uri="{FF2B5EF4-FFF2-40B4-BE49-F238E27FC236}">
                <a16:creationId xmlns:a16="http://schemas.microsoft.com/office/drawing/2014/main" id="{594DD898-59E4-5D43-86EE-8E59C4A161F1}"/>
              </a:ext>
            </a:extLst>
          </p:cNvPr>
          <p:cNvSpPr/>
          <p:nvPr/>
        </p:nvSpPr>
        <p:spPr>
          <a:xfrm>
            <a:off x="4166142" y="4654613"/>
            <a:ext cx="6027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Rectangle 140">
            <a:extLst>
              <a:ext uri="{FF2B5EF4-FFF2-40B4-BE49-F238E27FC236}">
                <a16:creationId xmlns:a16="http://schemas.microsoft.com/office/drawing/2014/main" id="{46DEF6CD-238D-974A-BDCA-D7D115004F2A}"/>
              </a:ext>
            </a:extLst>
          </p:cNvPr>
          <p:cNvSpPr/>
          <p:nvPr/>
        </p:nvSpPr>
        <p:spPr>
          <a:xfrm>
            <a:off x="6241243" y="9073789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5" name="TextBox 83">
            <a:extLst>
              <a:ext uri="{FF2B5EF4-FFF2-40B4-BE49-F238E27FC236}">
                <a16:creationId xmlns:a16="http://schemas.microsoft.com/office/drawing/2014/main" id="{64E00936-F250-8A43-93F6-E0B36E3AFE4A}"/>
              </a:ext>
            </a:extLst>
          </p:cNvPr>
          <p:cNvSpPr txBox="1"/>
          <p:nvPr/>
        </p:nvSpPr>
        <p:spPr>
          <a:xfrm>
            <a:off x="14095362" y="5359778"/>
            <a:ext cx="6747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26" name="Rectangle 140">
            <a:extLst>
              <a:ext uri="{FF2B5EF4-FFF2-40B4-BE49-F238E27FC236}">
                <a16:creationId xmlns:a16="http://schemas.microsoft.com/office/drawing/2014/main" id="{B6398089-3E94-164B-B92C-764C065206BD}"/>
              </a:ext>
            </a:extLst>
          </p:cNvPr>
          <p:cNvSpPr/>
          <p:nvPr/>
        </p:nvSpPr>
        <p:spPr>
          <a:xfrm>
            <a:off x="14095362" y="4747908"/>
            <a:ext cx="2738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7" name="TextBox 83">
            <a:extLst>
              <a:ext uri="{FF2B5EF4-FFF2-40B4-BE49-F238E27FC236}">
                <a16:creationId xmlns:a16="http://schemas.microsoft.com/office/drawing/2014/main" id="{41167EEC-EE32-1E4E-BE23-87FE4764B3A4}"/>
              </a:ext>
            </a:extLst>
          </p:cNvPr>
          <p:cNvSpPr txBox="1"/>
          <p:nvPr/>
        </p:nvSpPr>
        <p:spPr>
          <a:xfrm>
            <a:off x="14095362" y="8022295"/>
            <a:ext cx="6747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28" name="Rectangle 140">
            <a:extLst>
              <a:ext uri="{FF2B5EF4-FFF2-40B4-BE49-F238E27FC236}">
                <a16:creationId xmlns:a16="http://schemas.microsoft.com/office/drawing/2014/main" id="{B3720F7D-B77C-724B-B0A6-A5167F6DF637}"/>
              </a:ext>
            </a:extLst>
          </p:cNvPr>
          <p:cNvSpPr/>
          <p:nvPr/>
        </p:nvSpPr>
        <p:spPr>
          <a:xfrm>
            <a:off x="14095362" y="7410425"/>
            <a:ext cx="3493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9" name="TextBox 83">
            <a:extLst>
              <a:ext uri="{FF2B5EF4-FFF2-40B4-BE49-F238E27FC236}">
                <a16:creationId xmlns:a16="http://schemas.microsoft.com/office/drawing/2014/main" id="{011A6FC2-EC11-A443-AFEE-02D5896A8530}"/>
              </a:ext>
            </a:extLst>
          </p:cNvPr>
          <p:cNvSpPr txBox="1"/>
          <p:nvPr/>
        </p:nvSpPr>
        <p:spPr>
          <a:xfrm>
            <a:off x="14095362" y="10784821"/>
            <a:ext cx="6747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30" name="Rectangle 140">
            <a:extLst>
              <a:ext uri="{FF2B5EF4-FFF2-40B4-BE49-F238E27FC236}">
                <a16:creationId xmlns:a16="http://schemas.microsoft.com/office/drawing/2014/main" id="{21FD1335-EF06-DE41-B985-6F8191027CA6}"/>
              </a:ext>
            </a:extLst>
          </p:cNvPr>
          <p:cNvSpPr/>
          <p:nvPr/>
        </p:nvSpPr>
        <p:spPr>
          <a:xfrm>
            <a:off x="14095362" y="10172951"/>
            <a:ext cx="3493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50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99B973B-BC84-9F47-818B-F4CEBAA673D3}"/>
              </a:ext>
            </a:extLst>
          </p:cNvPr>
          <p:cNvGrpSpPr/>
          <p:nvPr/>
        </p:nvGrpSpPr>
        <p:grpSpPr>
          <a:xfrm>
            <a:off x="7785422" y="4158405"/>
            <a:ext cx="9270680" cy="8792450"/>
            <a:chOff x="2589626" y="4649294"/>
            <a:chExt cx="7187271" cy="6816514"/>
          </a:xfrm>
        </p:grpSpPr>
        <p:sp>
          <p:nvSpPr>
            <p:cNvPr id="48" name="Forma libre 47">
              <a:extLst>
                <a:ext uri="{FF2B5EF4-FFF2-40B4-BE49-F238E27FC236}">
                  <a16:creationId xmlns:a16="http://schemas.microsoft.com/office/drawing/2014/main" id="{4C059EF7-2E06-244E-A05D-7100202E2CFB}"/>
                </a:ext>
              </a:extLst>
            </p:cNvPr>
            <p:cNvSpPr/>
            <p:nvPr/>
          </p:nvSpPr>
          <p:spPr>
            <a:xfrm>
              <a:off x="2589711" y="5227714"/>
              <a:ext cx="7187186" cy="4757833"/>
            </a:xfrm>
            <a:custGeom>
              <a:avLst/>
              <a:gdLst>
                <a:gd name="connsiteX0" fmla="*/ 3525520 w 5429250"/>
                <a:gd name="connsiteY0" fmla="*/ 3594354 h 3594100"/>
                <a:gd name="connsiteX1" fmla="*/ 1904873 w 5429250"/>
                <a:gd name="connsiteY1" fmla="*/ 3594354 h 3594100"/>
                <a:gd name="connsiteX2" fmla="*/ 581025 w 5429250"/>
                <a:gd name="connsiteY2" fmla="*/ 1732598 h 3594100"/>
                <a:gd name="connsiteX3" fmla="*/ 3175 w 5429250"/>
                <a:gd name="connsiteY3" fmla="*/ 3175 h 3594100"/>
                <a:gd name="connsiteX4" fmla="*/ 5427345 w 5429250"/>
                <a:gd name="connsiteY4" fmla="*/ 3175 h 3594100"/>
                <a:gd name="connsiteX5" fmla="*/ 4781550 w 5429250"/>
                <a:gd name="connsiteY5" fmla="*/ 1749425 h 3594100"/>
                <a:gd name="connsiteX6" fmla="*/ 3525520 w 5429250"/>
                <a:gd name="connsiteY6" fmla="*/ 3594354 h 359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29250" h="3594100">
                  <a:moveTo>
                    <a:pt x="3525520" y="3594354"/>
                  </a:moveTo>
                  <a:lnTo>
                    <a:pt x="1904873" y="3594354"/>
                  </a:lnTo>
                  <a:cubicBezTo>
                    <a:pt x="1364588" y="3050475"/>
                    <a:pt x="917347" y="2421510"/>
                    <a:pt x="581025" y="1732598"/>
                  </a:cubicBezTo>
                  <a:cubicBezTo>
                    <a:pt x="313620" y="1183869"/>
                    <a:pt x="119346" y="602435"/>
                    <a:pt x="3175" y="3175"/>
                  </a:cubicBezTo>
                  <a:lnTo>
                    <a:pt x="5427345" y="3175"/>
                  </a:lnTo>
                  <a:cubicBezTo>
                    <a:pt x="5277145" y="607295"/>
                    <a:pt x="5060562" y="1192942"/>
                    <a:pt x="4781550" y="1749425"/>
                  </a:cubicBezTo>
                  <a:cubicBezTo>
                    <a:pt x="4446325" y="2417253"/>
                    <a:pt x="4023961" y="3037644"/>
                    <a:pt x="3525520" y="3594354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49" name="Forma libre 48">
              <a:extLst>
                <a:ext uri="{FF2B5EF4-FFF2-40B4-BE49-F238E27FC236}">
                  <a16:creationId xmlns:a16="http://schemas.microsoft.com/office/drawing/2014/main" id="{9D6AC800-0C86-164C-A280-B4AF64882E0F}"/>
                </a:ext>
              </a:extLst>
            </p:cNvPr>
            <p:cNvSpPr/>
            <p:nvPr/>
          </p:nvSpPr>
          <p:spPr>
            <a:xfrm>
              <a:off x="5107159" y="9981512"/>
              <a:ext cx="2151953" cy="1484296"/>
            </a:xfrm>
            <a:custGeom>
              <a:avLst/>
              <a:gdLst>
                <a:gd name="connsiteX0" fmla="*/ 3175 w 1625600"/>
                <a:gd name="connsiteY0" fmla="*/ 3175 h 698500"/>
                <a:gd name="connsiteX1" fmla="*/ 1623822 w 1625600"/>
                <a:gd name="connsiteY1" fmla="*/ 3175 h 698500"/>
                <a:gd name="connsiteX2" fmla="*/ 1623822 w 1625600"/>
                <a:gd name="connsiteY2" fmla="*/ 700596 h 698500"/>
                <a:gd name="connsiteX3" fmla="*/ 3175 w 1625600"/>
                <a:gd name="connsiteY3" fmla="*/ 700596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5600" h="698500">
                  <a:moveTo>
                    <a:pt x="3175" y="3175"/>
                  </a:moveTo>
                  <a:lnTo>
                    <a:pt x="1623822" y="3175"/>
                  </a:lnTo>
                  <a:lnTo>
                    <a:pt x="1623822" y="700596"/>
                  </a:lnTo>
                  <a:lnTo>
                    <a:pt x="3175" y="700596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50" name="Forma libre 49">
              <a:extLst>
                <a:ext uri="{FF2B5EF4-FFF2-40B4-BE49-F238E27FC236}">
                  <a16:creationId xmlns:a16="http://schemas.microsoft.com/office/drawing/2014/main" id="{075D365E-7253-8D4A-BAC6-16BEE79B1A30}"/>
                </a:ext>
              </a:extLst>
            </p:cNvPr>
            <p:cNvSpPr/>
            <p:nvPr/>
          </p:nvSpPr>
          <p:spPr>
            <a:xfrm>
              <a:off x="2589626" y="4649294"/>
              <a:ext cx="7187186" cy="1160037"/>
            </a:xfrm>
            <a:custGeom>
              <a:avLst/>
              <a:gdLst>
                <a:gd name="connsiteX0" fmla="*/ 5427345 w 5429250"/>
                <a:gd name="connsiteY0" fmla="*/ 440119 h 876300"/>
                <a:gd name="connsiteX1" fmla="*/ 2715260 w 5429250"/>
                <a:gd name="connsiteY1" fmla="*/ 877062 h 876300"/>
                <a:gd name="connsiteX2" fmla="*/ 3175 w 5429250"/>
                <a:gd name="connsiteY2" fmla="*/ 440119 h 876300"/>
                <a:gd name="connsiteX3" fmla="*/ 2715260 w 5429250"/>
                <a:gd name="connsiteY3" fmla="*/ 3175 h 876300"/>
                <a:gd name="connsiteX4" fmla="*/ 5427345 w 5429250"/>
                <a:gd name="connsiteY4" fmla="*/ 440119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9250" h="876300">
                  <a:moveTo>
                    <a:pt x="5427345" y="440119"/>
                  </a:moveTo>
                  <a:cubicBezTo>
                    <a:pt x="5427345" y="681436"/>
                    <a:pt x="4213103" y="877062"/>
                    <a:pt x="2715260" y="877062"/>
                  </a:cubicBezTo>
                  <a:cubicBezTo>
                    <a:pt x="1217417" y="877062"/>
                    <a:pt x="3175" y="681436"/>
                    <a:pt x="3175" y="440119"/>
                  </a:cubicBezTo>
                  <a:cubicBezTo>
                    <a:pt x="3175" y="198801"/>
                    <a:pt x="1217417" y="3175"/>
                    <a:pt x="2715260" y="3175"/>
                  </a:cubicBezTo>
                  <a:cubicBezTo>
                    <a:pt x="4213104" y="3175"/>
                    <a:pt x="5427345" y="198801"/>
                    <a:pt x="5427345" y="440119"/>
                  </a:cubicBez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51" name="Rectangle 140">
            <a:extLst>
              <a:ext uri="{FF2B5EF4-FFF2-40B4-BE49-F238E27FC236}">
                <a16:creationId xmlns:a16="http://schemas.microsoft.com/office/drawing/2014/main" id="{42DD8C29-26D1-AC47-83A5-C59BB95F65FD}"/>
              </a:ext>
            </a:extLst>
          </p:cNvPr>
          <p:cNvSpPr/>
          <p:nvPr/>
        </p:nvSpPr>
        <p:spPr>
          <a:xfrm>
            <a:off x="9771641" y="7737957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140">
            <a:extLst>
              <a:ext uri="{FF2B5EF4-FFF2-40B4-BE49-F238E27FC236}">
                <a16:creationId xmlns:a16="http://schemas.microsoft.com/office/drawing/2014/main" id="{594DD898-59E4-5D43-86EE-8E59C4A161F1}"/>
              </a:ext>
            </a:extLst>
          </p:cNvPr>
          <p:cNvSpPr/>
          <p:nvPr/>
        </p:nvSpPr>
        <p:spPr>
          <a:xfrm>
            <a:off x="7848192" y="4662677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Rectangle 140">
            <a:extLst>
              <a:ext uri="{FF2B5EF4-FFF2-40B4-BE49-F238E27FC236}">
                <a16:creationId xmlns:a16="http://schemas.microsoft.com/office/drawing/2014/main" id="{46DEF6CD-238D-974A-BDCA-D7D115004F2A}"/>
              </a:ext>
            </a:extLst>
          </p:cNvPr>
          <p:cNvSpPr/>
          <p:nvPr/>
        </p:nvSpPr>
        <p:spPr>
          <a:xfrm>
            <a:off x="11373323" y="11657626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EADB0494-1349-DE4D-AA86-9C569FF703CB}"/>
              </a:ext>
            </a:extLst>
          </p:cNvPr>
          <p:cNvSpPr/>
          <p:nvPr/>
        </p:nvSpPr>
        <p:spPr>
          <a:xfrm>
            <a:off x="14816293" y="11273541"/>
            <a:ext cx="41346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E089578-522A-5D4A-BC10-7E7757B54F2D}"/>
              </a:ext>
            </a:extLst>
          </p:cNvPr>
          <p:cNvSpPr/>
          <p:nvPr/>
        </p:nvSpPr>
        <p:spPr>
          <a:xfrm>
            <a:off x="17055666" y="7688794"/>
            <a:ext cx="41346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3F8D17D4-D29B-C846-8511-A1169ECBDDFD}"/>
              </a:ext>
            </a:extLst>
          </p:cNvPr>
          <p:cNvSpPr/>
          <p:nvPr/>
        </p:nvSpPr>
        <p:spPr>
          <a:xfrm>
            <a:off x="2914392" y="4756417"/>
            <a:ext cx="41346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9" name="TextBox 83">
            <a:extLst>
              <a:ext uri="{FF2B5EF4-FFF2-40B4-BE49-F238E27FC236}">
                <a16:creationId xmlns:a16="http://schemas.microsoft.com/office/drawing/2014/main" id="{6DE7EC8C-312D-CE4D-BC92-0D5695D5BC3F}"/>
              </a:ext>
            </a:extLst>
          </p:cNvPr>
          <p:cNvSpPr txBox="1"/>
          <p:nvPr/>
        </p:nvSpPr>
        <p:spPr>
          <a:xfrm>
            <a:off x="1745171" y="10745862"/>
            <a:ext cx="6887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60" name="Rectangle 140">
            <a:extLst>
              <a:ext uri="{FF2B5EF4-FFF2-40B4-BE49-F238E27FC236}">
                <a16:creationId xmlns:a16="http://schemas.microsoft.com/office/drawing/2014/main" id="{6F359B6D-25CF-3D4E-A02B-8883A5766FE7}"/>
              </a:ext>
            </a:extLst>
          </p:cNvPr>
          <p:cNvSpPr/>
          <p:nvPr/>
        </p:nvSpPr>
        <p:spPr>
          <a:xfrm>
            <a:off x="1745171" y="9999522"/>
            <a:ext cx="2738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Marketing</a:t>
            </a:r>
            <a:endParaRPr lang="en-US" sz="54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61" name="Grupo 349">
            <a:extLst>
              <a:ext uri="{FF2B5EF4-FFF2-40B4-BE49-F238E27FC236}">
                <a16:creationId xmlns:a16="http://schemas.microsoft.com/office/drawing/2014/main" id="{C5DDA616-16B0-0D4F-90B7-AC1902B6B8BC}"/>
              </a:ext>
            </a:extLst>
          </p:cNvPr>
          <p:cNvGrpSpPr/>
          <p:nvPr/>
        </p:nvGrpSpPr>
        <p:grpSpPr>
          <a:xfrm>
            <a:off x="2668308" y="1022190"/>
            <a:ext cx="19041035" cy="2007452"/>
            <a:chOff x="2668308" y="861425"/>
            <a:chExt cx="19041035" cy="2007452"/>
          </a:xfrm>
        </p:grpSpPr>
        <p:sp>
          <p:nvSpPr>
            <p:cNvPr id="62" name="CuadroTexto 350">
              <a:extLst>
                <a:ext uri="{FF2B5EF4-FFF2-40B4-BE49-F238E27FC236}">
                  <a16:creationId xmlns:a16="http://schemas.microsoft.com/office/drawing/2014/main" id="{118714C2-19C1-014B-A3AA-C1F082752822}"/>
                </a:ext>
              </a:extLst>
            </p:cNvPr>
            <p:cNvSpPr txBox="1"/>
            <p:nvPr/>
          </p:nvSpPr>
          <p:spPr>
            <a:xfrm>
              <a:off x="6833868" y="861425"/>
              <a:ext cx="1070998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Funnel Infographics</a:t>
              </a:r>
            </a:p>
          </p:txBody>
        </p:sp>
        <p:sp>
          <p:nvSpPr>
            <p:cNvPr id="63" name="CuadroTexto 351">
              <a:extLst>
                <a:ext uri="{FF2B5EF4-FFF2-40B4-BE49-F238E27FC236}">
                  <a16:creationId xmlns:a16="http://schemas.microsoft.com/office/drawing/2014/main" id="{9468DB20-C6C7-4E49-A5B5-8D06C1A140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SV" dirty="0">
                  <a:latin typeface="Lato" panose="020F0502020204030203" pitchFamily="34" charset="77"/>
                </a:rPr>
                <a:t>Is the set of steps a visitor needs to go through before they can reach the conversion</a:t>
              </a:r>
              <a:endParaRPr lang="en-US" dirty="0"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096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áfico 3">
            <a:extLst>
              <a:ext uri="{FF2B5EF4-FFF2-40B4-BE49-F238E27FC236}">
                <a16:creationId xmlns:a16="http://schemas.microsoft.com/office/drawing/2014/main" id="{7D1F7F67-D1BD-C143-993D-24800A46E2B1}"/>
              </a:ext>
            </a:extLst>
          </p:cNvPr>
          <p:cNvGrpSpPr/>
          <p:nvPr/>
        </p:nvGrpSpPr>
        <p:grpSpPr>
          <a:xfrm>
            <a:off x="4314417" y="529400"/>
            <a:ext cx="22501689" cy="12657200"/>
            <a:chOff x="0" y="0"/>
            <a:chExt cx="12192000" cy="6858000"/>
          </a:xfrm>
        </p:grpSpPr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3FFED041-2B05-694F-B27E-A429ABEFD780}"/>
                </a:ext>
              </a:extLst>
            </p:cNvPr>
            <p:cNvSpPr/>
            <p:nvPr/>
          </p:nvSpPr>
          <p:spPr>
            <a:xfrm>
              <a:off x="4060127" y="525907"/>
              <a:ext cx="4070350" cy="5930900"/>
            </a:xfrm>
            <a:custGeom>
              <a:avLst/>
              <a:gdLst>
                <a:gd name="connsiteX0" fmla="*/ 4068572 w 4070350"/>
                <a:gd name="connsiteY0" fmla="*/ 186881 h 5930900"/>
                <a:gd name="connsiteX1" fmla="*/ 2035873 w 4070350"/>
                <a:gd name="connsiteY1" fmla="*/ 3175 h 5930900"/>
                <a:gd name="connsiteX2" fmla="*/ 3175 w 4070350"/>
                <a:gd name="connsiteY2" fmla="*/ 186881 h 5930900"/>
                <a:gd name="connsiteX3" fmla="*/ 4382 w 4070350"/>
                <a:gd name="connsiteY3" fmla="*/ 193231 h 5930900"/>
                <a:gd name="connsiteX4" fmla="*/ 67120 w 4070350"/>
                <a:gd name="connsiteY4" fmla="*/ 701231 h 5930900"/>
                <a:gd name="connsiteX5" fmla="*/ 1499171 w 4070350"/>
                <a:gd name="connsiteY5" fmla="*/ 3092259 h 5930900"/>
                <a:gd name="connsiteX6" fmla="*/ 1740916 w 4070350"/>
                <a:gd name="connsiteY6" fmla="*/ 5611940 h 5930900"/>
                <a:gd name="connsiteX7" fmla="*/ 1740916 w 4070350"/>
                <a:gd name="connsiteY7" fmla="*/ 5903341 h 5930900"/>
                <a:gd name="connsiteX8" fmla="*/ 2035873 w 4070350"/>
                <a:gd name="connsiteY8" fmla="*/ 5930011 h 5930900"/>
                <a:gd name="connsiteX9" fmla="*/ 2330831 w 4070350"/>
                <a:gd name="connsiteY9" fmla="*/ 5903341 h 5930900"/>
                <a:gd name="connsiteX10" fmla="*/ 2330831 w 4070350"/>
                <a:gd name="connsiteY10" fmla="*/ 5611940 h 5930900"/>
                <a:gd name="connsiteX11" fmla="*/ 2572576 w 4070350"/>
                <a:gd name="connsiteY11" fmla="*/ 3092259 h 5930900"/>
                <a:gd name="connsiteX12" fmla="*/ 4004374 w 4070350"/>
                <a:gd name="connsiteY12" fmla="*/ 701104 h 5930900"/>
                <a:gd name="connsiteX13" fmla="*/ 4067112 w 4070350"/>
                <a:gd name="connsiteY13" fmla="*/ 193104 h 5930900"/>
                <a:gd name="connsiteX14" fmla="*/ 4068572 w 4070350"/>
                <a:gd name="connsiteY14" fmla="*/ 186881 h 593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70350" h="5930900">
                  <a:moveTo>
                    <a:pt x="4068572" y="186881"/>
                  </a:moveTo>
                  <a:cubicBezTo>
                    <a:pt x="4068572" y="85281"/>
                    <a:pt x="3158490" y="3175"/>
                    <a:pt x="2035873" y="3175"/>
                  </a:cubicBezTo>
                  <a:cubicBezTo>
                    <a:pt x="913257" y="3175"/>
                    <a:pt x="3175" y="85725"/>
                    <a:pt x="3175" y="186881"/>
                  </a:cubicBezTo>
                  <a:cubicBezTo>
                    <a:pt x="3202" y="189052"/>
                    <a:pt x="3611" y="191201"/>
                    <a:pt x="4382" y="193231"/>
                  </a:cubicBezTo>
                  <a:lnTo>
                    <a:pt x="67120" y="701231"/>
                  </a:lnTo>
                  <a:lnTo>
                    <a:pt x="1499171" y="3092259"/>
                  </a:lnTo>
                  <a:lnTo>
                    <a:pt x="1740916" y="5611940"/>
                  </a:lnTo>
                  <a:lnTo>
                    <a:pt x="1740916" y="5903341"/>
                  </a:lnTo>
                  <a:cubicBezTo>
                    <a:pt x="1740916" y="5918073"/>
                    <a:pt x="1872996" y="5930011"/>
                    <a:pt x="2035873" y="5930011"/>
                  </a:cubicBezTo>
                  <a:cubicBezTo>
                    <a:pt x="2198751" y="5930011"/>
                    <a:pt x="2330831" y="5918073"/>
                    <a:pt x="2330831" y="5903341"/>
                  </a:cubicBezTo>
                  <a:lnTo>
                    <a:pt x="2330831" y="5611940"/>
                  </a:lnTo>
                  <a:lnTo>
                    <a:pt x="2572576" y="3092259"/>
                  </a:lnTo>
                  <a:lnTo>
                    <a:pt x="4004374" y="701104"/>
                  </a:lnTo>
                  <a:lnTo>
                    <a:pt x="4067112" y="193104"/>
                  </a:lnTo>
                  <a:cubicBezTo>
                    <a:pt x="4067955" y="191129"/>
                    <a:pt x="4068449" y="189024"/>
                    <a:pt x="4068572" y="186881"/>
                  </a:cubicBezTo>
                  <a:close/>
                </a:path>
              </a:pathLst>
            </a:custGeom>
            <a:solidFill>
              <a:srgbClr val="D1CFD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1A01DA6A-4622-6341-941C-FD927BDAD713}"/>
                </a:ext>
              </a:extLst>
            </p:cNvPr>
            <p:cNvSpPr/>
            <p:nvPr/>
          </p:nvSpPr>
          <p:spPr>
            <a:xfrm>
              <a:off x="3202242" y="863537"/>
              <a:ext cx="5784850" cy="1003300"/>
            </a:xfrm>
            <a:custGeom>
              <a:avLst/>
              <a:gdLst>
                <a:gd name="connsiteX0" fmla="*/ 2893759 w 5784850"/>
                <a:gd name="connsiteY0" fmla="*/ 84582 h 1003300"/>
                <a:gd name="connsiteX1" fmla="*/ 3175 w 5784850"/>
                <a:gd name="connsiteY1" fmla="*/ 3175 h 1003300"/>
                <a:gd name="connsiteX2" fmla="*/ 3175 w 5784850"/>
                <a:gd name="connsiteY2" fmla="*/ 922401 h 1003300"/>
                <a:gd name="connsiteX3" fmla="*/ 2893759 w 5784850"/>
                <a:gd name="connsiteY3" fmla="*/ 1003808 h 1003300"/>
                <a:gd name="connsiteX4" fmla="*/ 5784342 w 5784850"/>
                <a:gd name="connsiteY4" fmla="*/ 922401 h 1003300"/>
                <a:gd name="connsiteX5" fmla="*/ 5784342 w 5784850"/>
                <a:gd name="connsiteY5" fmla="*/ 3175 h 1003300"/>
                <a:gd name="connsiteX6" fmla="*/ 2893759 w 5784850"/>
                <a:gd name="connsiteY6" fmla="*/ 84582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84850" h="1003300">
                  <a:moveTo>
                    <a:pt x="2893759" y="84582"/>
                  </a:moveTo>
                  <a:cubicBezTo>
                    <a:pt x="1297305" y="84582"/>
                    <a:pt x="3175" y="48133"/>
                    <a:pt x="3175" y="3175"/>
                  </a:cubicBezTo>
                  <a:lnTo>
                    <a:pt x="3175" y="922401"/>
                  </a:lnTo>
                  <a:cubicBezTo>
                    <a:pt x="3175" y="967359"/>
                    <a:pt x="1297305" y="1003808"/>
                    <a:pt x="2893759" y="1003808"/>
                  </a:cubicBezTo>
                  <a:cubicBezTo>
                    <a:pt x="4490212" y="1003808"/>
                    <a:pt x="5784342" y="967359"/>
                    <a:pt x="5784342" y="922401"/>
                  </a:cubicBezTo>
                  <a:lnTo>
                    <a:pt x="5784342" y="3175"/>
                  </a:lnTo>
                  <a:cubicBezTo>
                    <a:pt x="5784342" y="48133"/>
                    <a:pt x="4490212" y="84582"/>
                    <a:pt x="2893759" y="845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48B2538E-EC1B-2E43-A1D6-A91DD210B008}"/>
                </a:ext>
              </a:extLst>
            </p:cNvPr>
            <p:cNvSpPr/>
            <p:nvPr/>
          </p:nvSpPr>
          <p:spPr>
            <a:xfrm>
              <a:off x="3377057" y="2425255"/>
              <a:ext cx="5435600" cy="1003300"/>
            </a:xfrm>
            <a:custGeom>
              <a:avLst/>
              <a:gdLst>
                <a:gd name="connsiteX0" fmla="*/ 2718943 w 5435600"/>
                <a:gd name="connsiteY0" fmla="*/ 84582 h 1003300"/>
                <a:gd name="connsiteX1" fmla="*/ 3175 w 5435600"/>
                <a:gd name="connsiteY1" fmla="*/ 3175 h 1003300"/>
                <a:gd name="connsiteX2" fmla="*/ 3175 w 5435600"/>
                <a:gd name="connsiteY2" fmla="*/ 922338 h 1003300"/>
                <a:gd name="connsiteX3" fmla="*/ 2718943 w 5435600"/>
                <a:gd name="connsiteY3" fmla="*/ 1003745 h 1003300"/>
                <a:gd name="connsiteX4" fmla="*/ 5434712 w 5435600"/>
                <a:gd name="connsiteY4" fmla="*/ 922338 h 1003300"/>
                <a:gd name="connsiteX5" fmla="*/ 5434712 w 5435600"/>
                <a:gd name="connsiteY5" fmla="*/ 3175 h 1003300"/>
                <a:gd name="connsiteX6" fmla="*/ 2718943 w 5435600"/>
                <a:gd name="connsiteY6" fmla="*/ 84582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35600" h="1003300">
                  <a:moveTo>
                    <a:pt x="2718943" y="84582"/>
                  </a:moveTo>
                  <a:cubicBezTo>
                    <a:pt x="1219073" y="84582"/>
                    <a:pt x="3175" y="48133"/>
                    <a:pt x="3175" y="3175"/>
                  </a:cubicBezTo>
                  <a:lnTo>
                    <a:pt x="3175" y="922338"/>
                  </a:lnTo>
                  <a:cubicBezTo>
                    <a:pt x="3175" y="967296"/>
                    <a:pt x="1219073" y="1003745"/>
                    <a:pt x="2718943" y="1003745"/>
                  </a:cubicBezTo>
                  <a:cubicBezTo>
                    <a:pt x="4218813" y="1003745"/>
                    <a:pt x="5434712" y="967296"/>
                    <a:pt x="5434712" y="922338"/>
                  </a:cubicBezTo>
                  <a:lnTo>
                    <a:pt x="5434712" y="3175"/>
                  </a:lnTo>
                  <a:cubicBezTo>
                    <a:pt x="5434712" y="48133"/>
                    <a:pt x="4218813" y="84582"/>
                    <a:pt x="2718943" y="84582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73BBE9EB-A78F-9442-9727-59C7D54B127C}"/>
                </a:ext>
              </a:extLst>
            </p:cNvPr>
            <p:cNvSpPr/>
            <p:nvPr/>
          </p:nvSpPr>
          <p:spPr>
            <a:xfrm>
              <a:off x="3637471" y="3986911"/>
              <a:ext cx="4914900" cy="1003300"/>
            </a:xfrm>
            <a:custGeom>
              <a:avLst/>
              <a:gdLst>
                <a:gd name="connsiteX0" fmla="*/ 2458530 w 4914900"/>
                <a:gd name="connsiteY0" fmla="*/ 84582 h 1003300"/>
                <a:gd name="connsiteX1" fmla="*/ 3175 w 4914900"/>
                <a:gd name="connsiteY1" fmla="*/ 3175 h 1003300"/>
                <a:gd name="connsiteX2" fmla="*/ 3175 w 4914900"/>
                <a:gd name="connsiteY2" fmla="*/ 922338 h 1003300"/>
                <a:gd name="connsiteX3" fmla="*/ 2458530 w 4914900"/>
                <a:gd name="connsiteY3" fmla="*/ 1003745 h 1003300"/>
                <a:gd name="connsiteX4" fmla="*/ 4913884 w 4914900"/>
                <a:gd name="connsiteY4" fmla="*/ 922338 h 1003300"/>
                <a:gd name="connsiteX5" fmla="*/ 4913884 w 4914900"/>
                <a:gd name="connsiteY5" fmla="*/ 3175 h 1003300"/>
                <a:gd name="connsiteX6" fmla="*/ 2458530 w 4914900"/>
                <a:gd name="connsiteY6" fmla="*/ 84582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4900" h="1003300">
                  <a:moveTo>
                    <a:pt x="2458530" y="84582"/>
                  </a:moveTo>
                  <a:cubicBezTo>
                    <a:pt x="1102487" y="84582"/>
                    <a:pt x="3175" y="48133"/>
                    <a:pt x="3175" y="3175"/>
                  </a:cubicBezTo>
                  <a:lnTo>
                    <a:pt x="3175" y="922338"/>
                  </a:lnTo>
                  <a:cubicBezTo>
                    <a:pt x="3175" y="967296"/>
                    <a:pt x="1102487" y="1003745"/>
                    <a:pt x="2458530" y="1003745"/>
                  </a:cubicBezTo>
                  <a:cubicBezTo>
                    <a:pt x="3814572" y="1003745"/>
                    <a:pt x="4913884" y="967296"/>
                    <a:pt x="4913884" y="922338"/>
                  </a:cubicBezTo>
                  <a:lnTo>
                    <a:pt x="4913884" y="3175"/>
                  </a:lnTo>
                  <a:cubicBezTo>
                    <a:pt x="4913884" y="48133"/>
                    <a:pt x="3814572" y="84582"/>
                    <a:pt x="2458530" y="84582"/>
                  </a:cubicBez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6E40FA1E-6769-9C47-AB76-B84E75E1368F}"/>
                </a:ext>
              </a:extLst>
            </p:cNvPr>
            <p:cNvSpPr/>
            <p:nvPr/>
          </p:nvSpPr>
          <p:spPr>
            <a:xfrm>
              <a:off x="3884866" y="5548630"/>
              <a:ext cx="4419600" cy="1003300"/>
            </a:xfrm>
            <a:custGeom>
              <a:avLst/>
              <a:gdLst>
                <a:gd name="connsiteX0" fmla="*/ 2211134 w 4419600"/>
                <a:gd name="connsiteY0" fmla="*/ 84518 h 1003300"/>
                <a:gd name="connsiteX1" fmla="*/ 3175 w 4419600"/>
                <a:gd name="connsiteY1" fmla="*/ 3175 h 1003300"/>
                <a:gd name="connsiteX2" fmla="*/ 3175 w 4419600"/>
                <a:gd name="connsiteY2" fmla="*/ 922338 h 1003300"/>
                <a:gd name="connsiteX3" fmla="*/ 2211134 w 4419600"/>
                <a:gd name="connsiteY3" fmla="*/ 1003745 h 1003300"/>
                <a:gd name="connsiteX4" fmla="*/ 4419092 w 4419600"/>
                <a:gd name="connsiteY4" fmla="*/ 922338 h 1003300"/>
                <a:gd name="connsiteX5" fmla="*/ 4419092 w 4419600"/>
                <a:gd name="connsiteY5" fmla="*/ 3175 h 1003300"/>
                <a:gd name="connsiteX6" fmla="*/ 2211134 w 4419600"/>
                <a:gd name="connsiteY6" fmla="*/ 84518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9600" h="1003300">
                  <a:moveTo>
                    <a:pt x="2211134" y="84518"/>
                  </a:moveTo>
                  <a:cubicBezTo>
                    <a:pt x="991934" y="84518"/>
                    <a:pt x="3175" y="48133"/>
                    <a:pt x="3175" y="3175"/>
                  </a:cubicBezTo>
                  <a:lnTo>
                    <a:pt x="3175" y="922338"/>
                  </a:lnTo>
                  <a:cubicBezTo>
                    <a:pt x="3175" y="967296"/>
                    <a:pt x="991743" y="1003745"/>
                    <a:pt x="2211134" y="1003745"/>
                  </a:cubicBezTo>
                  <a:cubicBezTo>
                    <a:pt x="3430524" y="1003745"/>
                    <a:pt x="4419092" y="967296"/>
                    <a:pt x="4419092" y="922338"/>
                  </a:cubicBezTo>
                  <a:lnTo>
                    <a:pt x="4419092" y="3175"/>
                  </a:lnTo>
                  <a:cubicBezTo>
                    <a:pt x="4419092" y="48133"/>
                    <a:pt x="3430334" y="84518"/>
                    <a:pt x="2211134" y="84518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1091628" y="4593296"/>
            <a:ext cx="7244508" cy="4395411"/>
            <a:chOff x="8523674" y="861425"/>
            <a:chExt cx="7244508" cy="4395411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8723007" y="861425"/>
              <a:ext cx="6931705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Funnel 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8523674" y="3502510"/>
              <a:ext cx="724450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SV" dirty="0">
                  <a:latin typeface="Lato" panose="020F0502020204030203" pitchFamily="34" charset="77"/>
                </a:rPr>
                <a:t>Is the set of steps a visitor needs to go through before they can reach the conversion</a:t>
              </a:r>
              <a:endParaRPr lang="en-US" dirty="0"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106" name="Rectangle 140">
            <a:extLst>
              <a:ext uri="{FF2B5EF4-FFF2-40B4-BE49-F238E27FC236}">
                <a16:creationId xmlns:a16="http://schemas.microsoft.com/office/drawing/2014/main" id="{05F88B54-1A03-2141-94CE-B47897847621}"/>
              </a:ext>
            </a:extLst>
          </p:cNvPr>
          <p:cNvSpPr/>
          <p:nvPr/>
        </p:nvSpPr>
        <p:spPr>
          <a:xfrm>
            <a:off x="13217258" y="8141482"/>
            <a:ext cx="4714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9" name="Rectangle 140">
            <a:extLst>
              <a:ext uri="{FF2B5EF4-FFF2-40B4-BE49-F238E27FC236}">
                <a16:creationId xmlns:a16="http://schemas.microsoft.com/office/drawing/2014/main" id="{0D961AA1-9186-0A45-8EB1-9FEB1779DFBA}"/>
              </a:ext>
            </a:extLst>
          </p:cNvPr>
          <p:cNvSpPr/>
          <p:nvPr/>
        </p:nvSpPr>
        <p:spPr>
          <a:xfrm>
            <a:off x="11056853" y="5331982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Rectangle 140">
            <a:extLst>
              <a:ext uri="{FF2B5EF4-FFF2-40B4-BE49-F238E27FC236}">
                <a16:creationId xmlns:a16="http://schemas.microsoft.com/office/drawing/2014/main" id="{E82B9990-8F85-3549-9D3C-015F55833177}"/>
              </a:ext>
            </a:extLst>
          </p:cNvPr>
          <p:cNvSpPr/>
          <p:nvPr/>
        </p:nvSpPr>
        <p:spPr>
          <a:xfrm>
            <a:off x="14581985" y="11166397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140">
            <a:extLst>
              <a:ext uri="{FF2B5EF4-FFF2-40B4-BE49-F238E27FC236}">
                <a16:creationId xmlns:a16="http://schemas.microsoft.com/office/drawing/2014/main" id="{C958D03F-9039-7849-8B2B-E5D85CB22E76}"/>
              </a:ext>
            </a:extLst>
          </p:cNvPr>
          <p:cNvSpPr/>
          <p:nvPr/>
        </p:nvSpPr>
        <p:spPr>
          <a:xfrm>
            <a:off x="11056853" y="2625570"/>
            <a:ext cx="9035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4D7172F-1EF9-9B46-BD83-93A6BFF92889}"/>
              </a:ext>
            </a:extLst>
          </p:cNvPr>
          <p:cNvSpPr/>
          <p:nvPr/>
        </p:nvSpPr>
        <p:spPr>
          <a:xfrm>
            <a:off x="10884470" y="3148998"/>
            <a:ext cx="9380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A2BB756-67B1-9843-A872-CC91313C95E0}"/>
              </a:ext>
            </a:extLst>
          </p:cNvPr>
          <p:cNvSpPr/>
          <p:nvPr/>
        </p:nvSpPr>
        <p:spPr>
          <a:xfrm>
            <a:off x="10884470" y="5951220"/>
            <a:ext cx="9380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0FCAF3EB-1000-8F4D-8194-6924FC752DA9}"/>
              </a:ext>
            </a:extLst>
          </p:cNvPr>
          <p:cNvSpPr/>
          <p:nvPr/>
        </p:nvSpPr>
        <p:spPr>
          <a:xfrm>
            <a:off x="12771948" y="8778071"/>
            <a:ext cx="53057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9DFD62B-A3F8-164D-97DD-4184C7B9ECDF}"/>
              </a:ext>
            </a:extLst>
          </p:cNvPr>
          <p:cNvSpPr/>
          <p:nvPr/>
        </p:nvSpPr>
        <p:spPr>
          <a:xfrm>
            <a:off x="12771948" y="11728943"/>
            <a:ext cx="53057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282205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58">
            <a:extLst>
              <a:ext uri="{FF2B5EF4-FFF2-40B4-BE49-F238E27FC236}">
                <a16:creationId xmlns:a16="http://schemas.microsoft.com/office/drawing/2014/main" id="{455AEF51-D9E5-EA45-81EB-F9D4605E8302}"/>
              </a:ext>
            </a:extLst>
          </p:cNvPr>
          <p:cNvSpPr/>
          <p:nvPr/>
        </p:nvSpPr>
        <p:spPr>
          <a:xfrm>
            <a:off x="2800636" y="5291343"/>
            <a:ext cx="5453743" cy="219441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0">
            <a:extLst>
              <a:ext uri="{FF2B5EF4-FFF2-40B4-BE49-F238E27FC236}">
                <a16:creationId xmlns:a16="http://schemas.microsoft.com/office/drawing/2014/main" id="{94635653-C4E9-864C-B616-9CE7934B2777}"/>
              </a:ext>
            </a:extLst>
          </p:cNvPr>
          <p:cNvSpPr/>
          <p:nvPr/>
        </p:nvSpPr>
        <p:spPr>
          <a:xfrm>
            <a:off x="2800636" y="9526953"/>
            <a:ext cx="5453743" cy="21944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3">
            <a:extLst>
              <a:ext uri="{FF2B5EF4-FFF2-40B4-BE49-F238E27FC236}">
                <a16:creationId xmlns:a16="http://schemas.microsoft.com/office/drawing/2014/main" id="{269F9C33-D1FA-7747-B386-A1554DC8EEA9}"/>
              </a:ext>
            </a:extLst>
          </p:cNvPr>
          <p:cNvSpPr/>
          <p:nvPr/>
        </p:nvSpPr>
        <p:spPr>
          <a:xfrm>
            <a:off x="16334047" y="5291343"/>
            <a:ext cx="5453743" cy="21944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4">
            <a:extLst>
              <a:ext uri="{FF2B5EF4-FFF2-40B4-BE49-F238E27FC236}">
                <a16:creationId xmlns:a16="http://schemas.microsoft.com/office/drawing/2014/main" id="{7A9E6333-33DE-0F4A-B081-FD1D8FC9CFF5}"/>
              </a:ext>
            </a:extLst>
          </p:cNvPr>
          <p:cNvSpPr/>
          <p:nvPr/>
        </p:nvSpPr>
        <p:spPr>
          <a:xfrm>
            <a:off x="16334047" y="9526953"/>
            <a:ext cx="5453743" cy="219441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11">
            <a:extLst>
              <a:ext uri="{FF2B5EF4-FFF2-40B4-BE49-F238E27FC236}">
                <a16:creationId xmlns:a16="http://schemas.microsoft.com/office/drawing/2014/main" id="{FEF169F6-3360-F24C-B9AC-18F1EDACE6AF}"/>
              </a:ext>
            </a:extLst>
          </p:cNvPr>
          <p:cNvGrpSpPr/>
          <p:nvPr/>
        </p:nvGrpSpPr>
        <p:grpSpPr>
          <a:xfrm>
            <a:off x="3230053" y="9822129"/>
            <a:ext cx="4561987" cy="2218728"/>
            <a:chOff x="8171269" y="10491269"/>
            <a:chExt cx="4297676" cy="2218728"/>
          </a:xfrm>
        </p:grpSpPr>
        <p:sp>
          <p:nvSpPr>
            <p:cNvPr id="105" name="TextBox 139">
              <a:extLst>
                <a:ext uri="{FF2B5EF4-FFF2-40B4-BE49-F238E27FC236}">
                  <a16:creationId xmlns:a16="http://schemas.microsoft.com/office/drawing/2014/main" id="{AC5BE8B4-66F1-F84E-B399-8193358DB24B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6" name="Rectangle 140">
              <a:extLst>
                <a:ext uri="{FF2B5EF4-FFF2-40B4-BE49-F238E27FC236}">
                  <a16:creationId xmlns:a16="http://schemas.microsoft.com/office/drawing/2014/main" id="{05F88B54-1A03-2141-94CE-B47897847621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Conversion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7" name="Group 111">
            <a:extLst>
              <a:ext uri="{FF2B5EF4-FFF2-40B4-BE49-F238E27FC236}">
                <a16:creationId xmlns:a16="http://schemas.microsoft.com/office/drawing/2014/main" id="{C4A89952-6E7B-EB42-8B4A-A24DF517E594}"/>
              </a:ext>
            </a:extLst>
          </p:cNvPr>
          <p:cNvGrpSpPr/>
          <p:nvPr/>
        </p:nvGrpSpPr>
        <p:grpSpPr>
          <a:xfrm>
            <a:off x="3323239" y="5478569"/>
            <a:ext cx="4561987" cy="2218728"/>
            <a:chOff x="8171269" y="10491269"/>
            <a:chExt cx="4297676" cy="2218728"/>
          </a:xfrm>
        </p:grpSpPr>
        <p:sp>
          <p:nvSpPr>
            <p:cNvPr id="108" name="TextBox 139">
              <a:extLst>
                <a:ext uri="{FF2B5EF4-FFF2-40B4-BE49-F238E27FC236}">
                  <a16:creationId xmlns:a16="http://schemas.microsoft.com/office/drawing/2014/main" id="{EE534A17-53BF-A248-9572-B4BE83472879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9" name="Rectangle 140">
              <a:extLst>
                <a:ext uri="{FF2B5EF4-FFF2-40B4-BE49-F238E27FC236}">
                  <a16:creationId xmlns:a16="http://schemas.microsoft.com/office/drawing/2014/main" id="{DEB1D92D-E951-804F-8C5E-F194F867DFB6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Awareness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0" name="Group 111">
            <a:extLst>
              <a:ext uri="{FF2B5EF4-FFF2-40B4-BE49-F238E27FC236}">
                <a16:creationId xmlns:a16="http://schemas.microsoft.com/office/drawing/2014/main" id="{FBADC718-AB0C-9C46-80B6-D85207CD9DD2}"/>
              </a:ext>
            </a:extLst>
          </p:cNvPr>
          <p:cNvGrpSpPr/>
          <p:nvPr/>
        </p:nvGrpSpPr>
        <p:grpSpPr>
          <a:xfrm>
            <a:off x="16814264" y="9835663"/>
            <a:ext cx="4561987" cy="2218728"/>
            <a:chOff x="8171269" y="10491269"/>
            <a:chExt cx="4297676" cy="2218728"/>
          </a:xfrm>
        </p:grpSpPr>
        <p:sp>
          <p:nvSpPr>
            <p:cNvPr id="111" name="TextBox 139">
              <a:extLst>
                <a:ext uri="{FF2B5EF4-FFF2-40B4-BE49-F238E27FC236}">
                  <a16:creationId xmlns:a16="http://schemas.microsoft.com/office/drawing/2014/main" id="{5039EDB4-6AE3-D744-A3CC-D2F87907537B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2" name="Rectangle 140">
              <a:extLst>
                <a:ext uri="{FF2B5EF4-FFF2-40B4-BE49-F238E27FC236}">
                  <a16:creationId xmlns:a16="http://schemas.microsoft.com/office/drawing/2014/main" id="{650A21C8-EED3-1643-9096-224E3D088893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Loyalty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3" name="Group 111">
            <a:extLst>
              <a:ext uri="{FF2B5EF4-FFF2-40B4-BE49-F238E27FC236}">
                <a16:creationId xmlns:a16="http://schemas.microsoft.com/office/drawing/2014/main" id="{333759CA-21EC-0B4B-889A-CA0C352BB364}"/>
              </a:ext>
            </a:extLst>
          </p:cNvPr>
          <p:cNvGrpSpPr/>
          <p:nvPr/>
        </p:nvGrpSpPr>
        <p:grpSpPr>
          <a:xfrm>
            <a:off x="16624446" y="5492103"/>
            <a:ext cx="4844992" cy="2218728"/>
            <a:chOff x="7904663" y="10491269"/>
            <a:chExt cx="4564284" cy="2218728"/>
          </a:xfrm>
        </p:grpSpPr>
        <p:sp>
          <p:nvSpPr>
            <p:cNvPr id="114" name="TextBox 139">
              <a:extLst>
                <a:ext uri="{FF2B5EF4-FFF2-40B4-BE49-F238E27FC236}">
                  <a16:creationId xmlns:a16="http://schemas.microsoft.com/office/drawing/2014/main" id="{827AC43F-16C4-3F49-9C91-5A65E54D248F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5" name="Rectangle 140">
              <a:extLst>
                <a:ext uri="{FF2B5EF4-FFF2-40B4-BE49-F238E27FC236}">
                  <a16:creationId xmlns:a16="http://schemas.microsoft.com/office/drawing/2014/main" id="{B55F4566-1AC2-DF40-9A37-B8C16F41D2A3}"/>
                </a:ext>
              </a:extLst>
            </p:cNvPr>
            <p:cNvSpPr/>
            <p:nvPr/>
          </p:nvSpPr>
          <p:spPr>
            <a:xfrm>
              <a:off x="7904663" y="10491269"/>
              <a:ext cx="456428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Consideration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26" name="CuadroTexto 350">
            <a:extLst>
              <a:ext uri="{FF2B5EF4-FFF2-40B4-BE49-F238E27FC236}">
                <a16:creationId xmlns:a16="http://schemas.microsoft.com/office/drawing/2014/main" id="{16783348-64B5-DC40-B10E-E2F51110CE92}"/>
              </a:ext>
            </a:extLst>
          </p:cNvPr>
          <p:cNvSpPr txBox="1"/>
          <p:nvPr/>
        </p:nvSpPr>
        <p:spPr>
          <a:xfrm>
            <a:off x="6833868" y="1022190"/>
            <a:ext cx="10709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Funnel Infographics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C4EEA39E-F83B-C743-B728-ACDA13572137}"/>
              </a:ext>
            </a:extLst>
          </p:cNvPr>
          <p:cNvSpPr txBox="1"/>
          <p:nvPr/>
        </p:nvSpPr>
        <p:spPr>
          <a:xfrm>
            <a:off x="2668308" y="2383311"/>
            <a:ext cx="1904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dirty="0">
                <a:latin typeface="Lato" panose="020F0502020204030203" pitchFamily="34" charset="77"/>
              </a:rPr>
              <a:t>Is the set of steps a visitor needs to go through before they can reach the conversion</a:t>
            </a:r>
            <a:endParaRPr lang="en-US" dirty="0">
              <a:latin typeface="Lato" panose="020F0502020204030203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33" name="Gráfico 2">
            <a:extLst>
              <a:ext uri="{FF2B5EF4-FFF2-40B4-BE49-F238E27FC236}">
                <a16:creationId xmlns:a16="http://schemas.microsoft.com/office/drawing/2014/main" id="{91166FC6-E756-8B4A-961E-9BC3B1E3FBAE}"/>
              </a:ext>
            </a:extLst>
          </p:cNvPr>
          <p:cNvGrpSpPr/>
          <p:nvPr/>
        </p:nvGrpSpPr>
        <p:grpSpPr>
          <a:xfrm>
            <a:off x="9116887" y="3978649"/>
            <a:ext cx="6139177" cy="8104786"/>
            <a:chOff x="4322254" y="876554"/>
            <a:chExt cx="3810064" cy="5029950"/>
          </a:xfrm>
        </p:grpSpPr>
        <p:sp>
          <p:nvSpPr>
            <p:cNvPr id="34" name="Forma libre 33">
              <a:extLst>
                <a:ext uri="{FF2B5EF4-FFF2-40B4-BE49-F238E27FC236}">
                  <a16:creationId xmlns:a16="http://schemas.microsoft.com/office/drawing/2014/main" id="{554AF457-0739-BF49-AA7C-3A8883D093B4}"/>
                </a:ext>
              </a:extLst>
            </p:cNvPr>
            <p:cNvSpPr/>
            <p:nvPr/>
          </p:nvSpPr>
          <p:spPr>
            <a:xfrm>
              <a:off x="4322254" y="1560640"/>
              <a:ext cx="3810000" cy="2589922"/>
            </a:xfrm>
            <a:custGeom>
              <a:avLst/>
              <a:gdLst>
                <a:gd name="connsiteX0" fmla="*/ 2801811 w 3810000"/>
                <a:gd name="connsiteY0" fmla="*/ 3157283 h 3155950"/>
                <a:gd name="connsiteX1" fmla="*/ 1011555 w 3810000"/>
                <a:gd name="connsiteY1" fmla="*/ 3157283 h 3155950"/>
                <a:gd name="connsiteX2" fmla="*/ 3175 w 3810000"/>
                <a:gd name="connsiteY2" fmla="*/ 3175 h 3155950"/>
                <a:gd name="connsiteX3" fmla="*/ 3810190 w 3810000"/>
                <a:gd name="connsiteY3" fmla="*/ 3175 h 3155950"/>
                <a:gd name="connsiteX4" fmla="*/ 2801811 w 3810000"/>
                <a:gd name="connsiteY4" fmla="*/ 3157283 h 315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0" h="3155950">
                  <a:moveTo>
                    <a:pt x="2801811" y="3157283"/>
                  </a:moveTo>
                  <a:lnTo>
                    <a:pt x="1011555" y="3157283"/>
                  </a:lnTo>
                  <a:lnTo>
                    <a:pt x="3175" y="3175"/>
                  </a:lnTo>
                  <a:lnTo>
                    <a:pt x="3810190" y="3175"/>
                  </a:lnTo>
                  <a:lnTo>
                    <a:pt x="2801811" y="3157283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Forma libre 34">
              <a:extLst>
                <a:ext uri="{FF2B5EF4-FFF2-40B4-BE49-F238E27FC236}">
                  <a16:creationId xmlns:a16="http://schemas.microsoft.com/office/drawing/2014/main" id="{F271D882-8083-C14D-8C16-4049D2DCE991}"/>
                </a:ext>
              </a:extLst>
            </p:cNvPr>
            <p:cNvSpPr/>
            <p:nvPr/>
          </p:nvSpPr>
          <p:spPr>
            <a:xfrm>
              <a:off x="4322318" y="876554"/>
              <a:ext cx="3810000" cy="1371600"/>
            </a:xfrm>
            <a:custGeom>
              <a:avLst/>
              <a:gdLst>
                <a:gd name="connsiteX0" fmla="*/ 3810127 w 3810000"/>
                <a:gd name="connsiteY0" fmla="*/ 687261 h 1371600"/>
                <a:gd name="connsiteX1" fmla="*/ 1906651 w 3810000"/>
                <a:gd name="connsiteY1" fmla="*/ 1371346 h 1371600"/>
                <a:gd name="connsiteX2" fmla="*/ 3175 w 3810000"/>
                <a:gd name="connsiteY2" fmla="*/ 687261 h 1371600"/>
                <a:gd name="connsiteX3" fmla="*/ 1906651 w 3810000"/>
                <a:gd name="connsiteY3" fmla="*/ 3175 h 1371600"/>
                <a:gd name="connsiteX4" fmla="*/ 3810127 w 3810000"/>
                <a:gd name="connsiteY4" fmla="*/ 687261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0" h="1371600">
                  <a:moveTo>
                    <a:pt x="3810127" y="687261"/>
                  </a:moveTo>
                  <a:cubicBezTo>
                    <a:pt x="3810127" y="1065071"/>
                    <a:pt x="2957911" y="1371346"/>
                    <a:pt x="1906651" y="1371346"/>
                  </a:cubicBezTo>
                  <a:cubicBezTo>
                    <a:pt x="855390" y="1371346"/>
                    <a:pt x="3175" y="1065071"/>
                    <a:pt x="3175" y="687261"/>
                  </a:cubicBezTo>
                  <a:cubicBezTo>
                    <a:pt x="3175" y="309451"/>
                    <a:pt x="855390" y="3175"/>
                    <a:pt x="1906651" y="3175"/>
                  </a:cubicBezTo>
                  <a:cubicBezTo>
                    <a:pt x="2957911" y="3175"/>
                    <a:pt x="3810127" y="309451"/>
                    <a:pt x="3810127" y="687261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Forma libre 36">
              <a:extLst>
                <a:ext uri="{FF2B5EF4-FFF2-40B4-BE49-F238E27FC236}">
                  <a16:creationId xmlns:a16="http://schemas.microsoft.com/office/drawing/2014/main" id="{1076380B-1E25-FC4F-AF1F-67BD51EB0F57}"/>
                </a:ext>
              </a:extLst>
            </p:cNvPr>
            <p:cNvSpPr/>
            <p:nvPr/>
          </p:nvSpPr>
          <p:spPr>
            <a:xfrm>
              <a:off x="5330635" y="5258804"/>
              <a:ext cx="1790700" cy="647700"/>
            </a:xfrm>
            <a:custGeom>
              <a:avLst/>
              <a:gdLst>
                <a:gd name="connsiteX0" fmla="*/ 1793494 w 1790700"/>
                <a:gd name="connsiteY0" fmla="*/ 324866 h 647700"/>
                <a:gd name="connsiteX1" fmla="*/ 898335 w 1790700"/>
                <a:gd name="connsiteY1" fmla="*/ 646557 h 647700"/>
                <a:gd name="connsiteX2" fmla="*/ 3176 w 1790700"/>
                <a:gd name="connsiteY2" fmla="*/ 324866 h 647700"/>
                <a:gd name="connsiteX3" fmla="*/ 898335 w 1790700"/>
                <a:gd name="connsiteY3" fmla="*/ 3175 h 647700"/>
                <a:gd name="connsiteX4" fmla="*/ 1793494 w 1790700"/>
                <a:gd name="connsiteY4" fmla="*/ 324866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0700" h="647700">
                  <a:moveTo>
                    <a:pt x="1793494" y="324866"/>
                  </a:moveTo>
                  <a:cubicBezTo>
                    <a:pt x="1793494" y="502531"/>
                    <a:pt x="1392718" y="646557"/>
                    <a:pt x="898335" y="646557"/>
                  </a:cubicBezTo>
                  <a:cubicBezTo>
                    <a:pt x="403952" y="646557"/>
                    <a:pt x="3176" y="502531"/>
                    <a:pt x="3176" y="324866"/>
                  </a:cubicBezTo>
                  <a:cubicBezTo>
                    <a:pt x="3176" y="147201"/>
                    <a:pt x="403952" y="3175"/>
                    <a:pt x="898335" y="3175"/>
                  </a:cubicBezTo>
                  <a:cubicBezTo>
                    <a:pt x="1392718" y="3175"/>
                    <a:pt x="1793494" y="147201"/>
                    <a:pt x="1793494" y="324866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8" name="Forma libre 37">
              <a:extLst>
                <a:ext uri="{FF2B5EF4-FFF2-40B4-BE49-F238E27FC236}">
                  <a16:creationId xmlns:a16="http://schemas.microsoft.com/office/drawing/2014/main" id="{1B030A96-24D3-324D-87F8-F5B504DE69B9}"/>
                </a:ext>
              </a:extLst>
            </p:cNvPr>
            <p:cNvSpPr/>
            <p:nvPr/>
          </p:nvSpPr>
          <p:spPr>
            <a:xfrm>
              <a:off x="5330635" y="4148432"/>
              <a:ext cx="1790700" cy="1371600"/>
            </a:xfrm>
            <a:custGeom>
              <a:avLst/>
              <a:gdLst>
                <a:gd name="connsiteX0" fmla="*/ 3175 w 1790700"/>
                <a:gd name="connsiteY0" fmla="*/ 3175 h 1397000"/>
                <a:gd name="connsiteX1" fmla="*/ 1793431 w 1790700"/>
                <a:gd name="connsiteY1" fmla="*/ 3175 h 1397000"/>
                <a:gd name="connsiteX2" fmla="*/ 1793431 w 1790700"/>
                <a:gd name="connsiteY2" fmla="*/ 1398079 h 1397000"/>
                <a:gd name="connsiteX3" fmla="*/ 3175 w 1790700"/>
                <a:gd name="connsiteY3" fmla="*/ 1398079 h 139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0700" h="1397000">
                  <a:moveTo>
                    <a:pt x="3175" y="3175"/>
                  </a:moveTo>
                  <a:lnTo>
                    <a:pt x="1793431" y="3175"/>
                  </a:lnTo>
                  <a:lnTo>
                    <a:pt x="1793431" y="1398079"/>
                  </a:lnTo>
                  <a:lnTo>
                    <a:pt x="3175" y="1398079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</p:grpSp>
      <p:sp>
        <p:nvSpPr>
          <p:cNvPr id="40" name="Rectangle 140">
            <a:extLst>
              <a:ext uri="{FF2B5EF4-FFF2-40B4-BE49-F238E27FC236}">
                <a16:creationId xmlns:a16="http://schemas.microsoft.com/office/drawing/2014/main" id="{36C932B4-CE07-C542-8D03-005FCB6EAC66}"/>
              </a:ext>
            </a:extLst>
          </p:cNvPr>
          <p:cNvSpPr/>
          <p:nvPr/>
        </p:nvSpPr>
        <p:spPr>
          <a:xfrm>
            <a:off x="10648799" y="4811325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01</a:t>
            </a:r>
          </a:p>
        </p:txBody>
      </p:sp>
      <p:sp>
        <p:nvSpPr>
          <p:cNvPr id="41" name="Rectangle 140">
            <a:extLst>
              <a:ext uri="{FF2B5EF4-FFF2-40B4-BE49-F238E27FC236}">
                <a16:creationId xmlns:a16="http://schemas.microsoft.com/office/drawing/2014/main" id="{D5301986-1DE9-C64B-AA24-6A397F3A6C0E}"/>
              </a:ext>
            </a:extLst>
          </p:cNvPr>
          <p:cNvSpPr/>
          <p:nvPr/>
        </p:nvSpPr>
        <p:spPr>
          <a:xfrm>
            <a:off x="10648799" y="7396888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02</a:t>
            </a:r>
          </a:p>
        </p:txBody>
      </p:sp>
      <p:sp>
        <p:nvSpPr>
          <p:cNvPr id="42" name="Rectangle 140">
            <a:extLst>
              <a:ext uri="{FF2B5EF4-FFF2-40B4-BE49-F238E27FC236}">
                <a16:creationId xmlns:a16="http://schemas.microsoft.com/office/drawing/2014/main" id="{56E4FDD6-84E0-CA43-A47A-7DA66FC51627}"/>
              </a:ext>
            </a:extLst>
          </p:cNvPr>
          <p:cNvSpPr/>
          <p:nvPr/>
        </p:nvSpPr>
        <p:spPr>
          <a:xfrm>
            <a:off x="10693866" y="10000582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03</a:t>
            </a:r>
          </a:p>
        </p:txBody>
      </p:sp>
      <p:sp>
        <p:nvSpPr>
          <p:cNvPr id="46" name="Rectangle 140">
            <a:extLst>
              <a:ext uri="{FF2B5EF4-FFF2-40B4-BE49-F238E27FC236}">
                <a16:creationId xmlns:a16="http://schemas.microsoft.com/office/drawing/2014/main" id="{486AC46A-650B-6040-897E-B62E6901A567}"/>
              </a:ext>
            </a:extLst>
          </p:cNvPr>
          <p:cNvSpPr/>
          <p:nvPr/>
        </p:nvSpPr>
        <p:spPr>
          <a:xfrm>
            <a:off x="10720761" y="12234110"/>
            <a:ext cx="2981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C9FCA45F-64D7-3E4F-ACC2-190D2DC16041}"/>
              </a:ext>
            </a:extLst>
          </p:cNvPr>
          <p:cNvGrpSpPr/>
          <p:nvPr/>
        </p:nvGrpSpPr>
        <p:grpSpPr>
          <a:xfrm>
            <a:off x="7429561" y="4141878"/>
            <a:ext cx="9473662" cy="8478826"/>
            <a:chOff x="9005469" y="4179710"/>
            <a:chExt cx="4514850" cy="4873180"/>
          </a:xfrm>
        </p:grpSpPr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75ED828E-CEF2-9F4E-83D0-42CDBA29B574}"/>
                </a:ext>
              </a:extLst>
            </p:cNvPr>
            <p:cNvSpPr/>
            <p:nvPr/>
          </p:nvSpPr>
          <p:spPr>
            <a:xfrm>
              <a:off x="10835765" y="6741490"/>
              <a:ext cx="895350" cy="2311400"/>
            </a:xfrm>
            <a:custGeom>
              <a:avLst/>
              <a:gdLst>
                <a:gd name="connsiteX0" fmla="*/ 3175 w 895350"/>
                <a:gd name="connsiteY0" fmla="*/ 3175 h 2311400"/>
                <a:gd name="connsiteX1" fmla="*/ 895414 w 895350"/>
                <a:gd name="connsiteY1" fmla="*/ 3175 h 2311400"/>
                <a:gd name="connsiteX2" fmla="*/ 895414 w 895350"/>
                <a:gd name="connsiteY2" fmla="*/ 2309686 h 2311400"/>
                <a:gd name="connsiteX3" fmla="*/ 3175 w 895350"/>
                <a:gd name="connsiteY3" fmla="*/ 2309686 h 23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5350" h="2311400">
                  <a:moveTo>
                    <a:pt x="3175" y="3175"/>
                  </a:moveTo>
                  <a:lnTo>
                    <a:pt x="895414" y="3175"/>
                  </a:lnTo>
                  <a:lnTo>
                    <a:pt x="895414" y="2309686"/>
                  </a:lnTo>
                  <a:lnTo>
                    <a:pt x="3175" y="2309686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25894D5A-4F6A-AE4E-A690-AA1247B5546C}"/>
                </a:ext>
              </a:extLst>
            </p:cNvPr>
            <p:cNvSpPr/>
            <p:nvPr/>
          </p:nvSpPr>
          <p:spPr>
            <a:xfrm>
              <a:off x="9005469" y="4179710"/>
              <a:ext cx="4514850" cy="527050"/>
            </a:xfrm>
            <a:custGeom>
              <a:avLst/>
              <a:gdLst>
                <a:gd name="connsiteX0" fmla="*/ 4448366 w 4514850"/>
                <a:gd name="connsiteY0" fmla="*/ 3175 h 527050"/>
                <a:gd name="connsiteX1" fmla="*/ 4514660 w 4514850"/>
                <a:gd name="connsiteY1" fmla="*/ 3175 h 527050"/>
                <a:gd name="connsiteX2" fmla="*/ 4514660 w 4514850"/>
                <a:gd name="connsiteY2" fmla="*/ 529654 h 527050"/>
                <a:gd name="connsiteX3" fmla="*/ 4448366 w 4514850"/>
                <a:gd name="connsiteY3" fmla="*/ 529654 h 527050"/>
                <a:gd name="connsiteX4" fmla="*/ 69469 w 4514850"/>
                <a:gd name="connsiteY4" fmla="*/ 529654 h 527050"/>
                <a:gd name="connsiteX5" fmla="*/ 69469 w 4514850"/>
                <a:gd name="connsiteY5" fmla="*/ 3175 h 527050"/>
                <a:gd name="connsiteX6" fmla="*/ 3175 w 4514850"/>
                <a:gd name="connsiteY6" fmla="*/ 3175 h 527050"/>
                <a:gd name="connsiteX7" fmla="*/ 69469 w 4514850"/>
                <a:gd name="connsiteY7" fmla="*/ 3175 h 52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14850" h="527050">
                  <a:moveTo>
                    <a:pt x="4448366" y="3175"/>
                  </a:moveTo>
                  <a:cubicBezTo>
                    <a:pt x="4484979" y="3175"/>
                    <a:pt x="4514660" y="3175"/>
                    <a:pt x="4514660" y="3175"/>
                  </a:cubicBezTo>
                  <a:lnTo>
                    <a:pt x="4514660" y="529654"/>
                  </a:lnTo>
                  <a:cubicBezTo>
                    <a:pt x="4514660" y="529654"/>
                    <a:pt x="4484979" y="529654"/>
                    <a:pt x="4448366" y="529654"/>
                  </a:cubicBezTo>
                  <a:lnTo>
                    <a:pt x="69469" y="529654"/>
                  </a:lnTo>
                  <a:lnTo>
                    <a:pt x="69469" y="3175"/>
                  </a:lnTo>
                  <a:cubicBezTo>
                    <a:pt x="32856" y="3175"/>
                    <a:pt x="3175" y="3175"/>
                    <a:pt x="3175" y="3175"/>
                  </a:cubicBezTo>
                  <a:cubicBezTo>
                    <a:pt x="3175" y="3175"/>
                    <a:pt x="32856" y="3175"/>
                    <a:pt x="69469" y="3175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0FFFE069-F318-C34D-B29F-671FE3996FEB}"/>
                </a:ext>
              </a:extLst>
            </p:cNvPr>
            <p:cNvSpPr/>
            <p:nvPr/>
          </p:nvSpPr>
          <p:spPr>
            <a:xfrm>
              <a:off x="9108438" y="4706188"/>
              <a:ext cx="4349750" cy="1079500"/>
            </a:xfrm>
            <a:custGeom>
              <a:avLst/>
              <a:gdLst>
                <a:gd name="connsiteX0" fmla="*/ 3175 w 4349750"/>
                <a:gd name="connsiteY0" fmla="*/ 3175 h 1079500"/>
                <a:gd name="connsiteX1" fmla="*/ 4350194 w 4349750"/>
                <a:gd name="connsiteY1" fmla="*/ 3175 h 1079500"/>
                <a:gd name="connsiteX2" fmla="*/ 4350194 w 4349750"/>
                <a:gd name="connsiteY2" fmla="*/ 1080580 h 1079500"/>
                <a:gd name="connsiteX3" fmla="*/ 3174 w 4349750"/>
                <a:gd name="connsiteY3" fmla="*/ 1080580 h 107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750" h="1079500">
                  <a:moveTo>
                    <a:pt x="3175" y="3175"/>
                  </a:moveTo>
                  <a:lnTo>
                    <a:pt x="4350194" y="3175"/>
                  </a:lnTo>
                  <a:lnTo>
                    <a:pt x="4350194" y="1080580"/>
                  </a:lnTo>
                  <a:lnTo>
                    <a:pt x="3174" y="10805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96E53412-711A-E34E-BA8C-ECEC555BDDE8}"/>
                </a:ext>
              </a:extLst>
            </p:cNvPr>
            <p:cNvSpPr/>
            <p:nvPr/>
          </p:nvSpPr>
          <p:spPr>
            <a:xfrm>
              <a:off x="9108438" y="5783592"/>
              <a:ext cx="4349750" cy="1746250"/>
            </a:xfrm>
            <a:custGeom>
              <a:avLst/>
              <a:gdLst>
                <a:gd name="connsiteX0" fmla="*/ 2622804 w 4349750"/>
                <a:gd name="connsiteY0" fmla="*/ 1744091 h 1746250"/>
                <a:gd name="connsiteX1" fmla="*/ 1730502 w 4349750"/>
                <a:gd name="connsiteY1" fmla="*/ 1744091 h 1746250"/>
                <a:gd name="connsiteX2" fmla="*/ 3175 w 4349750"/>
                <a:gd name="connsiteY2" fmla="*/ 3175 h 1746250"/>
                <a:gd name="connsiteX3" fmla="*/ 4350132 w 4349750"/>
                <a:gd name="connsiteY3" fmla="*/ 3175 h 1746250"/>
                <a:gd name="connsiteX4" fmla="*/ 2622804 w 4349750"/>
                <a:gd name="connsiteY4" fmla="*/ 1744091 h 174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9750" h="1746250">
                  <a:moveTo>
                    <a:pt x="2622804" y="1744091"/>
                  </a:moveTo>
                  <a:lnTo>
                    <a:pt x="1730502" y="1744091"/>
                  </a:lnTo>
                  <a:lnTo>
                    <a:pt x="3175" y="3175"/>
                  </a:lnTo>
                  <a:lnTo>
                    <a:pt x="4350132" y="3175"/>
                  </a:lnTo>
                  <a:lnTo>
                    <a:pt x="2622804" y="1744091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51" name="Rectangle 140">
            <a:extLst>
              <a:ext uri="{FF2B5EF4-FFF2-40B4-BE49-F238E27FC236}">
                <a16:creationId xmlns:a16="http://schemas.microsoft.com/office/drawing/2014/main" id="{42DD8C29-26D1-AC47-83A5-C59BB95F65FD}"/>
              </a:ext>
            </a:extLst>
          </p:cNvPr>
          <p:cNvSpPr/>
          <p:nvPr/>
        </p:nvSpPr>
        <p:spPr>
          <a:xfrm>
            <a:off x="9503355" y="5825554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Consideration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140">
            <a:extLst>
              <a:ext uri="{FF2B5EF4-FFF2-40B4-BE49-F238E27FC236}">
                <a16:creationId xmlns:a16="http://schemas.microsoft.com/office/drawing/2014/main" id="{594DD898-59E4-5D43-86EE-8E59C4A161F1}"/>
              </a:ext>
            </a:extLst>
          </p:cNvPr>
          <p:cNvSpPr/>
          <p:nvPr/>
        </p:nvSpPr>
        <p:spPr>
          <a:xfrm>
            <a:off x="10292007" y="4290062"/>
            <a:ext cx="3792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Rectangle 140">
            <a:extLst>
              <a:ext uri="{FF2B5EF4-FFF2-40B4-BE49-F238E27FC236}">
                <a16:creationId xmlns:a16="http://schemas.microsoft.com/office/drawing/2014/main" id="{46DEF6CD-238D-974A-BDCA-D7D115004F2A}"/>
              </a:ext>
            </a:extLst>
          </p:cNvPr>
          <p:cNvSpPr/>
          <p:nvPr/>
        </p:nvSpPr>
        <p:spPr>
          <a:xfrm>
            <a:off x="11159736" y="11009523"/>
            <a:ext cx="198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Loyalty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EADB0494-1349-DE4D-AA86-9C569FF703CB}"/>
              </a:ext>
            </a:extLst>
          </p:cNvPr>
          <p:cNvSpPr/>
          <p:nvPr/>
        </p:nvSpPr>
        <p:spPr>
          <a:xfrm>
            <a:off x="14835908" y="10640190"/>
            <a:ext cx="41346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E089578-522A-5D4A-BC10-7E7757B54F2D}"/>
              </a:ext>
            </a:extLst>
          </p:cNvPr>
          <p:cNvSpPr/>
          <p:nvPr/>
        </p:nvSpPr>
        <p:spPr>
          <a:xfrm>
            <a:off x="18171316" y="5544443"/>
            <a:ext cx="41346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3F8D17D4-D29B-C846-8511-A1169ECBDDFD}"/>
              </a:ext>
            </a:extLst>
          </p:cNvPr>
          <p:cNvSpPr/>
          <p:nvPr/>
        </p:nvSpPr>
        <p:spPr>
          <a:xfrm>
            <a:off x="2483176" y="4250161"/>
            <a:ext cx="41346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61" name="Grupo 349">
            <a:extLst>
              <a:ext uri="{FF2B5EF4-FFF2-40B4-BE49-F238E27FC236}">
                <a16:creationId xmlns:a16="http://schemas.microsoft.com/office/drawing/2014/main" id="{C5DDA616-16B0-0D4F-90B7-AC1902B6B8BC}"/>
              </a:ext>
            </a:extLst>
          </p:cNvPr>
          <p:cNvGrpSpPr/>
          <p:nvPr/>
        </p:nvGrpSpPr>
        <p:grpSpPr>
          <a:xfrm>
            <a:off x="2668308" y="1022190"/>
            <a:ext cx="19041035" cy="2007452"/>
            <a:chOff x="2668308" y="861425"/>
            <a:chExt cx="19041035" cy="2007452"/>
          </a:xfrm>
        </p:grpSpPr>
        <p:sp>
          <p:nvSpPr>
            <p:cNvPr id="62" name="CuadroTexto 350">
              <a:extLst>
                <a:ext uri="{FF2B5EF4-FFF2-40B4-BE49-F238E27FC236}">
                  <a16:creationId xmlns:a16="http://schemas.microsoft.com/office/drawing/2014/main" id="{118714C2-19C1-014B-A3AA-C1F082752822}"/>
                </a:ext>
              </a:extLst>
            </p:cNvPr>
            <p:cNvSpPr txBox="1"/>
            <p:nvPr/>
          </p:nvSpPr>
          <p:spPr>
            <a:xfrm>
              <a:off x="6833868" y="861425"/>
              <a:ext cx="1070998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Funnel Infographics</a:t>
              </a:r>
            </a:p>
          </p:txBody>
        </p:sp>
        <p:sp>
          <p:nvSpPr>
            <p:cNvPr id="63" name="CuadroTexto 351">
              <a:extLst>
                <a:ext uri="{FF2B5EF4-FFF2-40B4-BE49-F238E27FC236}">
                  <a16:creationId xmlns:a16="http://schemas.microsoft.com/office/drawing/2014/main" id="{9468DB20-C6C7-4E49-A5B5-8D06C1A140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SV" dirty="0">
                  <a:latin typeface="Lato" panose="020F0502020204030203" pitchFamily="34" charset="77"/>
                </a:rPr>
                <a:t>Is the set of steps a visitor needs to go through before they can reach the conversion</a:t>
              </a:r>
              <a:endParaRPr lang="en-US" dirty="0">
                <a:latin typeface="Lato" panose="020F0502020204030203" pitchFamily="34" charset="77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23" name="Rectangle 140">
            <a:extLst>
              <a:ext uri="{FF2B5EF4-FFF2-40B4-BE49-F238E27FC236}">
                <a16:creationId xmlns:a16="http://schemas.microsoft.com/office/drawing/2014/main" id="{76057197-5963-5448-AA71-05619705219D}"/>
              </a:ext>
            </a:extLst>
          </p:cNvPr>
          <p:cNvSpPr/>
          <p:nvPr/>
        </p:nvSpPr>
        <p:spPr>
          <a:xfrm>
            <a:off x="9503355" y="7600566"/>
            <a:ext cx="529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Conversion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8E9BCBB-3F2D-D44E-B92E-1591CED09B00}"/>
              </a:ext>
            </a:extLst>
          </p:cNvPr>
          <p:cNvSpPr/>
          <p:nvPr/>
        </p:nvSpPr>
        <p:spPr>
          <a:xfrm>
            <a:off x="4169450" y="8381291"/>
            <a:ext cx="41346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1F9D7DC0-F06F-2141-85DA-43FD222DC4DF}"/>
              </a:ext>
            </a:extLst>
          </p:cNvPr>
          <p:cNvSpPr/>
          <p:nvPr/>
        </p:nvSpPr>
        <p:spPr>
          <a:xfrm>
            <a:off x="1926482" y="4159447"/>
            <a:ext cx="225047" cy="138499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31986094-E929-C544-9FAB-FCE471550C76}"/>
              </a:ext>
            </a:extLst>
          </p:cNvPr>
          <p:cNvSpPr/>
          <p:nvPr/>
        </p:nvSpPr>
        <p:spPr>
          <a:xfrm>
            <a:off x="3728388" y="8408718"/>
            <a:ext cx="225047" cy="138499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D6674224-4226-EF40-B0E1-0FA8F1EE5023}"/>
              </a:ext>
            </a:extLst>
          </p:cNvPr>
          <p:cNvSpPr/>
          <p:nvPr/>
        </p:nvSpPr>
        <p:spPr>
          <a:xfrm>
            <a:off x="17709182" y="5561971"/>
            <a:ext cx="225047" cy="138499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602DDD7B-2D28-CD46-A584-6CC95BAA70B6}"/>
              </a:ext>
            </a:extLst>
          </p:cNvPr>
          <p:cNvSpPr/>
          <p:nvPr/>
        </p:nvSpPr>
        <p:spPr>
          <a:xfrm>
            <a:off x="14320523" y="10640191"/>
            <a:ext cx="225047" cy="138499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3107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123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48BC3"/>
      </a:accent1>
      <a:accent2>
        <a:srgbClr val="00A1B8"/>
      </a:accent2>
      <a:accent3>
        <a:srgbClr val="31B4C4"/>
      </a:accent3>
      <a:accent4>
        <a:srgbClr val="3692C2"/>
      </a:accent4>
      <a:accent5>
        <a:srgbClr val="2876C2"/>
      </a:accent5>
      <a:accent6>
        <a:srgbClr val="F2CB55"/>
      </a:accent6>
      <a:hlink>
        <a:srgbClr val="F39627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115344</TotalTime>
  <Words>659</Words>
  <Application>Microsoft Macintosh PowerPoint</Application>
  <PresentationFormat>Custom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Lato Light</vt:lpstr>
      <vt:lpstr>Montserrat Light</vt:lpstr>
      <vt:lpstr>Poppins</vt:lpstr>
      <vt:lpstr>Poppins Medium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19225</cp:revision>
  <dcterms:created xsi:type="dcterms:W3CDTF">2014-11-12T21:47:38Z</dcterms:created>
  <dcterms:modified xsi:type="dcterms:W3CDTF">2020-07-29T21:50:47Z</dcterms:modified>
  <cp:category/>
</cp:coreProperties>
</file>