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4392" r:id="rId2"/>
    <p:sldId id="4411" r:id="rId3"/>
    <p:sldId id="4390" r:id="rId4"/>
    <p:sldId id="4383" r:id="rId5"/>
    <p:sldId id="4397" r:id="rId6"/>
    <p:sldId id="4407" r:id="rId7"/>
    <p:sldId id="4408" r:id="rId8"/>
    <p:sldId id="4412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10" userDrawn="1">
          <p15:clr>
            <a:srgbClr val="A4A3A4"/>
          </p15:clr>
        </p15:guide>
        <p15:guide id="53" orient="horz" pos="43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9E0202"/>
    <a:srgbClr val="F1EEF4"/>
    <a:srgbClr val="5693D7"/>
    <a:srgbClr val="BDDB90"/>
    <a:srgbClr val="337EBF"/>
    <a:srgbClr val="FAE28A"/>
    <a:srgbClr val="8F5722"/>
    <a:srgbClr val="6C421D"/>
    <a:srgbClr val="FFC48E"/>
    <a:srgbClr val="FFB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000" autoAdjust="0"/>
    <p:restoredTop sz="38338" autoAdjust="0"/>
  </p:normalViewPr>
  <p:slideViewPr>
    <p:cSldViewPr snapToGrid="0" snapToObjects="1">
      <p:cViewPr varScale="1">
        <p:scale>
          <a:sx n="50" d="100"/>
          <a:sy n="50" d="100"/>
        </p:scale>
        <p:origin x="176" y="520"/>
      </p:cViewPr>
      <p:guideLst>
        <p:guide pos="7610"/>
        <p:guide orient="horz" pos="4388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4" d="100"/>
        <a:sy n="64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7/29/20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adroTexto 395">
            <a:extLst>
              <a:ext uri="{FF2B5EF4-FFF2-40B4-BE49-F238E27FC236}">
                <a16:creationId xmlns:a16="http://schemas.microsoft.com/office/drawing/2014/main" id="{6B5B8686-2FB3-FE43-9851-A49964330D0A}"/>
              </a:ext>
            </a:extLst>
          </p:cNvPr>
          <p:cNvSpPr txBox="1"/>
          <p:nvPr/>
        </p:nvSpPr>
        <p:spPr>
          <a:xfrm>
            <a:off x="1367607" y="7104750"/>
            <a:ext cx="577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Awareness</a:t>
            </a:r>
          </a:p>
        </p:txBody>
      </p:sp>
      <p:sp>
        <p:nvSpPr>
          <p:cNvPr id="62" name="Rectangle 56">
            <a:extLst>
              <a:ext uri="{FF2B5EF4-FFF2-40B4-BE49-F238E27FC236}">
                <a16:creationId xmlns:a16="http://schemas.microsoft.com/office/drawing/2014/main" id="{658DAB0C-D07A-2B41-B064-6722AE452BE6}"/>
              </a:ext>
            </a:extLst>
          </p:cNvPr>
          <p:cNvSpPr/>
          <p:nvPr/>
        </p:nvSpPr>
        <p:spPr>
          <a:xfrm>
            <a:off x="1339037" y="7648576"/>
            <a:ext cx="752873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63" name="CuadroTexto 395">
            <a:extLst>
              <a:ext uri="{FF2B5EF4-FFF2-40B4-BE49-F238E27FC236}">
                <a16:creationId xmlns:a16="http://schemas.microsoft.com/office/drawing/2014/main" id="{8814A6C6-FC04-104D-9FAA-492EA9B99058}"/>
              </a:ext>
            </a:extLst>
          </p:cNvPr>
          <p:cNvSpPr txBox="1"/>
          <p:nvPr/>
        </p:nvSpPr>
        <p:spPr>
          <a:xfrm>
            <a:off x="1339038" y="11252023"/>
            <a:ext cx="577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Advocacy</a:t>
            </a:r>
          </a:p>
        </p:txBody>
      </p:sp>
      <p:sp>
        <p:nvSpPr>
          <p:cNvPr id="64" name="Rectangle 56">
            <a:extLst>
              <a:ext uri="{FF2B5EF4-FFF2-40B4-BE49-F238E27FC236}">
                <a16:creationId xmlns:a16="http://schemas.microsoft.com/office/drawing/2014/main" id="{AF9531DA-83A5-0C4C-BF2B-5C801941F4C2}"/>
              </a:ext>
            </a:extLst>
          </p:cNvPr>
          <p:cNvSpPr/>
          <p:nvPr/>
        </p:nvSpPr>
        <p:spPr>
          <a:xfrm>
            <a:off x="1310468" y="11795849"/>
            <a:ext cx="752873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65" name="CuadroTexto 395">
            <a:extLst>
              <a:ext uri="{FF2B5EF4-FFF2-40B4-BE49-F238E27FC236}">
                <a16:creationId xmlns:a16="http://schemas.microsoft.com/office/drawing/2014/main" id="{9A48BBB5-EC59-214A-9740-B47A69E4F265}"/>
              </a:ext>
            </a:extLst>
          </p:cNvPr>
          <p:cNvSpPr txBox="1"/>
          <p:nvPr/>
        </p:nvSpPr>
        <p:spPr>
          <a:xfrm>
            <a:off x="1367607" y="9204160"/>
            <a:ext cx="577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Conversion</a:t>
            </a:r>
          </a:p>
        </p:txBody>
      </p:sp>
      <p:sp>
        <p:nvSpPr>
          <p:cNvPr id="66" name="Rectangle 56">
            <a:extLst>
              <a:ext uri="{FF2B5EF4-FFF2-40B4-BE49-F238E27FC236}">
                <a16:creationId xmlns:a16="http://schemas.microsoft.com/office/drawing/2014/main" id="{40235175-7D9A-9944-A201-D9B74583C9C4}"/>
              </a:ext>
            </a:extLst>
          </p:cNvPr>
          <p:cNvSpPr/>
          <p:nvPr/>
        </p:nvSpPr>
        <p:spPr>
          <a:xfrm>
            <a:off x="1339037" y="9747986"/>
            <a:ext cx="752873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grpSp>
        <p:nvGrpSpPr>
          <p:cNvPr id="24" name="Grupo 349">
            <a:extLst>
              <a:ext uri="{FF2B5EF4-FFF2-40B4-BE49-F238E27FC236}">
                <a16:creationId xmlns:a16="http://schemas.microsoft.com/office/drawing/2014/main" id="{7DA404C9-288E-F14E-A461-A5F0B1A46ACD}"/>
              </a:ext>
            </a:extLst>
          </p:cNvPr>
          <p:cNvGrpSpPr/>
          <p:nvPr/>
        </p:nvGrpSpPr>
        <p:grpSpPr>
          <a:xfrm>
            <a:off x="1367607" y="1397147"/>
            <a:ext cx="7244508" cy="4395411"/>
            <a:chOff x="8523674" y="861425"/>
            <a:chExt cx="7244508" cy="4395411"/>
          </a:xfrm>
        </p:grpSpPr>
        <p:sp>
          <p:nvSpPr>
            <p:cNvPr id="25" name="CuadroTexto 350">
              <a:extLst>
                <a:ext uri="{FF2B5EF4-FFF2-40B4-BE49-F238E27FC236}">
                  <a16:creationId xmlns:a16="http://schemas.microsoft.com/office/drawing/2014/main" id="{C3AC9E0E-BDE6-FE49-98C4-D9432A046BFD}"/>
                </a:ext>
              </a:extLst>
            </p:cNvPr>
            <p:cNvSpPr txBox="1"/>
            <p:nvPr/>
          </p:nvSpPr>
          <p:spPr>
            <a:xfrm>
              <a:off x="8723007" y="861425"/>
              <a:ext cx="6931705" cy="2554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Funnel </a:t>
              </a:r>
            </a:p>
            <a:p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Infographics</a:t>
              </a:r>
            </a:p>
          </p:txBody>
        </p:sp>
        <p:sp>
          <p:nvSpPr>
            <p:cNvPr id="26" name="CuadroTexto 351">
              <a:extLst>
                <a:ext uri="{FF2B5EF4-FFF2-40B4-BE49-F238E27FC236}">
                  <a16:creationId xmlns:a16="http://schemas.microsoft.com/office/drawing/2014/main" id="{E432E54B-98B5-904B-8824-5A926C6F7C92}"/>
                </a:ext>
              </a:extLst>
            </p:cNvPr>
            <p:cNvSpPr txBox="1"/>
            <p:nvPr/>
          </p:nvSpPr>
          <p:spPr>
            <a:xfrm>
              <a:off x="8523674" y="3502510"/>
              <a:ext cx="724450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SV" dirty="0">
                  <a:latin typeface="Lato" panose="020F0502020204030203" pitchFamily="34" charset="77"/>
                </a:rPr>
                <a:t>Is the set of steps a visitor needs to go through before they can reach the conversion</a:t>
              </a:r>
              <a:endParaRPr lang="en-US" dirty="0">
                <a:latin typeface="Lato" panose="020F0502020204030203" pitchFamily="34" charset="77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95C93894-D0B3-2A4B-A455-BB32F3003862}"/>
              </a:ext>
            </a:extLst>
          </p:cNvPr>
          <p:cNvGrpSpPr/>
          <p:nvPr/>
        </p:nvGrpSpPr>
        <p:grpSpPr>
          <a:xfrm>
            <a:off x="11567534" y="1608918"/>
            <a:ext cx="9936631" cy="11728709"/>
            <a:chOff x="3400997" y="115450"/>
            <a:chExt cx="5080000" cy="5996181"/>
          </a:xfrm>
        </p:grpSpPr>
        <p:sp>
          <p:nvSpPr>
            <p:cNvPr id="27" name="Forma libre 26">
              <a:extLst>
                <a:ext uri="{FF2B5EF4-FFF2-40B4-BE49-F238E27FC236}">
                  <a16:creationId xmlns:a16="http://schemas.microsoft.com/office/drawing/2014/main" id="{1C4000F7-A958-DA41-B0D5-084276AB71D2}"/>
                </a:ext>
              </a:extLst>
            </p:cNvPr>
            <p:cNvSpPr/>
            <p:nvPr/>
          </p:nvSpPr>
          <p:spPr>
            <a:xfrm>
              <a:off x="3400997" y="115450"/>
              <a:ext cx="5080000" cy="1131182"/>
            </a:xfrm>
            <a:custGeom>
              <a:avLst/>
              <a:gdLst>
                <a:gd name="connsiteX0" fmla="*/ 4769041 w 5080000"/>
                <a:gd name="connsiteY0" fmla="*/ 3175 h 628650"/>
                <a:gd name="connsiteX1" fmla="*/ 5082032 w 5080000"/>
                <a:gd name="connsiteY1" fmla="*/ 3175 h 628650"/>
                <a:gd name="connsiteX2" fmla="*/ 5082032 w 5080000"/>
                <a:gd name="connsiteY2" fmla="*/ 629158 h 628650"/>
                <a:gd name="connsiteX3" fmla="*/ 4769041 w 5080000"/>
                <a:gd name="connsiteY3" fmla="*/ 629158 h 628650"/>
                <a:gd name="connsiteX4" fmla="*/ 316167 w 5080000"/>
                <a:gd name="connsiteY4" fmla="*/ 629158 h 628650"/>
                <a:gd name="connsiteX5" fmla="*/ 316167 w 5080000"/>
                <a:gd name="connsiteY5" fmla="*/ 3175 h 628650"/>
                <a:gd name="connsiteX6" fmla="*/ 3175 w 5080000"/>
                <a:gd name="connsiteY6" fmla="*/ 3175 h 628650"/>
                <a:gd name="connsiteX7" fmla="*/ 316167 w 5080000"/>
                <a:gd name="connsiteY7" fmla="*/ 3175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80000" h="628650">
                  <a:moveTo>
                    <a:pt x="4769041" y="3175"/>
                  </a:moveTo>
                  <a:cubicBezTo>
                    <a:pt x="4941901" y="3175"/>
                    <a:pt x="5082032" y="3175"/>
                    <a:pt x="5082032" y="3175"/>
                  </a:cubicBezTo>
                  <a:lnTo>
                    <a:pt x="5082032" y="629158"/>
                  </a:lnTo>
                  <a:cubicBezTo>
                    <a:pt x="5082032" y="629158"/>
                    <a:pt x="4941901" y="629158"/>
                    <a:pt x="4769041" y="629158"/>
                  </a:cubicBezTo>
                  <a:lnTo>
                    <a:pt x="316167" y="629158"/>
                  </a:lnTo>
                  <a:lnTo>
                    <a:pt x="316167" y="3175"/>
                  </a:lnTo>
                  <a:cubicBezTo>
                    <a:pt x="143306" y="3175"/>
                    <a:pt x="3175" y="3175"/>
                    <a:pt x="3175" y="3175"/>
                  </a:cubicBezTo>
                  <a:cubicBezTo>
                    <a:pt x="3175" y="3175"/>
                    <a:pt x="143306" y="3175"/>
                    <a:pt x="316167" y="317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8" name="Forma libre 27">
              <a:extLst>
                <a:ext uri="{FF2B5EF4-FFF2-40B4-BE49-F238E27FC236}">
                  <a16:creationId xmlns:a16="http://schemas.microsoft.com/office/drawing/2014/main" id="{FECA3853-AFA8-5F43-8666-2F034E7B0CA9}"/>
                </a:ext>
              </a:extLst>
            </p:cNvPr>
            <p:cNvSpPr/>
            <p:nvPr/>
          </p:nvSpPr>
          <p:spPr>
            <a:xfrm>
              <a:off x="3892867" y="1246632"/>
              <a:ext cx="4400550" cy="3943350"/>
            </a:xfrm>
            <a:custGeom>
              <a:avLst/>
              <a:gdLst>
                <a:gd name="connsiteX0" fmla="*/ 3081464 w 4400550"/>
                <a:gd name="connsiteY0" fmla="*/ 3940620 h 3943350"/>
                <a:gd name="connsiteX1" fmla="*/ 1324801 w 4400550"/>
                <a:gd name="connsiteY1" fmla="*/ 3940620 h 3943350"/>
                <a:gd name="connsiteX2" fmla="*/ 1211961 w 4400550"/>
                <a:gd name="connsiteY2" fmla="*/ 3238246 h 3943350"/>
                <a:gd name="connsiteX3" fmla="*/ 3175 w 4400550"/>
                <a:gd name="connsiteY3" fmla="*/ 3175 h 3943350"/>
                <a:gd name="connsiteX4" fmla="*/ 4403090 w 4400550"/>
                <a:gd name="connsiteY4" fmla="*/ 3175 h 3943350"/>
                <a:gd name="connsiteX5" fmla="*/ 3213354 w 4400550"/>
                <a:gd name="connsiteY5" fmla="*/ 3127375 h 3943350"/>
                <a:gd name="connsiteX6" fmla="*/ 3081464 w 4400550"/>
                <a:gd name="connsiteY6" fmla="*/ 3940620 h 39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00550" h="3943350">
                  <a:moveTo>
                    <a:pt x="3081464" y="3940620"/>
                  </a:moveTo>
                  <a:lnTo>
                    <a:pt x="1324801" y="3940620"/>
                  </a:lnTo>
                  <a:cubicBezTo>
                    <a:pt x="1296162" y="3712909"/>
                    <a:pt x="1259015" y="3478466"/>
                    <a:pt x="1211961" y="3238246"/>
                  </a:cubicBezTo>
                  <a:cubicBezTo>
                    <a:pt x="958723" y="1945767"/>
                    <a:pt x="491236" y="863346"/>
                    <a:pt x="3175" y="3175"/>
                  </a:cubicBezTo>
                  <a:lnTo>
                    <a:pt x="4403090" y="3175"/>
                  </a:lnTo>
                  <a:cubicBezTo>
                    <a:pt x="3934968" y="817753"/>
                    <a:pt x="3471037" y="1863725"/>
                    <a:pt x="3213354" y="3127375"/>
                  </a:cubicBezTo>
                  <a:cubicBezTo>
                    <a:pt x="3156204" y="3407410"/>
                    <a:pt x="3113088" y="3679063"/>
                    <a:pt x="3081464" y="3940620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9" name="Forma libre 28">
              <a:extLst>
                <a:ext uri="{FF2B5EF4-FFF2-40B4-BE49-F238E27FC236}">
                  <a16:creationId xmlns:a16="http://schemas.microsoft.com/office/drawing/2014/main" id="{D7B4AF97-CF98-5146-ACE7-E2E78D3BD62B}"/>
                </a:ext>
              </a:extLst>
            </p:cNvPr>
            <p:cNvSpPr/>
            <p:nvPr/>
          </p:nvSpPr>
          <p:spPr>
            <a:xfrm>
              <a:off x="5214493" y="5184077"/>
              <a:ext cx="1758950" cy="602342"/>
            </a:xfrm>
            <a:custGeom>
              <a:avLst/>
              <a:gdLst>
                <a:gd name="connsiteX0" fmla="*/ 3175 w 1758950"/>
                <a:gd name="connsiteY0" fmla="*/ 3175 h 298450"/>
                <a:gd name="connsiteX1" fmla="*/ 1759902 w 1758950"/>
                <a:gd name="connsiteY1" fmla="*/ 3175 h 298450"/>
                <a:gd name="connsiteX2" fmla="*/ 1759902 w 1758950"/>
                <a:gd name="connsiteY2" fmla="*/ 298133 h 298450"/>
                <a:gd name="connsiteX3" fmla="*/ 3175 w 1758950"/>
                <a:gd name="connsiteY3" fmla="*/ 298133 h 298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8950" h="298450">
                  <a:moveTo>
                    <a:pt x="3175" y="3175"/>
                  </a:moveTo>
                  <a:lnTo>
                    <a:pt x="1759902" y="3175"/>
                  </a:lnTo>
                  <a:lnTo>
                    <a:pt x="1759902" y="298133"/>
                  </a:lnTo>
                  <a:lnTo>
                    <a:pt x="3175" y="298133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0" name="Forma libre 29">
              <a:extLst>
                <a:ext uri="{FF2B5EF4-FFF2-40B4-BE49-F238E27FC236}">
                  <a16:creationId xmlns:a16="http://schemas.microsoft.com/office/drawing/2014/main" id="{AC8850E4-F1E8-C048-86DD-833BB0B8E5EF}"/>
                </a:ext>
              </a:extLst>
            </p:cNvPr>
            <p:cNvSpPr/>
            <p:nvPr/>
          </p:nvSpPr>
          <p:spPr>
            <a:xfrm>
              <a:off x="5024647" y="5470843"/>
              <a:ext cx="1993900" cy="640788"/>
            </a:xfrm>
            <a:custGeom>
              <a:avLst/>
              <a:gdLst>
                <a:gd name="connsiteX0" fmla="*/ 1847723 w 1993900"/>
                <a:gd name="connsiteY0" fmla="*/ 3175 h 317500"/>
                <a:gd name="connsiteX1" fmla="*/ 1995170 w 1993900"/>
                <a:gd name="connsiteY1" fmla="*/ 3175 h 317500"/>
                <a:gd name="connsiteX2" fmla="*/ 1995170 w 1993900"/>
                <a:gd name="connsiteY2" fmla="*/ 314452 h 317500"/>
                <a:gd name="connsiteX3" fmla="*/ 1847723 w 1993900"/>
                <a:gd name="connsiteY3" fmla="*/ 314452 h 317500"/>
                <a:gd name="connsiteX4" fmla="*/ 150622 w 1993900"/>
                <a:gd name="connsiteY4" fmla="*/ 314452 h 317500"/>
                <a:gd name="connsiteX5" fmla="*/ 150622 w 1993900"/>
                <a:gd name="connsiteY5" fmla="*/ 3175 h 317500"/>
                <a:gd name="connsiteX6" fmla="*/ 3175 w 1993900"/>
                <a:gd name="connsiteY6" fmla="*/ 3175 h 317500"/>
                <a:gd name="connsiteX7" fmla="*/ 150622 w 1993900"/>
                <a:gd name="connsiteY7" fmla="*/ 3175 h 31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93900" h="317500">
                  <a:moveTo>
                    <a:pt x="1847723" y="3175"/>
                  </a:moveTo>
                  <a:cubicBezTo>
                    <a:pt x="1929156" y="3175"/>
                    <a:pt x="1995170" y="3175"/>
                    <a:pt x="1995170" y="3175"/>
                  </a:cubicBezTo>
                  <a:lnTo>
                    <a:pt x="1995170" y="314452"/>
                  </a:lnTo>
                  <a:cubicBezTo>
                    <a:pt x="1995170" y="314452"/>
                    <a:pt x="1929155" y="314452"/>
                    <a:pt x="1847723" y="314452"/>
                  </a:cubicBezTo>
                  <a:lnTo>
                    <a:pt x="150622" y="314452"/>
                  </a:lnTo>
                  <a:lnTo>
                    <a:pt x="150622" y="3175"/>
                  </a:lnTo>
                  <a:cubicBezTo>
                    <a:pt x="69189" y="3175"/>
                    <a:pt x="3175" y="3175"/>
                    <a:pt x="3175" y="3175"/>
                  </a:cubicBezTo>
                  <a:cubicBezTo>
                    <a:pt x="3175" y="3175"/>
                    <a:pt x="69189" y="3175"/>
                    <a:pt x="150622" y="3175"/>
                  </a:cubicBez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32" name="Rectángulo 31">
            <a:extLst>
              <a:ext uri="{FF2B5EF4-FFF2-40B4-BE49-F238E27FC236}">
                <a16:creationId xmlns:a16="http://schemas.microsoft.com/office/drawing/2014/main" id="{6EC82239-C9A7-1D44-80DE-73D8DEBDF46B}"/>
              </a:ext>
            </a:extLst>
          </p:cNvPr>
          <p:cNvSpPr/>
          <p:nvPr/>
        </p:nvSpPr>
        <p:spPr>
          <a:xfrm>
            <a:off x="15988560" y="2100308"/>
            <a:ext cx="173553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A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DFD6C1E7-74E9-DE4F-92C5-7EFA84EBCA69}"/>
              </a:ext>
            </a:extLst>
          </p:cNvPr>
          <p:cNvSpPr/>
          <p:nvPr/>
        </p:nvSpPr>
        <p:spPr>
          <a:xfrm>
            <a:off x="15988560" y="6949149"/>
            <a:ext cx="173553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B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ED327C66-23F1-4D41-BF17-7EAEEC80057D}"/>
              </a:ext>
            </a:extLst>
          </p:cNvPr>
          <p:cNvSpPr/>
          <p:nvPr/>
        </p:nvSpPr>
        <p:spPr>
          <a:xfrm>
            <a:off x="15988560" y="11652106"/>
            <a:ext cx="173553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080074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007452"/>
            <a:chOff x="2668308" y="861425"/>
            <a:chExt cx="19041035" cy="2007452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6833868" y="861425"/>
              <a:ext cx="1070998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Funnel 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SV" dirty="0">
                  <a:latin typeface="Lato" panose="020F0502020204030203" pitchFamily="34" charset="77"/>
                </a:rPr>
                <a:t>Is the set of steps a visitor needs to go through before they can reach the conversion</a:t>
              </a:r>
              <a:endParaRPr lang="en-US" dirty="0">
                <a:latin typeface="Lato" panose="020F0502020204030203" pitchFamily="34" charset="77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sp>
        <p:nvSpPr>
          <p:cNvPr id="66" name="Rounded Rectangle 58">
            <a:extLst>
              <a:ext uri="{FF2B5EF4-FFF2-40B4-BE49-F238E27FC236}">
                <a16:creationId xmlns:a16="http://schemas.microsoft.com/office/drawing/2014/main" id="{455AEF51-D9E5-EA45-81EB-F9D4605E8302}"/>
              </a:ext>
            </a:extLst>
          </p:cNvPr>
          <p:cNvSpPr/>
          <p:nvPr/>
        </p:nvSpPr>
        <p:spPr>
          <a:xfrm flipV="1">
            <a:off x="6877866" y="3754224"/>
            <a:ext cx="10621919" cy="1957176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0">
            <a:extLst>
              <a:ext uri="{FF2B5EF4-FFF2-40B4-BE49-F238E27FC236}">
                <a16:creationId xmlns:a16="http://schemas.microsoft.com/office/drawing/2014/main" id="{94635653-C4E9-864C-B616-9CE7934B2777}"/>
              </a:ext>
            </a:extLst>
          </p:cNvPr>
          <p:cNvSpPr/>
          <p:nvPr/>
        </p:nvSpPr>
        <p:spPr>
          <a:xfrm flipV="1">
            <a:off x="7540048" y="6100699"/>
            <a:ext cx="9297555" cy="195717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3">
            <a:extLst>
              <a:ext uri="{FF2B5EF4-FFF2-40B4-BE49-F238E27FC236}">
                <a16:creationId xmlns:a16="http://schemas.microsoft.com/office/drawing/2014/main" id="{269F9C33-D1FA-7747-B386-A1554DC8EEA9}"/>
              </a:ext>
            </a:extLst>
          </p:cNvPr>
          <p:cNvSpPr/>
          <p:nvPr/>
        </p:nvSpPr>
        <p:spPr>
          <a:xfrm flipV="1">
            <a:off x="8265261" y="8394942"/>
            <a:ext cx="7847128" cy="195717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40">
            <a:extLst>
              <a:ext uri="{FF2B5EF4-FFF2-40B4-BE49-F238E27FC236}">
                <a16:creationId xmlns:a16="http://schemas.microsoft.com/office/drawing/2014/main" id="{05F88B54-1A03-2141-94CE-B47897847621}"/>
              </a:ext>
            </a:extLst>
          </p:cNvPr>
          <p:cNvSpPr/>
          <p:nvPr/>
        </p:nvSpPr>
        <p:spPr>
          <a:xfrm>
            <a:off x="8851290" y="8549771"/>
            <a:ext cx="6675071" cy="789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Conversion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7" name="Rounded Rectangle 63">
            <a:extLst>
              <a:ext uri="{FF2B5EF4-FFF2-40B4-BE49-F238E27FC236}">
                <a16:creationId xmlns:a16="http://schemas.microsoft.com/office/drawing/2014/main" id="{98CF1D04-AEF4-654A-A8FB-7FF4BBF1D432}"/>
              </a:ext>
            </a:extLst>
          </p:cNvPr>
          <p:cNvSpPr/>
          <p:nvPr/>
        </p:nvSpPr>
        <p:spPr>
          <a:xfrm flipV="1">
            <a:off x="9242723" y="10736634"/>
            <a:ext cx="5892204" cy="195717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FEA03EE-F7D3-E44F-A623-2227F70C76CE}"/>
              </a:ext>
            </a:extLst>
          </p:cNvPr>
          <p:cNvSpPr/>
          <p:nvPr/>
        </p:nvSpPr>
        <p:spPr>
          <a:xfrm>
            <a:off x="8983330" y="9295661"/>
            <a:ext cx="64109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9" name="Rectangle 140">
            <a:extLst>
              <a:ext uri="{FF2B5EF4-FFF2-40B4-BE49-F238E27FC236}">
                <a16:creationId xmlns:a16="http://schemas.microsoft.com/office/drawing/2014/main" id="{0D961AA1-9186-0A45-8EB1-9FEB1779DFBA}"/>
              </a:ext>
            </a:extLst>
          </p:cNvPr>
          <p:cNvSpPr/>
          <p:nvPr/>
        </p:nvSpPr>
        <p:spPr>
          <a:xfrm>
            <a:off x="8234395" y="6393127"/>
            <a:ext cx="7908861" cy="789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Consideration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F5FC83C1-7501-CE4B-A754-70B03D79337A}"/>
              </a:ext>
            </a:extLst>
          </p:cNvPr>
          <p:cNvSpPr/>
          <p:nvPr/>
        </p:nvSpPr>
        <p:spPr>
          <a:xfrm>
            <a:off x="7988912" y="7174015"/>
            <a:ext cx="8210641" cy="563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31" name="Rectangle 140">
            <a:extLst>
              <a:ext uri="{FF2B5EF4-FFF2-40B4-BE49-F238E27FC236}">
                <a16:creationId xmlns:a16="http://schemas.microsoft.com/office/drawing/2014/main" id="{E82B9990-8F85-3549-9D3C-015F55833177}"/>
              </a:ext>
            </a:extLst>
          </p:cNvPr>
          <p:cNvSpPr/>
          <p:nvPr/>
        </p:nvSpPr>
        <p:spPr>
          <a:xfrm>
            <a:off x="9682757" y="10864853"/>
            <a:ext cx="5012137" cy="789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Loyalty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D5CC970-B95B-3640-8972-F1627575C256}"/>
              </a:ext>
            </a:extLst>
          </p:cNvPr>
          <p:cNvSpPr/>
          <p:nvPr/>
        </p:nvSpPr>
        <p:spPr>
          <a:xfrm>
            <a:off x="9587132" y="11587808"/>
            <a:ext cx="5203386" cy="1015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33" name="Rectangle 140">
            <a:extLst>
              <a:ext uri="{FF2B5EF4-FFF2-40B4-BE49-F238E27FC236}">
                <a16:creationId xmlns:a16="http://schemas.microsoft.com/office/drawing/2014/main" id="{C958D03F-9039-7849-8B2B-E5D85CB22E76}"/>
              </a:ext>
            </a:extLst>
          </p:cNvPr>
          <p:cNvSpPr/>
          <p:nvPr/>
        </p:nvSpPr>
        <p:spPr>
          <a:xfrm>
            <a:off x="7671117" y="3968513"/>
            <a:ext cx="9035416" cy="929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C4D7172F-1EF9-9B46-BD83-93A6BFF92889}"/>
              </a:ext>
            </a:extLst>
          </p:cNvPr>
          <p:cNvSpPr/>
          <p:nvPr/>
        </p:nvSpPr>
        <p:spPr>
          <a:xfrm>
            <a:off x="7498733" y="4719615"/>
            <a:ext cx="9380183" cy="663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</p:spTree>
    <p:extLst>
      <p:ext uri="{BB962C8B-B14F-4D97-AF65-F5344CB8AC3E}">
        <p14:creationId xmlns:p14="http://schemas.microsoft.com/office/powerpoint/2010/main" val="2042572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82">
            <a:extLst>
              <a:ext uri="{FF2B5EF4-FFF2-40B4-BE49-F238E27FC236}">
                <a16:creationId xmlns:a16="http://schemas.microsoft.com/office/drawing/2014/main" id="{63BB0D5A-62CD-CE46-A6A5-B4A7AA9888FE}"/>
              </a:ext>
            </a:extLst>
          </p:cNvPr>
          <p:cNvSpPr txBox="1"/>
          <p:nvPr/>
        </p:nvSpPr>
        <p:spPr>
          <a:xfrm>
            <a:off x="11848660" y="5702095"/>
            <a:ext cx="91731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  <p:sp>
        <p:nvSpPr>
          <p:cNvPr id="38" name="TextBox 83">
            <a:extLst>
              <a:ext uri="{FF2B5EF4-FFF2-40B4-BE49-F238E27FC236}">
                <a16:creationId xmlns:a16="http://schemas.microsoft.com/office/drawing/2014/main" id="{492B6124-3C2F-6947-A741-E68FEB417410}"/>
              </a:ext>
            </a:extLst>
          </p:cNvPr>
          <p:cNvSpPr txBox="1"/>
          <p:nvPr/>
        </p:nvSpPr>
        <p:spPr>
          <a:xfrm>
            <a:off x="11848660" y="7328854"/>
            <a:ext cx="91731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  <p:sp>
        <p:nvSpPr>
          <p:cNvPr id="39" name="TextBox 84">
            <a:extLst>
              <a:ext uri="{FF2B5EF4-FFF2-40B4-BE49-F238E27FC236}">
                <a16:creationId xmlns:a16="http://schemas.microsoft.com/office/drawing/2014/main" id="{1DE8124A-A2AC-1443-9E06-B2566631C8CA}"/>
              </a:ext>
            </a:extLst>
          </p:cNvPr>
          <p:cNvSpPr txBox="1"/>
          <p:nvPr/>
        </p:nvSpPr>
        <p:spPr>
          <a:xfrm>
            <a:off x="11848660" y="9338976"/>
            <a:ext cx="91731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96D3FAC9-07EB-AD40-A483-F633C592FF3D}"/>
              </a:ext>
            </a:extLst>
          </p:cNvPr>
          <p:cNvCxnSpPr>
            <a:cxnSpLocks/>
          </p:cNvCxnSpPr>
          <p:nvPr/>
        </p:nvCxnSpPr>
        <p:spPr>
          <a:xfrm flipH="1">
            <a:off x="11117140" y="6908367"/>
            <a:ext cx="10636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8E284D09-1631-2F4A-A399-CE1C23B89F8F}"/>
              </a:ext>
            </a:extLst>
          </p:cNvPr>
          <p:cNvCxnSpPr>
            <a:cxnSpLocks/>
          </p:cNvCxnSpPr>
          <p:nvPr/>
        </p:nvCxnSpPr>
        <p:spPr>
          <a:xfrm flipH="1">
            <a:off x="11117140" y="8857258"/>
            <a:ext cx="10636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8353DB7E-5A74-9048-9010-DD15C1BE86BC}"/>
              </a:ext>
            </a:extLst>
          </p:cNvPr>
          <p:cNvCxnSpPr>
            <a:cxnSpLocks/>
          </p:cNvCxnSpPr>
          <p:nvPr/>
        </p:nvCxnSpPr>
        <p:spPr>
          <a:xfrm flipH="1">
            <a:off x="11094280" y="10806150"/>
            <a:ext cx="10681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uadroTexto 395">
            <a:extLst>
              <a:ext uri="{FF2B5EF4-FFF2-40B4-BE49-F238E27FC236}">
                <a16:creationId xmlns:a16="http://schemas.microsoft.com/office/drawing/2014/main" id="{05C9647D-14A0-514E-B4D2-AEF8FEE005E5}"/>
              </a:ext>
            </a:extLst>
          </p:cNvPr>
          <p:cNvSpPr txBox="1"/>
          <p:nvPr/>
        </p:nvSpPr>
        <p:spPr>
          <a:xfrm>
            <a:off x="16125450" y="4636311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Marketing</a:t>
            </a:r>
          </a:p>
        </p:txBody>
      </p:sp>
      <p:grpSp>
        <p:nvGrpSpPr>
          <p:cNvPr id="22" name="Gráfico 2">
            <a:extLst>
              <a:ext uri="{FF2B5EF4-FFF2-40B4-BE49-F238E27FC236}">
                <a16:creationId xmlns:a16="http://schemas.microsoft.com/office/drawing/2014/main" id="{A7C281ED-843D-C24D-853E-987D8CFF38CE}"/>
              </a:ext>
            </a:extLst>
          </p:cNvPr>
          <p:cNvGrpSpPr/>
          <p:nvPr/>
        </p:nvGrpSpPr>
        <p:grpSpPr>
          <a:xfrm>
            <a:off x="3107449" y="3860815"/>
            <a:ext cx="8264829" cy="8920783"/>
            <a:chOff x="3785440" y="864045"/>
            <a:chExt cx="4514850" cy="4873180"/>
          </a:xfrm>
        </p:grpSpPr>
        <p:sp>
          <p:nvSpPr>
            <p:cNvPr id="26" name="Forma libre 25">
              <a:extLst>
                <a:ext uri="{FF2B5EF4-FFF2-40B4-BE49-F238E27FC236}">
                  <a16:creationId xmlns:a16="http://schemas.microsoft.com/office/drawing/2014/main" id="{C706D2F4-452D-174C-B150-68A76E6B0032}"/>
                </a:ext>
              </a:extLst>
            </p:cNvPr>
            <p:cNvSpPr/>
            <p:nvPr/>
          </p:nvSpPr>
          <p:spPr>
            <a:xfrm>
              <a:off x="5646674" y="3425825"/>
              <a:ext cx="895350" cy="2311400"/>
            </a:xfrm>
            <a:custGeom>
              <a:avLst/>
              <a:gdLst>
                <a:gd name="connsiteX0" fmla="*/ 3175 w 895350"/>
                <a:gd name="connsiteY0" fmla="*/ 3175 h 2311400"/>
                <a:gd name="connsiteX1" fmla="*/ 895414 w 895350"/>
                <a:gd name="connsiteY1" fmla="*/ 3175 h 2311400"/>
                <a:gd name="connsiteX2" fmla="*/ 895414 w 895350"/>
                <a:gd name="connsiteY2" fmla="*/ 2309686 h 2311400"/>
                <a:gd name="connsiteX3" fmla="*/ 3175 w 895350"/>
                <a:gd name="connsiteY3" fmla="*/ 2309686 h 23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5350" h="2311400">
                  <a:moveTo>
                    <a:pt x="3175" y="3175"/>
                  </a:moveTo>
                  <a:lnTo>
                    <a:pt x="895414" y="3175"/>
                  </a:lnTo>
                  <a:lnTo>
                    <a:pt x="895414" y="2309686"/>
                  </a:lnTo>
                  <a:lnTo>
                    <a:pt x="3175" y="2309686"/>
                  </a:lnTo>
                  <a:close/>
                </a:path>
              </a:pathLst>
            </a:custGeom>
            <a:solidFill>
              <a:schemeClr val="accent5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3" name="Forma libre 22">
              <a:extLst>
                <a:ext uri="{FF2B5EF4-FFF2-40B4-BE49-F238E27FC236}">
                  <a16:creationId xmlns:a16="http://schemas.microsoft.com/office/drawing/2014/main" id="{57560E9F-67B9-BC44-AA00-40A7CDF0BADB}"/>
                </a:ext>
              </a:extLst>
            </p:cNvPr>
            <p:cNvSpPr/>
            <p:nvPr/>
          </p:nvSpPr>
          <p:spPr>
            <a:xfrm>
              <a:off x="3785440" y="864045"/>
              <a:ext cx="4514850" cy="527050"/>
            </a:xfrm>
            <a:custGeom>
              <a:avLst/>
              <a:gdLst>
                <a:gd name="connsiteX0" fmla="*/ 4448366 w 4514850"/>
                <a:gd name="connsiteY0" fmla="*/ 3175 h 527050"/>
                <a:gd name="connsiteX1" fmla="*/ 4514660 w 4514850"/>
                <a:gd name="connsiteY1" fmla="*/ 3175 h 527050"/>
                <a:gd name="connsiteX2" fmla="*/ 4514660 w 4514850"/>
                <a:gd name="connsiteY2" fmla="*/ 529654 h 527050"/>
                <a:gd name="connsiteX3" fmla="*/ 4448366 w 4514850"/>
                <a:gd name="connsiteY3" fmla="*/ 529654 h 527050"/>
                <a:gd name="connsiteX4" fmla="*/ 69469 w 4514850"/>
                <a:gd name="connsiteY4" fmla="*/ 529654 h 527050"/>
                <a:gd name="connsiteX5" fmla="*/ 69469 w 4514850"/>
                <a:gd name="connsiteY5" fmla="*/ 3175 h 527050"/>
                <a:gd name="connsiteX6" fmla="*/ 3175 w 4514850"/>
                <a:gd name="connsiteY6" fmla="*/ 3175 h 527050"/>
                <a:gd name="connsiteX7" fmla="*/ 69469 w 4514850"/>
                <a:gd name="connsiteY7" fmla="*/ 3175 h 52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14850" h="527050">
                  <a:moveTo>
                    <a:pt x="4448366" y="3175"/>
                  </a:moveTo>
                  <a:cubicBezTo>
                    <a:pt x="4484979" y="3175"/>
                    <a:pt x="4514660" y="3175"/>
                    <a:pt x="4514660" y="3175"/>
                  </a:cubicBezTo>
                  <a:lnTo>
                    <a:pt x="4514660" y="529654"/>
                  </a:lnTo>
                  <a:cubicBezTo>
                    <a:pt x="4514660" y="529654"/>
                    <a:pt x="4484979" y="529654"/>
                    <a:pt x="4448366" y="529654"/>
                  </a:cubicBezTo>
                  <a:lnTo>
                    <a:pt x="69469" y="529654"/>
                  </a:lnTo>
                  <a:lnTo>
                    <a:pt x="69469" y="3175"/>
                  </a:lnTo>
                  <a:cubicBezTo>
                    <a:pt x="32856" y="3175"/>
                    <a:pt x="3175" y="3175"/>
                    <a:pt x="3175" y="3175"/>
                  </a:cubicBezTo>
                  <a:cubicBezTo>
                    <a:pt x="3175" y="3175"/>
                    <a:pt x="32856" y="3175"/>
                    <a:pt x="69469" y="317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/>
            </a:p>
          </p:txBody>
        </p:sp>
        <p:sp>
          <p:nvSpPr>
            <p:cNvPr id="24" name="Forma libre 23">
              <a:extLst>
                <a:ext uri="{FF2B5EF4-FFF2-40B4-BE49-F238E27FC236}">
                  <a16:creationId xmlns:a16="http://schemas.microsoft.com/office/drawing/2014/main" id="{3AE275EA-834E-5F47-BFE2-22FD46E7FCA4}"/>
                </a:ext>
              </a:extLst>
            </p:cNvPr>
            <p:cNvSpPr/>
            <p:nvPr/>
          </p:nvSpPr>
          <p:spPr>
            <a:xfrm>
              <a:off x="3919347" y="1390523"/>
              <a:ext cx="4349750" cy="1079500"/>
            </a:xfrm>
            <a:custGeom>
              <a:avLst/>
              <a:gdLst>
                <a:gd name="connsiteX0" fmla="*/ 3175 w 4349750"/>
                <a:gd name="connsiteY0" fmla="*/ 3175 h 1079500"/>
                <a:gd name="connsiteX1" fmla="*/ 4350194 w 4349750"/>
                <a:gd name="connsiteY1" fmla="*/ 3175 h 1079500"/>
                <a:gd name="connsiteX2" fmla="*/ 4350194 w 4349750"/>
                <a:gd name="connsiteY2" fmla="*/ 1080580 h 1079500"/>
                <a:gd name="connsiteX3" fmla="*/ 3174 w 4349750"/>
                <a:gd name="connsiteY3" fmla="*/ 1080580 h 107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9750" h="1079500">
                  <a:moveTo>
                    <a:pt x="3175" y="3175"/>
                  </a:moveTo>
                  <a:lnTo>
                    <a:pt x="4350194" y="3175"/>
                  </a:lnTo>
                  <a:lnTo>
                    <a:pt x="4350194" y="1080580"/>
                  </a:lnTo>
                  <a:lnTo>
                    <a:pt x="3174" y="108058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5" name="Forma libre 24">
              <a:extLst>
                <a:ext uri="{FF2B5EF4-FFF2-40B4-BE49-F238E27FC236}">
                  <a16:creationId xmlns:a16="http://schemas.microsoft.com/office/drawing/2014/main" id="{7D100790-CDAA-D846-B916-5164C4065F97}"/>
                </a:ext>
              </a:extLst>
            </p:cNvPr>
            <p:cNvSpPr/>
            <p:nvPr/>
          </p:nvSpPr>
          <p:spPr>
            <a:xfrm>
              <a:off x="3919347" y="2467927"/>
              <a:ext cx="4349750" cy="1746250"/>
            </a:xfrm>
            <a:custGeom>
              <a:avLst/>
              <a:gdLst>
                <a:gd name="connsiteX0" fmla="*/ 2622804 w 4349750"/>
                <a:gd name="connsiteY0" fmla="*/ 1744091 h 1746250"/>
                <a:gd name="connsiteX1" fmla="*/ 1730502 w 4349750"/>
                <a:gd name="connsiteY1" fmla="*/ 1744091 h 1746250"/>
                <a:gd name="connsiteX2" fmla="*/ 3175 w 4349750"/>
                <a:gd name="connsiteY2" fmla="*/ 3175 h 1746250"/>
                <a:gd name="connsiteX3" fmla="*/ 4350132 w 4349750"/>
                <a:gd name="connsiteY3" fmla="*/ 3175 h 1746250"/>
                <a:gd name="connsiteX4" fmla="*/ 2622804 w 4349750"/>
                <a:gd name="connsiteY4" fmla="*/ 1744091 h 174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49750" h="1746250">
                  <a:moveTo>
                    <a:pt x="2622804" y="1744091"/>
                  </a:moveTo>
                  <a:lnTo>
                    <a:pt x="1730502" y="1744091"/>
                  </a:lnTo>
                  <a:lnTo>
                    <a:pt x="3175" y="3175"/>
                  </a:lnTo>
                  <a:lnTo>
                    <a:pt x="4350132" y="3175"/>
                  </a:lnTo>
                  <a:lnTo>
                    <a:pt x="2622804" y="1744091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27" name="CuadroTexto 350">
            <a:extLst>
              <a:ext uri="{FF2B5EF4-FFF2-40B4-BE49-F238E27FC236}">
                <a16:creationId xmlns:a16="http://schemas.microsoft.com/office/drawing/2014/main" id="{42711A68-6499-144F-B14C-3CFC1311A0DE}"/>
              </a:ext>
            </a:extLst>
          </p:cNvPr>
          <p:cNvSpPr txBox="1"/>
          <p:nvPr/>
        </p:nvSpPr>
        <p:spPr>
          <a:xfrm>
            <a:off x="6833868" y="1022190"/>
            <a:ext cx="107099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Funnel Infographics</a:t>
            </a:r>
          </a:p>
        </p:txBody>
      </p:sp>
      <p:sp>
        <p:nvSpPr>
          <p:cNvPr id="28" name="CuadroTexto 351">
            <a:extLst>
              <a:ext uri="{FF2B5EF4-FFF2-40B4-BE49-F238E27FC236}">
                <a16:creationId xmlns:a16="http://schemas.microsoft.com/office/drawing/2014/main" id="{E67952F2-19F1-1641-81FE-27F17C2ACD71}"/>
              </a:ext>
            </a:extLst>
          </p:cNvPr>
          <p:cNvSpPr txBox="1"/>
          <p:nvPr/>
        </p:nvSpPr>
        <p:spPr>
          <a:xfrm>
            <a:off x="2668308" y="2383311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dirty="0">
                <a:latin typeface="Lato" panose="020F0502020204030203" pitchFamily="34" charset="77"/>
              </a:rPr>
              <a:t>Is the set of steps a visitor needs to go through before they can reach the conversion</a:t>
            </a:r>
            <a:endParaRPr lang="en-US" dirty="0">
              <a:latin typeface="Lato" panose="020F05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9" name="TextBox 84">
            <a:extLst>
              <a:ext uri="{FF2B5EF4-FFF2-40B4-BE49-F238E27FC236}">
                <a16:creationId xmlns:a16="http://schemas.microsoft.com/office/drawing/2014/main" id="{A6403500-B421-4942-A051-470D71071ACF}"/>
              </a:ext>
            </a:extLst>
          </p:cNvPr>
          <p:cNvSpPr txBox="1"/>
          <p:nvPr/>
        </p:nvSpPr>
        <p:spPr>
          <a:xfrm>
            <a:off x="11848660" y="11226636"/>
            <a:ext cx="91731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A400424F-D49F-8247-B698-4149DF8B8B17}"/>
              </a:ext>
            </a:extLst>
          </p:cNvPr>
          <p:cNvCxnSpPr>
            <a:cxnSpLocks/>
          </p:cNvCxnSpPr>
          <p:nvPr/>
        </p:nvCxnSpPr>
        <p:spPr>
          <a:xfrm flipH="1">
            <a:off x="11094280" y="12693810"/>
            <a:ext cx="10681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140">
            <a:extLst>
              <a:ext uri="{FF2B5EF4-FFF2-40B4-BE49-F238E27FC236}">
                <a16:creationId xmlns:a16="http://schemas.microsoft.com/office/drawing/2014/main" id="{0FBF4F08-DEA8-C640-8175-8DF63663100A}"/>
              </a:ext>
            </a:extLst>
          </p:cNvPr>
          <p:cNvSpPr/>
          <p:nvPr/>
        </p:nvSpPr>
        <p:spPr>
          <a:xfrm>
            <a:off x="4679550" y="5353299"/>
            <a:ext cx="5297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Consideration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2" name="Rectangle 140">
            <a:extLst>
              <a:ext uri="{FF2B5EF4-FFF2-40B4-BE49-F238E27FC236}">
                <a16:creationId xmlns:a16="http://schemas.microsoft.com/office/drawing/2014/main" id="{9499D536-224E-5543-ADB8-FD88AA831742}"/>
              </a:ext>
            </a:extLst>
          </p:cNvPr>
          <p:cNvSpPr/>
          <p:nvPr/>
        </p:nvSpPr>
        <p:spPr>
          <a:xfrm>
            <a:off x="5441308" y="4059853"/>
            <a:ext cx="3792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3" name="Rectangle 140">
            <a:extLst>
              <a:ext uri="{FF2B5EF4-FFF2-40B4-BE49-F238E27FC236}">
                <a16:creationId xmlns:a16="http://schemas.microsoft.com/office/drawing/2014/main" id="{D2F3607A-36A1-3348-AFBD-02D6DEE9BBF8}"/>
              </a:ext>
            </a:extLst>
          </p:cNvPr>
          <p:cNvSpPr/>
          <p:nvPr/>
        </p:nvSpPr>
        <p:spPr>
          <a:xfrm rot="16200000">
            <a:off x="6378673" y="10963956"/>
            <a:ext cx="19851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Loyalty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5" name="Rectangle 140">
            <a:extLst>
              <a:ext uri="{FF2B5EF4-FFF2-40B4-BE49-F238E27FC236}">
                <a16:creationId xmlns:a16="http://schemas.microsoft.com/office/drawing/2014/main" id="{720696E2-0E04-7A4B-8669-1CC56668BF78}"/>
              </a:ext>
            </a:extLst>
          </p:cNvPr>
          <p:cNvSpPr/>
          <p:nvPr/>
        </p:nvSpPr>
        <p:spPr>
          <a:xfrm>
            <a:off x="4679550" y="7712023"/>
            <a:ext cx="5297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Conversion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836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20">
            <a:extLst>
              <a:ext uri="{FF2B5EF4-FFF2-40B4-BE49-F238E27FC236}">
                <a16:creationId xmlns:a16="http://schemas.microsoft.com/office/drawing/2014/main" id="{06662C00-F7D2-0046-834B-1A51FBA50526}"/>
              </a:ext>
            </a:extLst>
          </p:cNvPr>
          <p:cNvSpPr/>
          <p:nvPr/>
        </p:nvSpPr>
        <p:spPr>
          <a:xfrm>
            <a:off x="1935870" y="6508750"/>
            <a:ext cx="10239377" cy="396969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F97F63B7-101B-9342-BE64-5B19DF314BC0}"/>
              </a:ext>
            </a:extLst>
          </p:cNvPr>
          <p:cNvSpPr/>
          <p:nvPr/>
        </p:nvSpPr>
        <p:spPr>
          <a:xfrm>
            <a:off x="12188823" y="6508750"/>
            <a:ext cx="10239377" cy="396969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1">
            <a:extLst>
              <a:ext uri="{FF2B5EF4-FFF2-40B4-BE49-F238E27FC236}">
                <a16:creationId xmlns:a16="http://schemas.microsoft.com/office/drawing/2014/main" id="{B6D5290D-600F-1842-8D18-FBE16F30250B}"/>
              </a:ext>
            </a:extLst>
          </p:cNvPr>
          <p:cNvGrpSpPr/>
          <p:nvPr/>
        </p:nvGrpSpPr>
        <p:grpSpPr>
          <a:xfrm>
            <a:off x="3406442" y="7693376"/>
            <a:ext cx="4224782" cy="1600438"/>
            <a:chOff x="3155012" y="7271337"/>
            <a:chExt cx="4224782" cy="1600438"/>
          </a:xfrm>
        </p:grpSpPr>
        <p:sp>
          <p:nvSpPr>
            <p:cNvPr id="28" name="CuadroTexto 395">
              <a:extLst>
                <a:ext uri="{FF2B5EF4-FFF2-40B4-BE49-F238E27FC236}">
                  <a16:creationId xmlns:a16="http://schemas.microsoft.com/office/drawing/2014/main" id="{1CD4C3E4-FA70-E545-95D1-92EA24AE63FC}"/>
                </a:ext>
              </a:extLst>
            </p:cNvPr>
            <p:cNvSpPr txBox="1"/>
            <p:nvPr/>
          </p:nvSpPr>
          <p:spPr>
            <a:xfrm>
              <a:off x="3155012" y="7271337"/>
              <a:ext cx="42247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ato" panose="020F0502020204030203" pitchFamily="34" charset="77"/>
                  <a:ea typeface="Roboto Medium" panose="02000000000000000000" pitchFamily="2" charset="0"/>
                  <a:cs typeface="Poppins Medium" pitchFamily="2" charset="77"/>
                </a:rPr>
                <a:t>Awareness</a:t>
              </a:r>
            </a:p>
          </p:txBody>
        </p:sp>
        <p:sp>
          <p:nvSpPr>
            <p:cNvPr id="29" name="Rectangle 56">
              <a:extLst>
                <a:ext uri="{FF2B5EF4-FFF2-40B4-BE49-F238E27FC236}">
                  <a16:creationId xmlns:a16="http://schemas.microsoft.com/office/drawing/2014/main" id="{9D60CB9F-8DE6-A046-9C46-916688C74104}"/>
                </a:ext>
              </a:extLst>
            </p:cNvPr>
            <p:cNvSpPr/>
            <p:nvPr/>
          </p:nvSpPr>
          <p:spPr>
            <a:xfrm>
              <a:off x="3155012" y="7917668"/>
              <a:ext cx="422478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38" name="Group 48">
            <a:extLst>
              <a:ext uri="{FF2B5EF4-FFF2-40B4-BE49-F238E27FC236}">
                <a16:creationId xmlns:a16="http://schemas.microsoft.com/office/drawing/2014/main" id="{298947FD-EE7C-4F4D-A9E5-9E1A9D3AD9FF}"/>
              </a:ext>
            </a:extLst>
          </p:cNvPr>
          <p:cNvGrpSpPr/>
          <p:nvPr/>
        </p:nvGrpSpPr>
        <p:grpSpPr>
          <a:xfrm>
            <a:off x="16698547" y="7693376"/>
            <a:ext cx="4272661" cy="1600438"/>
            <a:chOff x="3785489" y="7271337"/>
            <a:chExt cx="4272661" cy="1600438"/>
          </a:xfrm>
        </p:grpSpPr>
        <p:sp>
          <p:nvSpPr>
            <p:cNvPr id="39" name="CuadroTexto 395">
              <a:extLst>
                <a:ext uri="{FF2B5EF4-FFF2-40B4-BE49-F238E27FC236}">
                  <a16:creationId xmlns:a16="http://schemas.microsoft.com/office/drawing/2014/main" id="{76385C3B-D38E-6F41-A37E-B792FBF9BDEF}"/>
                </a:ext>
              </a:extLst>
            </p:cNvPr>
            <p:cNvSpPr txBox="1"/>
            <p:nvPr/>
          </p:nvSpPr>
          <p:spPr>
            <a:xfrm>
              <a:off x="3785489" y="7271337"/>
              <a:ext cx="42247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bg1"/>
                  </a:solidFill>
                  <a:latin typeface="Lato" panose="020F0502020204030203" pitchFamily="34" charset="77"/>
                  <a:ea typeface="Roboto Medium" panose="02000000000000000000" pitchFamily="2" charset="0"/>
                  <a:cs typeface="Poppins Medium" pitchFamily="2" charset="77"/>
                </a:rPr>
                <a:t>Advocacy</a:t>
              </a:r>
            </a:p>
          </p:txBody>
        </p:sp>
        <p:sp>
          <p:nvSpPr>
            <p:cNvPr id="40" name="Rectangle 56">
              <a:extLst>
                <a:ext uri="{FF2B5EF4-FFF2-40B4-BE49-F238E27FC236}">
                  <a16:creationId xmlns:a16="http://schemas.microsoft.com/office/drawing/2014/main" id="{936EAF70-C2E4-2E47-B707-D1FCFA3CFABB}"/>
                </a:ext>
              </a:extLst>
            </p:cNvPr>
            <p:cNvSpPr/>
            <p:nvPr/>
          </p:nvSpPr>
          <p:spPr>
            <a:xfrm>
              <a:off x="3819688" y="7917668"/>
              <a:ext cx="423846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23" name="Gráfico 2">
            <a:extLst>
              <a:ext uri="{FF2B5EF4-FFF2-40B4-BE49-F238E27FC236}">
                <a16:creationId xmlns:a16="http://schemas.microsoft.com/office/drawing/2014/main" id="{615AC9E1-FC34-794C-9EE1-D192D3B9F059}"/>
              </a:ext>
            </a:extLst>
          </p:cNvPr>
          <p:cNvGrpSpPr/>
          <p:nvPr/>
        </p:nvGrpSpPr>
        <p:grpSpPr>
          <a:xfrm>
            <a:off x="8719368" y="3743207"/>
            <a:ext cx="6687398" cy="9193000"/>
            <a:chOff x="3892867" y="236792"/>
            <a:chExt cx="4400550" cy="6049327"/>
          </a:xfrm>
        </p:grpSpPr>
        <p:sp>
          <p:nvSpPr>
            <p:cNvPr id="26" name="Forma libre 25">
              <a:extLst>
                <a:ext uri="{FF2B5EF4-FFF2-40B4-BE49-F238E27FC236}">
                  <a16:creationId xmlns:a16="http://schemas.microsoft.com/office/drawing/2014/main" id="{4CFAA2E1-ED4C-B946-BE05-146A59DDECDC}"/>
                </a:ext>
              </a:extLst>
            </p:cNvPr>
            <p:cNvSpPr/>
            <p:nvPr/>
          </p:nvSpPr>
          <p:spPr>
            <a:xfrm>
              <a:off x="3892867" y="789368"/>
              <a:ext cx="4400550" cy="5276850"/>
            </a:xfrm>
            <a:custGeom>
              <a:avLst/>
              <a:gdLst>
                <a:gd name="connsiteX0" fmla="*/ 3081464 w 4400550"/>
                <a:gd name="connsiteY0" fmla="*/ 5276088 h 5276850"/>
                <a:gd name="connsiteX1" fmla="*/ 1324801 w 4400550"/>
                <a:gd name="connsiteY1" fmla="*/ 5276088 h 5276850"/>
                <a:gd name="connsiteX2" fmla="*/ 1211961 w 4400550"/>
                <a:gd name="connsiteY2" fmla="*/ 4335463 h 5276850"/>
                <a:gd name="connsiteX3" fmla="*/ 3175 w 4400550"/>
                <a:gd name="connsiteY3" fmla="*/ 3175 h 5276850"/>
                <a:gd name="connsiteX4" fmla="*/ 4403090 w 4400550"/>
                <a:gd name="connsiteY4" fmla="*/ 3175 h 5276850"/>
                <a:gd name="connsiteX5" fmla="*/ 3213354 w 4400550"/>
                <a:gd name="connsiteY5" fmla="*/ 4186555 h 5276850"/>
                <a:gd name="connsiteX6" fmla="*/ 3081464 w 4400550"/>
                <a:gd name="connsiteY6" fmla="*/ 5276088 h 527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00550" h="5276850">
                  <a:moveTo>
                    <a:pt x="3081464" y="5276088"/>
                  </a:moveTo>
                  <a:lnTo>
                    <a:pt x="1324801" y="5276088"/>
                  </a:lnTo>
                  <a:cubicBezTo>
                    <a:pt x="1296183" y="4971288"/>
                    <a:pt x="1258570" y="4657747"/>
                    <a:pt x="1211961" y="4335463"/>
                  </a:cubicBezTo>
                  <a:cubicBezTo>
                    <a:pt x="958533" y="2604580"/>
                    <a:pt x="491236" y="1154875"/>
                    <a:pt x="3175" y="3175"/>
                  </a:cubicBezTo>
                  <a:lnTo>
                    <a:pt x="4403090" y="3175"/>
                  </a:lnTo>
                  <a:cubicBezTo>
                    <a:pt x="3934968" y="1094042"/>
                    <a:pt x="3471037" y="2495042"/>
                    <a:pt x="3213354" y="4186555"/>
                  </a:cubicBezTo>
                  <a:cubicBezTo>
                    <a:pt x="3156204" y="4561967"/>
                    <a:pt x="3113088" y="4925632"/>
                    <a:pt x="3081464" y="5276088"/>
                  </a:cubicBezTo>
                  <a:close/>
                </a:path>
              </a:pathLst>
            </a:custGeom>
            <a:solidFill>
              <a:srgbClr val="D1CFD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/>
            </a:p>
          </p:txBody>
        </p:sp>
        <p:sp>
          <p:nvSpPr>
            <p:cNvPr id="32" name="Forma libre 31">
              <a:extLst>
                <a:ext uri="{FF2B5EF4-FFF2-40B4-BE49-F238E27FC236}">
                  <a16:creationId xmlns:a16="http://schemas.microsoft.com/office/drawing/2014/main" id="{3480578E-737F-314D-A081-EFBEF1CCC597}"/>
                </a:ext>
              </a:extLst>
            </p:cNvPr>
            <p:cNvSpPr/>
            <p:nvPr/>
          </p:nvSpPr>
          <p:spPr>
            <a:xfrm>
              <a:off x="3892867" y="236792"/>
              <a:ext cx="4400550" cy="1111250"/>
            </a:xfrm>
            <a:custGeom>
              <a:avLst/>
              <a:gdLst>
                <a:gd name="connsiteX0" fmla="*/ 4403090 w 4400550"/>
                <a:gd name="connsiteY0" fmla="*/ 555752 h 1111250"/>
                <a:gd name="connsiteX1" fmla="*/ 2203132 w 4400550"/>
                <a:gd name="connsiteY1" fmla="*/ 1108329 h 1111250"/>
                <a:gd name="connsiteX2" fmla="*/ 3175 w 4400550"/>
                <a:gd name="connsiteY2" fmla="*/ 555752 h 1111250"/>
                <a:gd name="connsiteX3" fmla="*/ 2203132 w 4400550"/>
                <a:gd name="connsiteY3" fmla="*/ 3175 h 1111250"/>
                <a:gd name="connsiteX4" fmla="*/ 4403090 w 4400550"/>
                <a:gd name="connsiteY4" fmla="*/ 555752 h 1111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0550" h="1111250">
                  <a:moveTo>
                    <a:pt x="4403090" y="555752"/>
                  </a:moveTo>
                  <a:cubicBezTo>
                    <a:pt x="4403090" y="860932"/>
                    <a:pt x="3418135" y="1108329"/>
                    <a:pt x="2203132" y="1108329"/>
                  </a:cubicBezTo>
                  <a:cubicBezTo>
                    <a:pt x="988129" y="1108329"/>
                    <a:pt x="3175" y="860932"/>
                    <a:pt x="3175" y="555752"/>
                  </a:cubicBezTo>
                  <a:cubicBezTo>
                    <a:pt x="3175" y="250572"/>
                    <a:pt x="988129" y="3175"/>
                    <a:pt x="2203132" y="3175"/>
                  </a:cubicBezTo>
                  <a:cubicBezTo>
                    <a:pt x="3418135" y="3175"/>
                    <a:pt x="4403090" y="250572"/>
                    <a:pt x="4403090" y="555752"/>
                  </a:cubicBezTo>
                  <a:close/>
                </a:path>
              </a:pathLst>
            </a:custGeom>
            <a:solidFill>
              <a:srgbClr val="E5E5E5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3" name="Forma libre 32">
              <a:extLst>
                <a:ext uri="{FF2B5EF4-FFF2-40B4-BE49-F238E27FC236}">
                  <a16:creationId xmlns:a16="http://schemas.microsoft.com/office/drawing/2014/main" id="{85763442-B656-9544-ABB1-96536521D9D0}"/>
                </a:ext>
              </a:extLst>
            </p:cNvPr>
            <p:cNvSpPr/>
            <p:nvPr/>
          </p:nvSpPr>
          <p:spPr>
            <a:xfrm>
              <a:off x="5214493" y="5841619"/>
              <a:ext cx="1758950" cy="444500"/>
            </a:xfrm>
            <a:custGeom>
              <a:avLst/>
              <a:gdLst>
                <a:gd name="connsiteX0" fmla="*/ 1759839 w 1758950"/>
                <a:gd name="connsiteY0" fmla="*/ 223838 h 444500"/>
                <a:gd name="connsiteX1" fmla="*/ 881507 w 1758950"/>
                <a:gd name="connsiteY1" fmla="*/ 444500 h 444500"/>
                <a:gd name="connsiteX2" fmla="*/ 3175 w 1758950"/>
                <a:gd name="connsiteY2" fmla="*/ 223838 h 444500"/>
                <a:gd name="connsiteX3" fmla="*/ 881507 w 1758950"/>
                <a:gd name="connsiteY3" fmla="*/ 3175 h 444500"/>
                <a:gd name="connsiteX4" fmla="*/ 1759839 w 1758950"/>
                <a:gd name="connsiteY4" fmla="*/ 223838 h 44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8950" h="444500">
                  <a:moveTo>
                    <a:pt x="1759839" y="223838"/>
                  </a:moveTo>
                  <a:cubicBezTo>
                    <a:pt x="1759839" y="345706"/>
                    <a:pt x="1366596" y="444500"/>
                    <a:pt x="881507" y="444500"/>
                  </a:cubicBezTo>
                  <a:cubicBezTo>
                    <a:pt x="396417" y="444500"/>
                    <a:pt x="3175" y="345706"/>
                    <a:pt x="3175" y="223838"/>
                  </a:cubicBezTo>
                  <a:cubicBezTo>
                    <a:pt x="3175" y="101969"/>
                    <a:pt x="396417" y="3175"/>
                    <a:pt x="881507" y="3175"/>
                  </a:cubicBezTo>
                  <a:cubicBezTo>
                    <a:pt x="1366596" y="3175"/>
                    <a:pt x="1759839" y="101969"/>
                    <a:pt x="1759839" y="223838"/>
                  </a:cubicBezTo>
                  <a:close/>
                </a:path>
              </a:pathLst>
            </a:custGeom>
            <a:solidFill>
              <a:srgbClr val="D1CFD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34" name="Rectangle 140">
            <a:extLst>
              <a:ext uri="{FF2B5EF4-FFF2-40B4-BE49-F238E27FC236}">
                <a16:creationId xmlns:a16="http://schemas.microsoft.com/office/drawing/2014/main" id="{84E693B6-F68F-4644-A580-FE8945B2744D}"/>
              </a:ext>
            </a:extLst>
          </p:cNvPr>
          <p:cNvSpPr/>
          <p:nvPr/>
        </p:nvSpPr>
        <p:spPr>
          <a:xfrm>
            <a:off x="10662756" y="6993695"/>
            <a:ext cx="27380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Marketing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2" name="TextBox 29">
            <a:extLst>
              <a:ext uri="{FF2B5EF4-FFF2-40B4-BE49-F238E27FC236}">
                <a16:creationId xmlns:a16="http://schemas.microsoft.com/office/drawing/2014/main" id="{32A5FB3B-DD5E-1C46-BDB3-621481D84D9A}"/>
              </a:ext>
            </a:extLst>
          </p:cNvPr>
          <p:cNvSpPr txBox="1"/>
          <p:nvPr/>
        </p:nvSpPr>
        <p:spPr>
          <a:xfrm>
            <a:off x="10452046" y="7753533"/>
            <a:ext cx="3243976" cy="1221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43" name="CuadroTexto 350">
            <a:extLst>
              <a:ext uri="{FF2B5EF4-FFF2-40B4-BE49-F238E27FC236}">
                <a16:creationId xmlns:a16="http://schemas.microsoft.com/office/drawing/2014/main" id="{69258600-3C82-3540-9B99-EA96F0FDD3F7}"/>
              </a:ext>
            </a:extLst>
          </p:cNvPr>
          <p:cNvSpPr txBox="1"/>
          <p:nvPr/>
        </p:nvSpPr>
        <p:spPr>
          <a:xfrm>
            <a:off x="6833868" y="1022190"/>
            <a:ext cx="107099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Funnel Infographics</a:t>
            </a:r>
          </a:p>
        </p:txBody>
      </p:sp>
      <p:sp>
        <p:nvSpPr>
          <p:cNvPr id="44" name="CuadroTexto 351">
            <a:extLst>
              <a:ext uri="{FF2B5EF4-FFF2-40B4-BE49-F238E27FC236}">
                <a16:creationId xmlns:a16="http://schemas.microsoft.com/office/drawing/2014/main" id="{3EBFF06C-F8BC-AE41-941A-F163AFC26DBC}"/>
              </a:ext>
            </a:extLst>
          </p:cNvPr>
          <p:cNvSpPr txBox="1"/>
          <p:nvPr/>
        </p:nvSpPr>
        <p:spPr>
          <a:xfrm>
            <a:off x="2668308" y="2383311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dirty="0">
                <a:latin typeface="Lato" panose="020F0502020204030203" pitchFamily="34" charset="77"/>
              </a:rPr>
              <a:t>Is the set of steps a visitor needs to go through before they can reach the conversion</a:t>
            </a:r>
            <a:endParaRPr lang="en-US" dirty="0">
              <a:latin typeface="Lato" panose="020F05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043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82">
            <a:extLst>
              <a:ext uri="{FF2B5EF4-FFF2-40B4-BE49-F238E27FC236}">
                <a16:creationId xmlns:a16="http://schemas.microsoft.com/office/drawing/2014/main" id="{8E3ACE64-92C2-0842-8737-9D7E9865A0D1}"/>
              </a:ext>
            </a:extLst>
          </p:cNvPr>
          <p:cNvSpPr txBox="1"/>
          <p:nvPr/>
        </p:nvSpPr>
        <p:spPr>
          <a:xfrm>
            <a:off x="2020343" y="8632136"/>
            <a:ext cx="91731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  <p:sp>
        <p:nvSpPr>
          <p:cNvPr id="44" name="Rectangle 140">
            <a:extLst>
              <a:ext uri="{FF2B5EF4-FFF2-40B4-BE49-F238E27FC236}">
                <a16:creationId xmlns:a16="http://schemas.microsoft.com/office/drawing/2014/main" id="{96B85210-C7EF-054D-B2D7-F4534EDA4C39}"/>
              </a:ext>
            </a:extLst>
          </p:cNvPr>
          <p:cNvSpPr/>
          <p:nvPr/>
        </p:nvSpPr>
        <p:spPr>
          <a:xfrm>
            <a:off x="13049570" y="9788118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Factor 2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5" name="Rectangle 140">
            <a:extLst>
              <a:ext uri="{FF2B5EF4-FFF2-40B4-BE49-F238E27FC236}">
                <a16:creationId xmlns:a16="http://schemas.microsoft.com/office/drawing/2014/main" id="{6A4469A6-680D-1F4B-93D7-35141D788DA5}"/>
              </a:ext>
            </a:extLst>
          </p:cNvPr>
          <p:cNvSpPr/>
          <p:nvPr/>
        </p:nvSpPr>
        <p:spPr>
          <a:xfrm>
            <a:off x="15939074" y="4947079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Factor 1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6" name="Rectangle 140">
            <a:extLst>
              <a:ext uri="{FF2B5EF4-FFF2-40B4-BE49-F238E27FC236}">
                <a16:creationId xmlns:a16="http://schemas.microsoft.com/office/drawing/2014/main" id="{62515F56-D99B-FD4B-A34C-AC749C8890E5}"/>
              </a:ext>
            </a:extLst>
          </p:cNvPr>
          <p:cNvSpPr/>
          <p:nvPr/>
        </p:nvSpPr>
        <p:spPr>
          <a:xfrm>
            <a:off x="18743852" y="9788118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Factor 3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7" name="TextBox 82">
            <a:extLst>
              <a:ext uri="{FF2B5EF4-FFF2-40B4-BE49-F238E27FC236}">
                <a16:creationId xmlns:a16="http://schemas.microsoft.com/office/drawing/2014/main" id="{8876A425-A08A-9947-B250-984DE5285EAA}"/>
              </a:ext>
            </a:extLst>
          </p:cNvPr>
          <p:cNvSpPr txBox="1"/>
          <p:nvPr/>
        </p:nvSpPr>
        <p:spPr>
          <a:xfrm>
            <a:off x="2020343" y="6913064"/>
            <a:ext cx="91731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  <p:sp>
        <p:nvSpPr>
          <p:cNvPr id="48" name="TextBox 82">
            <a:extLst>
              <a:ext uri="{FF2B5EF4-FFF2-40B4-BE49-F238E27FC236}">
                <a16:creationId xmlns:a16="http://schemas.microsoft.com/office/drawing/2014/main" id="{38B874E8-70E9-AB4C-B562-852A940219AC}"/>
              </a:ext>
            </a:extLst>
          </p:cNvPr>
          <p:cNvSpPr txBox="1"/>
          <p:nvPr/>
        </p:nvSpPr>
        <p:spPr>
          <a:xfrm>
            <a:off x="2020343" y="10351208"/>
            <a:ext cx="91731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D903E9E-C021-2049-A687-7CBA4CF38FA3}"/>
              </a:ext>
            </a:extLst>
          </p:cNvPr>
          <p:cNvSpPr/>
          <p:nvPr/>
        </p:nvSpPr>
        <p:spPr>
          <a:xfrm>
            <a:off x="1598471" y="7017638"/>
            <a:ext cx="182880" cy="6881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37EAEFD0-C162-A347-8104-111B28C289D5}"/>
              </a:ext>
            </a:extLst>
          </p:cNvPr>
          <p:cNvSpPr/>
          <p:nvPr/>
        </p:nvSpPr>
        <p:spPr>
          <a:xfrm>
            <a:off x="1598471" y="8736710"/>
            <a:ext cx="182880" cy="6881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grpSp>
        <p:nvGrpSpPr>
          <p:cNvPr id="21" name="Gráfico 2">
            <a:extLst>
              <a:ext uri="{FF2B5EF4-FFF2-40B4-BE49-F238E27FC236}">
                <a16:creationId xmlns:a16="http://schemas.microsoft.com/office/drawing/2014/main" id="{C826440E-AD7B-7348-BA19-2A07427EAF36}"/>
              </a:ext>
            </a:extLst>
          </p:cNvPr>
          <p:cNvGrpSpPr/>
          <p:nvPr/>
        </p:nvGrpSpPr>
        <p:grpSpPr>
          <a:xfrm>
            <a:off x="14249671" y="1694201"/>
            <a:ext cx="7743771" cy="11295542"/>
            <a:chOff x="4386453" y="1566672"/>
            <a:chExt cx="3416300" cy="4983226"/>
          </a:xfrm>
        </p:grpSpPr>
        <p:sp>
          <p:nvSpPr>
            <p:cNvPr id="23" name="Forma libre 22">
              <a:extLst>
                <a:ext uri="{FF2B5EF4-FFF2-40B4-BE49-F238E27FC236}">
                  <a16:creationId xmlns:a16="http://schemas.microsoft.com/office/drawing/2014/main" id="{C26621FD-CE37-EC4E-87F5-A4A8A3EEA967}"/>
                </a:ext>
              </a:extLst>
            </p:cNvPr>
            <p:cNvSpPr/>
            <p:nvPr/>
          </p:nvSpPr>
          <p:spPr>
            <a:xfrm>
              <a:off x="4386453" y="1566672"/>
              <a:ext cx="3416300" cy="1200150"/>
            </a:xfrm>
            <a:custGeom>
              <a:avLst/>
              <a:gdLst>
                <a:gd name="connsiteX0" fmla="*/ 315341 w 3416300"/>
                <a:gd name="connsiteY0" fmla="*/ 1200722 h 1200150"/>
                <a:gd name="connsiteX1" fmla="*/ 3103753 w 3416300"/>
                <a:gd name="connsiteY1" fmla="*/ 1200722 h 1200150"/>
                <a:gd name="connsiteX2" fmla="*/ 3415919 w 3416300"/>
                <a:gd name="connsiteY2" fmla="*/ 3175 h 1200150"/>
                <a:gd name="connsiteX3" fmla="*/ 3175 w 3416300"/>
                <a:gd name="connsiteY3" fmla="*/ 3175 h 1200150"/>
                <a:gd name="connsiteX4" fmla="*/ 315341 w 3416300"/>
                <a:gd name="connsiteY4" fmla="*/ 1200722 h 120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6300" h="1200150">
                  <a:moveTo>
                    <a:pt x="315341" y="1200722"/>
                  </a:moveTo>
                  <a:lnTo>
                    <a:pt x="3103753" y="1200722"/>
                  </a:lnTo>
                  <a:lnTo>
                    <a:pt x="3415919" y="3175"/>
                  </a:lnTo>
                  <a:lnTo>
                    <a:pt x="3175" y="3175"/>
                  </a:lnTo>
                  <a:lnTo>
                    <a:pt x="315341" y="1200722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4" name="Forma libre 23">
              <a:extLst>
                <a:ext uri="{FF2B5EF4-FFF2-40B4-BE49-F238E27FC236}">
                  <a16:creationId xmlns:a16="http://schemas.microsoft.com/office/drawing/2014/main" id="{0F9B131E-9F09-7A45-A108-DC9752CD60A7}"/>
                </a:ext>
              </a:extLst>
            </p:cNvPr>
            <p:cNvSpPr/>
            <p:nvPr/>
          </p:nvSpPr>
          <p:spPr>
            <a:xfrm>
              <a:off x="4698619" y="2827718"/>
              <a:ext cx="2794000" cy="1200150"/>
            </a:xfrm>
            <a:custGeom>
              <a:avLst/>
              <a:gdLst>
                <a:gd name="connsiteX0" fmla="*/ 315341 w 2794000"/>
                <a:gd name="connsiteY0" fmla="*/ 1200658 h 1200150"/>
                <a:gd name="connsiteX1" fmla="*/ 2479421 w 2794000"/>
                <a:gd name="connsiteY1" fmla="*/ 1200658 h 1200150"/>
                <a:gd name="connsiteX2" fmla="*/ 2791587 w 2794000"/>
                <a:gd name="connsiteY2" fmla="*/ 3175 h 1200150"/>
                <a:gd name="connsiteX3" fmla="*/ 3175 w 2794000"/>
                <a:gd name="connsiteY3" fmla="*/ 3175 h 1200150"/>
                <a:gd name="connsiteX4" fmla="*/ 315341 w 2794000"/>
                <a:gd name="connsiteY4" fmla="*/ 1200658 h 120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4000" h="1200150">
                  <a:moveTo>
                    <a:pt x="315341" y="1200658"/>
                  </a:moveTo>
                  <a:lnTo>
                    <a:pt x="2479421" y="1200658"/>
                  </a:lnTo>
                  <a:lnTo>
                    <a:pt x="2791587" y="3175"/>
                  </a:lnTo>
                  <a:lnTo>
                    <a:pt x="3175" y="3175"/>
                  </a:lnTo>
                  <a:lnTo>
                    <a:pt x="315341" y="1200658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5" name="Forma libre 24">
              <a:extLst>
                <a:ext uri="{FF2B5EF4-FFF2-40B4-BE49-F238E27FC236}">
                  <a16:creationId xmlns:a16="http://schemas.microsoft.com/office/drawing/2014/main" id="{E9A0A17E-AFA7-7945-867A-F832D6A032A9}"/>
                </a:ext>
              </a:extLst>
            </p:cNvPr>
            <p:cNvSpPr/>
            <p:nvPr/>
          </p:nvSpPr>
          <p:spPr>
            <a:xfrm>
              <a:off x="5010785" y="4088702"/>
              <a:ext cx="2165350" cy="1200150"/>
            </a:xfrm>
            <a:custGeom>
              <a:avLst/>
              <a:gdLst>
                <a:gd name="connsiteX0" fmla="*/ 315405 w 2165350"/>
                <a:gd name="connsiteY0" fmla="*/ 1200721 h 1200150"/>
                <a:gd name="connsiteX1" fmla="*/ 1855026 w 2165350"/>
                <a:gd name="connsiteY1" fmla="*/ 1200721 h 1200150"/>
                <a:gd name="connsiteX2" fmla="*/ 2167255 w 2165350"/>
                <a:gd name="connsiteY2" fmla="*/ 3175 h 1200150"/>
                <a:gd name="connsiteX3" fmla="*/ 3175 w 2165350"/>
                <a:gd name="connsiteY3" fmla="*/ 3175 h 1200150"/>
                <a:gd name="connsiteX4" fmla="*/ 315405 w 2165350"/>
                <a:gd name="connsiteY4" fmla="*/ 1200721 h 120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5350" h="1200150">
                  <a:moveTo>
                    <a:pt x="315405" y="1200721"/>
                  </a:moveTo>
                  <a:lnTo>
                    <a:pt x="1855026" y="1200721"/>
                  </a:lnTo>
                  <a:lnTo>
                    <a:pt x="2167255" y="3175"/>
                  </a:lnTo>
                  <a:lnTo>
                    <a:pt x="3175" y="3175"/>
                  </a:lnTo>
                  <a:lnTo>
                    <a:pt x="315405" y="1200721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6" name="Forma libre 25">
              <a:extLst>
                <a:ext uri="{FF2B5EF4-FFF2-40B4-BE49-F238E27FC236}">
                  <a16:creationId xmlns:a16="http://schemas.microsoft.com/office/drawing/2014/main" id="{DD76AE3F-B722-E040-BE95-61727774E9C3}"/>
                </a:ext>
              </a:extLst>
            </p:cNvPr>
            <p:cNvSpPr/>
            <p:nvPr/>
          </p:nvSpPr>
          <p:spPr>
            <a:xfrm>
              <a:off x="5323015" y="5349748"/>
              <a:ext cx="1543050" cy="1200150"/>
            </a:xfrm>
            <a:custGeom>
              <a:avLst/>
              <a:gdLst>
                <a:gd name="connsiteX0" fmla="*/ 3175 w 1543050"/>
                <a:gd name="connsiteY0" fmla="*/ 3175 h 1200150"/>
                <a:gd name="connsiteX1" fmla="*/ 83439 w 1543050"/>
                <a:gd name="connsiteY1" fmla="*/ 311023 h 1200150"/>
                <a:gd name="connsiteX2" fmla="*/ 83439 w 1543050"/>
                <a:gd name="connsiteY2" fmla="*/ 1200721 h 1200150"/>
                <a:gd name="connsiteX3" fmla="*/ 1462532 w 1543050"/>
                <a:gd name="connsiteY3" fmla="*/ 1200721 h 1200150"/>
                <a:gd name="connsiteX4" fmla="*/ 1462532 w 1543050"/>
                <a:gd name="connsiteY4" fmla="*/ 311023 h 1200150"/>
                <a:gd name="connsiteX5" fmla="*/ 1542796 w 1543050"/>
                <a:gd name="connsiteY5" fmla="*/ 3175 h 1200150"/>
                <a:gd name="connsiteX6" fmla="*/ 3175 w 1543050"/>
                <a:gd name="connsiteY6" fmla="*/ 3175 h 120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3050" h="1200150">
                  <a:moveTo>
                    <a:pt x="3175" y="3175"/>
                  </a:moveTo>
                  <a:lnTo>
                    <a:pt x="83439" y="311023"/>
                  </a:lnTo>
                  <a:lnTo>
                    <a:pt x="83439" y="1200721"/>
                  </a:lnTo>
                  <a:lnTo>
                    <a:pt x="1462532" y="1200721"/>
                  </a:lnTo>
                  <a:lnTo>
                    <a:pt x="1462532" y="311023"/>
                  </a:lnTo>
                  <a:lnTo>
                    <a:pt x="1542796" y="3175"/>
                  </a:lnTo>
                  <a:lnTo>
                    <a:pt x="3175" y="3175"/>
                  </a:ln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30" name="Grupo 349">
            <a:extLst>
              <a:ext uri="{FF2B5EF4-FFF2-40B4-BE49-F238E27FC236}">
                <a16:creationId xmlns:a16="http://schemas.microsoft.com/office/drawing/2014/main" id="{615BD6B5-F052-3741-BE75-E49FC8EEF574}"/>
              </a:ext>
            </a:extLst>
          </p:cNvPr>
          <p:cNvGrpSpPr/>
          <p:nvPr/>
        </p:nvGrpSpPr>
        <p:grpSpPr>
          <a:xfrm>
            <a:off x="1367607" y="1397147"/>
            <a:ext cx="7244508" cy="4395411"/>
            <a:chOff x="8523674" y="861425"/>
            <a:chExt cx="7244508" cy="4395411"/>
          </a:xfrm>
        </p:grpSpPr>
        <p:sp>
          <p:nvSpPr>
            <p:cNvPr id="31" name="CuadroTexto 350">
              <a:extLst>
                <a:ext uri="{FF2B5EF4-FFF2-40B4-BE49-F238E27FC236}">
                  <a16:creationId xmlns:a16="http://schemas.microsoft.com/office/drawing/2014/main" id="{2D633FD1-2DAC-4748-8194-2FE8265927A3}"/>
                </a:ext>
              </a:extLst>
            </p:cNvPr>
            <p:cNvSpPr txBox="1"/>
            <p:nvPr/>
          </p:nvSpPr>
          <p:spPr>
            <a:xfrm>
              <a:off x="8723007" y="861425"/>
              <a:ext cx="6931705" cy="2554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Funnel </a:t>
              </a:r>
            </a:p>
            <a:p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Infographics</a:t>
              </a:r>
            </a:p>
          </p:txBody>
        </p:sp>
        <p:sp>
          <p:nvSpPr>
            <p:cNvPr id="32" name="CuadroTexto 351">
              <a:extLst>
                <a:ext uri="{FF2B5EF4-FFF2-40B4-BE49-F238E27FC236}">
                  <a16:creationId xmlns:a16="http://schemas.microsoft.com/office/drawing/2014/main" id="{E5EECC2F-1733-A147-946F-5C69BAAE408B}"/>
                </a:ext>
              </a:extLst>
            </p:cNvPr>
            <p:cNvSpPr txBox="1"/>
            <p:nvPr/>
          </p:nvSpPr>
          <p:spPr>
            <a:xfrm>
              <a:off x="8523674" y="3502510"/>
              <a:ext cx="724450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SV" dirty="0">
                  <a:latin typeface="Lato" panose="020F0502020204030203" pitchFamily="34" charset="77"/>
                </a:rPr>
                <a:t>Is the set of steps a visitor needs to go through before they can reach the conversion</a:t>
              </a:r>
              <a:endParaRPr lang="en-US" dirty="0">
                <a:latin typeface="Lato" panose="020F0502020204030203" pitchFamily="34" charset="77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sp>
        <p:nvSpPr>
          <p:cNvPr id="33" name="Rectángulo 32">
            <a:extLst>
              <a:ext uri="{FF2B5EF4-FFF2-40B4-BE49-F238E27FC236}">
                <a16:creationId xmlns:a16="http://schemas.microsoft.com/office/drawing/2014/main" id="{738F9B0D-0258-1A4C-BB6B-A6E86CC098C0}"/>
              </a:ext>
            </a:extLst>
          </p:cNvPr>
          <p:cNvSpPr/>
          <p:nvPr/>
        </p:nvSpPr>
        <p:spPr>
          <a:xfrm>
            <a:off x="1566940" y="10502448"/>
            <a:ext cx="182880" cy="68819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49" name="TextBox 82">
            <a:extLst>
              <a:ext uri="{FF2B5EF4-FFF2-40B4-BE49-F238E27FC236}">
                <a16:creationId xmlns:a16="http://schemas.microsoft.com/office/drawing/2014/main" id="{DB8B4408-39D9-EA44-8D34-40829E2EB543}"/>
              </a:ext>
            </a:extLst>
          </p:cNvPr>
          <p:cNvSpPr txBox="1"/>
          <p:nvPr/>
        </p:nvSpPr>
        <p:spPr>
          <a:xfrm>
            <a:off x="2020343" y="12098942"/>
            <a:ext cx="91731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3DED4761-2B5F-FB4D-A331-8C7912DCC3CF}"/>
              </a:ext>
            </a:extLst>
          </p:cNvPr>
          <p:cNvSpPr/>
          <p:nvPr/>
        </p:nvSpPr>
        <p:spPr>
          <a:xfrm>
            <a:off x="1566940" y="12250182"/>
            <a:ext cx="182880" cy="6881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51" name="Rectangle 140">
            <a:extLst>
              <a:ext uri="{FF2B5EF4-FFF2-40B4-BE49-F238E27FC236}">
                <a16:creationId xmlns:a16="http://schemas.microsoft.com/office/drawing/2014/main" id="{C20AA2D9-6A3F-9943-AC4D-BA3893771457}"/>
              </a:ext>
            </a:extLst>
          </p:cNvPr>
          <p:cNvSpPr/>
          <p:nvPr/>
        </p:nvSpPr>
        <p:spPr>
          <a:xfrm>
            <a:off x="15472599" y="5708618"/>
            <a:ext cx="5297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Consideration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2" name="Rectangle 140">
            <a:extLst>
              <a:ext uri="{FF2B5EF4-FFF2-40B4-BE49-F238E27FC236}">
                <a16:creationId xmlns:a16="http://schemas.microsoft.com/office/drawing/2014/main" id="{06E1B3A7-4EC6-F948-945B-9BD4233A370F}"/>
              </a:ext>
            </a:extLst>
          </p:cNvPr>
          <p:cNvSpPr/>
          <p:nvPr/>
        </p:nvSpPr>
        <p:spPr>
          <a:xfrm>
            <a:off x="16234357" y="2870360"/>
            <a:ext cx="3792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3" name="Rectangle 140">
            <a:extLst>
              <a:ext uri="{FF2B5EF4-FFF2-40B4-BE49-F238E27FC236}">
                <a16:creationId xmlns:a16="http://schemas.microsoft.com/office/drawing/2014/main" id="{F3870568-1C0E-604E-B129-11C73F60D452}"/>
              </a:ext>
            </a:extLst>
          </p:cNvPr>
          <p:cNvSpPr/>
          <p:nvPr/>
        </p:nvSpPr>
        <p:spPr>
          <a:xfrm>
            <a:off x="17171722" y="11334379"/>
            <a:ext cx="19851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Loyalty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4" name="Rectangle 140">
            <a:extLst>
              <a:ext uri="{FF2B5EF4-FFF2-40B4-BE49-F238E27FC236}">
                <a16:creationId xmlns:a16="http://schemas.microsoft.com/office/drawing/2014/main" id="{B94D2341-8D09-0940-A31B-4178C6D1056A}"/>
              </a:ext>
            </a:extLst>
          </p:cNvPr>
          <p:cNvSpPr/>
          <p:nvPr/>
        </p:nvSpPr>
        <p:spPr>
          <a:xfrm>
            <a:off x="15472599" y="8475827"/>
            <a:ext cx="5297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Conversion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772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12DA4084-9709-E540-9CC5-2C35A0CFEF01}"/>
              </a:ext>
            </a:extLst>
          </p:cNvPr>
          <p:cNvSpPr/>
          <p:nvPr/>
        </p:nvSpPr>
        <p:spPr>
          <a:xfrm>
            <a:off x="0" y="4455528"/>
            <a:ext cx="11490772" cy="2324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9C040A90-E64F-E846-95F3-290292169592}"/>
              </a:ext>
            </a:extLst>
          </p:cNvPr>
          <p:cNvSpPr/>
          <p:nvPr/>
        </p:nvSpPr>
        <p:spPr>
          <a:xfrm>
            <a:off x="12675337" y="6746901"/>
            <a:ext cx="11692382" cy="2324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9625EA57-E1ED-8B46-80AF-F6286D1A4761}"/>
              </a:ext>
            </a:extLst>
          </p:cNvPr>
          <p:cNvSpPr/>
          <p:nvPr/>
        </p:nvSpPr>
        <p:spPr>
          <a:xfrm>
            <a:off x="-44967" y="8945207"/>
            <a:ext cx="11535739" cy="2324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11FB0B67-BFC0-B04A-93EE-546B8F64E3CD}"/>
              </a:ext>
            </a:extLst>
          </p:cNvPr>
          <p:cNvSpPr/>
          <p:nvPr/>
        </p:nvSpPr>
        <p:spPr>
          <a:xfrm>
            <a:off x="12638960" y="11071266"/>
            <a:ext cx="11692382" cy="2324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27" name="CuadroTexto 350">
            <a:extLst>
              <a:ext uri="{FF2B5EF4-FFF2-40B4-BE49-F238E27FC236}">
                <a16:creationId xmlns:a16="http://schemas.microsoft.com/office/drawing/2014/main" id="{42711A68-6499-144F-B14C-3CFC1311A0DE}"/>
              </a:ext>
            </a:extLst>
          </p:cNvPr>
          <p:cNvSpPr txBox="1"/>
          <p:nvPr/>
        </p:nvSpPr>
        <p:spPr>
          <a:xfrm>
            <a:off x="6833868" y="1022190"/>
            <a:ext cx="107099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Funnel Infographics</a:t>
            </a:r>
          </a:p>
        </p:txBody>
      </p:sp>
      <p:sp>
        <p:nvSpPr>
          <p:cNvPr id="28" name="CuadroTexto 351">
            <a:extLst>
              <a:ext uri="{FF2B5EF4-FFF2-40B4-BE49-F238E27FC236}">
                <a16:creationId xmlns:a16="http://schemas.microsoft.com/office/drawing/2014/main" id="{E67952F2-19F1-1641-81FE-27F17C2ACD71}"/>
              </a:ext>
            </a:extLst>
          </p:cNvPr>
          <p:cNvSpPr txBox="1"/>
          <p:nvPr/>
        </p:nvSpPr>
        <p:spPr>
          <a:xfrm>
            <a:off x="2668308" y="2383311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dirty="0">
                <a:latin typeface="Lato" panose="020F0502020204030203" pitchFamily="34" charset="77"/>
              </a:rPr>
              <a:t>Is the set of steps a visitor needs to go through before they can reach the conversion</a:t>
            </a:r>
            <a:endParaRPr lang="en-US" dirty="0">
              <a:latin typeface="Lato" panose="020F05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1" name="Rectangle 140">
            <a:extLst>
              <a:ext uri="{FF2B5EF4-FFF2-40B4-BE49-F238E27FC236}">
                <a16:creationId xmlns:a16="http://schemas.microsoft.com/office/drawing/2014/main" id="{0FBF4F08-DEA8-C640-8175-8DF63663100A}"/>
              </a:ext>
            </a:extLst>
          </p:cNvPr>
          <p:cNvSpPr/>
          <p:nvPr/>
        </p:nvSpPr>
        <p:spPr>
          <a:xfrm>
            <a:off x="9557074" y="5353299"/>
            <a:ext cx="5297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Consideration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2" name="Rectangle 140">
            <a:extLst>
              <a:ext uri="{FF2B5EF4-FFF2-40B4-BE49-F238E27FC236}">
                <a16:creationId xmlns:a16="http://schemas.microsoft.com/office/drawing/2014/main" id="{9499D536-224E-5543-ADB8-FD88AA831742}"/>
              </a:ext>
            </a:extLst>
          </p:cNvPr>
          <p:cNvSpPr/>
          <p:nvPr/>
        </p:nvSpPr>
        <p:spPr>
          <a:xfrm>
            <a:off x="10318832" y="4059853"/>
            <a:ext cx="3792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3" name="Rectangle 140">
            <a:extLst>
              <a:ext uri="{FF2B5EF4-FFF2-40B4-BE49-F238E27FC236}">
                <a16:creationId xmlns:a16="http://schemas.microsoft.com/office/drawing/2014/main" id="{D2F3607A-36A1-3348-AFBD-02D6DEE9BBF8}"/>
              </a:ext>
            </a:extLst>
          </p:cNvPr>
          <p:cNvSpPr/>
          <p:nvPr/>
        </p:nvSpPr>
        <p:spPr>
          <a:xfrm rot="16200000">
            <a:off x="11256197" y="10963956"/>
            <a:ext cx="19851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Loyalty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5" name="Rectangle 140">
            <a:extLst>
              <a:ext uri="{FF2B5EF4-FFF2-40B4-BE49-F238E27FC236}">
                <a16:creationId xmlns:a16="http://schemas.microsoft.com/office/drawing/2014/main" id="{720696E2-0E04-7A4B-8669-1CC56668BF78}"/>
              </a:ext>
            </a:extLst>
          </p:cNvPr>
          <p:cNvSpPr/>
          <p:nvPr/>
        </p:nvSpPr>
        <p:spPr>
          <a:xfrm>
            <a:off x="9557074" y="7712023"/>
            <a:ext cx="5297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Conversion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36" name="Gráfico 2">
            <a:extLst>
              <a:ext uri="{FF2B5EF4-FFF2-40B4-BE49-F238E27FC236}">
                <a16:creationId xmlns:a16="http://schemas.microsoft.com/office/drawing/2014/main" id="{D1CFAB3E-1229-8249-B7CE-190FF8D94E4D}"/>
              </a:ext>
            </a:extLst>
          </p:cNvPr>
          <p:cNvGrpSpPr/>
          <p:nvPr/>
        </p:nvGrpSpPr>
        <p:grpSpPr>
          <a:xfrm>
            <a:off x="8969097" y="3744853"/>
            <a:ext cx="6296581" cy="10843732"/>
            <a:chOff x="4386453" y="973690"/>
            <a:chExt cx="3416300" cy="5883421"/>
          </a:xfrm>
        </p:grpSpPr>
        <p:sp>
          <p:nvSpPr>
            <p:cNvPr id="37" name="Forma libre 36">
              <a:extLst>
                <a:ext uri="{FF2B5EF4-FFF2-40B4-BE49-F238E27FC236}">
                  <a16:creationId xmlns:a16="http://schemas.microsoft.com/office/drawing/2014/main" id="{2A384927-634C-7F47-87F3-7C1149B15CEB}"/>
                </a:ext>
              </a:extLst>
            </p:cNvPr>
            <p:cNvSpPr/>
            <p:nvPr/>
          </p:nvSpPr>
          <p:spPr>
            <a:xfrm>
              <a:off x="5754624" y="973690"/>
              <a:ext cx="679450" cy="5411235"/>
            </a:xfrm>
            <a:custGeom>
              <a:avLst/>
              <a:gdLst>
                <a:gd name="connsiteX0" fmla="*/ 3175 w 679450"/>
                <a:gd name="connsiteY0" fmla="*/ 3175 h 6388100"/>
                <a:gd name="connsiteX1" fmla="*/ 679641 w 679450"/>
                <a:gd name="connsiteY1" fmla="*/ 3175 h 6388100"/>
                <a:gd name="connsiteX2" fmla="*/ 679641 w 679450"/>
                <a:gd name="connsiteY2" fmla="*/ 6385497 h 6388100"/>
                <a:gd name="connsiteX3" fmla="*/ 3175 w 679450"/>
                <a:gd name="connsiteY3" fmla="*/ 6385497 h 638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9450" h="6388100">
                  <a:moveTo>
                    <a:pt x="3175" y="3175"/>
                  </a:moveTo>
                  <a:lnTo>
                    <a:pt x="679641" y="3175"/>
                  </a:lnTo>
                  <a:lnTo>
                    <a:pt x="679641" y="6385497"/>
                  </a:lnTo>
                  <a:lnTo>
                    <a:pt x="3175" y="6385497"/>
                  </a:lnTo>
                  <a:close/>
                </a:path>
              </a:pathLst>
            </a:custGeom>
            <a:solidFill>
              <a:srgbClr val="E5E5E5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1" name="Forma libre 40">
              <a:extLst>
                <a:ext uri="{FF2B5EF4-FFF2-40B4-BE49-F238E27FC236}">
                  <a16:creationId xmlns:a16="http://schemas.microsoft.com/office/drawing/2014/main" id="{88D3FAF7-C938-2B49-93A1-7A8796F07AB5}"/>
                </a:ext>
              </a:extLst>
            </p:cNvPr>
            <p:cNvSpPr/>
            <p:nvPr/>
          </p:nvSpPr>
          <p:spPr>
            <a:xfrm>
              <a:off x="4386453" y="1594168"/>
              <a:ext cx="3416300" cy="927100"/>
            </a:xfrm>
            <a:custGeom>
              <a:avLst/>
              <a:gdLst>
                <a:gd name="connsiteX0" fmla="*/ 315341 w 3416300"/>
                <a:gd name="connsiteY0" fmla="*/ 925957 h 927100"/>
                <a:gd name="connsiteX1" fmla="*/ 3103753 w 3416300"/>
                <a:gd name="connsiteY1" fmla="*/ 925957 h 927100"/>
                <a:gd name="connsiteX2" fmla="*/ 3415919 w 3416300"/>
                <a:gd name="connsiteY2" fmla="*/ 3175 h 927100"/>
                <a:gd name="connsiteX3" fmla="*/ 3175 w 3416300"/>
                <a:gd name="connsiteY3" fmla="*/ 3175 h 927100"/>
                <a:gd name="connsiteX4" fmla="*/ 315341 w 3416300"/>
                <a:gd name="connsiteY4" fmla="*/ 925957 h 92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6300" h="927100">
                  <a:moveTo>
                    <a:pt x="315341" y="925957"/>
                  </a:moveTo>
                  <a:lnTo>
                    <a:pt x="3103753" y="925957"/>
                  </a:lnTo>
                  <a:lnTo>
                    <a:pt x="3415919" y="3175"/>
                  </a:lnTo>
                  <a:lnTo>
                    <a:pt x="3175" y="3175"/>
                  </a:lnTo>
                  <a:lnTo>
                    <a:pt x="315341" y="92595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2" name="Forma libre 41">
              <a:extLst>
                <a:ext uri="{FF2B5EF4-FFF2-40B4-BE49-F238E27FC236}">
                  <a16:creationId xmlns:a16="http://schemas.microsoft.com/office/drawing/2014/main" id="{F5888648-761F-1C4E-AEB0-DF41E8C3146B}"/>
                </a:ext>
              </a:extLst>
            </p:cNvPr>
            <p:cNvSpPr/>
            <p:nvPr/>
          </p:nvSpPr>
          <p:spPr>
            <a:xfrm>
              <a:off x="4698619" y="2756408"/>
              <a:ext cx="2794000" cy="927100"/>
            </a:xfrm>
            <a:custGeom>
              <a:avLst/>
              <a:gdLst>
                <a:gd name="connsiteX0" fmla="*/ 315341 w 2794000"/>
                <a:gd name="connsiteY0" fmla="*/ 925957 h 927100"/>
                <a:gd name="connsiteX1" fmla="*/ 2479421 w 2794000"/>
                <a:gd name="connsiteY1" fmla="*/ 925957 h 927100"/>
                <a:gd name="connsiteX2" fmla="*/ 2791587 w 2794000"/>
                <a:gd name="connsiteY2" fmla="*/ 3175 h 927100"/>
                <a:gd name="connsiteX3" fmla="*/ 3175 w 2794000"/>
                <a:gd name="connsiteY3" fmla="*/ 3175 h 927100"/>
                <a:gd name="connsiteX4" fmla="*/ 315341 w 2794000"/>
                <a:gd name="connsiteY4" fmla="*/ 925957 h 92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4000" h="927100">
                  <a:moveTo>
                    <a:pt x="315341" y="925957"/>
                  </a:moveTo>
                  <a:lnTo>
                    <a:pt x="2479421" y="925957"/>
                  </a:lnTo>
                  <a:lnTo>
                    <a:pt x="2791587" y="3175"/>
                  </a:lnTo>
                  <a:lnTo>
                    <a:pt x="3175" y="3175"/>
                  </a:lnTo>
                  <a:lnTo>
                    <a:pt x="315341" y="925957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3" name="Forma libre 42">
              <a:extLst>
                <a:ext uri="{FF2B5EF4-FFF2-40B4-BE49-F238E27FC236}">
                  <a16:creationId xmlns:a16="http://schemas.microsoft.com/office/drawing/2014/main" id="{61B32883-9756-2641-94FF-61865E525360}"/>
                </a:ext>
              </a:extLst>
            </p:cNvPr>
            <p:cNvSpPr/>
            <p:nvPr/>
          </p:nvSpPr>
          <p:spPr>
            <a:xfrm>
              <a:off x="5010785" y="3918585"/>
              <a:ext cx="2165350" cy="927100"/>
            </a:xfrm>
            <a:custGeom>
              <a:avLst/>
              <a:gdLst>
                <a:gd name="connsiteX0" fmla="*/ 315405 w 2165350"/>
                <a:gd name="connsiteY0" fmla="*/ 925957 h 927100"/>
                <a:gd name="connsiteX1" fmla="*/ 1855026 w 2165350"/>
                <a:gd name="connsiteY1" fmla="*/ 925957 h 927100"/>
                <a:gd name="connsiteX2" fmla="*/ 2167255 w 2165350"/>
                <a:gd name="connsiteY2" fmla="*/ 3175 h 927100"/>
                <a:gd name="connsiteX3" fmla="*/ 3175 w 2165350"/>
                <a:gd name="connsiteY3" fmla="*/ 3175 h 927100"/>
                <a:gd name="connsiteX4" fmla="*/ 315405 w 2165350"/>
                <a:gd name="connsiteY4" fmla="*/ 925957 h 92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5350" h="927100">
                  <a:moveTo>
                    <a:pt x="315405" y="925957"/>
                  </a:moveTo>
                  <a:lnTo>
                    <a:pt x="1855026" y="925957"/>
                  </a:lnTo>
                  <a:lnTo>
                    <a:pt x="2167255" y="3175"/>
                  </a:lnTo>
                  <a:lnTo>
                    <a:pt x="3175" y="3175"/>
                  </a:lnTo>
                  <a:lnTo>
                    <a:pt x="315405" y="925957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4" name="Forma libre 43">
              <a:extLst>
                <a:ext uri="{FF2B5EF4-FFF2-40B4-BE49-F238E27FC236}">
                  <a16:creationId xmlns:a16="http://schemas.microsoft.com/office/drawing/2014/main" id="{AF887E71-D3E6-6747-A884-2089CADADD01}"/>
                </a:ext>
              </a:extLst>
            </p:cNvPr>
            <p:cNvSpPr/>
            <p:nvPr/>
          </p:nvSpPr>
          <p:spPr>
            <a:xfrm>
              <a:off x="5323015" y="5080826"/>
              <a:ext cx="1543050" cy="927100"/>
            </a:xfrm>
            <a:custGeom>
              <a:avLst/>
              <a:gdLst>
                <a:gd name="connsiteX0" fmla="*/ 3175 w 1543050"/>
                <a:gd name="connsiteY0" fmla="*/ 3175 h 927100"/>
                <a:gd name="connsiteX1" fmla="*/ 83439 w 1543050"/>
                <a:gd name="connsiteY1" fmla="*/ 240347 h 927100"/>
                <a:gd name="connsiteX2" fmla="*/ 83439 w 1543050"/>
                <a:gd name="connsiteY2" fmla="*/ 925894 h 927100"/>
                <a:gd name="connsiteX3" fmla="*/ 1462532 w 1543050"/>
                <a:gd name="connsiteY3" fmla="*/ 925894 h 927100"/>
                <a:gd name="connsiteX4" fmla="*/ 1462532 w 1543050"/>
                <a:gd name="connsiteY4" fmla="*/ 240347 h 927100"/>
                <a:gd name="connsiteX5" fmla="*/ 1542796 w 1543050"/>
                <a:gd name="connsiteY5" fmla="*/ 3175 h 927100"/>
                <a:gd name="connsiteX6" fmla="*/ 3175 w 1543050"/>
                <a:gd name="connsiteY6" fmla="*/ 3175 h 92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3050" h="927100">
                  <a:moveTo>
                    <a:pt x="3175" y="3175"/>
                  </a:moveTo>
                  <a:lnTo>
                    <a:pt x="83439" y="240347"/>
                  </a:lnTo>
                  <a:lnTo>
                    <a:pt x="83439" y="925894"/>
                  </a:lnTo>
                  <a:lnTo>
                    <a:pt x="1462532" y="925894"/>
                  </a:lnTo>
                  <a:lnTo>
                    <a:pt x="1462532" y="240347"/>
                  </a:lnTo>
                  <a:lnTo>
                    <a:pt x="1542796" y="3175"/>
                  </a:lnTo>
                  <a:lnTo>
                    <a:pt x="3175" y="3175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5" name="Forma libre 44">
              <a:extLst>
                <a:ext uri="{FF2B5EF4-FFF2-40B4-BE49-F238E27FC236}">
                  <a16:creationId xmlns:a16="http://schemas.microsoft.com/office/drawing/2014/main" id="{083621A4-BBBE-4B44-8DAF-414841CC9724}"/>
                </a:ext>
              </a:extLst>
            </p:cNvPr>
            <p:cNvSpPr/>
            <p:nvPr/>
          </p:nvSpPr>
          <p:spPr>
            <a:xfrm>
              <a:off x="5480367" y="6184011"/>
              <a:ext cx="1225550" cy="673100"/>
            </a:xfrm>
            <a:custGeom>
              <a:avLst/>
              <a:gdLst>
                <a:gd name="connsiteX0" fmla="*/ 615633 w 1225550"/>
                <a:gd name="connsiteY0" fmla="*/ 673989 h 673100"/>
                <a:gd name="connsiteX1" fmla="*/ 3175 w 1225550"/>
                <a:gd name="connsiteY1" fmla="*/ 3175 h 673100"/>
                <a:gd name="connsiteX2" fmla="*/ 1228090 w 1225550"/>
                <a:gd name="connsiteY2" fmla="*/ 3175 h 673100"/>
                <a:gd name="connsiteX3" fmla="*/ 615633 w 1225550"/>
                <a:gd name="connsiteY3" fmla="*/ 673989 h 673100"/>
                <a:gd name="connsiteX4" fmla="*/ 3175 w 1225550"/>
                <a:gd name="connsiteY4" fmla="*/ 3175 h 673100"/>
                <a:gd name="connsiteX5" fmla="*/ 1228090 w 1225550"/>
                <a:gd name="connsiteY5" fmla="*/ 3175 h 673100"/>
                <a:gd name="connsiteX6" fmla="*/ 615633 w 1225550"/>
                <a:gd name="connsiteY6" fmla="*/ 673989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5550" h="673100">
                  <a:moveTo>
                    <a:pt x="615633" y="673989"/>
                  </a:moveTo>
                  <a:lnTo>
                    <a:pt x="3175" y="3175"/>
                  </a:lnTo>
                  <a:lnTo>
                    <a:pt x="1228090" y="3175"/>
                  </a:lnTo>
                  <a:lnTo>
                    <a:pt x="615633" y="673989"/>
                  </a:lnTo>
                  <a:lnTo>
                    <a:pt x="3175" y="3175"/>
                  </a:lnTo>
                  <a:lnTo>
                    <a:pt x="1228090" y="3175"/>
                  </a:lnTo>
                  <a:lnTo>
                    <a:pt x="615633" y="673989"/>
                  </a:lnTo>
                  <a:close/>
                </a:path>
              </a:pathLst>
            </a:custGeom>
            <a:solidFill>
              <a:srgbClr val="E5E5E5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46" name="Rectangle 140">
            <a:extLst>
              <a:ext uri="{FF2B5EF4-FFF2-40B4-BE49-F238E27FC236}">
                <a16:creationId xmlns:a16="http://schemas.microsoft.com/office/drawing/2014/main" id="{B840DA1F-145A-8B42-AE3E-CC83D47DEBB7}"/>
              </a:ext>
            </a:extLst>
          </p:cNvPr>
          <p:cNvSpPr/>
          <p:nvPr/>
        </p:nvSpPr>
        <p:spPr>
          <a:xfrm>
            <a:off x="9544450" y="7692607"/>
            <a:ext cx="5297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Consideration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7" name="Rectangle 140">
            <a:extLst>
              <a:ext uri="{FF2B5EF4-FFF2-40B4-BE49-F238E27FC236}">
                <a16:creationId xmlns:a16="http://schemas.microsoft.com/office/drawing/2014/main" id="{A499BD42-EEDA-9C47-BCBB-6A4F4E474129}"/>
              </a:ext>
            </a:extLst>
          </p:cNvPr>
          <p:cNvSpPr/>
          <p:nvPr/>
        </p:nvSpPr>
        <p:spPr>
          <a:xfrm>
            <a:off x="10306208" y="5413229"/>
            <a:ext cx="3792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8" name="Rectangle 140">
            <a:extLst>
              <a:ext uri="{FF2B5EF4-FFF2-40B4-BE49-F238E27FC236}">
                <a16:creationId xmlns:a16="http://schemas.microsoft.com/office/drawing/2014/main" id="{0B359126-32AA-5340-ADD5-6476736C8E91}"/>
              </a:ext>
            </a:extLst>
          </p:cNvPr>
          <p:cNvSpPr/>
          <p:nvPr/>
        </p:nvSpPr>
        <p:spPr>
          <a:xfrm>
            <a:off x="11105820" y="11926248"/>
            <a:ext cx="19851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Loyalty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9" name="Rectangle 140">
            <a:extLst>
              <a:ext uri="{FF2B5EF4-FFF2-40B4-BE49-F238E27FC236}">
                <a16:creationId xmlns:a16="http://schemas.microsoft.com/office/drawing/2014/main" id="{88C363D8-3798-9A4F-A618-5362BAEE891D}"/>
              </a:ext>
            </a:extLst>
          </p:cNvPr>
          <p:cNvSpPr/>
          <p:nvPr/>
        </p:nvSpPr>
        <p:spPr>
          <a:xfrm>
            <a:off x="9544450" y="9784240"/>
            <a:ext cx="5297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Conversion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0" name="TextBox 26">
            <a:extLst>
              <a:ext uri="{FF2B5EF4-FFF2-40B4-BE49-F238E27FC236}">
                <a16:creationId xmlns:a16="http://schemas.microsoft.com/office/drawing/2014/main" id="{77E45F28-B73B-194B-B457-32C650837040}"/>
              </a:ext>
            </a:extLst>
          </p:cNvPr>
          <p:cNvSpPr txBox="1"/>
          <p:nvPr/>
        </p:nvSpPr>
        <p:spPr>
          <a:xfrm>
            <a:off x="2629828" y="5353299"/>
            <a:ext cx="52979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1" name="TextBox 26">
            <a:extLst>
              <a:ext uri="{FF2B5EF4-FFF2-40B4-BE49-F238E27FC236}">
                <a16:creationId xmlns:a16="http://schemas.microsoft.com/office/drawing/2014/main" id="{C2B36682-ADEF-E84C-B6B3-BB96E7313B2C}"/>
              </a:ext>
            </a:extLst>
          </p:cNvPr>
          <p:cNvSpPr txBox="1"/>
          <p:nvPr/>
        </p:nvSpPr>
        <p:spPr>
          <a:xfrm>
            <a:off x="15489568" y="7407895"/>
            <a:ext cx="52979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2" name="TextBox 26">
            <a:extLst>
              <a:ext uri="{FF2B5EF4-FFF2-40B4-BE49-F238E27FC236}">
                <a16:creationId xmlns:a16="http://schemas.microsoft.com/office/drawing/2014/main" id="{73E2670F-3DB6-DE4E-A707-F70A3A614D9F}"/>
              </a:ext>
            </a:extLst>
          </p:cNvPr>
          <p:cNvSpPr txBox="1"/>
          <p:nvPr/>
        </p:nvSpPr>
        <p:spPr>
          <a:xfrm>
            <a:off x="3720987" y="9817490"/>
            <a:ext cx="52979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3" name="TextBox 26">
            <a:extLst>
              <a:ext uri="{FF2B5EF4-FFF2-40B4-BE49-F238E27FC236}">
                <a16:creationId xmlns:a16="http://schemas.microsoft.com/office/drawing/2014/main" id="{F2E61F8B-51DF-5F45-A673-5796BF9D6A49}"/>
              </a:ext>
            </a:extLst>
          </p:cNvPr>
          <p:cNvSpPr txBox="1"/>
          <p:nvPr/>
        </p:nvSpPr>
        <p:spPr>
          <a:xfrm>
            <a:off x="14334767" y="11692029"/>
            <a:ext cx="52979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</p:spTree>
    <p:extLst>
      <p:ext uri="{BB962C8B-B14F-4D97-AF65-F5344CB8AC3E}">
        <p14:creationId xmlns:p14="http://schemas.microsoft.com/office/powerpoint/2010/main" val="3417509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40">
            <a:extLst>
              <a:ext uri="{FF2B5EF4-FFF2-40B4-BE49-F238E27FC236}">
                <a16:creationId xmlns:a16="http://schemas.microsoft.com/office/drawing/2014/main" id="{9499D536-224E-5543-ADB8-FD88AA831742}"/>
              </a:ext>
            </a:extLst>
          </p:cNvPr>
          <p:cNvSpPr/>
          <p:nvPr/>
        </p:nvSpPr>
        <p:spPr>
          <a:xfrm>
            <a:off x="4180297" y="4244646"/>
            <a:ext cx="3792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3" name="Rectangle 140">
            <a:extLst>
              <a:ext uri="{FF2B5EF4-FFF2-40B4-BE49-F238E27FC236}">
                <a16:creationId xmlns:a16="http://schemas.microsoft.com/office/drawing/2014/main" id="{D2F3607A-36A1-3348-AFBD-02D6DEE9BBF8}"/>
              </a:ext>
            </a:extLst>
          </p:cNvPr>
          <p:cNvSpPr/>
          <p:nvPr/>
        </p:nvSpPr>
        <p:spPr>
          <a:xfrm rot="16200000">
            <a:off x="5117662" y="11148749"/>
            <a:ext cx="19851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Loyalty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F7174DFF-CF14-8C42-878A-325147D4DC4A}"/>
              </a:ext>
            </a:extLst>
          </p:cNvPr>
          <p:cNvGrpSpPr/>
          <p:nvPr/>
        </p:nvGrpSpPr>
        <p:grpSpPr>
          <a:xfrm>
            <a:off x="1592544" y="1237343"/>
            <a:ext cx="19041035" cy="2007452"/>
            <a:chOff x="2668308" y="861425"/>
            <a:chExt cx="19041035" cy="2007452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14B9702A-658E-0C48-8ECD-E23B0F21DBBF}"/>
                </a:ext>
              </a:extLst>
            </p:cNvPr>
            <p:cNvSpPr txBox="1"/>
            <p:nvPr/>
          </p:nvSpPr>
          <p:spPr>
            <a:xfrm>
              <a:off x="2668308" y="861425"/>
              <a:ext cx="1070998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Funnel 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9582A874-185E-8D4F-A1BB-7066B000EFD2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SV" dirty="0">
                  <a:latin typeface="Lato" panose="020F0502020204030203" pitchFamily="34" charset="77"/>
                </a:rPr>
                <a:t>Is the set of steps a visitor needs to go through before they can reach the conversion</a:t>
              </a:r>
              <a:endParaRPr lang="en-US" dirty="0">
                <a:latin typeface="Lato" panose="020F0502020204030203" pitchFamily="34" charset="77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sp>
        <p:nvSpPr>
          <p:cNvPr id="46" name="Rectangle 140">
            <a:extLst>
              <a:ext uri="{FF2B5EF4-FFF2-40B4-BE49-F238E27FC236}">
                <a16:creationId xmlns:a16="http://schemas.microsoft.com/office/drawing/2014/main" id="{8A40F1D2-1E33-2748-BA74-7EF4738EFD9F}"/>
              </a:ext>
            </a:extLst>
          </p:cNvPr>
          <p:cNvSpPr/>
          <p:nvPr/>
        </p:nvSpPr>
        <p:spPr>
          <a:xfrm>
            <a:off x="1879119" y="7383596"/>
            <a:ext cx="5297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Consideration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7" name="Rectangle 140">
            <a:extLst>
              <a:ext uri="{FF2B5EF4-FFF2-40B4-BE49-F238E27FC236}">
                <a16:creationId xmlns:a16="http://schemas.microsoft.com/office/drawing/2014/main" id="{6D249558-ABB9-CC45-9A4C-1A964E7B58AC}"/>
              </a:ext>
            </a:extLst>
          </p:cNvPr>
          <p:cNvSpPr/>
          <p:nvPr/>
        </p:nvSpPr>
        <p:spPr>
          <a:xfrm>
            <a:off x="2631814" y="5214926"/>
            <a:ext cx="3792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8" name="Rectangle 140">
            <a:extLst>
              <a:ext uri="{FF2B5EF4-FFF2-40B4-BE49-F238E27FC236}">
                <a16:creationId xmlns:a16="http://schemas.microsoft.com/office/drawing/2014/main" id="{0813C68F-6E1F-7648-B22D-EC663C7060AA}"/>
              </a:ext>
            </a:extLst>
          </p:cNvPr>
          <p:cNvSpPr/>
          <p:nvPr/>
        </p:nvSpPr>
        <p:spPr>
          <a:xfrm>
            <a:off x="3535501" y="11408896"/>
            <a:ext cx="19851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Loyalty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0" name="TextBox 26">
            <a:extLst>
              <a:ext uri="{FF2B5EF4-FFF2-40B4-BE49-F238E27FC236}">
                <a16:creationId xmlns:a16="http://schemas.microsoft.com/office/drawing/2014/main" id="{63AC5D3F-351D-8741-8703-E0117BFC6B77}"/>
              </a:ext>
            </a:extLst>
          </p:cNvPr>
          <p:cNvSpPr txBox="1"/>
          <p:nvPr/>
        </p:nvSpPr>
        <p:spPr>
          <a:xfrm>
            <a:off x="1879119" y="4770968"/>
            <a:ext cx="52979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2" name="TextBox 26">
            <a:extLst>
              <a:ext uri="{FF2B5EF4-FFF2-40B4-BE49-F238E27FC236}">
                <a16:creationId xmlns:a16="http://schemas.microsoft.com/office/drawing/2014/main" id="{B11A1A63-7547-7043-9635-437AD751E960}"/>
              </a:ext>
            </a:extLst>
          </p:cNvPr>
          <p:cNvSpPr txBox="1"/>
          <p:nvPr/>
        </p:nvSpPr>
        <p:spPr>
          <a:xfrm>
            <a:off x="1879119" y="6924248"/>
            <a:ext cx="52979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4" name="TextBox 26">
            <a:extLst>
              <a:ext uri="{FF2B5EF4-FFF2-40B4-BE49-F238E27FC236}">
                <a16:creationId xmlns:a16="http://schemas.microsoft.com/office/drawing/2014/main" id="{435E471B-849D-034A-889C-87CF04A0BFE7}"/>
              </a:ext>
            </a:extLst>
          </p:cNvPr>
          <p:cNvSpPr txBox="1"/>
          <p:nvPr/>
        </p:nvSpPr>
        <p:spPr>
          <a:xfrm>
            <a:off x="1879119" y="9806999"/>
            <a:ext cx="52979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6" name="TextBox 26">
            <a:extLst>
              <a:ext uri="{FF2B5EF4-FFF2-40B4-BE49-F238E27FC236}">
                <a16:creationId xmlns:a16="http://schemas.microsoft.com/office/drawing/2014/main" id="{87E4D9EF-DB3A-C448-B6CA-0FB1241EA771}"/>
              </a:ext>
            </a:extLst>
          </p:cNvPr>
          <p:cNvSpPr txBox="1"/>
          <p:nvPr/>
        </p:nvSpPr>
        <p:spPr>
          <a:xfrm>
            <a:off x="1879119" y="11471914"/>
            <a:ext cx="52979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E8B7EA9C-DD5B-1547-9D51-FC90CB4EB081}"/>
              </a:ext>
            </a:extLst>
          </p:cNvPr>
          <p:cNvGrpSpPr/>
          <p:nvPr/>
        </p:nvGrpSpPr>
        <p:grpSpPr>
          <a:xfrm>
            <a:off x="14202586" y="4360747"/>
            <a:ext cx="6734999" cy="8390513"/>
            <a:chOff x="14563238" y="4570365"/>
            <a:chExt cx="6031399" cy="7513963"/>
          </a:xfrm>
        </p:grpSpPr>
        <p:sp>
          <p:nvSpPr>
            <p:cNvPr id="68" name="Forma libre 67">
              <a:extLst>
                <a:ext uri="{FF2B5EF4-FFF2-40B4-BE49-F238E27FC236}">
                  <a16:creationId xmlns:a16="http://schemas.microsoft.com/office/drawing/2014/main" id="{98933611-2EC6-8648-97BB-53DF6E1999CB}"/>
                </a:ext>
              </a:extLst>
            </p:cNvPr>
            <p:cNvSpPr/>
            <p:nvPr/>
          </p:nvSpPr>
          <p:spPr>
            <a:xfrm>
              <a:off x="16880704" y="10496845"/>
              <a:ext cx="1399989" cy="1587483"/>
            </a:xfrm>
            <a:custGeom>
              <a:avLst/>
              <a:gdLst>
                <a:gd name="connsiteX0" fmla="*/ 3175 w 1009650"/>
                <a:gd name="connsiteY0" fmla="*/ 3175 h 2000250"/>
                <a:gd name="connsiteX1" fmla="*/ 1007872 w 1009650"/>
                <a:gd name="connsiteY1" fmla="*/ 3175 h 2000250"/>
                <a:gd name="connsiteX2" fmla="*/ 1007872 w 1009650"/>
                <a:gd name="connsiteY2" fmla="*/ 1998663 h 2000250"/>
                <a:gd name="connsiteX3" fmla="*/ 3175 w 1009650"/>
                <a:gd name="connsiteY3" fmla="*/ 1998663 h 200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9650" h="2000250">
                  <a:moveTo>
                    <a:pt x="3175" y="3175"/>
                  </a:moveTo>
                  <a:lnTo>
                    <a:pt x="1007872" y="3175"/>
                  </a:lnTo>
                  <a:lnTo>
                    <a:pt x="1007872" y="1998663"/>
                  </a:lnTo>
                  <a:lnTo>
                    <a:pt x="3175" y="1998663"/>
                  </a:ln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27" name="Forma libre 26">
              <a:extLst>
                <a:ext uri="{FF2B5EF4-FFF2-40B4-BE49-F238E27FC236}">
                  <a16:creationId xmlns:a16="http://schemas.microsoft.com/office/drawing/2014/main" id="{ADF1ABCD-4897-2840-BBA9-4862B0276C4A}"/>
                </a:ext>
              </a:extLst>
            </p:cNvPr>
            <p:cNvSpPr/>
            <p:nvPr/>
          </p:nvSpPr>
          <p:spPr>
            <a:xfrm>
              <a:off x="14563238" y="4570365"/>
              <a:ext cx="6031399" cy="1135840"/>
            </a:xfrm>
            <a:custGeom>
              <a:avLst/>
              <a:gdLst>
                <a:gd name="connsiteX0" fmla="*/ 4323651 w 4349750"/>
                <a:gd name="connsiteY0" fmla="*/ 3175 h 819150"/>
                <a:gd name="connsiteX1" fmla="*/ 4350575 w 4349750"/>
                <a:gd name="connsiteY1" fmla="*/ 3175 h 819150"/>
                <a:gd name="connsiteX2" fmla="*/ 4350575 w 4349750"/>
                <a:gd name="connsiteY2" fmla="*/ 818134 h 819150"/>
                <a:gd name="connsiteX3" fmla="*/ 4323651 w 4349750"/>
                <a:gd name="connsiteY3" fmla="*/ 818134 h 819150"/>
                <a:gd name="connsiteX4" fmla="*/ 30099 w 4349750"/>
                <a:gd name="connsiteY4" fmla="*/ 818134 h 819150"/>
                <a:gd name="connsiteX5" fmla="*/ 30099 w 4349750"/>
                <a:gd name="connsiteY5" fmla="*/ 3175 h 819150"/>
                <a:gd name="connsiteX6" fmla="*/ 3175 w 4349750"/>
                <a:gd name="connsiteY6" fmla="*/ 3175 h 819150"/>
                <a:gd name="connsiteX7" fmla="*/ 30099 w 4349750"/>
                <a:gd name="connsiteY7" fmla="*/ 3175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49750" h="819150">
                  <a:moveTo>
                    <a:pt x="4323651" y="3175"/>
                  </a:moveTo>
                  <a:cubicBezTo>
                    <a:pt x="4338521" y="3175"/>
                    <a:pt x="4350575" y="3175"/>
                    <a:pt x="4350575" y="3175"/>
                  </a:cubicBezTo>
                  <a:lnTo>
                    <a:pt x="4350575" y="818134"/>
                  </a:lnTo>
                  <a:cubicBezTo>
                    <a:pt x="4350575" y="818134"/>
                    <a:pt x="4338521" y="818134"/>
                    <a:pt x="4323651" y="818134"/>
                  </a:cubicBezTo>
                  <a:lnTo>
                    <a:pt x="30099" y="818134"/>
                  </a:lnTo>
                  <a:lnTo>
                    <a:pt x="30099" y="3175"/>
                  </a:lnTo>
                  <a:cubicBezTo>
                    <a:pt x="15229" y="3175"/>
                    <a:pt x="3175" y="3175"/>
                    <a:pt x="3175" y="3175"/>
                  </a:cubicBezTo>
                  <a:cubicBezTo>
                    <a:pt x="3175" y="3175"/>
                    <a:pt x="15229" y="3175"/>
                    <a:pt x="30099" y="317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28" name="Forma libre 27">
              <a:extLst>
                <a:ext uri="{FF2B5EF4-FFF2-40B4-BE49-F238E27FC236}">
                  <a16:creationId xmlns:a16="http://schemas.microsoft.com/office/drawing/2014/main" id="{298EDA17-6D9E-C246-905E-C6742D44115E}"/>
                </a:ext>
              </a:extLst>
            </p:cNvPr>
            <p:cNvSpPr/>
            <p:nvPr/>
          </p:nvSpPr>
          <p:spPr>
            <a:xfrm>
              <a:off x="14698217" y="5700394"/>
              <a:ext cx="5758445" cy="3213810"/>
            </a:xfrm>
            <a:custGeom>
              <a:avLst/>
              <a:gdLst>
                <a:gd name="connsiteX0" fmla="*/ 2581846 w 4152900"/>
                <a:gd name="connsiteY0" fmla="*/ 2317433 h 2317750"/>
                <a:gd name="connsiteX1" fmla="*/ 1577150 w 4152900"/>
                <a:gd name="connsiteY1" fmla="*/ 2317433 h 2317750"/>
                <a:gd name="connsiteX2" fmla="*/ 3175 w 4152900"/>
                <a:gd name="connsiteY2" fmla="*/ 3175 h 2317750"/>
                <a:gd name="connsiteX3" fmla="*/ 4155757 w 4152900"/>
                <a:gd name="connsiteY3" fmla="*/ 3175 h 2317750"/>
                <a:gd name="connsiteX4" fmla="*/ 2581846 w 4152900"/>
                <a:gd name="connsiteY4" fmla="*/ 2317433 h 231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2900" h="2317750">
                  <a:moveTo>
                    <a:pt x="2581846" y="2317433"/>
                  </a:moveTo>
                  <a:lnTo>
                    <a:pt x="1577150" y="2317433"/>
                  </a:lnTo>
                  <a:lnTo>
                    <a:pt x="3175" y="3175"/>
                  </a:lnTo>
                  <a:lnTo>
                    <a:pt x="4155757" y="3175"/>
                  </a:lnTo>
                  <a:lnTo>
                    <a:pt x="2581846" y="2317433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29" name="Forma libre 28">
              <a:extLst>
                <a:ext uri="{FF2B5EF4-FFF2-40B4-BE49-F238E27FC236}">
                  <a16:creationId xmlns:a16="http://schemas.microsoft.com/office/drawing/2014/main" id="{FD43EBC0-1CBD-674C-99C5-B09B5B5D209D}"/>
                </a:ext>
              </a:extLst>
            </p:cNvPr>
            <p:cNvSpPr/>
            <p:nvPr/>
          </p:nvSpPr>
          <p:spPr>
            <a:xfrm>
              <a:off x="16880704" y="8909361"/>
              <a:ext cx="1399989" cy="1587483"/>
            </a:xfrm>
            <a:custGeom>
              <a:avLst/>
              <a:gdLst>
                <a:gd name="connsiteX0" fmla="*/ 3175 w 1009650"/>
                <a:gd name="connsiteY0" fmla="*/ 3175 h 2000250"/>
                <a:gd name="connsiteX1" fmla="*/ 1007872 w 1009650"/>
                <a:gd name="connsiteY1" fmla="*/ 3175 h 2000250"/>
                <a:gd name="connsiteX2" fmla="*/ 1007872 w 1009650"/>
                <a:gd name="connsiteY2" fmla="*/ 1998663 h 2000250"/>
                <a:gd name="connsiteX3" fmla="*/ 3175 w 1009650"/>
                <a:gd name="connsiteY3" fmla="*/ 1998663 h 200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9650" h="2000250">
                  <a:moveTo>
                    <a:pt x="3175" y="3175"/>
                  </a:moveTo>
                  <a:lnTo>
                    <a:pt x="1007872" y="3175"/>
                  </a:lnTo>
                  <a:lnTo>
                    <a:pt x="1007872" y="1998663"/>
                  </a:lnTo>
                  <a:lnTo>
                    <a:pt x="3175" y="1998663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</p:grp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4C91B250-2DD7-6E47-9689-187D87B11D89}"/>
              </a:ext>
            </a:extLst>
          </p:cNvPr>
          <p:cNvCxnSpPr/>
          <p:nvPr/>
        </p:nvCxnSpPr>
        <p:spPr>
          <a:xfrm flipH="1">
            <a:off x="7876958" y="5274638"/>
            <a:ext cx="3722234" cy="0"/>
          </a:xfrm>
          <a:prstGeom prst="line">
            <a:avLst/>
          </a:prstGeom>
          <a:ln w="762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F01863A8-7A42-1241-BDF6-E3925827D851}"/>
              </a:ext>
            </a:extLst>
          </p:cNvPr>
          <p:cNvCxnSpPr>
            <a:cxnSpLocks/>
          </p:cNvCxnSpPr>
          <p:nvPr/>
        </p:nvCxnSpPr>
        <p:spPr>
          <a:xfrm flipH="1">
            <a:off x="7876958" y="7421300"/>
            <a:ext cx="5282757" cy="0"/>
          </a:xfrm>
          <a:prstGeom prst="line">
            <a:avLst/>
          </a:prstGeom>
          <a:ln w="762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00EA8D98-6D38-8A43-B2B0-B7336CE965E7}"/>
              </a:ext>
            </a:extLst>
          </p:cNvPr>
          <p:cNvCxnSpPr>
            <a:cxnSpLocks/>
          </p:cNvCxnSpPr>
          <p:nvPr/>
        </p:nvCxnSpPr>
        <p:spPr>
          <a:xfrm flipH="1">
            <a:off x="7876958" y="10433074"/>
            <a:ext cx="7143875" cy="0"/>
          </a:xfrm>
          <a:prstGeom prst="line">
            <a:avLst/>
          </a:prstGeom>
          <a:ln w="762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7236A03B-01BB-1445-834C-10E690F68504}"/>
              </a:ext>
            </a:extLst>
          </p:cNvPr>
          <p:cNvCxnSpPr>
            <a:cxnSpLocks/>
          </p:cNvCxnSpPr>
          <p:nvPr/>
        </p:nvCxnSpPr>
        <p:spPr>
          <a:xfrm flipH="1">
            <a:off x="7857906" y="12146218"/>
            <a:ext cx="7162927" cy="0"/>
          </a:xfrm>
          <a:prstGeom prst="line">
            <a:avLst/>
          </a:prstGeom>
          <a:ln w="762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395">
            <a:extLst>
              <a:ext uri="{FF2B5EF4-FFF2-40B4-BE49-F238E27FC236}">
                <a16:creationId xmlns:a16="http://schemas.microsoft.com/office/drawing/2014/main" id="{AA9612B6-BCD7-1040-9A08-E7F2FE6DBA97}"/>
              </a:ext>
            </a:extLst>
          </p:cNvPr>
          <p:cNvSpPr txBox="1"/>
          <p:nvPr/>
        </p:nvSpPr>
        <p:spPr>
          <a:xfrm>
            <a:off x="1907688" y="4230873"/>
            <a:ext cx="577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Awareness</a:t>
            </a:r>
          </a:p>
        </p:txBody>
      </p:sp>
      <p:sp>
        <p:nvSpPr>
          <p:cNvPr id="61" name="CuadroTexto 395">
            <a:extLst>
              <a:ext uri="{FF2B5EF4-FFF2-40B4-BE49-F238E27FC236}">
                <a16:creationId xmlns:a16="http://schemas.microsoft.com/office/drawing/2014/main" id="{DA3AB898-5FE2-C14C-AA14-04D3193992EC}"/>
              </a:ext>
            </a:extLst>
          </p:cNvPr>
          <p:cNvSpPr txBox="1"/>
          <p:nvPr/>
        </p:nvSpPr>
        <p:spPr>
          <a:xfrm>
            <a:off x="1879119" y="10887139"/>
            <a:ext cx="577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Advocacy</a:t>
            </a:r>
          </a:p>
        </p:txBody>
      </p:sp>
      <p:sp>
        <p:nvSpPr>
          <p:cNvPr id="62" name="CuadroTexto 395">
            <a:extLst>
              <a:ext uri="{FF2B5EF4-FFF2-40B4-BE49-F238E27FC236}">
                <a16:creationId xmlns:a16="http://schemas.microsoft.com/office/drawing/2014/main" id="{0EF9DAB9-770E-0148-A075-3BDAA877F9CA}"/>
              </a:ext>
            </a:extLst>
          </p:cNvPr>
          <p:cNvSpPr txBox="1"/>
          <p:nvPr/>
        </p:nvSpPr>
        <p:spPr>
          <a:xfrm>
            <a:off x="1907688" y="9105103"/>
            <a:ext cx="577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Conversion</a:t>
            </a:r>
          </a:p>
        </p:txBody>
      </p:sp>
      <p:sp>
        <p:nvSpPr>
          <p:cNvPr id="63" name="CuadroTexto 395">
            <a:extLst>
              <a:ext uri="{FF2B5EF4-FFF2-40B4-BE49-F238E27FC236}">
                <a16:creationId xmlns:a16="http://schemas.microsoft.com/office/drawing/2014/main" id="{A46A9C07-F202-CC40-8FB0-8BA70B28E660}"/>
              </a:ext>
            </a:extLst>
          </p:cNvPr>
          <p:cNvSpPr txBox="1"/>
          <p:nvPr/>
        </p:nvSpPr>
        <p:spPr>
          <a:xfrm>
            <a:off x="1879119" y="6320605"/>
            <a:ext cx="577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Consideration</a:t>
            </a:r>
          </a:p>
        </p:txBody>
      </p:sp>
      <p:sp>
        <p:nvSpPr>
          <p:cNvPr id="64" name="Rectangle 140">
            <a:extLst>
              <a:ext uri="{FF2B5EF4-FFF2-40B4-BE49-F238E27FC236}">
                <a16:creationId xmlns:a16="http://schemas.microsoft.com/office/drawing/2014/main" id="{26CA8CB0-45E3-D747-A854-417200B05C8B}"/>
              </a:ext>
            </a:extLst>
          </p:cNvPr>
          <p:cNvSpPr/>
          <p:nvPr/>
        </p:nvSpPr>
        <p:spPr>
          <a:xfrm>
            <a:off x="16096094" y="4645196"/>
            <a:ext cx="29810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01</a:t>
            </a:r>
          </a:p>
        </p:txBody>
      </p:sp>
      <p:sp>
        <p:nvSpPr>
          <p:cNvPr id="65" name="Rectangle 140">
            <a:extLst>
              <a:ext uri="{FF2B5EF4-FFF2-40B4-BE49-F238E27FC236}">
                <a16:creationId xmlns:a16="http://schemas.microsoft.com/office/drawing/2014/main" id="{B373F5A2-03D2-AC41-A9F0-C32F2BE01B15}"/>
              </a:ext>
            </a:extLst>
          </p:cNvPr>
          <p:cNvSpPr/>
          <p:nvPr/>
        </p:nvSpPr>
        <p:spPr>
          <a:xfrm>
            <a:off x="16096094" y="6639777"/>
            <a:ext cx="29810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02</a:t>
            </a:r>
          </a:p>
        </p:txBody>
      </p:sp>
      <p:sp>
        <p:nvSpPr>
          <p:cNvPr id="66" name="Rectangle 140">
            <a:extLst>
              <a:ext uri="{FF2B5EF4-FFF2-40B4-BE49-F238E27FC236}">
                <a16:creationId xmlns:a16="http://schemas.microsoft.com/office/drawing/2014/main" id="{1AE5F4C2-9513-6D4D-85D3-DAB1A72DCE97}"/>
              </a:ext>
            </a:extLst>
          </p:cNvPr>
          <p:cNvSpPr/>
          <p:nvPr/>
        </p:nvSpPr>
        <p:spPr>
          <a:xfrm>
            <a:off x="16096094" y="9635608"/>
            <a:ext cx="29810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03</a:t>
            </a:r>
          </a:p>
        </p:txBody>
      </p:sp>
      <p:sp>
        <p:nvSpPr>
          <p:cNvPr id="67" name="Rectangle 140">
            <a:extLst>
              <a:ext uri="{FF2B5EF4-FFF2-40B4-BE49-F238E27FC236}">
                <a16:creationId xmlns:a16="http://schemas.microsoft.com/office/drawing/2014/main" id="{BF443565-276D-5F44-B7AD-740CD2D8026F}"/>
              </a:ext>
            </a:extLst>
          </p:cNvPr>
          <p:cNvSpPr/>
          <p:nvPr/>
        </p:nvSpPr>
        <p:spPr>
          <a:xfrm>
            <a:off x="16096094" y="11332819"/>
            <a:ext cx="29810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892095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o 26">
            <a:extLst>
              <a:ext uri="{FF2B5EF4-FFF2-40B4-BE49-F238E27FC236}">
                <a16:creationId xmlns:a16="http://schemas.microsoft.com/office/drawing/2014/main" id="{782E1E57-660B-0A4E-92ED-C85D8FE65A91}"/>
              </a:ext>
            </a:extLst>
          </p:cNvPr>
          <p:cNvGrpSpPr/>
          <p:nvPr/>
        </p:nvGrpSpPr>
        <p:grpSpPr>
          <a:xfrm>
            <a:off x="8963783" y="1603758"/>
            <a:ext cx="9450341" cy="11088165"/>
            <a:chOff x="6467952" y="4358640"/>
            <a:chExt cx="9603578" cy="7880532"/>
          </a:xfrm>
        </p:grpSpPr>
        <p:sp>
          <p:nvSpPr>
            <p:cNvPr id="28" name="Forma libre 27">
              <a:extLst>
                <a:ext uri="{FF2B5EF4-FFF2-40B4-BE49-F238E27FC236}">
                  <a16:creationId xmlns:a16="http://schemas.microsoft.com/office/drawing/2014/main" id="{6E8C6EC2-96A5-0D49-9667-33C42F44CA05}"/>
                </a:ext>
              </a:extLst>
            </p:cNvPr>
            <p:cNvSpPr/>
            <p:nvPr/>
          </p:nvSpPr>
          <p:spPr>
            <a:xfrm>
              <a:off x="6467952" y="4358640"/>
              <a:ext cx="9603578" cy="1981200"/>
            </a:xfrm>
            <a:custGeom>
              <a:avLst/>
              <a:gdLst>
                <a:gd name="connsiteX0" fmla="*/ 3728085 w 4038600"/>
                <a:gd name="connsiteY0" fmla="*/ 925957 h 927100"/>
                <a:gd name="connsiteX1" fmla="*/ 4040251 w 4038600"/>
                <a:gd name="connsiteY1" fmla="*/ 3175 h 927100"/>
                <a:gd name="connsiteX2" fmla="*/ 3175 w 4038600"/>
                <a:gd name="connsiteY2" fmla="*/ 3175 h 927100"/>
                <a:gd name="connsiteX3" fmla="*/ 315341 w 4038600"/>
                <a:gd name="connsiteY3" fmla="*/ 925957 h 927100"/>
                <a:gd name="connsiteX4" fmla="*/ 3728085 w 4038600"/>
                <a:gd name="connsiteY4" fmla="*/ 925957 h 92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0" h="927100">
                  <a:moveTo>
                    <a:pt x="3728085" y="925957"/>
                  </a:moveTo>
                  <a:lnTo>
                    <a:pt x="4040251" y="3175"/>
                  </a:lnTo>
                  <a:lnTo>
                    <a:pt x="3175" y="3175"/>
                  </a:lnTo>
                  <a:lnTo>
                    <a:pt x="315341" y="925957"/>
                  </a:lnTo>
                  <a:lnTo>
                    <a:pt x="3728085" y="925957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34" name="Forma libre 33">
              <a:extLst>
                <a:ext uri="{FF2B5EF4-FFF2-40B4-BE49-F238E27FC236}">
                  <a16:creationId xmlns:a16="http://schemas.microsoft.com/office/drawing/2014/main" id="{2ACABAE2-018F-E844-B509-699F8DEC9D67}"/>
                </a:ext>
              </a:extLst>
            </p:cNvPr>
            <p:cNvSpPr/>
            <p:nvPr/>
          </p:nvSpPr>
          <p:spPr>
            <a:xfrm>
              <a:off x="7240022" y="6324850"/>
              <a:ext cx="8109906" cy="1981200"/>
            </a:xfrm>
            <a:custGeom>
              <a:avLst/>
              <a:gdLst>
                <a:gd name="connsiteX0" fmla="*/ 3728085 w 4038600"/>
                <a:gd name="connsiteY0" fmla="*/ 925957 h 927100"/>
                <a:gd name="connsiteX1" fmla="*/ 4040251 w 4038600"/>
                <a:gd name="connsiteY1" fmla="*/ 3175 h 927100"/>
                <a:gd name="connsiteX2" fmla="*/ 3175 w 4038600"/>
                <a:gd name="connsiteY2" fmla="*/ 3175 h 927100"/>
                <a:gd name="connsiteX3" fmla="*/ 315341 w 4038600"/>
                <a:gd name="connsiteY3" fmla="*/ 925957 h 927100"/>
                <a:gd name="connsiteX4" fmla="*/ 3728085 w 4038600"/>
                <a:gd name="connsiteY4" fmla="*/ 925957 h 92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0" h="927100">
                  <a:moveTo>
                    <a:pt x="3728085" y="925957"/>
                  </a:moveTo>
                  <a:lnTo>
                    <a:pt x="4040251" y="3175"/>
                  </a:lnTo>
                  <a:lnTo>
                    <a:pt x="3175" y="3175"/>
                  </a:lnTo>
                  <a:lnTo>
                    <a:pt x="315341" y="925957"/>
                  </a:lnTo>
                  <a:lnTo>
                    <a:pt x="3728085" y="925957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35" name="Forma libre 34">
              <a:extLst>
                <a:ext uri="{FF2B5EF4-FFF2-40B4-BE49-F238E27FC236}">
                  <a16:creationId xmlns:a16="http://schemas.microsoft.com/office/drawing/2014/main" id="{F9124C37-5960-8442-9E4D-74AA92E9AC33}"/>
                </a:ext>
              </a:extLst>
            </p:cNvPr>
            <p:cNvSpPr/>
            <p:nvPr/>
          </p:nvSpPr>
          <p:spPr>
            <a:xfrm>
              <a:off x="7863363" y="8291060"/>
              <a:ext cx="6862831" cy="1981200"/>
            </a:xfrm>
            <a:custGeom>
              <a:avLst/>
              <a:gdLst>
                <a:gd name="connsiteX0" fmla="*/ 3728085 w 4038600"/>
                <a:gd name="connsiteY0" fmla="*/ 925957 h 927100"/>
                <a:gd name="connsiteX1" fmla="*/ 4040251 w 4038600"/>
                <a:gd name="connsiteY1" fmla="*/ 3175 h 927100"/>
                <a:gd name="connsiteX2" fmla="*/ 3175 w 4038600"/>
                <a:gd name="connsiteY2" fmla="*/ 3175 h 927100"/>
                <a:gd name="connsiteX3" fmla="*/ 315341 w 4038600"/>
                <a:gd name="connsiteY3" fmla="*/ 925957 h 927100"/>
                <a:gd name="connsiteX4" fmla="*/ 3728085 w 4038600"/>
                <a:gd name="connsiteY4" fmla="*/ 925957 h 92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0" h="927100">
                  <a:moveTo>
                    <a:pt x="3728085" y="925957"/>
                  </a:moveTo>
                  <a:lnTo>
                    <a:pt x="4040251" y="3175"/>
                  </a:lnTo>
                  <a:lnTo>
                    <a:pt x="3175" y="3175"/>
                  </a:lnTo>
                  <a:lnTo>
                    <a:pt x="315341" y="925957"/>
                  </a:lnTo>
                  <a:lnTo>
                    <a:pt x="3728085" y="925957"/>
                  </a:ln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36" name="Forma libre 35">
              <a:extLst>
                <a:ext uri="{FF2B5EF4-FFF2-40B4-BE49-F238E27FC236}">
                  <a16:creationId xmlns:a16="http://schemas.microsoft.com/office/drawing/2014/main" id="{F38C23A7-9325-1741-B5EC-37EEE376241E}"/>
                </a:ext>
              </a:extLst>
            </p:cNvPr>
            <p:cNvSpPr/>
            <p:nvPr/>
          </p:nvSpPr>
          <p:spPr>
            <a:xfrm>
              <a:off x="8395855" y="10257972"/>
              <a:ext cx="5805920" cy="1981200"/>
            </a:xfrm>
            <a:custGeom>
              <a:avLst/>
              <a:gdLst>
                <a:gd name="connsiteX0" fmla="*/ 3728085 w 4038600"/>
                <a:gd name="connsiteY0" fmla="*/ 925957 h 927100"/>
                <a:gd name="connsiteX1" fmla="*/ 4040251 w 4038600"/>
                <a:gd name="connsiteY1" fmla="*/ 3175 h 927100"/>
                <a:gd name="connsiteX2" fmla="*/ 3175 w 4038600"/>
                <a:gd name="connsiteY2" fmla="*/ 3175 h 927100"/>
                <a:gd name="connsiteX3" fmla="*/ 315341 w 4038600"/>
                <a:gd name="connsiteY3" fmla="*/ 925957 h 927100"/>
                <a:gd name="connsiteX4" fmla="*/ 3728085 w 4038600"/>
                <a:gd name="connsiteY4" fmla="*/ 925957 h 92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0" h="927100">
                  <a:moveTo>
                    <a:pt x="3728085" y="925957"/>
                  </a:moveTo>
                  <a:lnTo>
                    <a:pt x="4040251" y="3175"/>
                  </a:lnTo>
                  <a:lnTo>
                    <a:pt x="3175" y="3175"/>
                  </a:lnTo>
                  <a:lnTo>
                    <a:pt x="315341" y="925957"/>
                  </a:lnTo>
                  <a:lnTo>
                    <a:pt x="3728085" y="925957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1091628" y="4135196"/>
            <a:ext cx="7244508" cy="4395411"/>
            <a:chOff x="8523674" y="861425"/>
            <a:chExt cx="7244508" cy="4395411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8723007" y="861425"/>
              <a:ext cx="6931705" cy="2554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Funnel </a:t>
              </a:r>
            </a:p>
            <a:p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8523674" y="3502510"/>
              <a:ext cx="724450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SV" dirty="0">
                  <a:latin typeface="Lato" panose="020F0502020204030203" pitchFamily="34" charset="77"/>
                </a:rPr>
                <a:t>Is the set of steps a visitor needs to go through before they can reach the conversion</a:t>
              </a:r>
              <a:endParaRPr lang="en-US" dirty="0">
                <a:latin typeface="Lato" panose="020F0502020204030203" pitchFamily="34" charset="77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sp>
        <p:nvSpPr>
          <p:cNvPr id="33" name="Rectangle 140">
            <a:extLst>
              <a:ext uri="{FF2B5EF4-FFF2-40B4-BE49-F238E27FC236}">
                <a16:creationId xmlns:a16="http://schemas.microsoft.com/office/drawing/2014/main" id="{C958D03F-9039-7849-8B2B-E5D85CB22E76}"/>
              </a:ext>
            </a:extLst>
          </p:cNvPr>
          <p:cNvSpPr/>
          <p:nvPr/>
        </p:nvSpPr>
        <p:spPr>
          <a:xfrm>
            <a:off x="12229098" y="2058995"/>
            <a:ext cx="35251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dirty="0">
              <a:solidFill>
                <a:schemeClr val="accent4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6670AF04-9F83-BC48-B605-0D6A0C1DE691}"/>
              </a:ext>
            </a:extLst>
          </p:cNvPr>
          <p:cNvGrpSpPr/>
          <p:nvPr/>
        </p:nvGrpSpPr>
        <p:grpSpPr>
          <a:xfrm>
            <a:off x="11745613" y="2058995"/>
            <a:ext cx="3863914" cy="9432870"/>
            <a:chOff x="8336136" y="-219412"/>
            <a:chExt cx="9430983" cy="9432870"/>
          </a:xfrm>
        </p:grpSpPr>
        <p:sp>
          <p:nvSpPr>
            <p:cNvPr id="50" name="Rectangle 140">
              <a:extLst>
                <a:ext uri="{FF2B5EF4-FFF2-40B4-BE49-F238E27FC236}">
                  <a16:creationId xmlns:a16="http://schemas.microsoft.com/office/drawing/2014/main" id="{B65DFA06-1C44-8B49-950D-EA90979C2164}"/>
                </a:ext>
              </a:extLst>
            </p:cNvPr>
            <p:cNvSpPr/>
            <p:nvPr/>
          </p:nvSpPr>
          <p:spPr>
            <a:xfrm>
              <a:off x="8559319" y="5412121"/>
              <a:ext cx="903541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Conversion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51" name="Rectángulo 50">
              <a:extLst>
                <a:ext uri="{FF2B5EF4-FFF2-40B4-BE49-F238E27FC236}">
                  <a16:creationId xmlns:a16="http://schemas.microsoft.com/office/drawing/2014/main" id="{2422E927-5019-2641-A2FD-0294209B7B3B}"/>
                </a:ext>
              </a:extLst>
            </p:cNvPr>
            <p:cNvSpPr/>
            <p:nvPr/>
          </p:nvSpPr>
          <p:spPr>
            <a:xfrm>
              <a:off x="8386936" y="6043125"/>
              <a:ext cx="938018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52" name="Rectangle 140">
              <a:extLst>
                <a:ext uri="{FF2B5EF4-FFF2-40B4-BE49-F238E27FC236}">
                  <a16:creationId xmlns:a16="http://schemas.microsoft.com/office/drawing/2014/main" id="{3B2A5E55-8794-CA4E-8E53-A0126AF6DAF4}"/>
                </a:ext>
              </a:extLst>
            </p:cNvPr>
            <p:cNvSpPr/>
            <p:nvPr/>
          </p:nvSpPr>
          <p:spPr>
            <a:xfrm>
              <a:off x="8533920" y="2678123"/>
              <a:ext cx="903541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Consideration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53" name="Rectángulo 52">
              <a:extLst>
                <a:ext uri="{FF2B5EF4-FFF2-40B4-BE49-F238E27FC236}">
                  <a16:creationId xmlns:a16="http://schemas.microsoft.com/office/drawing/2014/main" id="{BE3F4249-779E-5544-BB1B-EAFC73003946}"/>
                </a:ext>
              </a:extLst>
            </p:cNvPr>
            <p:cNvSpPr/>
            <p:nvPr/>
          </p:nvSpPr>
          <p:spPr>
            <a:xfrm>
              <a:off x="8361535" y="3309127"/>
              <a:ext cx="938018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54" name="Rectangle 140">
              <a:extLst>
                <a:ext uri="{FF2B5EF4-FFF2-40B4-BE49-F238E27FC236}">
                  <a16:creationId xmlns:a16="http://schemas.microsoft.com/office/drawing/2014/main" id="{C4C43F41-8584-C54B-8455-2687EA741F33}"/>
                </a:ext>
              </a:extLst>
            </p:cNvPr>
            <p:cNvSpPr/>
            <p:nvPr/>
          </p:nvSpPr>
          <p:spPr>
            <a:xfrm>
              <a:off x="8533920" y="8120789"/>
              <a:ext cx="903541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Loyalty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55" name="Rectángulo 54">
              <a:extLst>
                <a:ext uri="{FF2B5EF4-FFF2-40B4-BE49-F238E27FC236}">
                  <a16:creationId xmlns:a16="http://schemas.microsoft.com/office/drawing/2014/main" id="{53FD3E34-BB0A-484C-B316-794736D43A6D}"/>
                </a:ext>
              </a:extLst>
            </p:cNvPr>
            <p:cNvSpPr/>
            <p:nvPr/>
          </p:nvSpPr>
          <p:spPr>
            <a:xfrm>
              <a:off x="8361535" y="8751793"/>
              <a:ext cx="938018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56" name="Rectangle 140">
              <a:extLst>
                <a:ext uri="{FF2B5EF4-FFF2-40B4-BE49-F238E27FC236}">
                  <a16:creationId xmlns:a16="http://schemas.microsoft.com/office/drawing/2014/main" id="{710F4DAB-A892-294F-8112-15100FE260B7}"/>
                </a:ext>
              </a:extLst>
            </p:cNvPr>
            <p:cNvSpPr/>
            <p:nvPr/>
          </p:nvSpPr>
          <p:spPr>
            <a:xfrm>
              <a:off x="8508519" y="-219412"/>
              <a:ext cx="903541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Awareness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57" name="Rectángulo 56">
              <a:extLst>
                <a:ext uri="{FF2B5EF4-FFF2-40B4-BE49-F238E27FC236}">
                  <a16:creationId xmlns:a16="http://schemas.microsoft.com/office/drawing/2014/main" id="{6B90D111-1A0A-0045-9C9A-7639FED87719}"/>
                </a:ext>
              </a:extLst>
            </p:cNvPr>
            <p:cNvSpPr/>
            <p:nvPr/>
          </p:nvSpPr>
          <p:spPr>
            <a:xfrm>
              <a:off x="8336136" y="411592"/>
              <a:ext cx="938018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sp>
        <p:nvSpPr>
          <p:cNvPr id="58" name="Rectángulo 57">
            <a:extLst>
              <a:ext uri="{FF2B5EF4-FFF2-40B4-BE49-F238E27FC236}">
                <a16:creationId xmlns:a16="http://schemas.microsoft.com/office/drawing/2014/main" id="{91EF9C81-62DE-FF48-8809-629E611F0C5B}"/>
              </a:ext>
            </a:extLst>
          </p:cNvPr>
          <p:cNvSpPr/>
          <p:nvPr/>
        </p:nvSpPr>
        <p:spPr>
          <a:xfrm>
            <a:off x="17090254" y="9660532"/>
            <a:ext cx="575292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4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</p:spTree>
    <p:extLst>
      <p:ext uri="{BB962C8B-B14F-4D97-AF65-F5344CB8AC3E}">
        <p14:creationId xmlns:p14="http://schemas.microsoft.com/office/powerpoint/2010/main" val="606701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F - 70 Light">
      <a:dk1>
        <a:srgbClr val="999999"/>
      </a:dk1>
      <a:lt1>
        <a:srgbClr val="FFFFFF"/>
      </a:lt1>
      <a:dk2>
        <a:srgbClr val="364556"/>
      </a:dk2>
      <a:lt2>
        <a:srgbClr val="FFFFFF"/>
      </a:lt2>
      <a:accent1>
        <a:srgbClr val="0D3F53"/>
      </a:accent1>
      <a:accent2>
        <a:srgbClr val="25B9B4"/>
      </a:accent2>
      <a:accent3>
        <a:srgbClr val="E9BF0E"/>
      </a:accent3>
      <a:accent4>
        <a:srgbClr val="33658A"/>
      </a:accent4>
      <a:accent5>
        <a:srgbClr val="85BBD7"/>
      </a:accent5>
      <a:accent6>
        <a:srgbClr val="25B9B4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115346</TotalTime>
  <Words>662</Words>
  <Application>Microsoft Macintosh PowerPoint</Application>
  <PresentationFormat>Custom</PresentationFormat>
  <Paragraphs>101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Calibri</vt:lpstr>
      <vt:lpstr>Calibri Light</vt:lpstr>
      <vt:lpstr>Century Gothic</vt:lpstr>
      <vt:lpstr>Lato</vt:lpstr>
      <vt:lpstr>Lato Light</vt:lpstr>
      <vt:lpstr>Montserrat Light</vt:lpstr>
      <vt:lpstr>Poppins</vt:lpstr>
      <vt:lpstr>Poppins Medium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19226</cp:revision>
  <dcterms:created xsi:type="dcterms:W3CDTF">2014-11-12T21:47:38Z</dcterms:created>
  <dcterms:modified xsi:type="dcterms:W3CDTF">2020-07-29T22:01:30Z</dcterms:modified>
  <cp:category/>
</cp:coreProperties>
</file>