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7" r:id="rId2"/>
    <p:sldId id="258" r:id="rId3"/>
    <p:sldId id="256" r:id="rId4"/>
    <p:sldId id="291" r:id="rId5"/>
    <p:sldId id="299" r:id="rId6"/>
    <p:sldId id="300" r:id="rId7"/>
    <p:sldId id="301" r:id="rId8"/>
    <p:sldId id="302" r:id="rId9"/>
    <p:sldId id="306" r:id="rId10"/>
    <p:sldId id="305" r:id="rId11"/>
    <p:sldId id="304" r:id="rId12"/>
    <p:sldId id="303" r:id="rId13"/>
    <p:sldId id="307" r:id="rId14"/>
    <p:sldId id="266" r:id="rId15"/>
    <p:sldId id="269" r:id="rId16"/>
    <p:sldId id="308" r:id="rId17"/>
    <p:sldId id="310" r:id="rId18"/>
    <p:sldId id="296" r:id="rId19"/>
    <p:sldId id="309" r:id="rId20"/>
    <p:sldId id="271" r:id="rId21"/>
    <p:sldId id="313" r:id="rId22"/>
    <p:sldId id="278" r:id="rId23"/>
    <p:sldId id="311" r:id="rId24"/>
    <p:sldId id="312" r:id="rId25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80"/>
    <p:restoredTop sz="95970"/>
  </p:normalViewPr>
  <p:slideViewPr>
    <p:cSldViewPr snapToGrid="0" snapToObjects="1">
      <p:cViewPr varScale="1">
        <p:scale>
          <a:sx n="37" d="100"/>
          <a:sy n="37" d="100"/>
        </p:scale>
        <p:origin x="27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28-CE43-B013-9160D961C4E3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28-CE43-B013-9160D961C4E3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28-CE43-B013-9160D961C4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28294368"/>
        <c:axId val="1631329936"/>
      </c:barChart>
      <c:catAx>
        <c:axId val="1628294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1631329936"/>
        <c:crosses val="autoZero"/>
        <c:auto val="1"/>
        <c:lblAlgn val="ctr"/>
        <c:lblOffset val="100"/>
        <c:noMultiLvlLbl val="0"/>
      </c:catAx>
      <c:valAx>
        <c:axId val="1631329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1628294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s-SV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Team A</c:v>
                </c:pt>
                <c:pt idx="1">
                  <c:v>Team B</c:v>
                </c:pt>
                <c:pt idx="2">
                  <c:v>Team 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60-3440-B6BE-238551C1738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s-SV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Team A</c:v>
                </c:pt>
                <c:pt idx="1">
                  <c:v>Team B</c:v>
                </c:pt>
                <c:pt idx="2">
                  <c:v>Team C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60-3440-B6BE-238551C1738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1A60-3440-B6BE-238551C1738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1A60-3440-B6BE-238551C1738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1A60-3440-B6BE-238551C17380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1A60-3440-B6BE-238551C1738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s-SV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Team A</c:v>
                </c:pt>
                <c:pt idx="1">
                  <c:v>Team B</c:v>
                </c:pt>
                <c:pt idx="2">
                  <c:v>Team C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A60-3440-B6BE-238551C1738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79800272"/>
        <c:axId val="579808512"/>
      </c:barChart>
      <c:catAx>
        <c:axId val="57980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579808512"/>
        <c:crosses val="autoZero"/>
        <c:auto val="1"/>
        <c:lblAlgn val="ctr"/>
        <c:lblOffset val="100"/>
        <c:noMultiLvlLbl val="0"/>
      </c:catAx>
      <c:valAx>
        <c:axId val="579808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579800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s-SV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Online</c:v>
                </c:pt>
                <c:pt idx="1">
                  <c:v>In Store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34-AF44-B630-C3028F7E02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Online</c:v>
                </c:pt>
                <c:pt idx="1">
                  <c:v>In Store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34-AF44-B630-C3028F7E026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Online</c:v>
                </c:pt>
                <c:pt idx="1">
                  <c:v>In Store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34-AF44-B630-C3028F7E02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3286064"/>
        <c:axId val="7005728"/>
      </c:barChart>
      <c:catAx>
        <c:axId val="3286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7005728"/>
        <c:crosses val="autoZero"/>
        <c:auto val="1"/>
        <c:lblAlgn val="ctr"/>
        <c:lblOffset val="100"/>
        <c:noMultiLvlLbl val="0"/>
      </c:catAx>
      <c:valAx>
        <c:axId val="7005728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3286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solidFill>
            <a:schemeClr val="tx1"/>
          </a:solidFill>
          <a:latin typeface="Century Gothic" panose="020B0502020202020204" pitchFamily="34" charset="0"/>
        </a:defRPr>
      </a:pPr>
      <a:endParaRPr lang="es-SV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4.4000000000000004</c:v>
                </c:pt>
                <c:pt idx="1">
                  <c:v>1.8</c:v>
                </c:pt>
                <c:pt idx="2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2F-1C47-B7BE-DBDCADB24753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2F-1C47-B7BE-DBDCADB247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axId val="1707352703"/>
        <c:axId val="1706935695"/>
      </c:barChart>
      <c:catAx>
        <c:axId val="17073527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SV"/>
          </a:p>
        </c:txPr>
        <c:crossAx val="1706935695"/>
        <c:crosses val="autoZero"/>
        <c:auto val="1"/>
        <c:lblAlgn val="ctr"/>
        <c:lblOffset val="100"/>
        <c:noMultiLvlLbl val="0"/>
      </c:catAx>
      <c:valAx>
        <c:axId val="17069356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SV"/>
          </a:p>
        </c:txPr>
        <c:crossAx val="1707352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Poppins Light" pitchFamily="2" charset="77"/>
          <a:cs typeface="Poppins Light" pitchFamily="2" charset="77"/>
        </a:defRPr>
      </a:pPr>
      <a:endParaRPr lang="es-SV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04475450099012"/>
          <c:y val="1.681445614742896E-2"/>
          <c:w val="0.86591772616906793"/>
          <c:h val="0.905785484851523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Office A</c:v>
                </c:pt>
                <c:pt idx="1">
                  <c:v>Office B</c:v>
                </c:pt>
                <c:pt idx="2">
                  <c:v>Office 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4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AE-9049-B20C-9AD5E0F55E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Office A</c:v>
                </c:pt>
                <c:pt idx="1">
                  <c:v>Office B</c:v>
                </c:pt>
                <c:pt idx="2">
                  <c:v>Office C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5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AE-9049-B20C-9AD5E0F55E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3AE-9049-B20C-9AD5E0F55EB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3AE-9049-B20C-9AD5E0F55EB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3AE-9049-B20C-9AD5E0F55EB2}"/>
              </c:ext>
            </c:extLst>
          </c:dPt>
          <c:cat>
            <c:strRef>
              <c:f>Sheet1!$A$2:$A$4</c:f>
              <c:strCache>
                <c:ptCount val="3"/>
                <c:pt idx="0">
                  <c:v>Office A</c:v>
                </c:pt>
                <c:pt idx="1">
                  <c:v>Office B</c:v>
                </c:pt>
                <c:pt idx="2">
                  <c:v>Office C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6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3AE-9049-B20C-9AD5E0F55E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0"/>
        <c:axId val="579800272"/>
        <c:axId val="579808512"/>
      </c:barChart>
      <c:catAx>
        <c:axId val="57980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579808512"/>
        <c:crosses val="autoZero"/>
        <c:auto val="1"/>
        <c:lblAlgn val="ctr"/>
        <c:lblOffset val="100"/>
        <c:noMultiLvlLbl val="0"/>
      </c:catAx>
      <c:valAx>
        <c:axId val="579808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579800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43E-4E46-9701-E9011417A49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43E-4E46-9701-E9011417A49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43E-4E46-9701-E9011417A490}"/>
              </c:ext>
            </c:extLst>
          </c:dPt>
          <c:cat>
            <c:strRef>
              <c:f>Sheet1!$A$2:$A$4</c:f>
              <c:strCache>
                <c:ptCount val="3"/>
                <c:pt idx="0">
                  <c:v>Purchases</c:v>
                </c:pt>
                <c:pt idx="1">
                  <c:v>Sells</c:v>
                </c:pt>
                <c:pt idx="2">
                  <c:v>Returns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8</c:v>
                </c:pt>
                <c:pt idx="1">
                  <c:v>7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43E-4E46-9701-E9011417A4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80783695"/>
        <c:axId val="1680785375"/>
      </c:barChart>
      <c:catAx>
        <c:axId val="16807836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SV"/>
          </a:p>
        </c:txPr>
        <c:crossAx val="1680785375"/>
        <c:crosses val="autoZero"/>
        <c:auto val="1"/>
        <c:lblAlgn val="ctr"/>
        <c:lblOffset val="100"/>
        <c:noMultiLvlLbl val="0"/>
      </c:catAx>
      <c:valAx>
        <c:axId val="1680785375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SV"/>
          </a:p>
        </c:txPr>
        <c:crossAx val="1680783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Poppins Light" pitchFamily="2" charset="77"/>
          <a:cs typeface="Poppins Light" pitchFamily="2" charset="77"/>
        </a:defRPr>
      </a:pPr>
      <a:endParaRPr lang="es-SV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6716-D74C-8593-BF55DB9E2DB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E75-1F4A-B9AE-015AE98F323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E75-1F4A-B9AE-015AE98F3238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DE75-1F4A-B9AE-015AE98F3238}"/>
              </c:ext>
            </c:extLst>
          </c:dPt>
          <c:cat>
            <c:strRef>
              <c:f>Sheet1!$A$2:$A$5</c:f>
              <c:strCache>
                <c:ptCount val="4"/>
                <c:pt idx="0">
                  <c:v>Aug</c:v>
                </c:pt>
                <c:pt idx="1">
                  <c:v>Sep</c:v>
                </c:pt>
                <c:pt idx="2">
                  <c:v>Nov</c:v>
                </c:pt>
                <c:pt idx="3">
                  <c:v>Dec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75-1F4A-B9AE-015AE98F32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7519391"/>
        <c:axId val="690515471"/>
      </c:barChart>
      <c:catAx>
        <c:axId val="7275193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s-SV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72645434973706E-2"/>
          <c:y val="4.9623676453539704E-2"/>
          <c:w val="0.88458576843083325"/>
          <c:h val="0.850549881782223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8C-7B44-AF4B-60AF0A9DA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4.4000000000000004</c:v>
                </c:pt>
                <c:pt idx="1">
                  <c:v>4.4000000000000004</c:v>
                </c:pt>
                <c:pt idx="2">
                  <c:v>1.8</c:v>
                </c:pt>
                <c:pt idx="3">
                  <c:v>4.3</c:v>
                </c:pt>
                <c:pt idx="4">
                  <c:v>2.5</c:v>
                </c:pt>
                <c:pt idx="5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8C-7B44-AF4B-60AF0A9DACB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5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8C-7B44-AF4B-60AF0A9DA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9750800"/>
        <c:axId val="2129754496"/>
      </c:barChart>
      <c:catAx>
        <c:axId val="2129750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2129754496"/>
        <c:crosses val="autoZero"/>
        <c:auto val="1"/>
        <c:lblAlgn val="ctr"/>
        <c:lblOffset val="100"/>
        <c:noMultiLvlLbl val="0"/>
      </c:catAx>
      <c:valAx>
        <c:axId val="2129754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2129750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3E-8040-822B-01B2E6277E7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13E-8040-822B-01B2E6277E77}"/>
              </c:ext>
            </c:extLst>
          </c:dPt>
          <c:cat>
            <c:strRef>
              <c:f>Hoja1!$A$2:$A$4</c:f>
              <c:strCache>
                <c:ptCount val="3"/>
                <c:pt idx="0">
                  <c:v>Engineers</c:v>
                </c:pt>
                <c:pt idx="1">
                  <c:v>Lawyers</c:v>
                </c:pt>
                <c:pt idx="2">
                  <c:v>Doctors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90</c:v>
                </c:pt>
                <c:pt idx="1">
                  <c:v>45</c:v>
                </c:pt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13E-8040-822B-01B2E6277E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99389759"/>
        <c:axId val="540410767"/>
      </c:barChart>
      <c:catAx>
        <c:axId val="4993897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40410767"/>
        <c:crosses val="autoZero"/>
        <c:auto val="1"/>
        <c:lblAlgn val="ctr"/>
        <c:lblOffset val="100"/>
        <c:noMultiLvlLbl val="0"/>
      </c:catAx>
      <c:valAx>
        <c:axId val="5404107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SV"/>
          </a:p>
        </c:txPr>
        <c:crossAx val="499389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075904553489171E-2"/>
          <c:y val="2.1969253424380712E-2"/>
          <c:w val="0.8903321321526465"/>
          <c:h val="0.91309516901306786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A03-CD47-94EA-548B8AF72DAE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A03-CD47-94EA-548B8AF72DAE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EA03-CD47-94EA-548B8AF72DAE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EA03-CD47-94EA-548B8AF72DAE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EA03-CD47-94EA-548B8AF72DAE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EA03-CD47-94EA-548B8AF72DAE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EA03-CD47-94EA-548B8AF72DAE}"/>
              </c:ext>
            </c:extLst>
          </c:dPt>
          <c:cat>
            <c:strRef>
              <c:f>Sheet1!$A$2:$A$6</c:f>
              <c:strCache>
                <c:ptCount val="5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56</c:v>
                </c:pt>
                <c:pt idx="1">
                  <c:v>43</c:v>
                </c:pt>
                <c:pt idx="2">
                  <c:v>23</c:v>
                </c:pt>
                <c:pt idx="3">
                  <c:v>21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A03-CD47-94EA-548B8AF72D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</c:v>
                </c:pt>
                <c:pt idx="1">
                  <c:v>21</c:v>
                </c:pt>
                <c:pt idx="2">
                  <c:v>12</c:v>
                </c:pt>
                <c:pt idx="3">
                  <c:v>3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A03-CD47-94EA-548B8AF72D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100"/>
        <c:axId val="430677536"/>
        <c:axId val="430674256"/>
      </c:barChart>
      <c:catAx>
        <c:axId val="4306775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0674256"/>
        <c:crosses val="autoZero"/>
        <c:auto val="1"/>
        <c:lblAlgn val="ctr"/>
        <c:lblOffset val="100"/>
        <c:noMultiLvlLbl val="0"/>
      </c:catAx>
      <c:valAx>
        <c:axId val="430674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430677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SV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2-8A0C-8040-A98F-D9B1329498D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1C6-CA45-A77E-197CBB28F8E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C6-CA45-A77E-197CBB28F8E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1C6-CA45-A77E-197CBB28F8E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SV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1C6-CA45-A77E-197CBB28F8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01C6-CA45-A77E-197CBB28F8E1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01C6-CA45-A77E-197CBB28F8E1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01C6-CA45-A77E-197CBB28F8E1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E-01C6-CA45-A77E-197CBB28F8E1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0-01C6-CA45-A77E-197CBB28F8E1}"/>
              </c:ext>
            </c:extLst>
          </c:dPt>
          <c:dPt>
            <c:idx val="6"/>
            <c:invertIfNegative val="0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2-01C6-CA45-A77E-197CBB28F8E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SV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01C6-CA45-A77E-197CBB28F8E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71"/>
        <c:axId val="637464016"/>
        <c:axId val="323156224"/>
      </c:barChart>
      <c:catAx>
        <c:axId val="6374640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23156224"/>
        <c:crosses val="autoZero"/>
        <c:auto val="1"/>
        <c:lblAlgn val="ctr"/>
        <c:lblOffset val="100"/>
        <c:noMultiLvlLbl val="0"/>
      </c:catAx>
      <c:valAx>
        <c:axId val="3231562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374640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000" b="0" i="0"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SV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Visits</c:v>
                </c:pt>
                <c:pt idx="1">
                  <c:v>Clients</c:v>
                </c:pt>
                <c:pt idx="2">
                  <c:v>Sales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4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AE-9049-B20C-9AD5E0F55E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Visits</c:v>
                </c:pt>
                <c:pt idx="1">
                  <c:v>Clients</c:v>
                </c:pt>
                <c:pt idx="2">
                  <c:v>Sales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5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AE-9049-B20C-9AD5E0F55E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3AE-9049-B20C-9AD5E0F55EB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3AE-9049-B20C-9AD5E0F55EB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3AE-9049-B20C-9AD5E0F55EB2}"/>
              </c:ext>
            </c:extLst>
          </c:dPt>
          <c:cat>
            <c:strRef>
              <c:f>Sheet1!$A$2:$A$4</c:f>
              <c:strCache>
                <c:ptCount val="3"/>
                <c:pt idx="0">
                  <c:v>Visits</c:v>
                </c:pt>
                <c:pt idx="1">
                  <c:v>Clients</c:v>
                </c:pt>
                <c:pt idx="2">
                  <c:v>Sales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6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3AE-9049-B20C-9AD5E0F55E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579800272"/>
        <c:axId val="579808512"/>
      </c:barChart>
      <c:catAx>
        <c:axId val="57980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579808512"/>
        <c:crosses val="autoZero"/>
        <c:auto val="1"/>
        <c:lblAlgn val="ctr"/>
        <c:lblOffset val="100"/>
        <c:noMultiLvlLbl val="0"/>
      </c:catAx>
      <c:valAx>
        <c:axId val="579808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579800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Develop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s-SV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48-734D-862C-5FC4F59BE55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Analyze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s-SV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48-734D-862C-5FC4F59BE55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Identify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s-SV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48-734D-862C-5FC4F59BE55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47"/>
        <c:axId val="802490944"/>
        <c:axId val="773272432"/>
      </c:barChart>
      <c:catAx>
        <c:axId val="802490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773272432"/>
        <c:crosses val="autoZero"/>
        <c:auto val="1"/>
        <c:lblAlgn val="ctr"/>
        <c:lblOffset val="100"/>
        <c:noMultiLvlLbl val="0"/>
      </c:catAx>
      <c:valAx>
        <c:axId val="773272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80249094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s-SV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958-2347-B624-E86643F3C05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958-2347-B624-E86643F3C05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958-2347-B624-E86643F3C058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9958-2347-B624-E86643F3C058}"/>
              </c:ext>
            </c:extLst>
          </c:dPt>
          <c:cat>
            <c:strRef>
              <c:f>Sheet1!$A$2:$A$5</c:f>
              <c:strCache>
                <c:ptCount val="4"/>
                <c:pt idx="0">
                  <c:v>Aug</c:v>
                </c:pt>
                <c:pt idx="1">
                  <c:v>Sep</c:v>
                </c:pt>
                <c:pt idx="2">
                  <c:v>Nov</c:v>
                </c:pt>
                <c:pt idx="3">
                  <c:v>Dec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958-2347-B624-E86643F3C0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7519391"/>
        <c:axId val="690515471"/>
      </c:barChart>
      <c:catAx>
        <c:axId val="7275193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Century Gothic" panose="020B0502020202020204" pitchFamily="34" charset="0"/>
        </a:defRPr>
      </a:pPr>
      <a:endParaRPr lang="es-SV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4711-5C4F-9870-B679E659C23D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4711-5C4F-9870-B679E659C23D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4711-5C4F-9870-B679E659C23D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4711-5C4F-9870-B679E659C23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s-SV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711-5C4F-9870-B679E659C23D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s-SV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Sheet1!$C$2:$C$5</c:f>
              <c:numCache>
                <c:formatCode>General</c:formatCode>
                <c:ptCount val="4"/>
                <c:pt idx="0">
                  <c:v>3.4</c:v>
                </c:pt>
                <c:pt idx="1">
                  <c:v>2.4</c:v>
                </c:pt>
                <c:pt idx="2">
                  <c:v>4.5999999999999996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711-5C4F-9870-B679E659C23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s-SV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281326331117934E-2"/>
          <c:y val="4.6554965916107451E-2"/>
          <c:w val="0.90988243995868645"/>
          <c:h val="0.8481128244958183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BD-F64E-90EA-531F5DC924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BD-F64E-90EA-531F5DC924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BD-F64E-90EA-531F5DC924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86038608"/>
        <c:axId val="986039264"/>
      </c:barChart>
      <c:catAx>
        <c:axId val="986038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986039264"/>
        <c:crosses val="autoZero"/>
        <c:auto val="1"/>
        <c:lblAlgn val="ctr"/>
        <c:lblOffset val="100"/>
        <c:noMultiLvlLbl val="0"/>
      </c:catAx>
      <c:valAx>
        <c:axId val="986039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986038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s-SV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17693564653953"/>
          <c:y val="2.6760807112263956E-2"/>
          <c:w val="0.82286002908489375"/>
          <c:h val="0.88462470470265875"/>
        </c:manualLayout>
      </c:layout>
      <c:barChart>
        <c:barDir val="bar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6E0-2A4E-87DF-24592A62A19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6E0-2A4E-87DF-24592A62A19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6E0-2A4E-87DF-24592A62A19F}"/>
              </c:ext>
            </c:extLst>
          </c:dPt>
          <c:cat>
            <c:strRef>
              <c:f>Sheet1!$A$2:$A$4</c:f>
              <c:strCache>
                <c:ptCount val="3"/>
                <c:pt idx="0">
                  <c:v>Europe</c:v>
                </c:pt>
                <c:pt idx="1">
                  <c:v>America</c:v>
                </c:pt>
                <c:pt idx="2">
                  <c:v>Asia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6E0-2A4E-87DF-24592A62A1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2"/>
        <c:overlap val="100"/>
        <c:axId val="1680783695"/>
        <c:axId val="1680785375"/>
      </c:barChart>
      <c:catAx>
        <c:axId val="16807836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SV"/>
          </a:p>
        </c:txPr>
        <c:crossAx val="1680785375"/>
        <c:crosses val="autoZero"/>
        <c:auto val="1"/>
        <c:lblAlgn val="ctr"/>
        <c:lblOffset val="100"/>
        <c:noMultiLvlLbl val="0"/>
      </c:catAx>
      <c:valAx>
        <c:axId val="1680785375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SV"/>
          </a:p>
        </c:txPr>
        <c:crossAx val="1680783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Century Gothic" panose="020B0502020202020204" pitchFamily="34" charset="0"/>
          <a:cs typeface="Poppins Light" pitchFamily="2" charset="77"/>
        </a:defRPr>
      </a:pPr>
      <a:endParaRPr lang="es-SV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s-SV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Team A</c:v>
                </c:pt>
                <c:pt idx="1">
                  <c:v>Team B</c:v>
                </c:pt>
                <c:pt idx="2">
                  <c:v>Team C</c:v>
                </c:pt>
                <c:pt idx="3">
                  <c:v>Team 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60-3440-B6BE-238551C1738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SV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Team A</c:v>
                </c:pt>
                <c:pt idx="1">
                  <c:v>Team B</c:v>
                </c:pt>
                <c:pt idx="2">
                  <c:v>Team C</c:v>
                </c:pt>
                <c:pt idx="3">
                  <c:v>Team 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60-3440-B6BE-238551C1738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1A60-3440-B6BE-238551C1738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1A60-3440-B6BE-238551C1738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1A60-3440-B6BE-238551C17380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1A60-3440-B6BE-238551C1738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s-SV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Team A</c:v>
                </c:pt>
                <c:pt idx="1">
                  <c:v>Team B</c:v>
                </c:pt>
                <c:pt idx="2">
                  <c:v>Team C</c:v>
                </c:pt>
                <c:pt idx="3">
                  <c:v>Team 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A60-3440-B6BE-238551C1738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79800272"/>
        <c:axId val="579808512"/>
      </c:barChart>
      <c:catAx>
        <c:axId val="57980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cap="none" spc="0" normalizeH="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579808512"/>
        <c:crosses val="autoZero"/>
        <c:auto val="1"/>
        <c:lblAlgn val="ctr"/>
        <c:lblOffset val="100"/>
        <c:noMultiLvlLbl val="0"/>
      </c:catAx>
      <c:valAx>
        <c:axId val="579808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579800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0AE-DA45-BBCB-08E9C607E0C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0AE-DA45-BBCB-08E9C607E0C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0AE-DA45-BBCB-08E9C607E0C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0AE-DA45-BBCB-08E9C607E0C0}"/>
              </c:ext>
            </c:extLst>
          </c:dPt>
          <c:cat>
            <c:strRef>
              <c:f>Sheet1!$A$2:$A$5</c:f>
              <c:strCache>
                <c:ptCount val="4"/>
                <c:pt idx="0">
                  <c:v>Product 1</c:v>
                </c:pt>
                <c:pt idx="1">
                  <c:v>Product 2</c:v>
                </c:pt>
                <c:pt idx="2">
                  <c:v>Product 3</c:v>
                </c:pt>
                <c:pt idx="3">
                  <c:v>Product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0AE-DA45-BBCB-08E9C607E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680783695"/>
        <c:axId val="1680785375"/>
      </c:barChart>
      <c:catAx>
        <c:axId val="16807836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s-SV"/>
          </a:p>
        </c:txPr>
        <c:crossAx val="1680785375"/>
        <c:crosses val="autoZero"/>
        <c:auto val="1"/>
        <c:lblAlgn val="ctr"/>
        <c:lblOffset val="100"/>
        <c:noMultiLvlLbl val="0"/>
      </c:catAx>
      <c:valAx>
        <c:axId val="1680785375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+mn-ea"/>
                <a:cs typeface="Poppins Light" pitchFamily="2" charset="77"/>
              </a:defRPr>
            </a:pPr>
            <a:endParaRPr lang="es-SV"/>
          </a:p>
        </c:txPr>
        <c:crossAx val="1680783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Poppins Light" pitchFamily="2" charset="77"/>
          <a:cs typeface="Poppins Light" pitchFamily="2" charset="77"/>
        </a:defRPr>
      </a:pPr>
      <a:endParaRPr lang="es-SV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Sale 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Group X</c:v>
                </c:pt>
                <c:pt idx="1">
                  <c:v>Group Y</c:v>
                </c:pt>
                <c:pt idx="2">
                  <c:v>Group X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D-6549-93DE-FCB4BD09201A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Sale 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Group X</c:v>
                </c:pt>
                <c:pt idx="1">
                  <c:v>Group Y</c:v>
                </c:pt>
                <c:pt idx="2">
                  <c:v>Group X</c:v>
                </c:pt>
              </c:strCache>
            </c:strRef>
          </c:cat>
          <c:val>
            <c:numRef>
              <c:f>Hoja1!$C$2:$C$4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3D-6549-93DE-FCB4BD09201A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Sale 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Group X</c:v>
                </c:pt>
                <c:pt idx="1">
                  <c:v>Group Y</c:v>
                </c:pt>
                <c:pt idx="2">
                  <c:v>Group X</c:v>
                </c:pt>
              </c:strCache>
            </c:strRef>
          </c:cat>
          <c:val>
            <c:numRef>
              <c:f>Hoja1!$D$2:$D$4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D-6549-93DE-FCB4BD0920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1234428928"/>
        <c:axId val="1234765568"/>
      </c:barChart>
      <c:catAx>
        <c:axId val="1234428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1234765568"/>
        <c:crosses val="autoZero"/>
        <c:auto val="1"/>
        <c:lblAlgn val="ctr"/>
        <c:lblOffset val="100"/>
        <c:noMultiLvlLbl val="0"/>
      </c:catAx>
      <c:valAx>
        <c:axId val="1234765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1234428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Century Gothic" panose="020B0502020202020204" pitchFamily="34" charset="0"/>
        </a:defRPr>
      </a:pPr>
      <a:endParaRPr lang="es-SV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4.4000000000000004</c:v>
                </c:pt>
                <c:pt idx="1">
                  <c:v>1.8</c:v>
                </c:pt>
                <c:pt idx="2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2F-1C47-B7BE-DBDCADB24753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2F-1C47-B7BE-DBDCADB247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overlap val="100"/>
        <c:axId val="1707352703"/>
        <c:axId val="1706935695"/>
      </c:barChart>
      <c:catAx>
        <c:axId val="17073527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SV"/>
          </a:p>
        </c:txPr>
        <c:crossAx val="1706935695"/>
        <c:crosses val="autoZero"/>
        <c:auto val="1"/>
        <c:lblAlgn val="ctr"/>
        <c:lblOffset val="100"/>
        <c:noMultiLvlLbl val="0"/>
      </c:catAx>
      <c:valAx>
        <c:axId val="17069356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SV"/>
          </a:p>
        </c:txPr>
        <c:crossAx val="1707352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Poppins Light" pitchFamily="2" charset="77"/>
          <a:cs typeface="Poppins Light" pitchFamily="2" charset="77"/>
        </a:defRPr>
      </a:pPr>
      <a:endParaRPr lang="es-SV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08-C94C-B1C1-AA7A7D3261ED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08-C94C-B1C1-AA7A7D3261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18"/>
        <c:axId val="1327998896"/>
        <c:axId val="1233634480"/>
      </c:barChart>
      <c:valAx>
        <c:axId val="123363448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1327998896"/>
        <c:crosses val="max"/>
        <c:crossBetween val="between"/>
      </c:valAx>
      <c:catAx>
        <c:axId val="1327998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12336344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s-SV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Jun</c:v>
                </c:pt>
                <c:pt idx="5">
                  <c:v>Jul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8-DA46-B4D7-9548D4A57F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Jun</c:v>
                </c:pt>
                <c:pt idx="5">
                  <c:v>Jul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2.4</c:v>
                </c:pt>
                <c:pt idx="5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18-DA46-B4D7-9548D4A57F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Jun</c:v>
                </c:pt>
                <c:pt idx="5">
                  <c:v>Jul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18-DA46-B4D7-9548D4A57F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65452448"/>
        <c:axId val="1817656928"/>
      </c:barChart>
      <c:catAx>
        <c:axId val="18654524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17656928"/>
        <c:crosses val="autoZero"/>
        <c:auto val="1"/>
        <c:lblAlgn val="ctr"/>
        <c:lblOffset val="100"/>
        <c:noMultiLvlLbl val="0"/>
      </c:catAx>
      <c:valAx>
        <c:axId val="181765692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SV"/>
          </a:p>
        </c:txPr>
        <c:crossAx val="1865452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Century Gothic" panose="020B0502020202020204" pitchFamily="34" charset="0"/>
          <a:cs typeface="Poppins Light" pitchFamily="2" charset="77"/>
        </a:defRPr>
      </a:pPr>
      <a:endParaRPr lang="es-SV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71D-8346-9A22-C3CF74992E2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71D-8346-9A22-C3CF74992E2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71D-8346-9A22-C3CF74992E2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71D-8346-9A22-C3CF74992E2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71D-8346-9A22-C3CF74992E22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71D-8346-9A22-C3CF74992E2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lt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SV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55</c:v>
                </c:pt>
                <c:pt idx="2">
                  <c:v>40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71D-8346-9A22-C3CF74992E2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250667008"/>
        <c:axId val="250668544"/>
      </c:barChart>
      <c:catAx>
        <c:axId val="250667008"/>
        <c:scaling>
          <c:orientation val="minMax"/>
        </c:scaling>
        <c:delete val="1"/>
        <c:axPos val="l"/>
        <c:majorGridlines>
          <c:spPr>
            <a:ln w="12700" cap="flat" cmpd="sng" algn="ctr">
              <a:solidFill>
                <a:schemeClr val="bg1">
                  <a:lumMod val="50000"/>
                  <a:alpha val="20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250668544"/>
        <c:crosses val="autoZero"/>
        <c:auto val="1"/>
        <c:lblAlgn val="ctr"/>
        <c:lblOffset val="100"/>
        <c:noMultiLvlLbl val="0"/>
      </c:catAx>
      <c:valAx>
        <c:axId val="2506685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066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800" b="0" i="0"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SV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824C1-3D05-2945-8CAD-B16B27066FBC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F874-8904-1140-9345-65A2416DE1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28C6-E2AE-1B43-BE6B-3934904A9C5D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EA49-F56D-844B-96A4-0E7B5754BB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350">
            <a:extLst>
              <a:ext uri="{FF2B5EF4-FFF2-40B4-BE49-F238E27FC236}">
                <a16:creationId xmlns:a16="http://schemas.microsoft.com/office/drawing/2014/main" id="{C9E14736-BC16-A34E-BED0-2F47A07A0DAC}"/>
              </a:ext>
            </a:extLst>
          </p:cNvPr>
          <p:cNvSpPr txBox="1"/>
          <p:nvPr/>
        </p:nvSpPr>
        <p:spPr>
          <a:xfrm>
            <a:off x="6966191" y="1071658"/>
            <a:ext cx="104454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Horizontal Bar Charts</a:t>
            </a:r>
          </a:p>
        </p:txBody>
      </p:sp>
      <p:sp>
        <p:nvSpPr>
          <p:cNvPr id="30" name="CuadroTexto 351">
            <a:extLst>
              <a:ext uri="{FF2B5EF4-FFF2-40B4-BE49-F238E27FC236}">
                <a16:creationId xmlns:a16="http://schemas.microsoft.com/office/drawing/2014/main" id="{7414D5CB-1790-2B42-858D-6BFC79287A9F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1" name="Rectangle 45">
            <a:extLst>
              <a:ext uri="{FF2B5EF4-FFF2-40B4-BE49-F238E27FC236}">
                <a16:creationId xmlns:a16="http://schemas.microsoft.com/office/drawing/2014/main" id="{5DD8355B-F9F4-6B4B-B8B4-9723C3F262F5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07A0D846-7AFA-B848-8954-A44655B2B9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4567719"/>
              </p:ext>
            </p:extLst>
          </p:nvPr>
        </p:nvGraphicFramePr>
        <p:xfrm>
          <a:off x="2431159" y="4184074"/>
          <a:ext cx="19515333" cy="5785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5" name="Oval 1">
            <a:extLst>
              <a:ext uri="{FF2B5EF4-FFF2-40B4-BE49-F238E27FC236}">
                <a16:creationId xmlns:a16="http://schemas.microsoft.com/office/drawing/2014/main" id="{E54376FE-5F83-8C46-A5DA-D47945BC5FC0}"/>
              </a:ext>
            </a:extLst>
          </p:cNvPr>
          <p:cNvSpPr/>
          <p:nvPr/>
        </p:nvSpPr>
        <p:spPr>
          <a:xfrm>
            <a:off x="2431159" y="10702482"/>
            <a:ext cx="332233" cy="3322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DD1175-4FF1-CA47-806E-ADD8CC031F78}"/>
              </a:ext>
            </a:extLst>
          </p:cNvPr>
          <p:cNvGrpSpPr/>
          <p:nvPr/>
        </p:nvGrpSpPr>
        <p:grpSpPr>
          <a:xfrm>
            <a:off x="2887378" y="10545433"/>
            <a:ext cx="5636571" cy="1792734"/>
            <a:chOff x="3025030" y="10966664"/>
            <a:chExt cx="5636571" cy="179273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3C1EB2-1E3F-3345-893E-F46E3CC528B8}"/>
                </a:ext>
              </a:extLst>
            </p:cNvPr>
            <p:cNvSpPr txBox="1"/>
            <p:nvPr/>
          </p:nvSpPr>
          <p:spPr>
            <a:xfrm>
              <a:off x="3025031" y="11728988"/>
              <a:ext cx="5636570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08F5FF-DCBB-C340-AB62-E91817785907}"/>
                </a:ext>
              </a:extLst>
            </p:cNvPr>
            <p:cNvSpPr txBox="1"/>
            <p:nvPr/>
          </p:nvSpPr>
          <p:spPr>
            <a:xfrm>
              <a:off x="3025030" y="10966664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Community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89F17DD-7796-9841-B22C-8B9FEDC4C8B9}"/>
              </a:ext>
            </a:extLst>
          </p:cNvPr>
          <p:cNvGrpSpPr/>
          <p:nvPr/>
        </p:nvGrpSpPr>
        <p:grpSpPr>
          <a:xfrm>
            <a:off x="9199217" y="10539297"/>
            <a:ext cx="6103709" cy="1792734"/>
            <a:chOff x="9336869" y="10960528"/>
            <a:chExt cx="6103709" cy="179273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4F86D9-5DEA-394E-A0C1-B565D08113F0}"/>
                </a:ext>
              </a:extLst>
            </p:cNvPr>
            <p:cNvSpPr txBox="1"/>
            <p:nvPr/>
          </p:nvSpPr>
          <p:spPr>
            <a:xfrm>
              <a:off x="9804008" y="11722852"/>
              <a:ext cx="5636570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2521E8D-1EBD-284B-8923-51D20518CAB9}"/>
                </a:ext>
              </a:extLst>
            </p:cNvPr>
            <p:cNvGrpSpPr/>
            <p:nvPr/>
          </p:nvGrpSpPr>
          <p:grpSpPr>
            <a:xfrm>
              <a:off x="9336869" y="10960528"/>
              <a:ext cx="4934027" cy="646331"/>
              <a:chOff x="9336869" y="10960528"/>
              <a:chExt cx="4934027" cy="646331"/>
            </a:xfrm>
          </p:grpSpPr>
          <p:sp>
            <p:nvSpPr>
              <p:cNvPr id="34" name="Oval 34">
                <a:extLst>
                  <a:ext uri="{FF2B5EF4-FFF2-40B4-BE49-F238E27FC236}">
                    <a16:creationId xmlns:a16="http://schemas.microsoft.com/office/drawing/2014/main" id="{93F21B77-4F97-604B-8891-5C4553376C90}"/>
                  </a:ext>
                </a:extLst>
              </p:cNvPr>
              <p:cNvSpPr/>
              <p:nvPr/>
            </p:nvSpPr>
            <p:spPr>
              <a:xfrm>
                <a:off x="9336869" y="11123713"/>
                <a:ext cx="332233" cy="3322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247ECF-BC50-D045-B622-C23CEA5C5293}"/>
                  </a:ext>
                </a:extLst>
              </p:cNvPr>
              <p:cNvSpPr txBox="1"/>
              <p:nvPr/>
            </p:nvSpPr>
            <p:spPr>
              <a:xfrm>
                <a:off x="9804007" y="10960528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Competitors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B2C582B-F7EB-FC4B-ABB1-FA0302384CFF}"/>
              </a:ext>
            </a:extLst>
          </p:cNvPr>
          <p:cNvGrpSpPr/>
          <p:nvPr/>
        </p:nvGrpSpPr>
        <p:grpSpPr>
          <a:xfrm>
            <a:off x="16085113" y="10539297"/>
            <a:ext cx="5861380" cy="1792734"/>
            <a:chOff x="16175386" y="10960528"/>
            <a:chExt cx="5861380" cy="1792734"/>
          </a:xfrm>
        </p:grpSpPr>
        <p:sp>
          <p:nvSpPr>
            <p:cNvPr id="33" name="Oval 35">
              <a:extLst>
                <a:ext uri="{FF2B5EF4-FFF2-40B4-BE49-F238E27FC236}">
                  <a16:creationId xmlns:a16="http://schemas.microsoft.com/office/drawing/2014/main" id="{7E9DA895-DC72-6943-A0D7-350264147667}"/>
                </a:ext>
              </a:extLst>
            </p:cNvPr>
            <p:cNvSpPr/>
            <p:nvPr/>
          </p:nvSpPr>
          <p:spPr>
            <a:xfrm>
              <a:off x="16175386" y="11123713"/>
              <a:ext cx="332233" cy="3322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8428C16-911F-AD42-810F-75E5C25CBAE1}"/>
                </a:ext>
              </a:extLst>
            </p:cNvPr>
            <p:cNvSpPr txBox="1"/>
            <p:nvPr/>
          </p:nvSpPr>
          <p:spPr>
            <a:xfrm>
              <a:off x="16669757" y="11722852"/>
              <a:ext cx="5367009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324870-929A-AD46-90BC-CA478ACECAEA}"/>
                </a:ext>
              </a:extLst>
            </p:cNvPr>
            <p:cNvSpPr txBox="1"/>
            <p:nvPr/>
          </p:nvSpPr>
          <p:spPr>
            <a:xfrm>
              <a:off x="16669756" y="10960528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Financial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15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0EB60486-B4C2-AA43-9900-3FF60BF5EB19}"/>
              </a:ext>
            </a:extLst>
          </p:cNvPr>
          <p:cNvSpPr txBox="1"/>
          <p:nvPr/>
        </p:nvSpPr>
        <p:spPr>
          <a:xfrm>
            <a:off x="6966191" y="1071658"/>
            <a:ext cx="104454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Horizontal Bar Charts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5791E930-9854-F649-A644-6499C8234342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E369B1-EA6D-D54E-B01B-F74790C76CE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816780-003A-BD42-9C0F-DE820AB6C24B}"/>
              </a:ext>
            </a:extLst>
          </p:cNvPr>
          <p:cNvGrpSpPr/>
          <p:nvPr/>
        </p:nvGrpSpPr>
        <p:grpSpPr>
          <a:xfrm>
            <a:off x="1626802" y="4211781"/>
            <a:ext cx="21133571" cy="8128218"/>
            <a:chOff x="1626802" y="4156363"/>
            <a:chExt cx="21133571" cy="8128218"/>
          </a:xfrm>
        </p:grpSpPr>
        <p:graphicFrame>
          <p:nvGraphicFramePr>
            <p:cNvPr id="42" name="Chart 28">
              <a:extLst>
                <a:ext uri="{FF2B5EF4-FFF2-40B4-BE49-F238E27FC236}">
                  <a16:creationId xmlns:a16="http://schemas.microsoft.com/office/drawing/2014/main" id="{30E9B61A-0542-934F-BBFF-C9911270C5B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63993796"/>
                </p:ext>
              </p:extLst>
            </p:nvPr>
          </p:nvGraphicFramePr>
          <p:xfrm>
            <a:off x="7816943" y="4156363"/>
            <a:ext cx="14943430" cy="81282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62D2CE5-2430-B649-B075-4AB3634E17F0}"/>
                </a:ext>
              </a:extLst>
            </p:cNvPr>
            <p:cNvGrpSpPr/>
            <p:nvPr/>
          </p:nvGrpSpPr>
          <p:grpSpPr>
            <a:xfrm>
              <a:off x="1709929" y="9468413"/>
              <a:ext cx="4923108" cy="646331"/>
              <a:chOff x="1626802" y="7848245"/>
              <a:chExt cx="4923108" cy="646331"/>
            </a:xfrm>
          </p:grpSpPr>
          <p:sp>
            <p:nvSpPr>
              <p:cNvPr id="16" name="Oval 1">
                <a:extLst>
                  <a:ext uri="{FF2B5EF4-FFF2-40B4-BE49-F238E27FC236}">
                    <a16:creationId xmlns:a16="http://schemas.microsoft.com/office/drawing/2014/main" id="{CDA6898F-1034-4C44-AFFC-FE9C017A440E}"/>
                  </a:ext>
                </a:extLst>
              </p:cNvPr>
              <p:cNvSpPr/>
              <p:nvPr/>
            </p:nvSpPr>
            <p:spPr>
              <a:xfrm>
                <a:off x="1626802" y="8005294"/>
                <a:ext cx="332233" cy="33223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9F89FE-DA72-A04E-8E40-3EFAC5F9FFB4}"/>
                  </a:ext>
                </a:extLst>
              </p:cNvPr>
              <p:cNvSpPr txBox="1"/>
              <p:nvPr/>
            </p:nvSpPr>
            <p:spPr>
              <a:xfrm>
                <a:off x="2083021" y="7848245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Visit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86E4E4-04C0-0947-AA85-8DDD97952DA5}"/>
                </a:ext>
              </a:extLst>
            </p:cNvPr>
            <p:cNvGrpSpPr/>
            <p:nvPr/>
          </p:nvGrpSpPr>
          <p:grpSpPr>
            <a:xfrm>
              <a:off x="1709929" y="10553331"/>
              <a:ext cx="4934027" cy="646331"/>
              <a:chOff x="9336869" y="10960528"/>
              <a:chExt cx="4934027" cy="646331"/>
            </a:xfrm>
          </p:grpSpPr>
          <p:sp>
            <p:nvSpPr>
              <p:cNvPr id="23" name="Oval 34">
                <a:extLst>
                  <a:ext uri="{FF2B5EF4-FFF2-40B4-BE49-F238E27FC236}">
                    <a16:creationId xmlns:a16="http://schemas.microsoft.com/office/drawing/2014/main" id="{F1DFC987-B5CA-774D-9798-E442D3800AD3}"/>
                  </a:ext>
                </a:extLst>
              </p:cNvPr>
              <p:cNvSpPr/>
              <p:nvPr/>
            </p:nvSpPr>
            <p:spPr>
              <a:xfrm>
                <a:off x="9336869" y="11123713"/>
                <a:ext cx="332233" cy="3322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78EB4E9-CA96-204C-995D-214890245EF3}"/>
                  </a:ext>
                </a:extLst>
              </p:cNvPr>
              <p:cNvSpPr txBox="1"/>
              <p:nvPr/>
            </p:nvSpPr>
            <p:spPr>
              <a:xfrm>
                <a:off x="9804007" y="10960528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Clients</a:t>
                </a:r>
              </a:p>
            </p:txBody>
          </p:sp>
        </p:grpSp>
        <p:sp>
          <p:nvSpPr>
            <p:cNvPr id="25" name="Rectangle 30">
              <a:extLst>
                <a:ext uri="{FF2B5EF4-FFF2-40B4-BE49-F238E27FC236}">
                  <a16:creationId xmlns:a16="http://schemas.microsoft.com/office/drawing/2014/main" id="{8FB9200B-D5FF-E247-8964-8F83117FF55D}"/>
                </a:ext>
              </a:extLst>
            </p:cNvPr>
            <p:cNvSpPr/>
            <p:nvPr/>
          </p:nvSpPr>
          <p:spPr>
            <a:xfrm>
              <a:off x="1626802" y="4156363"/>
              <a:ext cx="5339389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That’s why we </a:t>
              </a:r>
            </a:p>
            <a:p>
              <a:r>
                <a:rPr lang="en-US" sz="54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provide point solutions 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EAE1206-F49C-264F-9D01-29003F24DBEA}"/>
                </a:ext>
              </a:extLst>
            </p:cNvPr>
            <p:cNvGrpSpPr/>
            <p:nvPr/>
          </p:nvGrpSpPr>
          <p:grpSpPr>
            <a:xfrm>
              <a:off x="1709929" y="11638249"/>
              <a:ext cx="4934027" cy="646331"/>
              <a:chOff x="9336869" y="10960528"/>
              <a:chExt cx="4934027" cy="646331"/>
            </a:xfrm>
          </p:grpSpPr>
          <p:sp>
            <p:nvSpPr>
              <p:cNvPr id="32" name="Oval 34">
                <a:extLst>
                  <a:ext uri="{FF2B5EF4-FFF2-40B4-BE49-F238E27FC236}">
                    <a16:creationId xmlns:a16="http://schemas.microsoft.com/office/drawing/2014/main" id="{7D9D95C8-FD29-A148-9C06-53187A7FB078}"/>
                  </a:ext>
                </a:extLst>
              </p:cNvPr>
              <p:cNvSpPr/>
              <p:nvPr/>
            </p:nvSpPr>
            <p:spPr>
              <a:xfrm>
                <a:off x="9336869" y="11123713"/>
                <a:ext cx="332233" cy="33223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2D075C9-7AC8-6248-A7D3-0B722811EB7E}"/>
                  </a:ext>
                </a:extLst>
              </p:cNvPr>
              <p:cNvSpPr txBox="1"/>
              <p:nvPr/>
            </p:nvSpPr>
            <p:spPr>
              <a:xfrm>
                <a:off x="9804007" y="10960528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Sales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23E4FEA-5E0B-1B4F-8FD4-1C56B60A5270}"/>
                </a:ext>
              </a:extLst>
            </p:cNvPr>
            <p:cNvSpPr txBox="1"/>
            <p:nvPr/>
          </p:nvSpPr>
          <p:spPr>
            <a:xfrm>
              <a:off x="1626802" y="7366642"/>
              <a:ext cx="4219816" cy="1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1797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0EB60486-B4C2-AA43-9900-3FF60BF5EB19}"/>
              </a:ext>
            </a:extLst>
          </p:cNvPr>
          <p:cNvSpPr txBox="1"/>
          <p:nvPr/>
        </p:nvSpPr>
        <p:spPr>
          <a:xfrm>
            <a:off x="6966191" y="1071658"/>
            <a:ext cx="104454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Horizontal Bar Charts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5791E930-9854-F649-A644-6499C8234342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E369B1-EA6D-D54E-B01B-F74790C76CE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hart 65">
            <a:extLst>
              <a:ext uri="{FF2B5EF4-FFF2-40B4-BE49-F238E27FC236}">
                <a16:creationId xmlns:a16="http://schemas.microsoft.com/office/drawing/2014/main" id="{B63ACF81-9A01-064C-A537-AB9B47BE0F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7065104"/>
              </p:ext>
            </p:extLst>
          </p:nvPr>
        </p:nvGraphicFramePr>
        <p:xfrm>
          <a:off x="1946204" y="4444784"/>
          <a:ext cx="20485243" cy="4743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31501D48-E27C-FF49-A395-D975238E4330}"/>
              </a:ext>
            </a:extLst>
          </p:cNvPr>
          <p:cNvGrpSpPr/>
          <p:nvPr/>
        </p:nvGrpSpPr>
        <p:grpSpPr>
          <a:xfrm>
            <a:off x="8122851" y="10433658"/>
            <a:ext cx="8131948" cy="646331"/>
            <a:chOff x="7816943" y="11058489"/>
            <a:chExt cx="8131948" cy="646331"/>
          </a:xfrm>
        </p:grpSpPr>
        <p:sp>
          <p:nvSpPr>
            <p:cNvPr id="15" name="TextBox 24">
              <a:extLst>
                <a:ext uri="{FF2B5EF4-FFF2-40B4-BE49-F238E27FC236}">
                  <a16:creationId xmlns:a16="http://schemas.microsoft.com/office/drawing/2014/main" id="{D0A03DD7-472D-164F-86F8-9D36DC8AC4B1}"/>
                </a:ext>
              </a:extLst>
            </p:cNvPr>
            <p:cNvSpPr txBox="1"/>
            <p:nvPr/>
          </p:nvSpPr>
          <p:spPr>
            <a:xfrm>
              <a:off x="8479703" y="11058489"/>
              <a:ext cx="2720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Visits</a:t>
              </a:r>
            </a:p>
          </p:txBody>
        </p:sp>
        <p:sp>
          <p:nvSpPr>
            <p:cNvPr id="25" name="TextBox 25">
              <a:extLst>
                <a:ext uri="{FF2B5EF4-FFF2-40B4-BE49-F238E27FC236}">
                  <a16:creationId xmlns:a16="http://schemas.microsoft.com/office/drawing/2014/main" id="{48F9CC93-DB5E-A644-A1EF-DD5CDDE28FD2}"/>
                </a:ext>
              </a:extLst>
            </p:cNvPr>
            <p:cNvSpPr txBox="1"/>
            <p:nvPr/>
          </p:nvSpPr>
          <p:spPr>
            <a:xfrm>
              <a:off x="11377193" y="11058489"/>
              <a:ext cx="2720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Clients</a:t>
              </a:r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2FCC11B9-844A-0E4C-9356-C933074A999A}"/>
                </a:ext>
              </a:extLst>
            </p:cNvPr>
            <p:cNvSpPr txBox="1"/>
            <p:nvPr/>
          </p:nvSpPr>
          <p:spPr>
            <a:xfrm>
              <a:off x="14517632" y="11058489"/>
              <a:ext cx="14312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Sales</a:t>
              </a:r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7F63251A-F34D-BE4F-BB80-4DC0E44BEC56}"/>
                </a:ext>
              </a:extLst>
            </p:cNvPr>
            <p:cNvSpPr/>
            <p:nvPr/>
          </p:nvSpPr>
          <p:spPr>
            <a:xfrm>
              <a:off x="7816943" y="11138705"/>
              <a:ext cx="485899" cy="4858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911D918C-98B2-2F42-8974-A36297CDFED8}"/>
                </a:ext>
              </a:extLst>
            </p:cNvPr>
            <p:cNvSpPr/>
            <p:nvPr/>
          </p:nvSpPr>
          <p:spPr>
            <a:xfrm>
              <a:off x="10714433" y="11138705"/>
              <a:ext cx="485899" cy="4858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F77E53DF-09EF-0147-B7CD-67B7F4D1BC21}"/>
                </a:ext>
              </a:extLst>
            </p:cNvPr>
            <p:cNvSpPr/>
            <p:nvPr/>
          </p:nvSpPr>
          <p:spPr>
            <a:xfrm>
              <a:off x="13854872" y="11138705"/>
              <a:ext cx="485899" cy="4858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033C45E-289E-FB40-B465-8F22C65DACD0}"/>
              </a:ext>
            </a:extLst>
          </p:cNvPr>
          <p:cNvSpPr txBox="1"/>
          <p:nvPr/>
        </p:nvSpPr>
        <p:spPr>
          <a:xfrm>
            <a:off x="3233650" y="11525267"/>
            <a:ext cx="17910351" cy="1002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Business professionals like you connecting to share advice. Business professionals like you connecting to share advice.</a:t>
            </a:r>
          </a:p>
        </p:txBody>
      </p:sp>
    </p:spTree>
    <p:extLst>
      <p:ext uri="{BB962C8B-B14F-4D97-AF65-F5344CB8AC3E}">
        <p14:creationId xmlns:p14="http://schemas.microsoft.com/office/powerpoint/2010/main" val="46047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4C0684D-0066-9E4D-BCF7-9EBB0B1548BA}"/>
              </a:ext>
            </a:extLst>
          </p:cNvPr>
          <p:cNvGrpSpPr/>
          <p:nvPr/>
        </p:nvGrpSpPr>
        <p:grpSpPr>
          <a:xfrm>
            <a:off x="1812300" y="4379909"/>
            <a:ext cx="22574875" cy="8071929"/>
            <a:chOff x="1812300" y="4061306"/>
            <a:chExt cx="22574875" cy="8071929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12BF997D-4C56-0D4D-9BAD-7B49B5C77497}"/>
                </a:ext>
              </a:extLst>
            </p:cNvPr>
            <p:cNvSpPr/>
            <p:nvPr/>
          </p:nvSpPr>
          <p:spPr>
            <a:xfrm>
              <a:off x="16583890" y="4061306"/>
              <a:ext cx="7803285" cy="37822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880777D6-C156-3041-95FD-3711FBFF6991}"/>
                </a:ext>
              </a:extLst>
            </p:cNvPr>
            <p:cNvSpPr/>
            <p:nvPr/>
          </p:nvSpPr>
          <p:spPr>
            <a:xfrm>
              <a:off x="16583890" y="8350944"/>
              <a:ext cx="7803285" cy="37822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graphicFrame>
          <p:nvGraphicFramePr>
            <p:cNvPr id="12" name="Chart 23">
              <a:extLst>
                <a:ext uri="{FF2B5EF4-FFF2-40B4-BE49-F238E27FC236}">
                  <a16:creationId xmlns:a16="http://schemas.microsoft.com/office/drawing/2014/main" id="{52C345DE-8061-864D-85FB-22A7819C415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26833143"/>
                </p:ext>
              </p:extLst>
            </p:nvPr>
          </p:nvGraphicFramePr>
          <p:xfrm>
            <a:off x="1812300" y="4061306"/>
            <a:ext cx="13250061" cy="80405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3" name="TextBox 24">
              <a:extLst>
                <a:ext uri="{FF2B5EF4-FFF2-40B4-BE49-F238E27FC236}">
                  <a16:creationId xmlns:a16="http://schemas.microsoft.com/office/drawing/2014/main" id="{B18D20D2-059C-9947-A7FB-D9432B0271D6}"/>
                </a:ext>
              </a:extLst>
            </p:cNvPr>
            <p:cNvSpPr txBox="1"/>
            <p:nvPr/>
          </p:nvSpPr>
          <p:spPr>
            <a:xfrm>
              <a:off x="17079719" y="5740799"/>
              <a:ext cx="4479019" cy="1547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14" name="TextBox 25">
              <a:extLst>
                <a:ext uri="{FF2B5EF4-FFF2-40B4-BE49-F238E27FC236}">
                  <a16:creationId xmlns:a16="http://schemas.microsoft.com/office/drawing/2014/main" id="{8C2ED6D9-73F9-5B48-B62A-7C6B03ED3C68}"/>
                </a:ext>
              </a:extLst>
            </p:cNvPr>
            <p:cNvSpPr txBox="1"/>
            <p:nvPr/>
          </p:nvSpPr>
          <p:spPr>
            <a:xfrm>
              <a:off x="17079718" y="4790027"/>
              <a:ext cx="39427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Store A</a:t>
              </a:r>
            </a:p>
          </p:txBody>
        </p:sp>
        <p:sp>
          <p:nvSpPr>
            <p:cNvPr id="15" name="TextBox 26">
              <a:extLst>
                <a:ext uri="{FF2B5EF4-FFF2-40B4-BE49-F238E27FC236}">
                  <a16:creationId xmlns:a16="http://schemas.microsoft.com/office/drawing/2014/main" id="{320DCA6F-AE24-7348-BA79-0DDFC6C2AC20}"/>
                </a:ext>
              </a:extLst>
            </p:cNvPr>
            <p:cNvSpPr txBox="1"/>
            <p:nvPr/>
          </p:nvSpPr>
          <p:spPr>
            <a:xfrm>
              <a:off x="17079718" y="9887140"/>
              <a:ext cx="4479019" cy="1547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16" name="TextBox 27">
              <a:extLst>
                <a:ext uri="{FF2B5EF4-FFF2-40B4-BE49-F238E27FC236}">
                  <a16:creationId xmlns:a16="http://schemas.microsoft.com/office/drawing/2014/main" id="{861C513A-4AA5-714D-BBBF-F990D7CBB934}"/>
                </a:ext>
              </a:extLst>
            </p:cNvPr>
            <p:cNvSpPr txBox="1"/>
            <p:nvPr/>
          </p:nvSpPr>
          <p:spPr>
            <a:xfrm>
              <a:off x="16941463" y="9053862"/>
              <a:ext cx="39427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Store B</a:t>
              </a:r>
            </a:p>
          </p:txBody>
        </p:sp>
      </p:grpSp>
      <p:sp>
        <p:nvSpPr>
          <p:cNvPr id="23" name="CuadroTexto 350">
            <a:extLst>
              <a:ext uri="{FF2B5EF4-FFF2-40B4-BE49-F238E27FC236}">
                <a16:creationId xmlns:a16="http://schemas.microsoft.com/office/drawing/2014/main" id="{4B9477A1-A5A5-B149-9985-6D28BC565968}"/>
              </a:ext>
            </a:extLst>
          </p:cNvPr>
          <p:cNvSpPr txBox="1"/>
          <p:nvPr/>
        </p:nvSpPr>
        <p:spPr>
          <a:xfrm>
            <a:off x="6966191" y="1071658"/>
            <a:ext cx="104454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Horizontal Bar Charts</a:t>
            </a:r>
          </a:p>
        </p:txBody>
      </p:sp>
      <p:sp>
        <p:nvSpPr>
          <p:cNvPr id="24" name="CuadroTexto 351">
            <a:extLst>
              <a:ext uri="{FF2B5EF4-FFF2-40B4-BE49-F238E27FC236}">
                <a16:creationId xmlns:a16="http://schemas.microsoft.com/office/drawing/2014/main" id="{AADE0C5F-5D06-9A47-98A9-F880D21516F1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F14A33-3B40-9440-AAF4-812894D2B26C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30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EA53CE-A0C7-5B4A-AF88-7AA289F142FC}"/>
              </a:ext>
            </a:extLst>
          </p:cNvPr>
          <p:cNvGrpSpPr/>
          <p:nvPr/>
        </p:nvGrpSpPr>
        <p:grpSpPr>
          <a:xfrm>
            <a:off x="1901350" y="4685948"/>
            <a:ext cx="20584473" cy="7376631"/>
            <a:chOff x="1278000" y="4935329"/>
            <a:chExt cx="20584473" cy="7376631"/>
          </a:xfrm>
        </p:grpSpPr>
        <p:graphicFrame>
          <p:nvGraphicFramePr>
            <p:cNvPr id="20" name="Chart 22">
              <a:extLst>
                <a:ext uri="{FF2B5EF4-FFF2-40B4-BE49-F238E27FC236}">
                  <a16:creationId xmlns:a16="http://schemas.microsoft.com/office/drawing/2014/main" id="{5654BD48-4AB4-014C-BB27-4A35894E3F1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73404914"/>
                </p:ext>
              </p:extLst>
            </p:nvPr>
          </p:nvGraphicFramePr>
          <p:xfrm>
            <a:off x="1278000" y="4935329"/>
            <a:ext cx="14825600" cy="73212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9BEB953-58BF-BF4A-BD09-A1C30D649B5F}"/>
                </a:ext>
              </a:extLst>
            </p:cNvPr>
            <p:cNvGrpSpPr/>
            <p:nvPr/>
          </p:nvGrpSpPr>
          <p:grpSpPr>
            <a:xfrm>
              <a:off x="17731676" y="7533737"/>
              <a:ext cx="4130797" cy="4778223"/>
              <a:chOff x="17731676" y="7696381"/>
              <a:chExt cx="4130797" cy="4778223"/>
            </a:xfrm>
          </p:grpSpPr>
          <p:sp>
            <p:nvSpPr>
              <p:cNvPr id="21" name="TextBox 24">
                <a:extLst>
                  <a:ext uri="{FF2B5EF4-FFF2-40B4-BE49-F238E27FC236}">
                    <a16:creationId xmlns:a16="http://schemas.microsoft.com/office/drawing/2014/main" id="{D4767222-A19C-D542-B38E-E68CF99E1D4B}"/>
                  </a:ext>
                </a:extLst>
              </p:cNvPr>
              <p:cNvSpPr txBox="1"/>
              <p:nvPr/>
            </p:nvSpPr>
            <p:spPr>
              <a:xfrm>
                <a:off x="18465909" y="7696381"/>
                <a:ext cx="27206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Visits</a:t>
                </a:r>
              </a:p>
            </p:txBody>
          </p:sp>
          <p:sp>
            <p:nvSpPr>
              <p:cNvPr id="22" name="TextBox 25">
                <a:extLst>
                  <a:ext uri="{FF2B5EF4-FFF2-40B4-BE49-F238E27FC236}">
                    <a16:creationId xmlns:a16="http://schemas.microsoft.com/office/drawing/2014/main" id="{C7ED6ED4-4751-3D4B-8867-C7E93E08CEC2}"/>
                  </a:ext>
                </a:extLst>
              </p:cNvPr>
              <p:cNvSpPr txBox="1"/>
              <p:nvPr/>
            </p:nvSpPr>
            <p:spPr>
              <a:xfrm>
                <a:off x="18465909" y="8834289"/>
                <a:ext cx="27206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Clients</a:t>
                </a:r>
              </a:p>
            </p:txBody>
          </p:sp>
          <p:sp>
            <p:nvSpPr>
              <p:cNvPr id="23" name="TextBox 26">
                <a:extLst>
                  <a:ext uri="{FF2B5EF4-FFF2-40B4-BE49-F238E27FC236}">
                    <a16:creationId xmlns:a16="http://schemas.microsoft.com/office/drawing/2014/main" id="{CB2C8182-4BAA-914D-AC18-A141901A9F0A}"/>
                  </a:ext>
                </a:extLst>
              </p:cNvPr>
              <p:cNvSpPr txBox="1"/>
              <p:nvPr/>
            </p:nvSpPr>
            <p:spPr>
              <a:xfrm>
                <a:off x="18465909" y="9880773"/>
                <a:ext cx="27206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Sales</a:t>
                </a:r>
              </a:p>
            </p:txBody>
          </p:sp>
          <p:sp>
            <p:nvSpPr>
              <p:cNvPr id="24" name="Rectangle 2">
                <a:extLst>
                  <a:ext uri="{FF2B5EF4-FFF2-40B4-BE49-F238E27FC236}">
                    <a16:creationId xmlns:a16="http://schemas.microsoft.com/office/drawing/2014/main" id="{B87E9F9D-8092-B34A-BC80-EE466A728476}"/>
                  </a:ext>
                </a:extLst>
              </p:cNvPr>
              <p:cNvSpPr/>
              <p:nvPr/>
            </p:nvSpPr>
            <p:spPr>
              <a:xfrm>
                <a:off x="17803149" y="7778755"/>
                <a:ext cx="485899" cy="4858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8">
                <a:extLst>
                  <a:ext uri="{FF2B5EF4-FFF2-40B4-BE49-F238E27FC236}">
                    <a16:creationId xmlns:a16="http://schemas.microsoft.com/office/drawing/2014/main" id="{1741E591-A7B6-8648-B524-9F1C0FBBD8AF}"/>
                  </a:ext>
                </a:extLst>
              </p:cNvPr>
              <p:cNvSpPr/>
              <p:nvPr/>
            </p:nvSpPr>
            <p:spPr>
              <a:xfrm>
                <a:off x="17803149" y="8897749"/>
                <a:ext cx="485899" cy="4858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9">
                <a:extLst>
                  <a:ext uri="{FF2B5EF4-FFF2-40B4-BE49-F238E27FC236}">
                    <a16:creationId xmlns:a16="http://schemas.microsoft.com/office/drawing/2014/main" id="{9B017024-D76A-C54F-958E-218C2E4716E2}"/>
                  </a:ext>
                </a:extLst>
              </p:cNvPr>
              <p:cNvSpPr/>
              <p:nvPr/>
            </p:nvSpPr>
            <p:spPr>
              <a:xfrm>
                <a:off x="17803149" y="9947621"/>
                <a:ext cx="485899" cy="48589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24">
                <a:extLst>
                  <a:ext uri="{FF2B5EF4-FFF2-40B4-BE49-F238E27FC236}">
                    <a16:creationId xmlns:a16="http://schemas.microsoft.com/office/drawing/2014/main" id="{96015E0F-F499-CC43-ACF8-F31E03BE09BD}"/>
                  </a:ext>
                </a:extLst>
              </p:cNvPr>
              <p:cNvSpPr txBox="1"/>
              <p:nvPr/>
            </p:nvSpPr>
            <p:spPr>
              <a:xfrm>
                <a:off x="17731676" y="10927257"/>
                <a:ext cx="4130797" cy="1547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</p:grpSp>
      </p:grpSp>
      <p:sp>
        <p:nvSpPr>
          <p:cNvPr id="15" name="CuadroTexto 350">
            <a:extLst>
              <a:ext uri="{FF2B5EF4-FFF2-40B4-BE49-F238E27FC236}">
                <a16:creationId xmlns:a16="http://schemas.microsoft.com/office/drawing/2014/main" id="{684BF865-7E74-3E42-B388-B168CEAD066B}"/>
              </a:ext>
            </a:extLst>
          </p:cNvPr>
          <p:cNvSpPr txBox="1"/>
          <p:nvPr/>
        </p:nvSpPr>
        <p:spPr>
          <a:xfrm>
            <a:off x="6966191" y="1071658"/>
            <a:ext cx="104454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Horizontal Bar Charts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68D30FF8-53D8-4545-A890-A29B14C714C3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2BE05C-8704-1447-B49A-A895156564A2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26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adroTexto 350">
            <a:extLst>
              <a:ext uri="{FF2B5EF4-FFF2-40B4-BE49-F238E27FC236}">
                <a16:creationId xmlns:a16="http://schemas.microsoft.com/office/drawing/2014/main" id="{11D734C6-236E-044F-B713-CCF9EEFFF077}"/>
              </a:ext>
            </a:extLst>
          </p:cNvPr>
          <p:cNvSpPr txBox="1"/>
          <p:nvPr/>
        </p:nvSpPr>
        <p:spPr>
          <a:xfrm>
            <a:off x="6966191" y="1071658"/>
            <a:ext cx="104454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Horizontal Bar Charts</a:t>
            </a:r>
          </a:p>
        </p:txBody>
      </p:sp>
      <p:sp>
        <p:nvSpPr>
          <p:cNvPr id="84" name="CuadroTexto 351">
            <a:extLst>
              <a:ext uri="{FF2B5EF4-FFF2-40B4-BE49-F238E27FC236}">
                <a16:creationId xmlns:a16="http://schemas.microsoft.com/office/drawing/2014/main" id="{3DF22680-1F20-6D4F-B712-7C6D7DB239D6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85" name="Rectangle 45">
            <a:extLst>
              <a:ext uri="{FF2B5EF4-FFF2-40B4-BE49-F238E27FC236}">
                <a16:creationId xmlns:a16="http://schemas.microsoft.com/office/drawing/2014/main" id="{1A72AEF9-9F43-A142-A621-D490BFAD2E76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24">
            <a:extLst>
              <a:ext uri="{FF2B5EF4-FFF2-40B4-BE49-F238E27FC236}">
                <a16:creationId xmlns:a16="http://schemas.microsoft.com/office/drawing/2014/main" id="{97655D64-BF4E-0C47-8282-D2D72389C2DD}"/>
              </a:ext>
            </a:extLst>
          </p:cNvPr>
          <p:cNvGrpSpPr/>
          <p:nvPr/>
        </p:nvGrpSpPr>
        <p:grpSpPr>
          <a:xfrm>
            <a:off x="2197610" y="4266860"/>
            <a:ext cx="9180561" cy="6001840"/>
            <a:chOff x="1382243" y="4535159"/>
            <a:chExt cx="11465855" cy="7495865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CC546CD-6AB6-914E-B198-339E9FAA0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5964" y="4535159"/>
              <a:ext cx="1428984" cy="1060490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F0E821D4-6463-C84D-8A69-D95687080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561" y="8269919"/>
              <a:ext cx="1501421" cy="1541327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39B9ACE-BE33-3743-AD1B-E06E3F3FD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295" y="8559744"/>
              <a:ext cx="2976501" cy="2937750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D36D24-FAB5-6F42-8E11-E13F871A2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1298" y="8085484"/>
              <a:ext cx="1442151" cy="1699414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61F7E886-08A5-3E44-96CD-738C27076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389" y="6254336"/>
              <a:ext cx="1692388" cy="2931165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D008DD92-3753-7D43-AD69-2A24DBF4E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641" y="8421421"/>
              <a:ext cx="1850434" cy="994623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06F2CDB6-E66A-6B44-B25D-B6B9A6195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1707" y="7617821"/>
              <a:ext cx="1567272" cy="869470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F0EB9528-0E7B-BA4F-A47E-C7E7084CF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449" y="6787874"/>
              <a:ext cx="1745072" cy="882644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55607997-C79E-F94D-83B7-636D5534A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5128" y="5997449"/>
              <a:ext cx="1501421" cy="1001208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4AD6284D-6A99-3E46-B9B4-2A0596DFE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390" y="6069901"/>
              <a:ext cx="1508005" cy="1244921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DF6AEC11-DF17-714C-8365-EA88C1EC1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153" y="5174083"/>
              <a:ext cx="1402642" cy="902408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817244EE-4DD9-4441-AFE0-39124F2DA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457" y="7202848"/>
              <a:ext cx="1567272" cy="1231747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AF40D318-E545-AC43-A9B0-B602BF267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998" y="6761525"/>
              <a:ext cx="1205088" cy="1508398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428EC5DC-6026-6C41-B838-ECB5FE904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931" y="6484879"/>
              <a:ext cx="1382888" cy="2094624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99791FFD-5F96-8748-8B3D-F4C2F97DC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851" y="5180676"/>
              <a:ext cx="1718730" cy="1455701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4FDF5DF-DA60-9942-AD77-B4EE018BA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490" y="4792046"/>
              <a:ext cx="1270938" cy="2081454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41A0D8C7-830E-244C-95FC-C172B647B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3477" y="4838154"/>
              <a:ext cx="2179693" cy="1409593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04597AD3-9235-4049-8C0F-5CF5005F0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7631" y="5009415"/>
              <a:ext cx="770467" cy="1231747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AD7B160D-0F5F-0149-B3F4-5289ACF9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972" y="5852540"/>
              <a:ext cx="1593613" cy="1172465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4D0E9C0-25AE-C742-BD1C-A343962EC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9355" y="5773491"/>
              <a:ext cx="368771" cy="665276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41BC148D-B20C-7140-AD9B-52C316D89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9102" y="5687861"/>
              <a:ext cx="329259" cy="731143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1" name="Freeform 26">
              <a:extLst>
                <a:ext uri="{FF2B5EF4-FFF2-40B4-BE49-F238E27FC236}">
                  <a16:creationId xmlns:a16="http://schemas.microsoft.com/office/drawing/2014/main" id="{ED01F156-DAAF-FC4D-BEAF-CAC1F46C9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3989" y="6577094"/>
              <a:ext cx="368771" cy="335932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2" name="Freeform 27">
              <a:extLst>
                <a:ext uri="{FF2B5EF4-FFF2-40B4-BE49-F238E27FC236}">
                  <a16:creationId xmlns:a16="http://schemas.microsoft.com/office/drawing/2014/main" id="{B843148E-271F-2B4D-AC73-85630E070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63247" y="6544157"/>
              <a:ext cx="158046" cy="204194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3" name="Freeform 28">
              <a:extLst>
                <a:ext uri="{FF2B5EF4-FFF2-40B4-BE49-F238E27FC236}">
                  <a16:creationId xmlns:a16="http://schemas.microsoft.com/office/drawing/2014/main" id="{FB824B82-9577-2343-AC7E-3E2B854E8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3989" y="6307025"/>
              <a:ext cx="717784" cy="362281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4" name="Freeform 29">
              <a:extLst>
                <a:ext uri="{FF2B5EF4-FFF2-40B4-BE49-F238E27FC236}">
                  <a16:creationId xmlns:a16="http://schemas.microsoft.com/office/drawing/2014/main" id="{DCD275A8-D268-0946-9D84-207180ED7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87143" y="6642962"/>
              <a:ext cx="65850" cy="46112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5" name="Freeform 30">
              <a:extLst>
                <a:ext uri="{FF2B5EF4-FFF2-40B4-BE49-F238E27FC236}">
                  <a16:creationId xmlns:a16="http://schemas.microsoft.com/office/drawing/2014/main" id="{899F97F4-191D-2441-A9B0-96F384C59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7406" y="6893268"/>
              <a:ext cx="276575" cy="619164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6" name="Freeform 31">
              <a:extLst>
                <a:ext uri="{FF2B5EF4-FFF2-40B4-BE49-F238E27FC236}">
                  <a16:creationId xmlns:a16="http://schemas.microsoft.com/office/drawing/2014/main" id="{454D510D-BA36-164F-AC44-A1B321617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4726" y="7321412"/>
              <a:ext cx="217309" cy="355692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7" name="Freeform 33">
              <a:extLst>
                <a:ext uri="{FF2B5EF4-FFF2-40B4-BE49-F238E27FC236}">
                  <a16:creationId xmlns:a16="http://schemas.microsoft.com/office/drawing/2014/main" id="{18A6E99D-91E3-9C45-929B-F9391912D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2105" y="9949578"/>
              <a:ext cx="1916284" cy="1501809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8" name="Freeform 34">
              <a:extLst>
                <a:ext uri="{FF2B5EF4-FFF2-40B4-BE49-F238E27FC236}">
                  <a16:creationId xmlns:a16="http://schemas.microsoft.com/office/drawing/2014/main" id="{502497BE-12CE-7E44-90A2-1BFA8653E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3854" y="9554359"/>
              <a:ext cx="1198505" cy="1060490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9" name="Freeform 35">
              <a:extLst>
                <a:ext uri="{FF2B5EF4-FFF2-40B4-BE49-F238E27FC236}">
                  <a16:creationId xmlns:a16="http://schemas.microsoft.com/office/drawing/2014/main" id="{4C4EC566-666E-604B-A637-34DC47881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8979" y="8605852"/>
              <a:ext cx="1073384" cy="968275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0" name="Freeform 36">
              <a:extLst>
                <a:ext uri="{FF2B5EF4-FFF2-40B4-BE49-F238E27FC236}">
                  <a16:creationId xmlns:a16="http://schemas.microsoft.com/office/drawing/2014/main" id="{5DBA0F11-EE2D-374B-A1A4-C422CA2CA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0417" y="8408246"/>
              <a:ext cx="1817509" cy="592816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1" name="Freeform 37">
              <a:extLst>
                <a:ext uri="{FF2B5EF4-FFF2-40B4-BE49-F238E27FC236}">
                  <a16:creationId xmlns:a16="http://schemas.microsoft.com/office/drawing/2014/main" id="{AAEAC087-860D-3B44-9147-46455DB1A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1113" y="8210637"/>
              <a:ext cx="1817509" cy="803599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2" name="Freeform 38">
              <a:extLst>
                <a:ext uri="{FF2B5EF4-FFF2-40B4-BE49-F238E27FC236}">
                  <a16:creationId xmlns:a16="http://schemas.microsoft.com/office/drawing/2014/main" id="{E31C0473-DD49-374A-9528-CB5E69E73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7705" y="8869328"/>
              <a:ext cx="1119480" cy="1205403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6"/>
                </a:solidFill>
                <a:latin typeface="Montserrat" charset="0"/>
              </a:endParaRPr>
            </a:p>
          </p:txBody>
        </p:sp>
        <p:sp>
          <p:nvSpPr>
            <p:cNvPr id="63" name="Freeform 39">
              <a:extLst>
                <a:ext uri="{FF2B5EF4-FFF2-40B4-BE49-F238E27FC236}">
                  <a16:creationId xmlns:a16="http://schemas.microsoft.com/office/drawing/2014/main" id="{01C15B31-C915-B84D-B47B-A0777FB6F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6476" y="7532191"/>
              <a:ext cx="1633126" cy="915578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4" name="Freeform 40">
              <a:extLst>
                <a:ext uri="{FF2B5EF4-FFF2-40B4-BE49-F238E27FC236}">
                  <a16:creationId xmlns:a16="http://schemas.microsoft.com/office/drawing/2014/main" id="{07EBC96A-7762-F144-8C45-745CC4284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347" y="8770523"/>
              <a:ext cx="1053630" cy="816773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5" name="Freeform 41">
              <a:extLst>
                <a:ext uri="{FF2B5EF4-FFF2-40B4-BE49-F238E27FC236}">
                  <a16:creationId xmlns:a16="http://schemas.microsoft.com/office/drawing/2014/main" id="{326CAC98-DB8D-2145-AF95-475C928F7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4792" y="8922021"/>
              <a:ext cx="829734" cy="1330548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6" name="Freeform 42">
              <a:extLst>
                <a:ext uri="{FF2B5EF4-FFF2-40B4-BE49-F238E27FC236}">
                  <a16:creationId xmlns:a16="http://schemas.microsoft.com/office/drawing/2014/main" id="{20A98C99-F719-F849-B553-11B40D41C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0421" y="8968129"/>
              <a:ext cx="763883" cy="1337137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7" name="Freeform 43">
              <a:extLst>
                <a:ext uri="{FF2B5EF4-FFF2-40B4-BE49-F238E27FC236}">
                  <a16:creationId xmlns:a16="http://schemas.microsoft.com/office/drawing/2014/main" id="{4DD22A33-B25C-1D43-916D-59E6F200F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0605" y="7354345"/>
              <a:ext cx="948267" cy="691624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8" name="Freeform 44">
              <a:extLst>
                <a:ext uri="{FF2B5EF4-FFF2-40B4-BE49-F238E27FC236}">
                  <a16:creationId xmlns:a16="http://schemas.microsoft.com/office/drawing/2014/main" id="{3EF6B210-E6AB-A245-B56D-5EED4F5D7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105" y="7275304"/>
              <a:ext cx="974609" cy="961686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9" name="Freeform 45">
              <a:extLst>
                <a:ext uri="{FF2B5EF4-FFF2-40B4-BE49-F238E27FC236}">
                  <a16:creationId xmlns:a16="http://schemas.microsoft.com/office/drawing/2014/main" id="{55C436EB-D980-BD4A-BA18-DF4FD3E9C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2125" y="7789078"/>
              <a:ext cx="1554101" cy="803599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0" name="Freeform 46">
              <a:extLst>
                <a:ext uri="{FF2B5EF4-FFF2-40B4-BE49-F238E27FC236}">
                  <a16:creationId xmlns:a16="http://schemas.microsoft.com/office/drawing/2014/main" id="{E5E15EFA-2475-7348-923C-B660CB27D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8499" y="7505843"/>
              <a:ext cx="1415813" cy="1231747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1" name="Freeform 47">
              <a:extLst>
                <a:ext uri="{FF2B5EF4-FFF2-40B4-BE49-F238E27FC236}">
                  <a16:creationId xmlns:a16="http://schemas.microsoft.com/office/drawing/2014/main" id="{3B1932FD-5861-C844-8D19-F5A566394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8258" y="5141149"/>
              <a:ext cx="1369717" cy="1594024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2" name="Line 48">
              <a:extLst>
                <a:ext uri="{FF2B5EF4-FFF2-40B4-BE49-F238E27FC236}">
                  <a16:creationId xmlns:a16="http://schemas.microsoft.com/office/drawing/2014/main" id="{797A0EEF-97C7-7340-8253-83E181F1B5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3362" y="5898644"/>
              <a:ext cx="0" cy="0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3" name="Line 49">
              <a:extLst>
                <a:ext uri="{FF2B5EF4-FFF2-40B4-BE49-F238E27FC236}">
                  <a16:creationId xmlns:a16="http://schemas.microsoft.com/office/drawing/2014/main" id="{CCA75E37-0702-DF44-8F3E-5DCBCCFE87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3362" y="5898644"/>
              <a:ext cx="0" cy="0"/>
            </a:xfrm>
            <a:prstGeom prst="line">
              <a:avLst/>
            </a:pr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4" name="Freeform 50">
              <a:extLst>
                <a:ext uri="{FF2B5EF4-FFF2-40B4-BE49-F238E27FC236}">
                  <a16:creationId xmlns:a16="http://schemas.microsoft.com/office/drawing/2014/main" id="{4D84D301-41D9-4748-85B2-02B161488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6037" y="5608820"/>
              <a:ext cx="1600197" cy="1508398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5" name="Freeform 51">
              <a:extLst>
                <a:ext uri="{FF2B5EF4-FFF2-40B4-BE49-F238E27FC236}">
                  <a16:creationId xmlns:a16="http://schemas.microsoft.com/office/drawing/2014/main" id="{2BAA9517-9156-FE48-986C-919636B7A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1658" y="5786666"/>
              <a:ext cx="1119480" cy="1192228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6" name="Freeform 52">
              <a:extLst>
                <a:ext uri="{FF2B5EF4-FFF2-40B4-BE49-F238E27FC236}">
                  <a16:creationId xmlns:a16="http://schemas.microsoft.com/office/drawing/2014/main" id="{43C5A12B-5EE6-7A4C-9940-D8BA8233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1367" y="6913019"/>
              <a:ext cx="895588" cy="1027553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7" name="Freeform 53">
              <a:extLst>
                <a:ext uri="{FF2B5EF4-FFF2-40B4-BE49-F238E27FC236}">
                  <a16:creationId xmlns:a16="http://schemas.microsoft.com/office/drawing/2014/main" id="{12D0F668-9EF4-6D43-A34E-EDFDB6A0E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1871" y="7090869"/>
              <a:ext cx="658517" cy="1132943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8" name="Freeform 54">
              <a:extLst>
                <a:ext uri="{FF2B5EF4-FFF2-40B4-BE49-F238E27FC236}">
                  <a16:creationId xmlns:a16="http://schemas.microsoft.com/office/drawing/2014/main" id="{690AC27E-CDFA-EE4F-9148-857E40783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7746" y="6945960"/>
              <a:ext cx="849488" cy="1488634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9" name="Freeform 55">
              <a:extLst>
                <a:ext uri="{FF2B5EF4-FFF2-40B4-BE49-F238E27FC236}">
                  <a16:creationId xmlns:a16="http://schemas.microsoft.com/office/drawing/2014/main" id="{944F97E5-BCDF-A144-99FF-E23F16552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7287" y="6616609"/>
              <a:ext cx="1290696" cy="948512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0" name="Freeform 84">
              <a:extLst>
                <a:ext uri="{FF2B5EF4-FFF2-40B4-BE49-F238E27FC236}">
                  <a16:creationId xmlns:a16="http://schemas.microsoft.com/office/drawing/2014/main" id="{B3FA276D-269A-AA4C-90DF-55462ADDB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2243" y="9798072"/>
              <a:ext cx="2872197" cy="2232952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1" name="Freeform 85">
              <a:extLst>
                <a:ext uri="{FF2B5EF4-FFF2-40B4-BE49-F238E27FC236}">
                  <a16:creationId xmlns:a16="http://schemas.microsoft.com/office/drawing/2014/main" id="{E737B3EC-E12C-5B40-81C9-B8BF1D5B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674" y="10851966"/>
              <a:ext cx="1751655" cy="1113187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</p:grpSp>
      <p:graphicFrame>
        <p:nvGraphicFramePr>
          <p:cNvPr id="82" name="Chart 86">
            <a:extLst>
              <a:ext uri="{FF2B5EF4-FFF2-40B4-BE49-F238E27FC236}">
                <a16:creationId xmlns:a16="http://schemas.microsoft.com/office/drawing/2014/main" id="{B262F53D-EF5C-144F-B71C-BF66DB72A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171591"/>
              </p:ext>
            </p:extLst>
          </p:nvPr>
        </p:nvGraphicFramePr>
        <p:xfrm>
          <a:off x="12919378" y="4266859"/>
          <a:ext cx="9932759" cy="5742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6" name="Group 85">
            <a:extLst>
              <a:ext uri="{FF2B5EF4-FFF2-40B4-BE49-F238E27FC236}">
                <a16:creationId xmlns:a16="http://schemas.microsoft.com/office/drawing/2014/main" id="{FA9ED1C8-0EFB-8E47-9554-5FE99B055158}"/>
              </a:ext>
            </a:extLst>
          </p:cNvPr>
          <p:cNvGrpSpPr/>
          <p:nvPr/>
        </p:nvGrpSpPr>
        <p:grpSpPr>
          <a:xfrm>
            <a:off x="8122851" y="10926157"/>
            <a:ext cx="8131948" cy="646331"/>
            <a:chOff x="7816943" y="11058489"/>
            <a:chExt cx="8131948" cy="646331"/>
          </a:xfrm>
        </p:grpSpPr>
        <p:sp>
          <p:nvSpPr>
            <p:cNvPr id="87" name="TextBox 24">
              <a:extLst>
                <a:ext uri="{FF2B5EF4-FFF2-40B4-BE49-F238E27FC236}">
                  <a16:creationId xmlns:a16="http://schemas.microsoft.com/office/drawing/2014/main" id="{82ED97B7-BC34-7E47-A4F0-1CDEFF17BC6E}"/>
                </a:ext>
              </a:extLst>
            </p:cNvPr>
            <p:cNvSpPr txBox="1"/>
            <p:nvPr/>
          </p:nvSpPr>
          <p:spPr>
            <a:xfrm>
              <a:off x="8479703" y="11058489"/>
              <a:ext cx="2720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Visits</a:t>
              </a:r>
            </a:p>
          </p:txBody>
        </p:sp>
        <p:sp>
          <p:nvSpPr>
            <p:cNvPr id="88" name="TextBox 25">
              <a:extLst>
                <a:ext uri="{FF2B5EF4-FFF2-40B4-BE49-F238E27FC236}">
                  <a16:creationId xmlns:a16="http://schemas.microsoft.com/office/drawing/2014/main" id="{CCDE58ED-717D-EE40-9A53-A832C9F4CDAA}"/>
                </a:ext>
              </a:extLst>
            </p:cNvPr>
            <p:cNvSpPr txBox="1"/>
            <p:nvPr/>
          </p:nvSpPr>
          <p:spPr>
            <a:xfrm>
              <a:off x="11377193" y="11058489"/>
              <a:ext cx="2720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Clients</a:t>
              </a:r>
            </a:p>
          </p:txBody>
        </p:sp>
        <p:sp>
          <p:nvSpPr>
            <p:cNvPr id="89" name="TextBox 26">
              <a:extLst>
                <a:ext uri="{FF2B5EF4-FFF2-40B4-BE49-F238E27FC236}">
                  <a16:creationId xmlns:a16="http://schemas.microsoft.com/office/drawing/2014/main" id="{97332717-98F2-6746-823F-060F0C99ABB2}"/>
                </a:ext>
              </a:extLst>
            </p:cNvPr>
            <p:cNvSpPr txBox="1"/>
            <p:nvPr/>
          </p:nvSpPr>
          <p:spPr>
            <a:xfrm>
              <a:off x="14517632" y="11058489"/>
              <a:ext cx="14312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Sales</a:t>
              </a:r>
            </a:p>
          </p:txBody>
        </p:sp>
        <p:sp>
          <p:nvSpPr>
            <p:cNvPr id="90" name="Rectangle 2">
              <a:extLst>
                <a:ext uri="{FF2B5EF4-FFF2-40B4-BE49-F238E27FC236}">
                  <a16:creationId xmlns:a16="http://schemas.microsoft.com/office/drawing/2014/main" id="{A95C4F02-9756-5C4F-A570-AC0665BE6853}"/>
                </a:ext>
              </a:extLst>
            </p:cNvPr>
            <p:cNvSpPr/>
            <p:nvPr/>
          </p:nvSpPr>
          <p:spPr>
            <a:xfrm>
              <a:off x="7816943" y="11138705"/>
              <a:ext cx="485899" cy="4858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6DB1B2F0-CED8-7744-9BA9-D5C566411978}"/>
                </a:ext>
              </a:extLst>
            </p:cNvPr>
            <p:cNvSpPr/>
            <p:nvPr/>
          </p:nvSpPr>
          <p:spPr>
            <a:xfrm>
              <a:off x="10714433" y="11138705"/>
              <a:ext cx="485899" cy="4858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DB802F93-52EC-5849-9D8E-34B9F6C0D612}"/>
                </a:ext>
              </a:extLst>
            </p:cNvPr>
            <p:cNvSpPr/>
            <p:nvPr/>
          </p:nvSpPr>
          <p:spPr>
            <a:xfrm>
              <a:off x="13854872" y="11138705"/>
              <a:ext cx="485899" cy="4858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98BA7B58-F947-A843-9DD2-2C64AFC608C1}"/>
              </a:ext>
            </a:extLst>
          </p:cNvPr>
          <p:cNvSpPr txBox="1"/>
          <p:nvPr/>
        </p:nvSpPr>
        <p:spPr>
          <a:xfrm>
            <a:off x="3233650" y="11771450"/>
            <a:ext cx="17910351" cy="1002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Business professionals like you connecting to share advice. Business professionals like you connecting to share advice.</a:t>
            </a:r>
          </a:p>
        </p:txBody>
      </p:sp>
    </p:spTree>
    <p:extLst>
      <p:ext uri="{BB962C8B-B14F-4D97-AF65-F5344CB8AC3E}">
        <p14:creationId xmlns:p14="http://schemas.microsoft.com/office/powerpoint/2010/main" val="3882789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adroTexto 350">
            <a:extLst>
              <a:ext uri="{FF2B5EF4-FFF2-40B4-BE49-F238E27FC236}">
                <a16:creationId xmlns:a16="http://schemas.microsoft.com/office/drawing/2014/main" id="{5B74E048-C813-3547-94C3-23B813A8D6F8}"/>
              </a:ext>
            </a:extLst>
          </p:cNvPr>
          <p:cNvSpPr txBox="1"/>
          <p:nvPr/>
        </p:nvSpPr>
        <p:spPr>
          <a:xfrm>
            <a:off x="6966191" y="1071658"/>
            <a:ext cx="104454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Horizontal Bar Charts</a:t>
            </a:r>
          </a:p>
        </p:txBody>
      </p:sp>
      <p:sp>
        <p:nvSpPr>
          <p:cNvPr id="44" name="CuadroTexto 351">
            <a:extLst>
              <a:ext uri="{FF2B5EF4-FFF2-40B4-BE49-F238E27FC236}">
                <a16:creationId xmlns:a16="http://schemas.microsoft.com/office/drawing/2014/main" id="{E0C29A53-54F7-7E4D-AF00-54671C60A131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AF0A5D8F-8E81-464C-99D1-5DC14B1B2FF8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106501-E5F0-2B4D-BB88-C52957D882E0}"/>
              </a:ext>
            </a:extLst>
          </p:cNvPr>
          <p:cNvGrpSpPr/>
          <p:nvPr/>
        </p:nvGrpSpPr>
        <p:grpSpPr>
          <a:xfrm>
            <a:off x="2464787" y="4435287"/>
            <a:ext cx="19457600" cy="7782806"/>
            <a:chOff x="2232819" y="4630867"/>
            <a:chExt cx="19457600" cy="7782806"/>
          </a:xfrm>
        </p:grpSpPr>
        <p:graphicFrame>
          <p:nvGraphicFramePr>
            <p:cNvPr id="24" name="Chart 43">
              <a:extLst>
                <a:ext uri="{FF2B5EF4-FFF2-40B4-BE49-F238E27FC236}">
                  <a16:creationId xmlns:a16="http://schemas.microsoft.com/office/drawing/2014/main" id="{C03F506C-4B92-904C-A657-A28C97807D2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27970409"/>
                </p:ext>
              </p:extLst>
            </p:nvPr>
          </p:nvGraphicFramePr>
          <p:xfrm>
            <a:off x="2232819" y="4630867"/>
            <a:ext cx="11881207" cy="77828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DA3B755C-4D10-0744-8997-01F747480388}"/>
                </a:ext>
              </a:extLst>
            </p:cNvPr>
            <p:cNvSpPr txBox="1"/>
            <p:nvPr/>
          </p:nvSpPr>
          <p:spPr>
            <a:xfrm>
              <a:off x="15379809" y="6021466"/>
              <a:ext cx="2361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spc="300" dirty="0">
                  <a:solidFill>
                    <a:schemeClr val="accent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2%</a:t>
              </a:r>
            </a:p>
          </p:txBody>
        </p:sp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EF99B0E3-B201-5547-AB41-4099FB56D981}"/>
                </a:ext>
              </a:extLst>
            </p:cNvPr>
            <p:cNvSpPr txBox="1"/>
            <p:nvPr/>
          </p:nvSpPr>
          <p:spPr>
            <a:xfrm>
              <a:off x="15223959" y="5476978"/>
              <a:ext cx="26734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pc="3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STORE 1</a:t>
              </a:r>
            </a:p>
          </p:txBody>
        </p:sp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07B4424D-1DCE-BC47-B45E-5FCDA33D21CC}"/>
                </a:ext>
              </a:extLst>
            </p:cNvPr>
            <p:cNvSpPr txBox="1"/>
            <p:nvPr/>
          </p:nvSpPr>
          <p:spPr>
            <a:xfrm>
              <a:off x="18522446" y="6027003"/>
              <a:ext cx="2361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spc="300" dirty="0">
                  <a:solidFill>
                    <a:schemeClr val="accent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7%</a:t>
              </a:r>
            </a:p>
          </p:txBody>
        </p:sp>
        <p:sp>
          <p:nvSpPr>
            <p:cNvPr id="36" name="CuadroTexto 395">
              <a:extLst>
                <a:ext uri="{FF2B5EF4-FFF2-40B4-BE49-F238E27FC236}">
                  <a16:creationId xmlns:a16="http://schemas.microsoft.com/office/drawing/2014/main" id="{EC29D818-0999-034A-8D5E-C722E988DDAD}"/>
                </a:ext>
              </a:extLst>
            </p:cNvPr>
            <p:cNvSpPr txBox="1"/>
            <p:nvPr/>
          </p:nvSpPr>
          <p:spPr>
            <a:xfrm>
              <a:off x="18366596" y="5482515"/>
              <a:ext cx="26734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pc="3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STORE 2</a:t>
              </a:r>
            </a:p>
          </p:txBody>
        </p:sp>
        <p:sp>
          <p:nvSpPr>
            <p:cNvPr id="33" name="CuadroTexto 395">
              <a:extLst>
                <a:ext uri="{FF2B5EF4-FFF2-40B4-BE49-F238E27FC236}">
                  <a16:creationId xmlns:a16="http://schemas.microsoft.com/office/drawing/2014/main" id="{9107ADEE-32CF-3A45-9128-D9B8478A9251}"/>
                </a:ext>
              </a:extLst>
            </p:cNvPr>
            <p:cNvSpPr txBox="1"/>
            <p:nvPr/>
          </p:nvSpPr>
          <p:spPr>
            <a:xfrm>
              <a:off x="15379809" y="8689090"/>
              <a:ext cx="2361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spc="300" dirty="0">
                  <a:solidFill>
                    <a:schemeClr val="accent3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10%</a:t>
              </a:r>
            </a:p>
          </p:txBody>
        </p:sp>
        <p:sp>
          <p:nvSpPr>
            <p:cNvPr id="34" name="CuadroTexto 395">
              <a:extLst>
                <a:ext uri="{FF2B5EF4-FFF2-40B4-BE49-F238E27FC236}">
                  <a16:creationId xmlns:a16="http://schemas.microsoft.com/office/drawing/2014/main" id="{D0CFE03D-6D93-E647-B18A-EDA49B5D2C36}"/>
                </a:ext>
              </a:extLst>
            </p:cNvPr>
            <p:cNvSpPr txBox="1"/>
            <p:nvPr/>
          </p:nvSpPr>
          <p:spPr>
            <a:xfrm>
              <a:off x="15223959" y="8144602"/>
              <a:ext cx="26734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pc="3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STORE 3</a:t>
              </a:r>
            </a:p>
          </p:txBody>
        </p:sp>
        <p:sp>
          <p:nvSpPr>
            <p:cNvPr id="30" name="CuadroTexto 395">
              <a:extLst>
                <a:ext uri="{FF2B5EF4-FFF2-40B4-BE49-F238E27FC236}">
                  <a16:creationId xmlns:a16="http://schemas.microsoft.com/office/drawing/2014/main" id="{3F88A5AD-193B-B849-B890-D333763590A7}"/>
                </a:ext>
              </a:extLst>
            </p:cNvPr>
            <p:cNvSpPr txBox="1"/>
            <p:nvPr/>
          </p:nvSpPr>
          <p:spPr>
            <a:xfrm>
              <a:off x="18522449" y="8689090"/>
              <a:ext cx="2361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spc="300" dirty="0">
                  <a:solidFill>
                    <a:schemeClr val="accent4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14%</a:t>
              </a:r>
            </a:p>
          </p:txBody>
        </p:sp>
        <p:sp>
          <p:nvSpPr>
            <p:cNvPr id="31" name="CuadroTexto 395">
              <a:extLst>
                <a:ext uri="{FF2B5EF4-FFF2-40B4-BE49-F238E27FC236}">
                  <a16:creationId xmlns:a16="http://schemas.microsoft.com/office/drawing/2014/main" id="{46B2389E-F169-9C4C-AA45-EE45650F7586}"/>
                </a:ext>
              </a:extLst>
            </p:cNvPr>
            <p:cNvSpPr txBox="1"/>
            <p:nvPr/>
          </p:nvSpPr>
          <p:spPr>
            <a:xfrm>
              <a:off x="18366599" y="8144602"/>
              <a:ext cx="26734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pc="3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STORE 4</a:t>
              </a:r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C961C77E-0850-7A4D-AD3C-5261EF3B9341}"/>
                </a:ext>
              </a:extLst>
            </p:cNvPr>
            <p:cNvSpPr/>
            <p:nvPr/>
          </p:nvSpPr>
          <p:spPr>
            <a:xfrm>
              <a:off x="18288673" y="7658864"/>
              <a:ext cx="2829349" cy="2346960"/>
            </a:xfrm>
            <a:prstGeom prst="rect">
              <a:avLst/>
            </a:prstGeom>
            <a:noFill/>
            <a:ln w="1016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5B825350-4BE9-C140-96EA-6B3201308A82}"/>
                </a:ext>
              </a:extLst>
            </p:cNvPr>
            <p:cNvSpPr/>
            <p:nvPr/>
          </p:nvSpPr>
          <p:spPr>
            <a:xfrm>
              <a:off x="15146034" y="7658864"/>
              <a:ext cx="2829349" cy="2346960"/>
            </a:xfrm>
            <a:prstGeom prst="rect">
              <a:avLst/>
            </a:prstGeom>
            <a:noFill/>
            <a:ln w="1016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F5DEDE0D-B155-7543-9E35-9FB40CFF03D0}"/>
                </a:ext>
              </a:extLst>
            </p:cNvPr>
            <p:cNvSpPr/>
            <p:nvPr/>
          </p:nvSpPr>
          <p:spPr>
            <a:xfrm>
              <a:off x="15146034" y="4991240"/>
              <a:ext cx="2829349" cy="2346960"/>
            </a:xfrm>
            <a:prstGeom prst="rect">
              <a:avLst/>
            </a:prstGeom>
            <a:noFill/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447F00E9-23AE-ED46-8699-9EC9743D4DA7}"/>
                </a:ext>
              </a:extLst>
            </p:cNvPr>
            <p:cNvSpPr/>
            <p:nvPr/>
          </p:nvSpPr>
          <p:spPr>
            <a:xfrm>
              <a:off x="18288672" y="4991240"/>
              <a:ext cx="2829349" cy="2346960"/>
            </a:xfrm>
            <a:prstGeom prst="rect">
              <a:avLst/>
            </a:prstGeom>
            <a:noFill/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77DD66-2474-CC4E-A4CF-44363F955D7D}"/>
                </a:ext>
              </a:extLst>
            </p:cNvPr>
            <p:cNvSpPr txBox="1"/>
            <p:nvPr/>
          </p:nvSpPr>
          <p:spPr>
            <a:xfrm>
              <a:off x="15028927" y="10898965"/>
              <a:ext cx="6661492" cy="1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 business professionals like you connecting.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5635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5DD0339-21CB-794A-941C-08A8B8A8E842}"/>
              </a:ext>
            </a:extLst>
          </p:cNvPr>
          <p:cNvGrpSpPr/>
          <p:nvPr/>
        </p:nvGrpSpPr>
        <p:grpSpPr>
          <a:xfrm>
            <a:off x="1546777" y="4627123"/>
            <a:ext cx="21537460" cy="7647880"/>
            <a:chOff x="1513840" y="4718563"/>
            <a:chExt cx="21537460" cy="7647880"/>
          </a:xfrm>
        </p:grpSpPr>
        <p:graphicFrame>
          <p:nvGraphicFramePr>
            <p:cNvPr id="22" name="Chart 37">
              <a:extLst>
                <a:ext uri="{FF2B5EF4-FFF2-40B4-BE49-F238E27FC236}">
                  <a16:creationId xmlns:a16="http://schemas.microsoft.com/office/drawing/2014/main" id="{C8A846AA-7D9E-EC42-9692-4A0B6EC57F7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49017714"/>
                </p:ext>
              </p:extLst>
            </p:nvPr>
          </p:nvGraphicFramePr>
          <p:xfrm>
            <a:off x="1513840" y="4718563"/>
            <a:ext cx="21352670" cy="51609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BEB6226-6328-B645-A410-8C3D64D49C88}"/>
                </a:ext>
              </a:extLst>
            </p:cNvPr>
            <p:cNvGrpSpPr/>
            <p:nvPr/>
          </p:nvGrpSpPr>
          <p:grpSpPr>
            <a:xfrm>
              <a:off x="1513840" y="11118955"/>
              <a:ext cx="10852771" cy="947402"/>
              <a:chOff x="3116148" y="11699376"/>
              <a:chExt cx="10852771" cy="947402"/>
            </a:xfrm>
          </p:grpSpPr>
          <p:sp>
            <p:nvSpPr>
              <p:cNvPr id="46" name="TextBox 36">
                <a:extLst>
                  <a:ext uri="{FF2B5EF4-FFF2-40B4-BE49-F238E27FC236}">
                    <a16:creationId xmlns:a16="http://schemas.microsoft.com/office/drawing/2014/main" id="{01E123C4-A1D1-384D-952F-F0A72EAC16F6}"/>
                  </a:ext>
                </a:extLst>
              </p:cNvPr>
              <p:cNvSpPr txBox="1"/>
              <p:nvPr/>
            </p:nvSpPr>
            <p:spPr>
              <a:xfrm>
                <a:off x="3116148" y="11699376"/>
                <a:ext cx="43682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Sells</a:t>
                </a:r>
              </a:p>
            </p:txBody>
          </p:sp>
          <p:sp>
            <p:nvSpPr>
              <p:cNvPr id="47" name="TextBox 37">
                <a:extLst>
                  <a:ext uri="{FF2B5EF4-FFF2-40B4-BE49-F238E27FC236}">
                    <a16:creationId xmlns:a16="http://schemas.microsoft.com/office/drawing/2014/main" id="{708BD4CB-B441-ED4E-A29E-0D58A7D44405}"/>
                  </a:ext>
                </a:extLst>
              </p:cNvPr>
              <p:cNvSpPr txBox="1"/>
              <p:nvPr/>
            </p:nvSpPr>
            <p:spPr>
              <a:xfrm>
                <a:off x="7092775" y="11715793"/>
                <a:ext cx="43682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Purchases</a:t>
                </a:r>
              </a:p>
            </p:txBody>
          </p:sp>
          <p:sp>
            <p:nvSpPr>
              <p:cNvPr id="48" name="TextBox 38">
                <a:extLst>
                  <a:ext uri="{FF2B5EF4-FFF2-40B4-BE49-F238E27FC236}">
                    <a16:creationId xmlns:a16="http://schemas.microsoft.com/office/drawing/2014/main" id="{3D391D1E-87CE-EA4A-8931-1D04A8857988}"/>
                  </a:ext>
                </a:extLst>
              </p:cNvPr>
              <p:cNvSpPr txBox="1"/>
              <p:nvPr/>
            </p:nvSpPr>
            <p:spPr>
              <a:xfrm>
                <a:off x="11460978" y="11715793"/>
                <a:ext cx="25079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Expenses</a:t>
                </a:r>
              </a:p>
            </p:txBody>
          </p:sp>
          <p:sp>
            <p:nvSpPr>
              <p:cNvPr id="50" name="Rectangle 2">
                <a:extLst>
                  <a:ext uri="{FF2B5EF4-FFF2-40B4-BE49-F238E27FC236}">
                    <a16:creationId xmlns:a16="http://schemas.microsoft.com/office/drawing/2014/main" id="{9E7986D0-8595-404C-9454-1A594DA988B9}"/>
                  </a:ext>
                </a:extLst>
              </p:cNvPr>
              <p:cNvSpPr/>
              <p:nvPr/>
            </p:nvSpPr>
            <p:spPr>
              <a:xfrm>
                <a:off x="3171566" y="12530941"/>
                <a:ext cx="2129980" cy="11583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Rectangle 28">
                <a:extLst>
                  <a:ext uri="{FF2B5EF4-FFF2-40B4-BE49-F238E27FC236}">
                    <a16:creationId xmlns:a16="http://schemas.microsoft.com/office/drawing/2014/main" id="{5545B4A9-F5A6-C343-BA8E-4C4C59C7CF0E}"/>
                  </a:ext>
                </a:extLst>
              </p:cNvPr>
              <p:cNvSpPr/>
              <p:nvPr/>
            </p:nvSpPr>
            <p:spPr>
              <a:xfrm>
                <a:off x="7203611" y="12530941"/>
                <a:ext cx="2129980" cy="11583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Rectangle 29">
                <a:extLst>
                  <a:ext uri="{FF2B5EF4-FFF2-40B4-BE49-F238E27FC236}">
                    <a16:creationId xmlns:a16="http://schemas.microsoft.com/office/drawing/2014/main" id="{F7877904-E334-5044-80DF-920EE12E1AA2}"/>
                  </a:ext>
                </a:extLst>
              </p:cNvPr>
              <p:cNvSpPr/>
              <p:nvPr/>
            </p:nvSpPr>
            <p:spPr>
              <a:xfrm>
                <a:off x="11571814" y="12530941"/>
                <a:ext cx="2129980" cy="11583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BDA16D-2C8D-FB40-ACAA-F5A813654ED0}"/>
                </a:ext>
              </a:extLst>
            </p:cNvPr>
            <p:cNvSpPr txBox="1"/>
            <p:nvPr/>
          </p:nvSpPr>
          <p:spPr>
            <a:xfrm>
              <a:off x="13910070" y="10889628"/>
              <a:ext cx="9141230" cy="1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 Business professionals like you connecting to share advice. </a:t>
              </a:r>
            </a:p>
          </p:txBody>
        </p:sp>
      </p:grpSp>
      <p:sp>
        <p:nvSpPr>
          <p:cNvPr id="15" name="CuadroTexto 350">
            <a:extLst>
              <a:ext uri="{FF2B5EF4-FFF2-40B4-BE49-F238E27FC236}">
                <a16:creationId xmlns:a16="http://schemas.microsoft.com/office/drawing/2014/main" id="{E67C1035-636A-5143-B9DF-A045551B0E41}"/>
              </a:ext>
            </a:extLst>
          </p:cNvPr>
          <p:cNvSpPr txBox="1"/>
          <p:nvPr/>
        </p:nvSpPr>
        <p:spPr>
          <a:xfrm>
            <a:off x="6966191" y="1071658"/>
            <a:ext cx="104454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Horizontal Bar Charts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B5D1A56C-ED87-EA4B-BA7C-583706476FB8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7" name="Rectangle 45">
            <a:extLst>
              <a:ext uri="{FF2B5EF4-FFF2-40B4-BE49-F238E27FC236}">
                <a16:creationId xmlns:a16="http://schemas.microsoft.com/office/drawing/2014/main" id="{413C96F4-AEBF-7343-B059-4FA8B1CE16E4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0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350">
            <a:extLst>
              <a:ext uri="{FF2B5EF4-FFF2-40B4-BE49-F238E27FC236}">
                <a16:creationId xmlns:a16="http://schemas.microsoft.com/office/drawing/2014/main" id="{0CFE6FDA-CA32-8045-BF65-DD56D113977B}"/>
              </a:ext>
            </a:extLst>
          </p:cNvPr>
          <p:cNvSpPr txBox="1"/>
          <p:nvPr/>
        </p:nvSpPr>
        <p:spPr>
          <a:xfrm>
            <a:off x="6966191" y="1071658"/>
            <a:ext cx="104454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Horizontal Bar Charts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BBC11384-CCF7-634B-B096-3E1B6B86169F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7" name="Rectangle 45">
            <a:extLst>
              <a:ext uri="{FF2B5EF4-FFF2-40B4-BE49-F238E27FC236}">
                <a16:creationId xmlns:a16="http://schemas.microsoft.com/office/drawing/2014/main" id="{3B23E311-F45F-D44F-919A-9C5C0E6AE26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adroTexto 350">
            <a:extLst>
              <a:ext uri="{FF2B5EF4-FFF2-40B4-BE49-F238E27FC236}">
                <a16:creationId xmlns:a16="http://schemas.microsoft.com/office/drawing/2014/main" id="{A6F59E5F-053F-DE40-B674-83156E97B2E0}"/>
              </a:ext>
            </a:extLst>
          </p:cNvPr>
          <p:cNvSpPr txBox="1"/>
          <p:nvPr/>
        </p:nvSpPr>
        <p:spPr>
          <a:xfrm>
            <a:off x="19290064" y="5460553"/>
            <a:ext cx="1740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70%</a:t>
            </a:r>
          </a:p>
        </p:txBody>
      </p:sp>
      <p:sp>
        <p:nvSpPr>
          <p:cNvPr id="65" name="CuadroTexto 350">
            <a:extLst>
              <a:ext uri="{FF2B5EF4-FFF2-40B4-BE49-F238E27FC236}">
                <a16:creationId xmlns:a16="http://schemas.microsoft.com/office/drawing/2014/main" id="{6DB3BC02-9A55-614D-BAB6-F3137F826088}"/>
              </a:ext>
            </a:extLst>
          </p:cNvPr>
          <p:cNvSpPr txBox="1"/>
          <p:nvPr/>
        </p:nvSpPr>
        <p:spPr>
          <a:xfrm>
            <a:off x="19290064" y="7974640"/>
            <a:ext cx="1787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45%</a:t>
            </a:r>
          </a:p>
        </p:txBody>
      </p:sp>
      <p:sp>
        <p:nvSpPr>
          <p:cNvPr id="66" name="CuadroTexto 350">
            <a:extLst>
              <a:ext uri="{FF2B5EF4-FFF2-40B4-BE49-F238E27FC236}">
                <a16:creationId xmlns:a16="http://schemas.microsoft.com/office/drawing/2014/main" id="{BCBBDB65-07BA-6A40-A070-E26A66E2BE2D}"/>
              </a:ext>
            </a:extLst>
          </p:cNvPr>
          <p:cNvSpPr txBox="1"/>
          <p:nvPr/>
        </p:nvSpPr>
        <p:spPr>
          <a:xfrm>
            <a:off x="19290064" y="10488728"/>
            <a:ext cx="176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90%</a:t>
            </a:r>
          </a:p>
        </p:txBody>
      </p: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F2E2DC44-E8E4-E444-B76E-0BB262919D11}"/>
              </a:ext>
            </a:extLst>
          </p:cNvPr>
          <p:cNvSpPr txBox="1"/>
          <p:nvPr/>
        </p:nvSpPr>
        <p:spPr>
          <a:xfrm>
            <a:off x="3309389" y="5460553"/>
            <a:ext cx="4302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$234,345</a:t>
            </a:r>
          </a:p>
        </p:txBody>
      </p:sp>
      <p:sp>
        <p:nvSpPr>
          <p:cNvPr id="68" name="CuadroTexto 395">
            <a:extLst>
              <a:ext uri="{FF2B5EF4-FFF2-40B4-BE49-F238E27FC236}">
                <a16:creationId xmlns:a16="http://schemas.microsoft.com/office/drawing/2014/main" id="{4547E0F2-894B-5E47-8B81-30DAC41FF52D}"/>
              </a:ext>
            </a:extLst>
          </p:cNvPr>
          <p:cNvSpPr txBox="1"/>
          <p:nvPr/>
        </p:nvSpPr>
        <p:spPr>
          <a:xfrm>
            <a:off x="3349145" y="4929257"/>
            <a:ext cx="4570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6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INVESTMENT</a:t>
            </a:r>
          </a:p>
        </p:txBody>
      </p:sp>
      <p:sp>
        <p:nvSpPr>
          <p:cNvPr id="69" name="CuadroTexto 395">
            <a:extLst>
              <a:ext uri="{FF2B5EF4-FFF2-40B4-BE49-F238E27FC236}">
                <a16:creationId xmlns:a16="http://schemas.microsoft.com/office/drawing/2014/main" id="{53252D9E-FD4B-8648-ABDA-61052E889EE0}"/>
              </a:ext>
            </a:extLst>
          </p:cNvPr>
          <p:cNvSpPr txBox="1"/>
          <p:nvPr/>
        </p:nvSpPr>
        <p:spPr>
          <a:xfrm>
            <a:off x="3309389" y="8032430"/>
            <a:ext cx="4302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$456,123</a:t>
            </a:r>
          </a:p>
        </p:txBody>
      </p:sp>
      <p:sp>
        <p:nvSpPr>
          <p:cNvPr id="73" name="CuadroTexto 395">
            <a:extLst>
              <a:ext uri="{FF2B5EF4-FFF2-40B4-BE49-F238E27FC236}">
                <a16:creationId xmlns:a16="http://schemas.microsoft.com/office/drawing/2014/main" id="{957BDFF2-D5F0-6443-A12F-405D7A0E0AEB}"/>
              </a:ext>
            </a:extLst>
          </p:cNvPr>
          <p:cNvSpPr txBox="1"/>
          <p:nvPr/>
        </p:nvSpPr>
        <p:spPr>
          <a:xfrm>
            <a:off x="3349145" y="7501134"/>
            <a:ext cx="4570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6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INVESTMENT</a:t>
            </a:r>
          </a:p>
        </p:txBody>
      </p:sp>
      <p:sp>
        <p:nvSpPr>
          <p:cNvPr id="71" name="CuadroTexto 395">
            <a:extLst>
              <a:ext uri="{FF2B5EF4-FFF2-40B4-BE49-F238E27FC236}">
                <a16:creationId xmlns:a16="http://schemas.microsoft.com/office/drawing/2014/main" id="{ABF96D3F-9928-7943-A65E-1A14A0923D64}"/>
              </a:ext>
            </a:extLst>
          </p:cNvPr>
          <p:cNvSpPr txBox="1"/>
          <p:nvPr/>
        </p:nvSpPr>
        <p:spPr>
          <a:xfrm>
            <a:off x="3349145" y="10457047"/>
            <a:ext cx="4302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3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$542,145</a:t>
            </a:r>
          </a:p>
        </p:txBody>
      </p:sp>
      <p:sp>
        <p:nvSpPr>
          <p:cNvPr id="74" name="CuadroTexto 395">
            <a:extLst>
              <a:ext uri="{FF2B5EF4-FFF2-40B4-BE49-F238E27FC236}">
                <a16:creationId xmlns:a16="http://schemas.microsoft.com/office/drawing/2014/main" id="{A0138E58-BB68-C840-9725-6C68E7EA568C}"/>
              </a:ext>
            </a:extLst>
          </p:cNvPr>
          <p:cNvSpPr txBox="1"/>
          <p:nvPr/>
        </p:nvSpPr>
        <p:spPr>
          <a:xfrm>
            <a:off x="3414458" y="9965508"/>
            <a:ext cx="4570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6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INVESTMENT</a:t>
            </a:r>
          </a:p>
        </p:txBody>
      </p:sp>
      <p:graphicFrame>
        <p:nvGraphicFramePr>
          <p:cNvPr id="75" name="Gráfico 74">
            <a:extLst>
              <a:ext uri="{FF2B5EF4-FFF2-40B4-BE49-F238E27FC236}">
                <a16:creationId xmlns:a16="http://schemas.microsoft.com/office/drawing/2014/main" id="{59BB0D58-B693-D64E-9815-8AAADCBA5C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3309126"/>
              </p:ext>
            </p:extLst>
          </p:nvPr>
        </p:nvGraphicFramePr>
        <p:xfrm>
          <a:off x="7539197" y="4887645"/>
          <a:ext cx="12124257" cy="7220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9876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hart 111">
            <a:extLst>
              <a:ext uri="{FF2B5EF4-FFF2-40B4-BE49-F238E27FC236}">
                <a16:creationId xmlns:a16="http://schemas.microsoft.com/office/drawing/2014/main" id="{EED9A204-A380-D748-9AF8-9B88D6DCF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9130017"/>
              </p:ext>
            </p:extLst>
          </p:nvPr>
        </p:nvGraphicFramePr>
        <p:xfrm>
          <a:off x="1883409" y="3718198"/>
          <a:ext cx="21487002" cy="6358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EBC2E655-4D34-644B-B5D2-71C244200AA1}"/>
              </a:ext>
            </a:extLst>
          </p:cNvPr>
          <p:cNvSpPr/>
          <p:nvPr/>
        </p:nvSpPr>
        <p:spPr>
          <a:xfrm>
            <a:off x="13113003" y="10935819"/>
            <a:ext cx="10196448" cy="157506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1A691958-E215-DA4E-A77D-2DE5E7A07AC1}"/>
              </a:ext>
            </a:extLst>
          </p:cNvPr>
          <p:cNvSpPr/>
          <p:nvPr/>
        </p:nvSpPr>
        <p:spPr>
          <a:xfrm>
            <a:off x="1633566" y="10935819"/>
            <a:ext cx="10196448" cy="157506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F39389A-5AF3-6847-B01B-E03B8C3FA3D5}"/>
              </a:ext>
            </a:extLst>
          </p:cNvPr>
          <p:cNvGrpSpPr/>
          <p:nvPr/>
        </p:nvGrpSpPr>
        <p:grpSpPr>
          <a:xfrm>
            <a:off x="2393426" y="11208146"/>
            <a:ext cx="9241151" cy="1030410"/>
            <a:chOff x="12407042" y="4634193"/>
            <a:chExt cx="9241151" cy="103041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A965395-EC54-9A45-A0FE-5E1122CF937B}"/>
                </a:ext>
              </a:extLst>
            </p:cNvPr>
            <p:cNvSpPr txBox="1"/>
            <p:nvPr/>
          </p:nvSpPr>
          <p:spPr>
            <a:xfrm>
              <a:off x="16011623" y="4634193"/>
              <a:ext cx="5636570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91FCF52-4458-1749-B16A-2F7232D2F561}"/>
                </a:ext>
              </a:extLst>
            </p:cNvPr>
            <p:cNvSpPr txBox="1"/>
            <p:nvPr/>
          </p:nvSpPr>
          <p:spPr>
            <a:xfrm>
              <a:off x="12407042" y="4826233"/>
              <a:ext cx="3604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2019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40F0F6F-BD1C-CF47-AB99-D45CA41FB6EE}"/>
              </a:ext>
            </a:extLst>
          </p:cNvPr>
          <p:cNvGrpSpPr/>
          <p:nvPr/>
        </p:nvGrpSpPr>
        <p:grpSpPr>
          <a:xfrm>
            <a:off x="13872863" y="11208147"/>
            <a:ext cx="9241151" cy="1030410"/>
            <a:chOff x="12407042" y="4634193"/>
            <a:chExt cx="9241151" cy="103041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ECAEB4E-CBF9-CE4F-ADF6-D2B631C51294}"/>
                </a:ext>
              </a:extLst>
            </p:cNvPr>
            <p:cNvSpPr txBox="1"/>
            <p:nvPr/>
          </p:nvSpPr>
          <p:spPr>
            <a:xfrm>
              <a:off x="16011623" y="4634193"/>
              <a:ext cx="5636570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A3C143F-62DD-4F44-8EA5-8BEA0B08222E}"/>
                </a:ext>
              </a:extLst>
            </p:cNvPr>
            <p:cNvSpPr txBox="1"/>
            <p:nvPr/>
          </p:nvSpPr>
          <p:spPr>
            <a:xfrm>
              <a:off x="12407042" y="4826233"/>
              <a:ext cx="3604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2020</a:t>
              </a:r>
            </a:p>
          </p:txBody>
        </p:sp>
      </p:grp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A6FCE1B1-0992-EF4C-A716-049AB60953F3}"/>
              </a:ext>
            </a:extLst>
          </p:cNvPr>
          <p:cNvSpPr txBox="1"/>
          <p:nvPr/>
        </p:nvSpPr>
        <p:spPr>
          <a:xfrm>
            <a:off x="6966191" y="1071658"/>
            <a:ext cx="104454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Horizontal Bar Charts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B962ADF9-B890-BD44-9CEE-17AE16252AC7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7" name="Rectangle 45">
            <a:extLst>
              <a:ext uri="{FF2B5EF4-FFF2-40B4-BE49-F238E27FC236}">
                <a16:creationId xmlns:a16="http://schemas.microsoft.com/office/drawing/2014/main" id="{782DE7D8-26F5-DD49-BBDB-B2CF6CE93A21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70">
            <a:extLst>
              <a:ext uri="{FF2B5EF4-FFF2-40B4-BE49-F238E27FC236}">
                <a16:creationId xmlns:a16="http://schemas.microsoft.com/office/drawing/2014/main" id="{59AD9A2F-10D0-9E44-A4C3-A87CF9BB2438}"/>
              </a:ext>
            </a:extLst>
          </p:cNvPr>
          <p:cNvSpPr txBox="1"/>
          <p:nvPr/>
        </p:nvSpPr>
        <p:spPr>
          <a:xfrm>
            <a:off x="1657352" y="3963066"/>
            <a:ext cx="360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MON</a:t>
            </a:r>
          </a:p>
        </p:txBody>
      </p:sp>
      <p:sp>
        <p:nvSpPr>
          <p:cNvPr id="31" name="TextBox 70">
            <a:extLst>
              <a:ext uri="{FF2B5EF4-FFF2-40B4-BE49-F238E27FC236}">
                <a16:creationId xmlns:a16="http://schemas.microsoft.com/office/drawing/2014/main" id="{7F5F3001-FB27-484B-903C-1640FC715F63}"/>
              </a:ext>
            </a:extLst>
          </p:cNvPr>
          <p:cNvSpPr txBox="1"/>
          <p:nvPr/>
        </p:nvSpPr>
        <p:spPr>
          <a:xfrm>
            <a:off x="1657352" y="5096127"/>
            <a:ext cx="360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TUE</a:t>
            </a:r>
          </a:p>
        </p:txBody>
      </p:sp>
      <p:sp>
        <p:nvSpPr>
          <p:cNvPr id="32" name="TextBox 70">
            <a:extLst>
              <a:ext uri="{FF2B5EF4-FFF2-40B4-BE49-F238E27FC236}">
                <a16:creationId xmlns:a16="http://schemas.microsoft.com/office/drawing/2014/main" id="{7B7BF15C-66C2-044A-B003-D34F579EDE6A}"/>
              </a:ext>
            </a:extLst>
          </p:cNvPr>
          <p:cNvSpPr txBox="1"/>
          <p:nvPr/>
        </p:nvSpPr>
        <p:spPr>
          <a:xfrm>
            <a:off x="1657352" y="6290148"/>
            <a:ext cx="360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WED</a:t>
            </a:r>
          </a:p>
        </p:txBody>
      </p:sp>
      <p:sp>
        <p:nvSpPr>
          <p:cNvPr id="33" name="TextBox 70">
            <a:extLst>
              <a:ext uri="{FF2B5EF4-FFF2-40B4-BE49-F238E27FC236}">
                <a16:creationId xmlns:a16="http://schemas.microsoft.com/office/drawing/2014/main" id="{5E0CE86D-0EB9-1745-BB2A-EC747C8F978B}"/>
              </a:ext>
            </a:extLst>
          </p:cNvPr>
          <p:cNvSpPr txBox="1"/>
          <p:nvPr/>
        </p:nvSpPr>
        <p:spPr>
          <a:xfrm>
            <a:off x="1657352" y="7392729"/>
            <a:ext cx="360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THU</a:t>
            </a:r>
          </a:p>
        </p:txBody>
      </p:sp>
      <p:sp>
        <p:nvSpPr>
          <p:cNvPr id="34" name="TextBox 70">
            <a:extLst>
              <a:ext uri="{FF2B5EF4-FFF2-40B4-BE49-F238E27FC236}">
                <a16:creationId xmlns:a16="http://schemas.microsoft.com/office/drawing/2014/main" id="{B1452DF9-F44F-364F-9927-51A3323437F7}"/>
              </a:ext>
            </a:extLst>
          </p:cNvPr>
          <p:cNvSpPr txBox="1"/>
          <p:nvPr/>
        </p:nvSpPr>
        <p:spPr>
          <a:xfrm>
            <a:off x="1657352" y="8586750"/>
            <a:ext cx="360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FRI</a:t>
            </a:r>
          </a:p>
        </p:txBody>
      </p:sp>
    </p:spTree>
    <p:extLst>
      <p:ext uri="{BB962C8B-B14F-4D97-AF65-F5344CB8AC3E}">
        <p14:creationId xmlns:p14="http://schemas.microsoft.com/office/powerpoint/2010/main" val="1847133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8F9BD91-2514-B94F-A17F-86027F2A4750}"/>
              </a:ext>
            </a:extLst>
          </p:cNvPr>
          <p:cNvGrpSpPr/>
          <p:nvPr/>
        </p:nvGrpSpPr>
        <p:grpSpPr>
          <a:xfrm>
            <a:off x="2539965" y="4222266"/>
            <a:ext cx="19588596" cy="5898205"/>
            <a:chOff x="2363903" y="4187096"/>
            <a:chExt cx="19588596" cy="5898205"/>
          </a:xfrm>
        </p:grpSpPr>
        <p:graphicFrame>
          <p:nvGraphicFramePr>
            <p:cNvPr id="12" name="Chart 33">
              <a:extLst>
                <a:ext uri="{FF2B5EF4-FFF2-40B4-BE49-F238E27FC236}">
                  <a16:creationId xmlns:a16="http://schemas.microsoft.com/office/drawing/2014/main" id="{BFE5386C-EACD-9343-BCA6-CA5A70AD5BA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01707357"/>
                </p:ext>
              </p:extLst>
            </p:nvPr>
          </p:nvGraphicFramePr>
          <p:xfrm>
            <a:off x="5632966" y="4187096"/>
            <a:ext cx="10927743" cy="58982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3" name="Oval 35">
              <a:extLst>
                <a:ext uri="{FF2B5EF4-FFF2-40B4-BE49-F238E27FC236}">
                  <a16:creationId xmlns:a16="http://schemas.microsoft.com/office/drawing/2014/main" id="{D3EDCD3D-B1BE-2844-AE83-A1B13FFC36B6}"/>
                </a:ext>
              </a:extLst>
            </p:cNvPr>
            <p:cNvSpPr/>
            <p:nvPr/>
          </p:nvSpPr>
          <p:spPr>
            <a:xfrm>
              <a:off x="16571042" y="6099192"/>
              <a:ext cx="332233" cy="33223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34">
              <a:extLst>
                <a:ext uri="{FF2B5EF4-FFF2-40B4-BE49-F238E27FC236}">
                  <a16:creationId xmlns:a16="http://schemas.microsoft.com/office/drawing/2014/main" id="{2E8A288C-04BF-AB45-82B4-887A20C16DE3}"/>
                </a:ext>
              </a:extLst>
            </p:cNvPr>
            <p:cNvSpPr/>
            <p:nvPr/>
          </p:nvSpPr>
          <p:spPr>
            <a:xfrm>
              <a:off x="16602272" y="4597682"/>
              <a:ext cx="332233" cy="3322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30">
              <a:extLst>
                <a:ext uri="{FF2B5EF4-FFF2-40B4-BE49-F238E27FC236}">
                  <a16:creationId xmlns:a16="http://schemas.microsoft.com/office/drawing/2014/main" id="{8F33F603-C2BC-D346-80CA-B9BAD0BC3B6C}"/>
                </a:ext>
              </a:extLst>
            </p:cNvPr>
            <p:cNvSpPr txBox="1"/>
            <p:nvPr/>
          </p:nvSpPr>
          <p:spPr>
            <a:xfrm>
              <a:off x="17183389" y="4421765"/>
              <a:ext cx="4769110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16" name="TextBox 31">
              <a:extLst>
                <a:ext uri="{FF2B5EF4-FFF2-40B4-BE49-F238E27FC236}">
                  <a16:creationId xmlns:a16="http://schemas.microsoft.com/office/drawing/2014/main" id="{ED7D5BFD-EBF5-364E-B680-EE0664DCDF75}"/>
                </a:ext>
              </a:extLst>
            </p:cNvPr>
            <p:cNvSpPr txBox="1"/>
            <p:nvPr/>
          </p:nvSpPr>
          <p:spPr>
            <a:xfrm>
              <a:off x="17177833" y="5928152"/>
              <a:ext cx="4769110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17" name="Oval 34">
              <a:extLst>
                <a:ext uri="{FF2B5EF4-FFF2-40B4-BE49-F238E27FC236}">
                  <a16:creationId xmlns:a16="http://schemas.microsoft.com/office/drawing/2014/main" id="{3DAF751C-C592-E14B-9B79-29C54D431874}"/>
                </a:ext>
              </a:extLst>
            </p:cNvPr>
            <p:cNvSpPr/>
            <p:nvPr/>
          </p:nvSpPr>
          <p:spPr>
            <a:xfrm>
              <a:off x="16560709" y="7610456"/>
              <a:ext cx="332233" cy="3322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30">
              <a:extLst>
                <a:ext uri="{FF2B5EF4-FFF2-40B4-BE49-F238E27FC236}">
                  <a16:creationId xmlns:a16="http://schemas.microsoft.com/office/drawing/2014/main" id="{3BA327D3-FD2F-FF48-A4AB-3E28FE76472F}"/>
                </a:ext>
              </a:extLst>
            </p:cNvPr>
            <p:cNvSpPr txBox="1"/>
            <p:nvPr/>
          </p:nvSpPr>
          <p:spPr>
            <a:xfrm>
              <a:off x="17141826" y="7434539"/>
              <a:ext cx="4769110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19" name="Oval 34">
              <a:extLst>
                <a:ext uri="{FF2B5EF4-FFF2-40B4-BE49-F238E27FC236}">
                  <a16:creationId xmlns:a16="http://schemas.microsoft.com/office/drawing/2014/main" id="{C962E705-6CA3-FB4E-B09F-D51A6F356518}"/>
                </a:ext>
              </a:extLst>
            </p:cNvPr>
            <p:cNvSpPr/>
            <p:nvPr/>
          </p:nvSpPr>
          <p:spPr>
            <a:xfrm>
              <a:off x="16600466" y="8959847"/>
              <a:ext cx="332233" cy="33223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30">
              <a:extLst>
                <a:ext uri="{FF2B5EF4-FFF2-40B4-BE49-F238E27FC236}">
                  <a16:creationId xmlns:a16="http://schemas.microsoft.com/office/drawing/2014/main" id="{D03697AA-8285-2248-B8AA-6173EA0F1D60}"/>
                </a:ext>
              </a:extLst>
            </p:cNvPr>
            <p:cNvSpPr txBox="1"/>
            <p:nvPr/>
          </p:nvSpPr>
          <p:spPr>
            <a:xfrm>
              <a:off x="17181583" y="8783930"/>
              <a:ext cx="4769110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B4C69B5F-6E8C-9D4E-A447-B94E77136420}"/>
                </a:ext>
              </a:extLst>
            </p:cNvPr>
            <p:cNvSpPr txBox="1"/>
            <p:nvPr/>
          </p:nvSpPr>
          <p:spPr>
            <a:xfrm>
              <a:off x="2363903" y="4654149"/>
              <a:ext cx="3020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Sells</a:t>
              </a:r>
            </a:p>
          </p:txBody>
        </p:sp>
        <p:sp>
          <p:nvSpPr>
            <p:cNvPr id="22" name="TextBox 36">
              <a:extLst>
                <a:ext uri="{FF2B5EF4-FFF2-40B4-BE49-F238E27FC236}">
                  <a16:creationId xmlns:a16="http://schemas.microsoft.com/office/drawing/2014/main" id="{0EF96902-98B2-C248-92B6-D61FCCBED9A9}"/>
                </a:ext>
              </a:extLst>
            </p:cNvPr>
            <p:cNvSpPr txBox="1"/>
            <p:nvPr/>
          </p:nvSpPr>
          <p:spPr>
            <a:xfrm>
              <a:off x="2363903" y="6094702"/>
              <a:ext cx="3020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Purchases</a:t>
              </a:r>
            </a:p>
          </p:txBody>
        </p:sp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0487B6CD-AB79-F64C-B4CC-C71F8B21A4FC}"/>
                </a:ext>
              </a:extLst>
            </p:cNvPr>
            <p:cNvSpPr txBox="1"/>
            <p:nvPr/>
          </p:nvSpPr>
          <p:spPr>
            <a:xfrm>
              <a:off x="2363903" y="7467336"/>
              <a:ext cx="3020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Expenses</a:t>
              </a:r>
            </a:p>
          </p:txBody>
        </p:sp>
        <p:sp>
          <p:nvSpPr>
            <p:cNvPr id="24" name="TextBox 36">
              <a:extLst>
                <a:ext uri="{FF2B5EF4-FFF2-40B4-BE49-F238E27FC236}">
                  <a16:creationId xmlns:a16="http://schemas.microsoft.com/office/drawing/2014/main" id="{2254E070-5947-2542-9A32-7499CAC98FA0}"/>
                </a:ext>
              </a:extLst>
            </p:cNvPr>
            <p:cNvSpPr txBox="1"/>
            <p:nvPr/>
          </p:nvSpPr>
          <p:spPr>
            <a:xfrm>
              <a:off x="2363903" y="8937751"/>
              <a:ext cx="3020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Returns</a:t>
              </a:r>
            </a:p>
          </p:txBody>
        </p:sp>
      </p:grpSp>
      <p:sp>
        <p:nvSpPr>
          <p:cNvPr id="29" name="CuadroTexto 350">
            <a:extLst>
              <a:ext uri="{FF2B5EF4-FFF2-40B4-BE49-F238E27FC236}">
                <a16:creationId xmlns:a16="http://schemas.microsoft.com/office/drawing/2014/main" id="{A294E0EF-873C-CE43-990C-E9F24FC45A2F}"/>
              </a:ext>
            </a:extLst>
          </p:cNvPr>
          <p:cNvSpPr txBox="1"/>
          <p:nvPr/>
        </p:nvSpPr>
        <p:spPr>
          <a:xfrm>
            <a:off x="5080877" y="1071658"/>
            <a:ext cx="14216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Horizontal Bar Charts</a:t>
            </a:r>
          </a:p>
        </p:txBody>
      </p:sp>
      <p:sp>
        <p:nvSpPr>
          <p:cNvPr id="30" name="CuadroTexto 351">
            <a:extLst>
              <a:ext uri="{FF2B5EF4-FFF2-40B4-BE49-F238E27FC236}">
                <a16:creationId xmlns:a16="http://schemas.microsoft.com/office/drawing/2014/main" id="{41B0A3AC-DBD3-CB41-A4DA-457664A5CCDA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1" name="Rectangle 45">
            <a:extLst>
              <a:ext uri="{FF2B5EF4-FFF2-40B4-BE49-F238E27FC236}">
                <a16:creationId xmlns:a16="http://schemas.microsoft.com/office/drawing/2014/main" id="{7781E667-2300-A849-B272-931EEA9C661E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43">
            <a:extLst>
              <a:ext uri="{FF2B5EF4-FFF2-40B4-BE49-F238E27FC236}">
                <a16:creationId xmlns:a16="http://schemas.microsoft.com/office/drawing/2014/main" id="{25740072-52A4-CE43-9330-B721482E4AA7}"/>
              </a:ext>
            </a:extLst>
          </p:cNvPr>
          <p:cNvSpPr/>
          <p:nvPr/>
        </p:nvSpPr>
        <p:spPr>
          <a:xfrm>
            <a:off x="2645471" y="10638903"/>
            <a:ext cx="19159451" cy="19360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9EEC836-66C7-2C45-9F10-957BE5D815AF}"/>
              </a:ext>
            </a:extLst>
          </p:cNvPr>
          <p:cNvGrpSpPr/>
          <p:nvPr/>
        </p:nvGrpSpPr>
        <p:grpSpPr>
          <a:xfrm>
            <a:off x="3421793" y="11138087"/>
            <a:ext cx="18083424" cy="1002326"/>
            <a:chOff x="3316286" y="11138087"/>
            <a:chExt cx="18083424" cy="100232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79E753E-A8A3-BE4E-A4FB-5122A2E094EF}"/>
                </a:ext>
              </a:extLst>
            </p:cNvPr>
            <p:cNvSpPr txBox="1"/>
            <p:nvPr/>
          </p:nvSpPr>
          <p:spPr>
            <a:xfrm>
              <a:off x="9194067" y="11138087"/>
              <a:ext cx="12205643" cy="1002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 Business professionals like you connecting to share advice. </a:t>
              </a:r>
            </a:p>
          </p:txBody>
        </p:sp>
        <p:sp>
          <p:nvSpPr>
            <p:cNvPr id="34" name="TextBox 36">
              <a:extLst>
                <a:ext uri="{FF2B5EF4-FFF2-40B4-BE49-F238E27FC236}">
                  <a16:creationId xmlns:a16="http://schemas.microsoft.com/office/drawing/2014/main" id="{4B5D2C3A-642E-C143-AAAA-AE4D5ABEC961}"/>
                </a:ext>
              </a:extLst>
            </p:cNvPr>
            <p:cNvSpPr txBox="1"/>
            <p:nvPr/>
          </p:nvSpPr>
          <p:spPr>
            <a:xfrm>
              <a:off x="3316286" y="11283752"/>
              <a:ext cx="52069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Write Something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444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350">
            <a:extLst>
              <a:ext uri="{FF2B5EF4-FFF2-40B4-BE49-F238E27FC236}">
                <a16:creationId xmlns:a16="http://schemas.microsoft.com/office/drawing/2014/main" id="{6F607C76-31CD-D542-816F-E2BB0272F503}"/>
              </a:ext>
            </a:extLst>
          </p:cNvPr>
          <p:cNvSpPr txBox="1"/>
          <p:nvPr/>
        </p:nvSpPr>
        <p:spPr>
          <a:xfrm>
            <a:off x="6966191" y="1071658"/>
            <a:ext cx="104454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Horizontal Bar Charts</a:t>
            </a:r>
          </a:p>
        </p:txBody>
      </p:sp>
      <p:sp>
        <p:nvSpPr>
          <p:cNvPr id="15" name="CuadroTexto 351">
            <a:extLst>
              <a:ext uri="{FF2B5EF4-FFF2-40B4-BE49-F238E27FC236}">
                <a16:creationId xmlns:a16="http://schemas.microsoft.com/office/drawing/2014/main" id="{758E6D17-F505-D546-BC9A-135934435EE3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56647C-3222-5440-9A00-FEA4DBCEA7DE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hart 22">
            <a:extLst>
              <a:ext uri="{FF2B5EF4-FFF2-40B4-BE49-F238E27FC236}">
                <a16:creationId xmlns:a16="http://schemas.microsoft.com/office/drawing/2014/main" id="{5654BD48-4AB4-014C-BB27-4A35894E3F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6688803"/>
              </p:ext>
            </p:extLst>
          </p:nvPr>
        </p:nvGraphicFramePr>
        <p:xfrm>
          <a:off x="6844561" y="4344760"/>
          <a:ext cx="15358804" cy="7773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928FEA1C-D2E5-E245-90BC-E05DF7CDCF97}"/>
              </a:ext>
            </a:extLst>
          </p:cNvPr>
          <p:cNvGrpSpPr/>
          <p:nvPr/>
        </p:nvGrpSpPr>
        <p:grpSpPr>
          <a:xfrm>
            <a:off x="2312210" y="4926651"/>
            <a:ext cx="3383389" cy="2830723"/>
            <a:chOff x="2012881" y="6844692"/>
            <a:chExt cx="3383389" cy="2830723"/>
          </a:xfrm>
        </p:grpSpPr>
        <p:sp>
          <p:nvSpPr>
            <p:cNvPr id="21" name="TextBox 24">
              <a:extLst>
                <a:ext uri="{FF2B5EF4-FFF2-40B4-BE49-F238E27FC236}">
                  <a16:creationId xmlns:a16="http://schemas.microsoft.com/office/drawing/2014/main" id="{D4767222-A19C-D542-B38E-E68CF99E1D4B}"/>
                </a:ext>
              </a:extLst>
            </p:cNvPr>
            <p:cNvSpPr txBox="1"/>
            <p:nvPr/>
          </p:nvSpPr>
          <p:spPr>
            <a:xfrm>
              <a:off x="2675641" y="6844692"/>
              <a:ext cx="2720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Visits</a:t>
              </a:r>
            </a:p>
          </p:txBody>
        </p:sp>
        <p:sp>
          <p:nvSpPr>
            <p:cNvPr id="22" name="TextBox 25">
              <a:extLst>
                <a:ext uri="{FF2B5EF4-FFF2-40B4-BE49-F238E27FC236}">
                  <a16:creationId xmlns:a16="http://schemas.microsoft.com/office/drawing/2014/main" id="{C7ED6ED4-4751-3D4B-8867-C7E93E08CEC2}"/>
                </a:ext>
              </a:extLst>
            </p:cNvPr>
            <p:cNvSpPr txBox="1"/>
            <p:nvPr/>
          </p:nvSpPr>
          <p:spPr>
            <a:xfrm>
              <a:off x="2675641" y="7982600"/>
              <a:ext cx="2720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Clients</a:t>
              </a:r>
            </a:p>
          </p:txBody>
        </p:sp>
        <p:sp>
          <p:nvSpPr>
            <p:cNvPr id="23" name="TextBox 26">
              <a:extLst>
                <a:ext uri="{FF2B5EF4-FFF2-40B4-BE49-F238E27FC236}">
                  <a16:creationId xmlns:a16="http://schemas.microsoft.com/office/drawing/2014/main" id="{CB2C8182-4BAA-914D-AC18-A141901A9F0A}"/>
                </a:ext>
              </a:extLst>
            </p:cNvPr>
            <p:cNvSpPr txBox="1"/>
            <p:nvPr/>
          </p:nvSpPr>
          <p:spPr>
            <a:xfrm>
              <a:off x="2675641" y="9029084"/>
              <a:ext cx="2720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Sales</a:t>
              </a:r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B87E9F9D-8092-B34A-BC80-EE466A728476}"/>
                </a:ext>
              </a:extLst>
            </p:cNvPr>
            <p:cNvSpPr/>
            <p:nvPr/>
          </p:nvSpPr>
          <p:spPr>
            <a:xfrm>
              <a:off x="2012881" y="6927066"/>
              <a:ext cx="485899" cy="4858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5" name="Rectangle 28">
              <a:extLst>
                <a:ext uri="{FF2B5EF4-FFF2-40B4-BE49-F238E27FC236}">
                  <a16:creationId xmlns:a16="http://schemas.microsoft.com/office/drawing/2014/main" id="{1741E591-A7B6-8648-B524-9F1C0FBBD8AF}"/>
                </a:ext>
              </a:extLst>
            </p:cNvPr>
            <p:cNvSpPr/>
            <p:nvPr/>
          </p:nvSpPr>
          <p:spPr>
            <a:xfrm>
              <a:off x="2012881" y="8046060"/>
              <a:ext cx="485899" cy="4858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9B017024-D76A-C54F-958E-218C2E4716E2}"/>
                </a:ext>
              </a:extLst>
            </p:cNvPr>
            <p:cNvSpPr/>
            <p:nvPr/>
          </p:nvSpPr>
          <p:spPr>
            <a:xfrm>
              <a:off x="2012881" y="9095932"/>
              <a:ext cx="485899" cy="4858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sp>
        <p:nvSpPr>
          <p:cNvPr id="26" name="TextBox 31">
            <a:extLst>
              <a:ext uri="{FF2B5EF4-FFF2-40B4-BE49-F238E27FC236}">
                <a16:creationId xmlns:a16="http://schemas.microsoft.com/office/drawing/2014/main" id="{E396AF92-D04B-B542-A875-740B674EBC77}"/>
              </a:ext>
            </a:extLst>
          </p:cNvPr>
          <p:cNvSpPr txBox="1"/>
          <p:nvPr/>
        </p:nvSpPr>
        <p:spPr>
          <a:xfrm flipH="1">
            <a:off x="2211519" y="9081918"/>
            <a:ext cx="3508685" cy="3036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  <a:p>
            <a:pPr>
              <a:lnSpc>
                <a:spcPts val="38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</p:spTree>
    <p:extLst>
      <p:ext uri="{BB962C8B-B14F-4D97-AF65-F5344CB8AC3E}">
        <p14:creationId xmlns:p14="http://schemas.microsoft.com/office/powerpoint/2010/main" val="1776662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CCE8E63-6A8E-0249-BF32-5B2FB343D16F}"/>
              </a:ext>
            </a:extLst>
          </p:cNvPr>
          <p:cNvGrpSpPr/>
          <p:nvPr/>
        </p:nvGrpSpPr>
        <p:grpSpPr>
          <a:xfrm>
            <a:off x="1972374" y="3688089"/>
            <a:ext cx="20830352" cy="8989593"/>
            <a:chOff x="1513840" y="3383289"/>
            <a:chExt cx="20830352" cy="898959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009C712-E01D-5A49-9447-70D81C3977C6}"/>
                </a:ext>
              </a:extLst>
            </p:cNvPr>
            <p:cNvGrpSpPr/>
            <p:nvPr/>
          </p:nvGrpSpPr>
          <p:grpSpPr>
            <a:xfrm>
              <a:off x="18660460" y="3383289"/>
              <a:ext cx="3643975" cy="2861681"/>
              <a:chOff x="18660460" y="3215052"/>
              <a:chExt cx="3643975" cy="286168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24A771E-FFA3-C44F-AB90-1C45B3EA5E5E}"/>
                  </a:ext>
                </a:extLst>
              </p:cNvPr>
              <p:cNvSpPr/>
              <p:nvPr/>
            </p:nvSpPr>
            <p:spPr>
              <a:xfrm>
                <a:off x="18660460" y="3215052"/>
                <a:ext cx="229634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7200" b="1" dirty="0">
                    <a:solidFill>
                      <a:schemeClr val="accent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Montserrat" charset="0"/>
                  </a:rPr>
                  <a:t>67%</a:t>
                </a:r>
                <a:endParaRPr lang="en-US" sz="115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909B1F8-C2FE-6C42-9DD2-8ED6BFACFB66}"/>
                  </a:ext>
                </a:extLst>
              </p:cNvPr>
              <p:cNvGrpSpPr/>
              <p:nvPr/>
            </p:nvGrpSpPr>
            <p:grpSpPr>
              <a:xfrm>
                <a:off x="18660461" y="4415381"/>
                <a:ext cx="3643974" cy="1661352"/>
                <a:chOff x="16562389" y="3884548"/>
                <a:chExt cx="3643974" cy="1661352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851B748-B9BF-DF4D-AE3C-C994C3E20EA5}"/>
                    </a:ext>
                  </a:extLst>
                </p:cNvPr>
                <p:cNvSpPr txBox="1"/>
                <p:nvPr/>
              </p:nvSpPr>
              <p:spPr>
                <a:xfrm>
                  <a:off x="16562389" y="4530879"/>
                  <a:ext cx="3643974" cy="10150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3660"/>
                    </a:lnSpc>
                  </a:pPr>
                  <a:r>
                    <a:rPr lang="en-US" sz="2400" dirty="0">
                      <a:latin typeface="Century Gothic" panose="020B0502020202020204" pitchFamily="34" charset="0"/>
                      <a:ea typeface="Lato Light" panose="020F0502020204030203" pitchFamily="34" charset="0"/>
                      <a:cs typeface="Poppins Light" pitchFamily="2" charset="77"/>
                    </a:rPr>
                    <a:t>Business professionals like you connecting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1507A61-38A1-7A49-932A-CCA5E78CAA67}"/>
                    </a:ext>
                  </a:extLst>
                </p:cNvPr>
                <p:cNvSpPr txBox="1"/>
                <p:nvPr/>
              </p:nvSpPr>
              <p:spPr>
                <a:xfrm>
                  <a:off x="16562389" y="3884548"/>
                  <a:ext cx="364397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b="1" dirty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Lato" panose="020F0502020204030203" pitchFamily="34" charset="0"/>
                      <a:cs typeface="Poppins Medium" pitchFamily="2" charset="77"/>
                    </a:rPr>
                    <a:t>Product A</a:t>
                  </a:r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A605D97-3EDE-D841-96F4-6D06C18E71BD}"/>
                </a:ext>
              </a:extLst>
            </p:cNvPr>
            <p:cNvGrpSpPr/>
            <p:nvPr/>
          </p:nvGrpSpPr>
          <p:grpSpPr>
            <a:xfrm>
              <a:off x="18660460" y="6429315"/>
              <a:ext cx="3643975" cy="2861681"/>
              <a:chOff x="18660460" y="6429315"/>
              <a:chExt cx="3643975" cy="2861681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8F4AA69-FA85-714B-84F0-A2AD3007358B}"/>
                  </a:ext>
                </a:extLst>
              </p:cNvPr>
              <p:cNvSpPr/>
              <p:nvPr/>
            </p:nvSpPr>
            <p:spPr>
              <a:xfrm>
                <a:off x="18660460" y="6429315"/>
                <a:ext cx="229634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7200" b="1" dirty="0">
                    <a:solidFill>
                      <a:schemeClr val="accent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Montserrat" charset="0"/>
                  </a:rPr>
                  <a:t>43%</a:t>
                </a:r>
                <a:endParaRPr lang="en-US" sz="11500" b="1" dirty="0">
                  <a:solidFill>
                    <a:schemeClr val="accent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4CCC30A-9521-3347-8C2C-5784E7046B9A}"/>
                  </a:ext>
                </a:extLst>
              </p:cNvPr>
              <p:cNvSpPr txBox="1"/>
              <p:nvPr/>
            </p:nvSpPr>
            <p:spPr>
              <a:xfrm>
                <a:off x="18660461" y="8275975"/>
                <a:ext cx="3643974" cy="1015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330D97F-C65D-4C49-80A0-6B46BE1FEB2D}"/>
                  </a:ext>
                </a:extLst>
              </p:cNvPr>
              <p:cNvSpPr txBox="1"/>
              <p:nvPr/>
            </p:nvSpPr>
            <p:spPr>
              <a:xfrm>
                <a:off x="18660461" y="7629644"/>
                <a:ext cx="36439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Product B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72972B-B337-7843-8A2D-364A57549394}"/>
                </a:ext>
              </a:extLst>
            </p:cNvPr>
            <p:cNvGrpSpPr/>
            <p:nvPr/>
          </p:nvGrpSpPr>
          <p:grpSpPr>
            <a:xfrm>
              <a:off x="18700217" y="9475341"/>
              <a:ext cx="3643975" cy="2861681"/>
              <a:chOff x="18700217" y="9633380"/>
              <a:chExt cx="3643975" cy="2861681"/>
            </a:xfrm>
          </p:grpSpPr>
          <p:sp>
            <p:nvSpPr>
              <p:cNvPr id="32" name="TextBox 50">
                <a:extLst>
                  <a:ext uri="{FF2B5EF4-FFF2-40B4-BE49-F238E27FC236}">
                    <a16:creationId xmlns:a16="http://schemas.microsoft.com/office/drawing/2014/main" id="{FD1CE5B6-AA13-1F4C-9E87-4FE6AFCFB90C}"/>
                  </a:ext>
                </a:extLst>
              </p:cNvPr>
              <p:cNvSpPr txBox="1"/>
              <p:nvPr/>
            </p:nvSpPr>
            <p:spPr>
              <a:xfrm>
                <a:off x="18700218" y="11480040"/>
                <a:ext cx="3643974" cy="1015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</a:t>
                </a:r>
              </a:p>
            </p:txBody>
          </p:sp>
          <p:sp>
            <p:nvSpPr>
              <p:cNvPr id="33" name="TextBox 51">
                <a:extLst>
                  <a:ext uri="{FF2B5EF4-FFF2-40B4-BE49-F238E27FC236}">
                    <a16:creationId xmlns:a16="http://schemas.microsoft.com/office/drawing/2014/main" id="{E998104C-CAA6-6E4B-91DE-5259117077D6}"/>
                  </a:ext>
                </a:extLst>
              </p:cNvPr>
              <p:cNvSpPr txBox="1"/>
              <p:nvPr/>
            </p:nvSpPr>
            <p:spPr>
              <a:xfrm>
                <a:off x="18700218" y="10833709"/>
                <a:ext cx="36439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Product C</a:t>
                </a:r>
              </a:p>
            </p:txBody>
          </p:sp>
          <p:sp>
            <p:nvSpPr>
              <p:cNvPr id="31" name="Rectangle 45">
                <a:extLst>
                  <a:ext uri="{FF2B5EF4-FFF2-40B4-BE49-F238E27FC236}">
                    <a16:creationId xmlns:a16="http://schemas.microsoft.com/office/drawing/2014/main" id="{E33B4432-74D9-804E-BB26-DE4E01C7D3A7}"/>
                  </a:ext>
                </a:extLst>
              </p:cNvPr>
              <p:cNvSpPr/>
              <p:nvPr/>
            </p:nvSpPr>
            <p:spPr>
              <a:xfrm>
                <a:off x="18700217" y="9633380"/>
                <a:ext cx="229634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7200" b="1" dirty="0">
                    <a:solidFill>
                      <a:schemeClr val="accent3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Montserrat" charset="0"/>
                  </a:rPr>
                  <a:t>43%</a:t>
                </a:r>
                <a:endParaRPr lang="en-US" sz="11500" b="1" dirty="0">
                  <a:solidFill>
                    <a:schemeClr val="accent3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aphicFrame>
          <p:nvGraphicFramePr>
            <p:cNvPr id="29" name="Chart 41">
              <a:extLst>
                <a:ext uri="{FF2B5EF4-FFF2-40B4-BE49-F238E27FC236}">
                  <a16:creationId xmlns:a16="http://schemas.microsoft.com/office/drawing/2014/main" id="{F72B8AE8-6837-5B41-9529-539D89A2254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27218727"/>
                </p:ext>
              </p:extLst>
            </p:nvPr>
          </p:nvGraphicFramePr>
          <p:xfrm>
            <a:off x="1513840" y="3635833"/>
            <a:ext cx="15501951" cy="87370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22" name="CuadroTexto 350">
            <a:extLst>
              <a:ext uri="{FF2B5EF4-FFF2-40B4-BE49-F238E27FC236}">
                <a16:creationId xmlns:a16="http://schemas.microsoft.com/office/drawing/2014/main" id="{7848FC6D-8AC4-F24C-85AB-4DFF6A13A6C6}"/>
              </a:ext>
            </a:extLst>
          </p:cNvPr>
          <p:cNvSpPr txBox="1"/>
          <p:nvPr/>
        </p:nvSpPr>
        <p:spPr>
          <a:xfrm>
            <a:off x="5080877" y="1071658"/>
            <a:ext cx="14216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Horizontal Bar Charts</a:t>
            </a:r>
          </a:p>
        </p:txBody>
      </p:sp>
      <p:sp>
        <p:nvSpPr>
          <p:cNvPr id="23" name="CuadroTexto 351">
            <a:extLst>
              <a:ext uri="{FF2B5EF4-FFF2-40B4-BE49-F238E27FC236}">
                <a16:creationId xmlns:a16="http://schemas.microsoft.com/office/drawing/2014/main" id="{410DDB6C-B9F5-7B4B-95D3-426D4CF3B15C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4" name="Rectangle 45">
            <a:extLst>
              <a:ext uri="{FF2B5EF4-FFF2-40B4-BE49-F238E27FC236}">
                <a16:creationId xmlns:a16="http://schemas.microsoft.com/office/drawing/2014/main" id="{C422C165-D95F-0A44-8447-70481A1DFA53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44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4">
            <a:extLst>
              <a:ext uri="{FF2B5EF4-FFF2-40B4-BE49-F238E27FC236}">
                <a16:creationId xmlns:a16="http://schemas.microsoft.com/office/drawing/2014/main" id="{BCDA6538-7908-2349-9AD6-BEDA48E2767F}"/>
              </a:ext>
            </a:extLst>
          </p:cNvPr>
          <p:cNvGrpSpPr/>
          <p:nvPr/>
        </p:nvGrpSpPr>
        <p:grpSpPr>
          <a:xfrm>
            <a:off x="2905015" y="788661"/>
            <a:ext cx="18567620" cy="12138678"/>
            <a:chOff x="1382243" y="4535159"/>
            <a:chExt cx="11465855" cy="7495865"/>
          </a:xfrm>
          <a:solidFill>
            <a:schemeClr val="bg1">
              <a:lumMod val="95000"/>
              <a:alpha val="85000"/>
            </a:schemeClr>
          </a:solidFill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46906451-79E4-0046-B936-3216C0EFC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5964" y="4535159"/>
              <a:ext cx="1428984" cy="1060490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CD833D52-6964-BC42-B8D5-96764E7AD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561" y="8269919"/>
              <a:ext cx="1501421" cy="1541327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6BBC8EB-0D69-7246-879F-12EF8CBD6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295" y="8559744"/>
              <a:ext cx="2976501" cy="2937750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EC53964A-C348-254B-9DFD-A7506D854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1298" y="8085484"/>
              <a:ext cx="1442151" cy="1699414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8D472F8D-2CC8-E141-B5AF-576E65F6E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389" y="6254336"/>
              <a:ext cx="1692388" cy="2931165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D098428D-AFDA-7F44-9174-95DD5FFEB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641" y="8421421"/>
              <a:ext cx="1850434" cy="994623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1E2AAAF-DC52-C645-83AD-8DDEFD189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1707" y="7617821"/>
              <a:ext cx="1567272" cy="869470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26DA81D2-4F48-504E-98BE-1E15EAAA3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449" y="6787874"/>
              <a:ext cx="1745072" cy="882644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D773230F-BB29-2243-AD50-ED2384347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5128" y="5997449"/>
              <a:ext cx="1501421" cy="1001208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1F24197D-8883-224A-A094-62EAABF2D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390" y="6069901"/>
              <a:ext cx="1508005" cy="1244921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0C9AE09F-BD4B-6547-9C82-314957F8D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153" y="5174083"/>
              <a:ext cx="1402642" cy="902408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A2213166-E22E-9646-A019-8DBD1E709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457" y="7202848"/>
              <a:ext cx="1567272" cy="1231747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2A7C6059-6647-014C-B11B-0024600DA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998" y="6761525"/>
              <a:ext cx="1205088" cy="1508398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6DAB480C-0A33-9D46-B99D-7F7E96AEB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931" y="6484879"/>
              <a:ext cx="1382888" cy="2094624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6A079697-D9DE-A747-BC47-AB847843B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851" y="5180676"/>
              <a:ext cx="1718730" cy="1455701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1FB079D9-D17B-1147-B158-B4078CC95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490" y="4792046"/>
              <a:ext cx="1270938" cy="2081454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ABD77C9B-4788-5B42-BB62-36A603133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3477" y="4838154"/>
              <a:ext cx="2179693" cy="1409593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471EC5E-6B87-6F40-AC26-8B9FFAD5B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7631" y="5009415"/>
              <a:ext cx="770467" cy="1231747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AF4C7716-F1E8-CF47-981C-BB32DB247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972" y="5852540"/>
              <a:ext cx="1593613" cy="1172465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DF6459FE-F02B-6C4E-9C67-33BCB0760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9355" y="5773491"/>
              <a:ext cx="368771" cy="665276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11E36C7A-08EF-154E-8DE7-8C934F2AA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9102" y="5687861"/>
              <a:ext cx="329259" cy="731143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1" name="Freeform 26">
              <a:extLst>
                <a:ext uri="{FF2B5EF4-FFF2-40B4-BE49-F238E27FC236}">
                  <a16:creationId xmlns:a16="http://schemas.microsoft.com/office/drawing/2014/main" id="{D849305D-219E-3F44-91EC-109475FE66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3989" y="6577094"/>
              <a:ext cx="368771" cy="335932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2" name="Freeform 27">
              <a:extLst>
                <a:ext uri="{FF2B5EF4-FFF2-40B4-BE49-F238E27FC236}">
                  <a16:creationId xmlns:a16="http://schemas.microsoft.com/office/drawing/2014/main" id="{2DABBCA3-9A0E-1F4C-8D8A-AC3B82039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63247" y="6544157"/>
              <a:ext cx="158046" cy="204194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3" name="Freeform 28">
              <a:extLst>
                <a:ext uri="{FF2B5EF4-FFF2-40B4-BE49-F238E27FC236}">
                  <a16:creationId xmlns:a16="http://schemas.microsoft.com/office/drawing/2014/main" id="{FD710720-230D-6949-8CBB-F2932C7FA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3989" y="6307025"/>
              <a:ext cx="717784" cy="362281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4" name="Freeform 29">
              <a:extLst>
                <a:ext uri="{FF2B5EF4-FFF2-40B4-BE49-F238E27FC236}">
                  <a16:creationId xmlns:a16="http://schemas.microsoft.com/office/drawing/2014/main" id="{6CDD58C7-1F0E-8043-AB44-95AB50119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87143" y="6642962"/>
              <a:ext cx="65850" cy="46112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5" name="Freeform 30">
              <a:extLst>
                <a:ext uri="{FF2B5EF4-FFF2-40B4-BE49-F238E27FC236}">
                  <a16:creationId xmlns:a16="http://schemas.microsoft.com/office/drawing/2014/main" id="{20204813-85B6-0140-B985-49A1E1032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7406" y="6893268"/>
              <a:ext cx="276575" cy="619164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6" name="Freeform 31">
              <a:extLst>
                <a:ext uri="{FF2B5EF4-FFF2-40B4-BE49-F238E27FC236}">
                  <a16:creationId xmlns:a16="http://schemas.microsoft.com/office/drawing/2014/main" id="{67B1B471-0443-2142-AA32-F0B3B7748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4726" y="7321412"/>
              <a:ext cx="217309" cy="355692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7" name="Freeform 33">
              <a:extLst>
                <a:ext uri="{FF2B5EF4-FFF2-40B4-BE49-F238E27FC236}">
                  <a16:creationId xmlns:a16="http://schemas.microsoft.com/office/drawing/2014/main" id="{99D68B9D-2962-F346-8603-A39FD2F31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2105" y="9949578"/>
              <a:ext cx="1916284" cy="1501809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8" name="Freeform 34">
              <a:extLst>
                <a:ext uri="{FF2B5EF4-FFF2-40B4-BE49-F238E27FC236}">
                  <a16:creationId xmlns:a16="http://schemas.microsoft.com/office/drawing/2014/main" id="{8F655871-129B-A243-A7BC-65B5899D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3854" y="9554359"/>
              <a:ext cx="1198505" cy="1060490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9" name="Freeform 35">
              <a:extLst>
                <a:ext uri="{FF2B5EF4-FFF2-40B4-BE49-F238E27FC236}">
                  <a16:creationId xmlns:a16="http://schemas.microsoft.com/office/drawing/2014/main" id="{532C8B6E-4EAC-FC46-86B9-FC4EA3A40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8979" y="8605852"/>
              <a:ext cx="1073384" cy="968275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0" name="Freeform 36">
              <a:extLst>
                <a:ext uri="{FF2B5EF4-FFF2-40B4-BE49-F238E27FC236}">
                  <a16:creationId xmlns:a16="http://schemas.microsoft.com/office/drawing/2014/main" id="{6F9F4B7E-3440-6C42-8AD2-616C056F3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0417" y="8408246"/>
              <a:ext cx="1817509" cy="592816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1" name="Freeform 37">
              <a:extLst>
                <a:ext uri="{FF2B5EF4-FFF2-40B4-BE49-F238E27FC236}">
                  <a16:creationId xmlns:a16="http://schemas.microsoft.com/office/drawing/2014/main" id="{48ED66E8-7173-BB47-8AC1-6F8399E0F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1113" y="8210637"/>
              <a:ext cx="1817509" cy="803599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2" name="Freeform 38">
              <a:extLst>
                <a:ext uri="{FF2B5EF4-FFF2-40B4-BE49-F238E27FC236}">
                  <a16:creationId xmlns:a16="http://schemas.microsoft.com/office/drawing/2014/main" id="{A3C5E15A-C6D6-9F48-9BDB-3A9953C9F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7705" y="8869328"/>
              <a:ext cx="1119480" cy="1205403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6"/>
                </a:solidFill>
                <a:latin typeface="Montserrat" charset="0"/>
              </a:endParaRPr>
            </a:p>
          </p:txBody>
        </p:sp>
        <p:sp>
          <p:nvSpPr>
            <p:cNvPr id="63" name="Freeform 39">
              <a:extLst>
                <a:ext uri="{FF2B5EF4-FFF2-40B4-BE49-F238E27FC236}">
                  <a16:creationId xmlns:a16="http://schemas.microsoft.com/office/drawing/2014/main" id="{F45E8967-3809-F346-BE9B-AC3D06318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6476" y="7532191"/>
              <a:ext cx="1633126" cy="915578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4" name="Freeform 40">
              <a:extLst>
                <a:ext uri="{FF2B5EF4-FFF2-40B4-BE49-F238E27FC236}">
                  <a16:creationId xmlns:a16="http://schemas.microsoft.com/office/drawing/2014/main" id="{9A0B32AC-819D-1A4B-888F-5CB4754EE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347" y="8770523"/>
              <a:ext cx="1053630" cy="816773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5" name="Freeform 41">
              <a:extLst>
                <a:ext uri="{FF2B5EF4-FFF2-40B4-BE49-F238E27FC236}">
                  <a16:creationId xmlns:a16="http://schemas.microsoft.com/office/drawing/2014/main" id="{370F02C5-7636-8542-8785-EFE41FB66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4792" y="8922021"/>
              <a:ext cx="829734" cy="1330548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6" name="Freeform 42">
              <a:extLst>
                <a:ext uri="{FF2B5EF4-FFF2-40B4-BE49-F238E27FC236}">
                  <a16:creationId xmlns:a16="http://schemas.microsoft.com/office/drawing/2014/main" id="{F7B16AA0-CB04-D147-8421-33AF33013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0421" y="8968129"/>
              <a:ext cx="763883" cy="1337137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7" name="Freeform 43">
              <a:extLst>
                <a:ext uri="{FF2B5EF4-FFF2-40B4-BE49-F238E27FC236}">
                  <a16:creationId xmlns:a16="http://schemas.microsoft.com/office/drawing/2014/main" id="{67CD0A96-635D-A547-96EC-9BA5BB319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0605" y="7354345"/>
              <a:ext cx="948267" cy="691624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8" name="Freeform 44">
              <a:extLst>
                <a:ext uri="{FF2B5EF4-FFF2-40B4-BE49-F238E27FC236}">
                  <a16:creationId xmlns:a16="http://schemas.microsoft.com/office/drawing/2014/main" id="{C31D7A73-7521-AB40-A61A-A050445EB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105" y="7275304"/>
              <a:ext cx="974609" cy="961686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9" name="Freeform 45">
              <a:extLst>
                <a:ext uri="{FF2B5EF4-FFF2-40B4-BE49-F238E27FC236}">
                  <a16:creationId xmlns:a16="http://schemas.microsoft.com/office/drawing/2014/main" id="{A32DA60D-D21A-474F-8DF1-50F704CFA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2125" y="7789078"/>
              <a:ext cx="1554101" cy="803599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0" name="Freeform 46">
              <a:extLst>
                <a:ext uri="{FF2B5EF4-FFF2-40B4-BE49-F238E27FC236}">
                  <a16:creationId xmlns:a16="http://schemas.microsoft.com/office/drawing/2014/main" id="{C98B389B-E7A4-2A41-8861-A4E07650A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8499" y="7505843"/>
              <a:ext cx="1415813" cy="1231747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1" name="Freeform 47">
              <a:extLst>
                <a:ext uri="{FF2B5EF4-FFF2-40B4-BE49-F238E27FC236}">
                  <a16:creationId xmlns:a16="http://schemas.microsoft.com/office/drawing/2014/main" id="{8B9D0A00-8118-9047-A261-38F6C4849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8258" y="5141149"/>
              <a:ext cx="1369717" cy="1594024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2" name="Line 48">
              <a:extLst>
                <a:ext uri="{FF2B5EF4-FFF2-40B4-BE49-F238E27FC236}">
                  <a16:creationId xmlns:a16="http://schemas.microsoft.com/office/drawing/2014/main" id="{86978982-5778-3E42-A74F-ADA2A6E79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3362" y="5898644"/>
              <a:ext cx="0" cy="0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3" name="Line 49">
              <a:extLst>
                <a:ext uri="{FF2B5EF4-FFF2-40B4-BE49-F238E27FC236}">
                  <a16:creationId xmlns:a16="http://schemas.microsoft.com/office/drawing/2014/main" id="{E0A05649-5F75-BD41-A23C-26BEF0593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3362" y="5898644"/>
              <a:ext cx="0" cy="0"/>
            </a:xfrm>
            <a:prstGeom prst="line">
              <a:avLst/>
            </a:pr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4" name="Freeform 50">
              <a:extLst>
                <a:ext uri="{FF2B5EF4-FFF2-40B4-BE49-F238E27FC236}">
                  <a16:creationId xmlns:a16="http://schemas.microsoft.com/office/drawing/2014/main" id="{9957550F-A287-3345-BBCA-F8CA7FABE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6037" y="5608820"/>
              <a:ext cx="1600197" cy="1508398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5" name="Freeform 51">
              <a:extLst>
                <a:ext uri="{FF2B5EF4-FFF2-40B4-BE49-F238E27FC236}">
                  <a16:creationId xmlns:a16="http://schemas.microsoft.com/office/drawing/2014/main" id="{B2DE598E-EF52-AA41-A961-248810D9F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1658" y="5786666"/>
              <a:ext cx="1119480" cy="1192228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6" name="Freeform 52">
              <a:extLst>
                <a:ext uri="{FF2B5EF4-FFF2-40B4-BE49-F238E27FC236}">
                  <a16:creationId xmlns:a16="http://schemas.microsoft.com/office/drawing/2014/main" id="{24701969-1FB6-FF4A-9B47-8AD0C6D11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1367" y="6913019"/>
              <a:ext cx="895588" cy="1027553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7" name="Freeform 53">
              <a:extLst>
                <a:ext uri="{FF2B5EF4-FFF2-40B4-BE49-F238E27FC236}">
                  <a16:creationId xmlns:a16="http://schemas.microsoft.com/office/drawing/2014/main" id="{E5635874-B82E-104F-9BB3-2A4000FA3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1871" y="7090869"/>
              <a:ext cx="658517" cy="1132943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8" name="Freeform 54">
              <a:extLst>
                <a:ext uri="{FF2B5EF4-FFF2-40B4-BE49-F238E27FC236}">
                  <a16:creationId xmlns:a16="http://schemas.microsoft.com/office/drawing/2014/main" id="{1EDC82DE-E7C1-D74F-AA95-590A4C108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7746" y="6945960"/>
              <a:ext cx="849488" cy="1488634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9" name="Freeform 55">
              <a:extLst>
                <a:ext uri="{FF2B5EF4-FFF2-40B4-BE49-F238E27FC236}">
                  <a16:creationId xmlns:a16="http://schemas.microsoft.com/office/drawing/2014/main" id="{3748D3CD-F93B-4344-BF0F-E88CA86C5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7287" y="6616609"/>
              <a:ext cx="1290696" cy="948512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0" name="Freeform 84">
              <a:extLst>
                <a:ext uri="{FF2B5EF4-FFF2-40B4-BE49-F238E27FC236}">
                  <a16:creationId xmlns:a16="http://schemas.microsoft.com/office/drawing/2014/main" id="{E8807A80-95A1-7547-905A-D41966AD7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2243" y="9798072"/>
              <a:ext cx="2872197" cy="2232952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1" name="Freeform 85">
              <a:extLst>
                <a:ext uri="{FF2B5EF4-FFF2-40B4-BE49-F238E27FC236}">
                  <a16:creationId xmlns:a16="http://schemas.microsoft.com/office/drawing/2014/main" id="{19CB6D45-488D-734C-9A0E-D1BFDB40F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674" y="10851966"/>
              <a:ext cx="1751655" cy="1113187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E9A54ED-8077-8D48-8FA3-ED340AF04257}"/>
              </a:ext>
            </a:extLst>
          </p:cNvPr>
          <p:cNvGrpSpPr/>
          <p:nvPr/>
        </p:nvGrpSpPr>
        <p:grpSpPr>
          <a:xfrm>
            <a:off x="1819640" y="2281840"/>
            <a:ext cx="20747894" cy="9319123"/>
            <a:chOff x="1814879" y="2631146"/>
            <a:chExt cx="20747894" cy="931912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D8DDE76-6D1D-CE44-A5F5-D60EFE634DFF}"/>
                </a:ext>
              </a:extLst>
            </p:cNvPr>
            <p:cNvGrpSpPr/>
            <p:nvPr/>
          </p:nvGrpSpPr>
          <p:grpSpPr>
            <a:xfrm>
              <a:off x="2256311" y="2631146"/>
              <a:ext cx="20306461" cy="6129613"/>
              <a:chOff x="2236300" y="2567438"/>
              <a:chExt cx="20306461" cy="6129613"/>
            </a:xfrm>
          </p:grpSpPr>
          <p:graphicFrame>
            <p:nvGraphicFramePr>
              <p:cNvPr id="151" name="Chart 43">
                <a:extLst>
                  <a:ext uri="{FF2B5EF4-FFF2-40B4-BE49-F238E27FC236}">
                    <a16:creationId xmlns:a16="http://schemas.microsoft.com/office/drawing/2014/main" id="{464C8E06-237D-ED45-8E30-F32C2979568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79701513"/>
                  </p:ext>
                </p:extLst>
              </p:nvPr>
            </p:nvGraphicFramePr>
            <p:xfrm>
              <a:off x="2236300" y="2567438"/>
              <a:ext cx="15545388" cy="612617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F495A110-D0F8-7543-A444-E55DC28EEE9B}"/>
                  </a:ext>
                </a:extLst>
              </p:cNvPr>
              <p:cNvGrpSpPr/>
              <p:nvPr/>
            </p:nvGrpSpPr>
            <p:grpSpPr>
              <a:xfrm>
                <a:off x="18564011" y="2980425"/>
                <a:ext cx="3978750" cy="5716626"/>
                <a:chOff x="17411679" y="5126183"/>
                <a:chExt cx="3978750" cy="5716626"/>
              </a:xfrm>
            </p:grpSpPr>
            <p:sp>
              <p:nvSpPr>
                <p:cNvPr id="153" name="Rectangle 30">
                  <a:extLst>
                    <a:ext uri="{FF2B5EF4-FFF2-40B4-BE49-F238E27FC236}">
                      <a16:creationId xmlns:a16="http://schemas.microsoft.com/office/drawing/2014/main" id="{2339E5C1-3071-EA42-A6D9-5B5F49D49F36}"/>
                    </a:ext>
                  </a:extLst>
                </p:cNvPr>
                <p:cNvSpPr/>
                <p:nvPr/>
              </p:nvSpPr>
              <p:spPr>
                <a:xfrm>
                  <a:off x="17445876" y="5126183"/>
                  <a:ext cx="3944553" cy="18510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3800" b="1" dirty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Roboto Medium" panose="02000000000000000000" pitchFamily="2" charset="0"/>
                      <a:cs typeface="Poppins Medium" pitchFamily="2" charset="77"/>
                    </a:rPr>
                    <a:t>That’s why we </a:t>
                  </a:r>
                </a:p>
                <a:p>
                  <a:r>
                    <a:rPr lang="en-US" sz="3800" b="1" dirty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Roboto Medium" panose="02000000000000000000" pitchFamily="2" charset="0"/>
                      <a:cs typeface="Poppins Medium" pitchFamily="2" charset="77"/>
                    </a:rPr>
                    <a:t>provide point </a:t>
                  </a:r>
                </a:p>
                <a:p>
                  <a:r>
                    <a:rPr lang="en-US" sz="3800" b="1" dirty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Roboto Medium" panose="02000000000000000000" pitchFamily="2" charset="0"/>
                      <a:cs typeface="Poppins Medium" pitchFamily="2" charset="77"/>
                    </a:rPr>
                    <a:t>solutions </a:t>
                  </a:r>
                </a:p>
              </p:txBody>
            </p:sp>
            <p:sp>
              <p:nvSpPr>
                <p:cNvPr id="154" name="TextBox 31">
                  <a:extLst>
                    <a:ext uri="{FF2B5EF4-FFF2-40B4-BE49-F238E27FC236}">
                      <a16:creationId xmlns:a16="http://schemas.microsoft.com/office/drawing/2014/main" id="{0C81E01F-5FCF-584D-837E-4002B5EFD2D7}"/>
                    </a:ext>
                  </a:extLst>
                </p:cNvPr>
                <p:cNvSpPr txBox="1"/>
                <p:nvPr/>
              </p:nvSpPr>
              <p:spPr>
                <a:xfrm flipH="1">
                  <a:off x="17411679" y="7806400"/>
                  <a:ext cx="3586864" cy="30364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3860"/>
                    </a:lnSpc>
                  </a:pPr>
                  <a:r>
                    <a:rPr lang="en-US" sz="2400" dirty="0">
                      <a:latin typeface="Century Gothic" panose="020B0502020202020204" pitchFamily="34" charset="0"/>
                      <a:ea typeface="Lato Light" panose="020F0502020204030203" pitchFamily="34" charset="0"/>
                      <a:cs typeface="Poppins Light" pitchFamily="2" charset="77"/>
                    </a:rPr>
                    <a:t>Business professionals like you connecting to share advice. </a:t>
                  </a:r>
                </a:p>
                <a:p>
                  <a:pPr>
                    <a:lnSpc>
                      <a:spcPts val="3860"/>
                    </a:lnSpc>
                  </a:pPr>
                  <a:r>
                    <a:rPr lang="en-US" sz="2400" dirty="0">
                      <a:latin typeface="Century Gothic" panose="020B0502020202020204" pitchFamily="34" charset="0"/>
                      <a:ea typeface="Lato Light" panose="020F0502020204030203" pitchFamily="34" charset="0"/>
                      <a:cs typeface="Poppins Light" pitchFamily="2" charset="77"/>
                    </a:rPr>
                    <a:t>Business professionals like you connecting to share advice. </a:t>
                  </a:r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1C702A0-BFCE-264E-8DC9-FF8F213ED6CF}"/>
                </a:ext>
              </a:extLst>
            </p:cNvPr>
            <p:cNvGrpSpPr/>
            <p:nvPr/>
          </p:nvGrpSpPr>
          <p:grpSpPr>
            <a:xfrm>
              <a:off x="1814879" y="10577139"/>
              <a:ext cx="20747894" cy="1373130"/>
              <a:chOff x="1814879" y="10926157"/>
              <a:chExt cx="20747894" cy="1373130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D64859D-4F9C-8945-93F9-37B5B3A84CE2}"/>
                  </a:ext>
                </a:extLst>
              </p:cNvPr>
              <p:cNvSpPr txBox="1"/>
              <p:nvPr/>
            </p:nvSpPr>
            <p:spPr>
              <a:xfrm>
                <a:off x="1814879" y="11771450"/>
                <a:ext cx="20747894" cy="527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6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 Business professionals like you connecting to share advice. 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6AC299A-44B2-6D4C-8959-7EC27B532A73}"/>
                  </a:ext>
                </a:extLst>
              </p:cNvPr>
              <p:cNvGrpSpPr/>
              <p:nvPr/>
            </p:nvGrpSpPr>
            <p:grpSpPr>
              <a:xfrm>
                <a:off x="6578370" y="10926157"/>
                <a:ext cx="11410096" cy="646331"/>
                <a:chOff x="8122851" y="10926157"/>
                <a:chExt cx="11410096" cy="646331"/>
              </a:xfrm>
            </p:grpSpPr>
            <p:sp>
              <p:nvSpPr>
                <p:cNvPr id="83" name="TextBox 24">
                  <a:extLst>
                    <a:ext uri="{FF2B5EF4-FFF2-40B4-BE49-F238E27FC236}">
                      <a16:creationId xmlns:a16="http://schemas.microsoft.com/office/drawing/2014/main" id="{922A58C0-E4AF-C045-B6B1-0E80E6B9B774}"/>
                    </a:ext>
                  </a:extLst>
                </p:cNvPr>
                <p:cNvSpPr txBox="1"/>
                <p:nvPr/>
              </p:nvSpPr>
              <p:spPr>
                <a:xfrm>
                  <a:off x="8785611" y="10926157"/>
                  <a:ext cx="272062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b="1" dirty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Lato" panose="020F0502020204030203" pitchFamily="34" charset="0"/>
                      <a:cs typeface="Poppins Medium" pitchFamily="2" charset="77"/>
                    </a:rPr>
                    <a:t>Visits</a:t>
                  </a:r>
                </a:p>
              </p:txBody>
            </p:sp>
            <p:sp>
              <p:nvSpPr>
                <p:cNvPr id="84" name="TextBox 25">
                  <a:extLst>
                    <a:ext uri="{FF2B5EF4-FFF2-40B4-BE49-F238E27FC236}">
                      <a16:creationId xmlns:a16="http://schemas.microsoft.com/office/drawing/2014/main" id="{BA0F6F5E-58CB-5748-A776-5176A3D724AF}"/>
                    </a:ext>
                  </a:extLst>
                </p:cNvPr>
                <p:cNvSpPr txBox="1"/>
                <p:nvPr/>
              </p:nvSpPr>
              <p:spPr>
                <a:xfrm>
                  <a:off x="11683101" y="10926157"/>
                  <a:ext cx="272062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b="1" dirty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Lato" panose="020F0502020204030203" pitchFamily="34" charset="0"/>
                      <a:cs typeface="Poppins Medium" pitchFamily="2" charset="77"/>
                    </a:rPr>
                    <a:t>Clients</a:t>
                  </a:r>
                </a:p>
              </p:txBody>
            </p:sp>
            <p:sp>
              <p:nvSpPr>
                <p:cNvPr id="85" name="TextBox 26">
                  <a:extLst>
                    <a:ext uri="{FF2B5EF4-FFF2-40B4-BE49-F238E27FC236}">
                      <a16:creationId xmlns:a16="http://schemas.microsoft.com/office/drawing/2014/main" id="{3317EB51-4A49-8F4B-807D-D2320CFE7B4B}"/>
                    </a:ext>
                  </a:extLst>
                </p:cNvPr>
                <p:cNvSpPr txBox="1"/>
                <p:nvPr/>
              </p:nvSpPr>
              <p:spPr>
                <a:xfrm>
                  <a:off x="14823540" y="10926157"/>
                  <a:ext cx="143125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b="1" dirty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Lato" panose="020F0502020204030203" pitchFamily="34" charset="0"/>
                      <a:cs typeface="Poppins Medium" pitchFamily="2" charset="77"/>
                    </a:rPr>
                    <a:t>Sales</a:t>
                  </a:r>
                </a:p>
              </p:txBody>
            </p:sp>
            <p:sp>
              <p:nvSpPr>
                <p:cNvPr id="86" name="Rectangle 2">
                  <a:extLst>
                    <a:ext uri="{FF2B5EF4-FFF2-40B4-BE49-F238E27FC236}">
                      <a16:creationId xmlns:a16="http://schemas.microsoft.com/office/drawing/2014/main" id="{87686062-E884-7041-816F-5EB40AF7E24B}"/>
                    </a:ext>
                  </a:extLst>
                </p:cNvPr>
                <p:cNvSpPr/>
                <p:nvPr/>
              </p:nvSpPr>
              <p:spPr>
                <a:xfrm>
                  <a:off x="8122851" y="11006373"/>
                  <a:ext cx="485899" cy="48589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87" name="Rectangle 28">
                  <a:extLst>
                    <a:ext uri="{FF2B5EF4-FFF2-40B4-BE49-F238E27FC236}">
                      <a16:creationId xmlns:a16="http://schemas.microsoft.com/office/drawing/2014/main" id="{B9E05B3E-0CEA-D340-87DF-B96BB3AEDA95}"/>
                    </a:ext>
                  </a:extLst>
                </p:cNvPr>
                <p:cNvSpPr/>
                <p:nvPr/>
              </p:nvSpPr>
              <p:spPr>
                <a:xfrm>
                  <a:off x="11020341" y="11006373"/>
                  <a:ext cx="485899" cy="48589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88" name="Rectangle 29">
                  <a:extLst>
                    <a:ext uri="{FF2B5EF4-FFF2-40B4-BE49-F238E27FC236}">
                      <a16:creationId xmlns:a16="http://schemas.microsoft.com/office/drawing/2014/main" id="{462DBF6F-B2B5-D046-8110-2A1FA8FB0E5F}"/>
                    </a:ext>
                  </a:extLst>
                </p:cNvPr>
                <p:cNvSpPr/>
                <p:nvPr/>
              </p:nvSpPr>
              <p:spPr>
                <a:xfrm>
                  <a:off x="14160780" y="11006373"/>
                  <a:ext cx="485899" cy="485899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55" name="TextBox 26">
                  <a:extLst>
                    <a:ext uri="{FF2B5EF4-FFF2-40B4-BE49-F238E27FC236}">
                      <a16:creationId xmlns:a16="http://schemas.microsoft.com/office/drawing/2014/main" id="{70F2AAA9-C87F-FA44-A207-762AEFAF2484}"/>
                    </a:ext>
                  </a:extLst>
                </p:cNvPr>
                <p:cNvSpPr txBox="1"/>
                <p:nvPr/>
              </p:nvSpPr>
              <p:spPr>
                <a:xfrm>
                  <a:off x="17598271" y="10926157"/>
                  <a:ext cx="193467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b="1" dirty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Lato" panose="020F0502020204030203" pitchFamily="34" charset="0"/>
                      <a:cs typeface="Poppins Medium" pitchFamily="2" charset="77"/>
                    </a:rPr>
                    <a:t>Returns</a:t>
                  </a:r>
                </a:p>
              </p:txBody>
            </p:sp>
            <p:sp>
              <p:nvSpPr>
                <p:cNvPr id="156" name="Rectangle 29">
                  <a:extLst>
                    <a:ext uri="{FF2B5EF4-FFF2-40B4-BE49-F238E27FC236}">
                      <a16:creationId xmlns:a16="http://schemas.microsoft.com/office/drawing/2014/main" id="{06A86D88-47B1-2A4A-A329-824CB9EC12BD}"/>
                    </a:ext>
                  </a:extLst>
                </p:cNvPr>
                <p:cNvSpPr/>
                <p:nvPr/>
              </p:nvSpPr>
              <p:spPr>
                <a:xfrm>
                  <a:off x="16935511" y="11006373"/>
                  <a:ext cx="485899" cy="485899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15656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350">
            <a:extLst>
              <a:ext uri="{FF2B5EF4-FFF2-40B4-BE49-F238E27FC236}">
                <a16:creationId xmlns:a16="http://schemas.microsoft.com/office/drawing/2014/main" id="{0CFE6FDA-CA32-8045-BF65-DD56D113977B}"/>
              </a:ext>
            </a:extLst>
          </p:cNvPr>
          <p:cNvSpPr txBox="1"/>
          <p:nvPr/>
        </p:nvSpPr>
        <p:spPr>
          <a:xfrm>
            <a:off x="6966191" y="1071658"/>
            <a:ext cx="104454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Horizontal Bar Charts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BBC11384-CCF7-634B-B096-3E1B6B86169F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7" name="Rectangle 45">
            <a:extLst>
              <a:ext uri="{FF2B5EF4-FFF2-40B4-BE49-F238E27FC236}">
                <a16:creationId xmlns:a16="http://schemas.microsoft.com/office/drawing/2014/main" id="{3B23E311-F45F-D44F-919A-9C5C0E6AE26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AFCF2F-48BC-B846-A2EF-AC813848B824}"/>
              </a:ext>
            </a:extLst>
          </p:cNvPr>
          <p:cNvGrpSpPr/>
          <p:nvPr/>
        </p:nvGrpSpPr>
        <p:grpSpPr>
          <a:xfrm>
            <a:off x="1502677" y="4678310"/>
            <a:ext cx="21372297" cy="7550195"/>
            <a:chOff x="1726243" y="4638553"/>
            <a:chExt cx="21372297" cy="7550195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A5A205AD-63A4-004A-A9FE-5872C650129D}"/>
                </a:ext>
              </a:extLst>
            </p:cNvPr>
            <p:cNvSpPr/>
            <p:nvPr/>
          </p:nvSpPr>
          <p:spPr>
            <a:xfrm>
              <a:off x="1726243" y="8770098"/>
              <a:ext cx="7974062" cy="329937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29CA843-CE9C-B848-B44D-31BD467D8236}"/>
                </a:ext>
              </a:extLst>
            </p:cNvPr>
            <p:cNvSpPr/>
            <p:nvPr/>
          </p:nvSpPr>
          <p:spPr>
            <a:xfrm>
              <a:off x="1726243" y="4877151"/>
              <a:ext cx="7974062" cy="329937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062663-7EF2-FB4A-BBC1-7F7FB100B476}"/>
                </a:ext>
              </a:extLst>
            </p:cNvPr>
            <p:cNvSpPr txBox="1"/>
            <p:nvPr/>
          </p:nvSpPr>
          <p:spPr>
            <a:xfrm>
              <a:off x="2822099" y="6103292"/>
              <a:ext cx="6046932" cy="1575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advice, promotions only work as well.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5DE52C-9321-F848-9500-F0F25EF80DB0}"/>
                </a:ext>
              </a:extLst>
            </p:cNvPr>
            <p:cNvSpPr txBox="1"/>
            <p:nvPr/>
          </p:nvSpPr>
          <p:spPr>
            <a:xfrm>
              <a:off x="3612120" y="5340968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Sellers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97E39F-B3DE-6D4B-82AA-874192E57189}"/>
                </a:ext>
              </a:extLst>
            </p:cNvPr>
            <p:cNvSpPr txBox="1"/>
            <p:nvPr/>
          </p:nvSpPr>
          <p:spPr>
            <a:xfrm>
              <a:off x="2822099" y="10036487"/>
              <a:ext cx="6046932" cy="1575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advice, promotions only work as well.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820014-A44D-0D4C-8218-194FFCF421B8}"/>
                </a:ext>
              </a:extLst>
            </p:cNvPr>
            <p:cNvSpPr txBox="1"/>
            <p:nvPr/>
          </p:nvSpPr>
          <p:spPr>
            <a:xfrm>
              <a:off x="3612120" y="9274163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Suppliers</a:t>
              </a:r>
            </a:p>
          </p:txBody>
        </p:sp>
        <p:graphicFrame>
          <p:nvGraphicFramePr>
            <p:cNvPr id="18" name="Chart 18">
              <a:extLst>
                <a:ext uri="{FF2B5EF4-FFF2-40B4-BE49-F238E27FC236}">
                  <a16:creationId xmlns:a16="http://schemas.microsoft.com/office/drawing/2014/main" id="{A1D9C6E1-2917-9C48-B58C-946A78ED67F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71019690"/>
                </p:ext>
              </p:extLst>
            </p:nvPr>
          </p:nvGraphicFramePr>
          <p:xfrm>
            <a:off x="10754908" y="4638553"/>
            <a:ext cx="12343632" cy="75501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63591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163F88C-2C2A-D547-8A25-6E1204B10E81}"/>
              </a:ext>
            </a:extLst>
          </p:cNvPr>
          <p:cNvGrpSpPr/>
          <p:nvPr/>
        </p:nvGrpSpPr>
        <p:grpSpPr>
          <a:xfrm>
            <a:off x="1399540" y="4305009"/>
            <a:ext cx="21359495" cy="8486976"/>
            <a:chOff x="1513840" y="4037007"/>
            <a:chExt cx="21359495" cy="8486976"/>
          </a:xfrm>
        </p:grpSpPr>
        <p:graphicFrame>
          <p:nvGraphicFramePr>
            <p:cNvPr id="18" name="Chart 16">
              <a:extLst>
                <a:ext uri="{FF2B5EF4-FFF2-40B4-BE49-F238E27FC236}">
                  <a16:creationId xmlns:a16="http://schemas.microsoft.com/office/drawing/2014/main" id="{2BBA5E7E-FA91-DD47-8209-82BB359F945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39508556"/>
                </p:ext>
              </p:extLst>
            </p:nvPr>
          </p:nvGraphicFramePr>
          <p:xfrm>
            <a:off x="1513840" y="4037007"/>
            <a:ext cx="13593637" cy="84869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7A788998-FCF1-1B4D-AF1E-4B50DCEF7599}"/>
                </a:ext>
              </a:extLst>
            </p:cNvPr>
            <p:cNvSpPr/>
            <p:nvPr/>
          </p:nvSpPr>
          <p:spPr>
            <a:xfrm>
              <a:off x="16260417" y="4412973"/>
              <a:ext cx="6564683" cy="2285484"/>
            </a:xfrm>
            <a:prstGeom prst="rect">
              <a:avLst/>
            </a:prstGeom>
            <a:noFill/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562E09C6-3C5B-D143-827F-F567F895CC0B}"/>
                </a:ext>
              </a:extLst>
            </p:cNvPr>
            <p:cNvSpPr/>
            <p:nvPr/>
          </p:nvSpPr>
          <p:spPr>
            <a:xfrm>
              <a:off x="16260419" y="7039449"/>
              <a:ext cx="6564683" cy="2285484"/>
            </a:xfrm>
            <a:prstGeom prst="rect">
              <a:avLst/>
            </a:prstGeom>
            <a:noFill/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F9773D92-5E79-1E41-B697-44B8EBB8D500}"/>
                </a:ext>
              </a:extLst>
            </p:cNvPr>
            <p:cNvSpPr/>
            <p:nvPr/>
          </p:nvSpPr>
          <p:spPr>
            <a:xfrm>
              <a:off x="16308652" y="9665926"/>
              <a:ext cx="6564683" cy="2285484"/>
            </a:xfrm>
            <a:prstGeom prst="rect">
              <a:avLst/>
            </a:prstGeom>
            <a:noFill/>
            <a:ln w="1016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sp>
          <p:nvSpPr>
            <p:cNvPr id="30" name="CuadroTexto 395">
              <a:extLst>
                <a:ext uri="{FF2B5EF4-FFF2-40B4-BE49-F238E27FC236}">
                  <a16:creationId xmlns:a16="http://schemas.microsoft.com/office/drawing/2014/main" id="{F36E5832-1DA3-5742-BFCB-BFDEE7363095}"/>
                </a:ext>
              </a:extLst>
            </p:cNvPr>
            <p:cNvSpPr txBox="1"/>
            <p:nvPr/>
          </p:nvSpPr>
          <p:spPr>
            <a:xfrm>
              <a:off x="17435316" y="5330390"/>
              <a:ext cx="43023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$542,145</a:t>
              </a:r>
            </a:p>
          </p:txBody>
        </p:sp>
        <p:sp>
          <p:nvSpPr>
            <p:cNvPr id="34" name="CuadroTexto 395">
              <a:extLst>
                <a:ext uri="{FF2B5EF4-FFF2-40B4-BE49-F238E27FC236}">
                  <a16:creationId xmlns:a16="http://schemas.microsoft.com/office/drawing/2014/main" id="{1219117A-0ABD-BF4A-9CB1-E13717EF5A47}"/>
                </a:ext>
              </a:extLst>
            </p:cNvPr>
            <p:cNvSpPr txBox="1"/>
            <p:nvPr/>
          </p:nvSpPr>
          <p:spPr>
            <a:xfrm>
              <a:off x="17301155" y="4838851"/>
              <a:ext cx="45707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6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STORE A</a:t>
              </a:r>
            </a:p>
          </p:txBody>
        </p:sp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8316DC84-0A17-AC42-9502-58B9BFC0AA15}"/>
                </a:ext>
              </a:extLst>
            </p:cNvPr>
            <p:cNvSpPr txBox="1"/>
            <p:nvPr/>
          </p:nvSpPr>
          <p:spPr>
            <a:xfrm>
              <a:off x="17395559" y="8018433"/>
              <a:ext cx="43023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accent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$342,163</a:t>
              </a:r>
            </a:p>
          </p:txBody>
        </p:sp>
        <p:sp>
          <p:nvSpPr>
            <p:cNvPr id="36" name="CuadroTexto 395">
              <a:extLst>
                <a:ext uri="{FF2B5EF4-FFF2-40B4-BE49-F238E27FC236}">
                  <a16:creationId xmlns:a16="http://schemas.microsoft.com/office/drawing/2014/main" id="{22A4A83C-AE4D-F543-9487-681F3E9142D4}"/>
                </a:ext>
              </a:extLst>
            </p:cNvPr>
            <p:cNvSpPr txBox="1"/>
            <p:nvPr/>
          </p:nvSpPr>
          <p:spPr>
            <a:xfrm>
              <a:off x="17261398" y="7526894"/>
              <a:ext cx="45707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6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STORE B</a:t>
              </a:r>
            </a:p>
          </p:txBody>
        </p:sp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AF612C30-D633-5D42-B6FE-3A53803215C9}"/>
                </a:ext>
              </a:extLst>
            </p:cNvPr>
            <p:cNvSpPr txBox="1"/>
            <p:nvPr/>
          </p:nvSpPr>
          <p:spPr>
            <a:xfrm>
              <a:off x="17395559" y="10546606"/>
              <a:ext cx="43023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accent3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$532,132</a:t>
              </a:r>
            </a:p>
          </p:txBody>
        </p:sp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D25C52B2-8A0F-D84E-8A41-80A2AEF35986}"/>
                </a:ext>
              </a:extLst>
            </p:cNvPr>
            <p:cNvSpPr txBox="1"/>
            <p:nvPr/>
          </p:nvSpPr>
          <p:spPr>
            <a:xfrm>
              <a:off x="17261398" y="10055067"/>
              <a:ext cx="45707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6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STORE C</a:t>
              </a:r>
            </a:p>
          </p:txBody>
        </p:sp>
      </p:grpSp>
      <p:sp>
        <p:nvSpPr>
          <p:cNvPr id="20" name="CuadroTexto 350">
            <a:extLst>
              <a:ext uri="{FF2B5EF4-FFF2-40B4-BE49-F238E27FC236}">
                <a16:creationId xmlns:a16="http://schemas.microsoft.com/office/drawing/2014/main" id="{2941CE1A-01A6-1345-B3B1-45F68F7A01BB}"/>
              </a:ext>
            </a:extLst>
          </p:cNvPr>
          <p:cNvSpPr txBox="1"/>
          <p:nvPr/>
        </p:nvSpPr>
        <p:spPr>
          <a:xfrm>
            <a:off x="6966191" y="1071658"/>
            <a:ext cx="104454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Horizontal Bar Charts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0ECDD238-0EB9-B543-9A98-F0AD3779AC2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5" name="Rectangle 45">
            <a:extLst>
              <a:ext uri="{FF2B5EF4-FFF2-40B4-BE49-F238E27FC236}">
                <a16:creationId xmlns:a16="http://schemas.microsoft.com/office/drawing/2014/main" id="{9D841AD6-68BC-A84F-820B-CF1AC90DBCD7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99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350">
            <a:extLst>
              <a:ext uri="{FF2B5EF4-FFF2-40B4-BE49-F238E27FC236}">
                <a16:creationId xmlns:a16="http://schemas.microsoft.com/office/drawing/2014/main" id="{0CFE6FDA-CA32-8045-BF65-DD56D113977B}"/>
              </a:ext>
            </a:extLst>
          </p:cNvPr>
          <p:cNvSpPr txBox="1"/>
          <p:nvPr/>
        </p:nvSpPr>
        <p:spPr>
          <a:xfrm>
            <a:off x="6966191" y="1071658"/>
            <a:ext cx="104454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Horizontal Bar Charts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BBC11384-CCF7-634B-B096-3E1B6B86169F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7" name="Rectangle 45">
            <a:extLst>
              <a:ext uri="{FF2B5EF4-FFF2-40B4-BE49-F238E27FC236}">
                <a16:creationId xmlns:a16="http://schemas.microsoft.com/office/drawing/2014/main" id="{3B23E311-F45F-D44F-919A-9C5C0E6AE26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6ABEE46-E060-A94E-8396-672A1E35E7A6}"/>
              </a:ext>
            </a:extLst>
          </p:cNvPr>
          <p:cNvGrpSpPr/>
          <p:nvPr/>
        </p:nvGrpSpPr>
        <p:grpSpPr>
          <a:xfrm>
            <a:off x="1790218" y="5629195"/>
            <a:ext cx="20803312" cy="5671214"/>
            <a:chOff x="1421688" y="5629195"/>
            <a:chExt cx="20803312" cy="5671214"/>
          </a:xfrm>
        </p:grpSpPr>
        <p:graphicFrame>
          <p:nvGraphicFramePr>
            <p:cNvPr id="70" name="Chart 21">
              <a:extLst>
                <a:ext uri="{FF2B5EF4-FFF2-40B4-BE49-F238E27FC236}">
                  <a16:creationId xmlns:a16="http://schemas.microsoft.com/office/drawing/2014/main" id="{4D8F153E-5E23-554F-B9FC-548F8F7D71A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63899241"/>
                </p:ext>
              </p:extLst>
            </p:nvPr>
          </p:nvGraphicFramePr>
          <p:xfrm>
            <a:off x="1421688" y="5629195"/>
            <a:ext cx="11881697" cy="55026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72" name="Group 2">
              <a:extLst>
                <a:ext uri="{FF2B5EF4-FFF2-40B4-BE49-F238E27FC236}">
                  <a16:creationId xmlns:a16="http://schemas.microsoft.com/office/drawing/2014/main" id="{280820D5-6202-5046-B436-8DD2E721B859}"/>
                </a:ext>
              </a:extLst>
            </p:cNvPr>
            <p:cNvGrpSpPr/>
            <p:nvPr/>
          </p:nvGrpSpPr>
          <p:grpSpPr>
            <a:xfrm>
              <a:off x="14462057" y="5629195"/>
              <a:ext cx="7762943" cy="5671214"/>
              <a:chOff x="3052839" y="4766488"/>
              <a:chExt cx="7762943" cy="5671214"/>
            </a:xfrm>
          </p:grpSpPr>
          <p:sp>
            <p:nvSpPr>
              <p:cNvPr id="75" name="TextBox 29">
                <a:extLst>
                  <a:ext uri="{FF2B5EF4-FFF2-40B4-BE49-F238E27FC236}">
                    <a16:creationId xmlns:a16="http://schemas.microsoft.com/office/drawing/2014/main" id="{A41940C9-418E-BC45-8A39-D618283A757F}"/>
                  </a:ext>
                </a:extLst>
              </p:cNvPr>
              <p:cNvSpPr txBox="1"/>
              <p:nvPr/>
            </p:nvSpPr>
            <p:spPr>
              <a:xfrm>
                <a:off x="5423423" y="4766488"/>
                <a:ext cx="5392359" cy="107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76" name="TextBox 32">
                <a:extLst>
                  <a:ext uri="{FF2B5EF4-FFF2-40B4-BE49-F238E27FC236}">
                    <a16:creationId xmlns:a16="http://schemas.microsoft.com/office/drawing/2014/main" id="{E0FC418E-CA0C-5C45-B633-CF3FB5C6C1C9}"/>
                  </a:ext>
                </a:extLst>
              </p:cNvPr>
              <p:cNvSpPr txBox="1"/>
              <p:nvPr/>
            </p:nvSpPr>
            <p:spPr>
              <a:xfrm>
                <a:off x="5423423" y="6912798"/>
                <a:ext cx="5392359" cy="107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77" name="TextBox 36">
                <a:extLst>
                  <a:ext uri="{FF2B5EF4-FFF2-40B4-BE49-F238E27FC236}">
                    <a16:creationId xmlns:a16="http://schemas.microsoft.com/office/drawing/2014/main" id="{F525618A-BE76-7749-AA20-31912DA7460C}"/>
                  </a:ext>
                </a:extLst>
              </p:cNvPr>
              <p:cNvSpPr txBox="1"/>
              <p:nvPr/>
            </p:nvSpPr>
            <p:spPr>
              <a:xfrm>
                <a:off x="5423423" y="9193874"/>
                <a:ext cx="5392359" cy="107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81" name="CuadroTexto 350">
                <a:extLst>
                  <a:ext uri="{FF2B5EF4-FFF2-40B4-BE49-F238E27FC236}">
                    <a16:creationId xmlns:a16="http://schemas.microsoft.com/office/drawing/2014/main" id="{5B71DE6B-CDBD-634E-874A-20C2B4D8946C}"/>
                  </a:ext>
                </a:extLst>
              </p:cNvPr>
              <p:cNvSpPr txBox="1"/>
              <p:nvPr/>
            </p:nvSpPr>
            <p:spPr>
              <a:xfrm>
                <a:off x="3052841" y="4773926"/>
                <a:ext cx="2098652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600" b="1" dirty="0">
                    <a:solidFill>
                      <a:schemeClr val="accent1"/>
                    </a:solidFill>
                    <a:latin typeface="Century Gothic" panose="020B0502020202020204" pitchFamily="34" charset="0"/>
                    <a:ea typeface="Lato Heavy" charset="0"/>
                    <a:cs typeface="Poppins Medium" pitchFamily="2" charset="77"/>
                  </a:rPr>
                  <a:t>2.4 k</a:t>
                </a:r>
              </a:p>
            </p:txBody>
          </p:sp>
          <p:sp>
            <p:nvSpPr>
              <p:cNvPr id="82" name="CuadroTexto 350">
                <a:extLst>
                  <a:ext uri="{FF2B5EF4-FFF2-40B4-BE49-F238E27FC236}">
                    <a16:creationId xmlns:a16="http://schemas.microsoft.com/office/drawing/2014/main" id="{46378759-E198-1B4A-94C6-D9EE5BEFD800}"/>
                  </a:ext>
                </a:extLst>
              </p:cNvPr>
              <p:cNvSpPr txBox="1"/>
              <p:nvPr/>
            </p:nvSpPr>
            <p:spPr>
              <a:xfrm>
                <a:off x="3052840" y="6952892"/>
                <a:ext cx="2098652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600" b="1" dirty="0">
                    <a:solidFill>
                      <a:schemeClr val="accent2"/>
                    </a:solidFill>
                    <a:latin typeface="Century Gothic" panose="020B0502020202020204" pitchFamily="34" charset="0"/>
                    <a:ea typeface="Lato Heavy" charset="0"/>
                    <a:cs typeface="Poppins Medium" pitchFamily="2" charset="77"/>
                  </a:rPr>
                  <a:t>2.8 k</a:t>
                </a:r>
              </a:p>
            </p:txBody>
          </p:sp>
          <p:sp>
            <p:nvSpPr>
              <p:cNvPr id="83" name="CuadroTexto 350">
                <a:extLst>
                  <a:ext uri="{FF2B5EF4-FFF2-40B4-BE49-F238E27FC236}">
                    <a16:creationId xmlns:a16="http://schemas.microsoft.com/office/drawing/2014/main" id="{845C96B7-53A3-EE49-B45B-3A5EB6DAD618}"/>
                  </a:ext>
                </a:extLst>
              </p:cNvPr>
              <p:cNvSpPr txBox="1"/>
              <p:nvPr/>
            </p:nvSpPr>
            <p:spPr>
              <a:xfrm>
                <a:off x="3052839" y="9329706"/>
                <a:ext cx="2098652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600" b="1" dirty="0">
                    <a:solidFill>
                      <a:schemeClr val="accent3"/>
                    </a:solidFill>
                    <a:latin typeface="Century Gothic" panose="020B0502020202020204" pitchFamily="34" charset="0"/>
                    <a:ea typeface="Lato Heavy" charset="0"/>
                    <a:cs typeface="Poppins Medium" pitchFamily="2" charset="77"/>
                  </a:rPr>
                  <a:t>3.6 k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277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0EB60486-B4C2-AA43-9900-3FF60BF5EB19}"/>
              </a:ext>
            </a:extLst>
          </p:cNvPr>
          <p:cNvSpPr txBox="1"/>
          <p:nvPr/>
        </p:nvSpPr>
        <p:spPr>
          <a:xfrm>
            <a:off x="6966191" y="1071658"/>
            <a:ext cx="104454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Horizontal Bar Charts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5791E930-9854-F649-A644-6499C8234342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E369B1-EA6D-D54E-B01B-F74790C76CE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Chart 28">
            <a:extLst>
              <a:ext uri="{FF2B5EF4-FFF2-40B4-BE49-F238E27FC236}">
                <a16:creationId xmlns:a16="http://schemas.microsoft.com/office/drawing/2014/main" id="{30E9B61A-0542-934F-BBFF-C9911270C5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451944"/>
              </p:ext>
            </p:extLst>
          </p:nvPr>
        </p:nvGraphicFramePr>
        <p:xfrm>
          <a:off x="2115003" y="5573204"/>
          <a:ext cx="15296676" cy="4510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3E5615D8-D380-9E43-85E0-67A373A8165F}"/>
              </a:ext>
            </a:extLst>
          </p:cNvPr>
          <p:cNvGrpSpPr/>
          <p:nvPr/>
        </p:nvGrpSpPr>
        <p:grpSpPr>
          <a:xfrm>
            <a:off x="18293422" y="5573204"/>
            <a:ext cx="3978750" cy="5716626"/>
            <a:chOff x="17411679" y="5126183"/>
            <a:chExt cx="3978750" cy="5716626"/>
          </a:xfrm>
        </p:grpSpPr>
        <p:sp>
          <p:nvSpPr>
            <p:cNvPr id="43" name="Rectangle 30">
              <a:extLst>
                <a:ext uri="{FF2B5EF4-FFF2-40B4-BE49-F238E27FC236}">
                  <a16:creationId xmlns:a16="http://schemas.microsoft.com/office/drawing/2014/main" id="{91451290-A128-4445-AA0B-C54FDED303C7}"/>
                </a:ext>
              </a:extLst>
            </p:cNvPr>
            <p:cNvSpPr/>
            <p:nvPr/>
          </p:nvSpPr>
          <p:spPr>
            <a:xfrm>
              <a:off x="17445876" y="5126183"/>
              <a:ext cx="3944553" cy="18510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That’s why we </a:t>
              </a:r>
            </a:p>
            <a:p>
              <a:r>
                <a:rPr lang="en-US" sz="3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provide point </a:t>
              </a:r>
            </a:p>
            <a:p>
              <a:r>
                <a:rPr lang="en-US" sz="3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solutions </a:t>
              </a:r>
            </a:p>
          </p:txBody>
        </p:sp>
        <p:sp>
          <p:nvSpPr>
            <p:cNvPr id="47" name="TextBox 31">
              <a:extLst>
                <a:ext uri="{FF2B5EF4-FFF2-40B4-BE49-F238E27FC236}">
                  <a16:creationId xmlns:a16="http://schemas.microsoft.com/office/drawing/2014/main" id="{281DAC11-F703-744E-B356-361F5EE4503C}"/>
                </a:ext>
              </a:extLst>
            </p:cNvPr>
            <p:cNvSpPr txBox="1"/>
            <p:nvPr/>
          </p:nvSpPr>
          <p:spPr>
            <a:xfrm flipH="1">
              <a:off x="17411679" y="7806400"/>
              <a:ext cx="3586864" cy="303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 </a:t>
              </a:r>
            </a:p>
            <a:p>
              <a:pPr>
                <a:lnSpc>
                  <a:spcPts val="38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6E5966B-C40E-CF47-A5CE-89211E1A3BCB}"/>
              </a:ext>
            </a:extLst>
          </p:cNvPr>
          <p:cNvGrpSpPr/>
          <p:nvPr/>
        </p:nvGrpSpPr>
        <p:grpSpPr>
          <a:xfrm>
            <a:off x="2227622" y="10643499"/>
            <a:ext cx="3383389" cy="646331"/>
            <a:chOff x="2115003" y="9714709"/>
            <a:chExt cx="3383389" cy="646331"/>
          </a:xfrm>
        </p:grpSpPr>
        <p:sp>
          <p:nvSpPr>
            <p:cNvPr id="12" name="TextBox 24">
              <a:extLst>
                <a:ext uri="{FF2B5EF4-FFF2-40B4-BE49-F238E27FC236}">
                  <a16:creationId xmlns:a16="http://schemas.microsoft.com/office/drawing/2014/main" id="{2DF52091-E91D-CE48-A11F-C5FA833E65D5}"/>
                </a:ext>
              </a:extLst>
            </p:cNvPr>
            <p:cNvSpPr txBox="1"/>
            <p:nvPr/>
          </p:nvSpPr>
          <p:spPr>
            <a:xfrm>
              <a:off x="2777763" y="9714709"/>
              <a:ext cx="2720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Visits</a:t>
              </a:r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4A33D0DC-41A2-4D40-8048-64F9D1F966BB}"/>
                </a:ext>
              </a:extLst>
            </p:cNvPr>
            <p:cNvSpPr/>
            <p:nvPr/>
          </p:nvSpPr>
          <p:spPr>
            <a:xfrm>
              <a:off x="2115003" y="9797083"/>
              <a:ext cx="485899" cy="4858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C65DC2-3159-2746-8210-1761D12FA71F}"/>
              </a:ext>
            </a:extLst>
          </p:cNvPr>
          <p:cNvGrpSpPr/>
          <p:nvPr/>
        </p:nvGrpSpPr>
        <p:grpSpPr>
          <a:xfrm>
            <a:off x="5134107" y="10643498"/>
            <a:ext cx="3383389" cy="646331"/>
            <a:chOff x="2115003" y="10852617"/>
            <a:chExt cx="3383389" cy="646331"/>
          </a:xfrm>
        </p:grpSpPr>
        <p:sp>
          <p:nvSpPr>
            <p:cNvPr id="13" name="TextBox 25">
              <a:extLst>
                <a:ext uri="{FF2B5EF4-FFF2-40B4-BE49-F238E27FC236}">
                  <a16:creationId xmlns:a16="http://schemas.microsoft.com/office/drawing/2014/main" id="{83D86350-9421-3A4F-BC9E-CB85F112C271}"/>
                </a:ext>
              </a:extLst>
            </p:cNvPr>
            <p:cNvSpPr txBox="1"/>
            <p:nvPr/>
          </p:nvSpPr>
          <p:spPr>
            <a:xfrm>
              <a:off x="2777763" y="10852617"/>
              <a:ext cx="2720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Clients</a:t>
              </a:r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40D7F382-117E-514C-AAD9-E0BCE6327086}"/>
                </a:ext>
              </a:extLst>
            </p:cNvPr>
            <p:cNvSpPr/>
            <p:nvPr/>
          </p:nvSpPr>
          <p:spPr>
            <a:xfrm>
              <a:off x="2115003" y="10916077"/>
              <a:ext cx="485899" cy="4858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D9CC50C-60A0-5D47-9C86-42755355BBFA}"/>
              </a:ext>
            </a:extLst>
          </p:cNvPr>
          <p:cNvGrpSpPr/>
          <p:nvPr/>
        </p:nvGrpSpPr>
        <p:grpSpPr>
          <a:xfrm>
            <a:off x="8386685" y="10643497"/>
            <a:ext cx="3383389" cy="646331"/>
            <a:chOff x="2115003" y="11899101"/>
            <a:chExt cx="3383389" cy="646331"/>
          </a:xfrm>
        </p:grpSpPr>
        <p:sp>
          <p:nvSpPr>
            <p:cNvPr id="14" name="TextBox 26">
              <a:extLst>
                <a:ext uri="{FF2B5EF4-FFF2-40B4-BE49-F238E27FC236}">
                  <a16:creationId xmlns:a16="http://schemas.microsoft.com/office/drawing/2014/main" id="{ED4DD920-19E1-D549-88BA-16734DC5152F}"/>
                </a:ext>
              </a:extLst>
            </p:cNvPr>
            <p:cNvSpPr txBox="1"/>
            <p:nvPr/>
          </p:nvSpPr>
          <p:spPr>
            <a:xfrm>
              <a:off x="2777763" y="11899101"/>
              <a:ext cx="2720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Sales</a:t>
              </a:r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5790C777-BA8A-4542-8858-E844ECF449B5}"/>
                </a:ext>
              </a:extLst>
            </p:cNvPr>
            <p:cNvSpPr/>
            <p:nvPr/>
          </p:nvSpPr>
          <p:spPr>
            <a:xfrm>
              <a:off x="2115003" y="11965949"/>
              <a:ext cx="485899" cy="4858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</p:spTree>
    <p:extLst>
      <p:ext uri="{BB962C8B-B14F-4D97-AF65-F5344CB8AC3E}">
        <p14:creationId xmlns:p14="http://schemas.microsoft.com/office/powerpoint/2010/main" val="364363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350">
            <a:extLst>
              <a:ext uri="{FF2B5EF4-FFF2-40B4-BE49-F238E27FC236}">
                <a16:creationId xmlns:a16="http://schemas.microsoft.com/office/drawing/2014/main" id="{39D08F9D-7DEE-6248-82B9-538ECED49054}"/>
              </a:ext>
            </a:extLst>
          </p:cNvPr>
          <p:cNvSpPr txBox="1"/>
          <p:nvPr/>
        </p:nvSpPr>
        <p:spPr>
          <a:xfrm>
            <a:off x="1313536" y="4585370"/>
            <a:ext cx="62759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Horizontal Bar Charts</a:t>
            </a:r>
          </a:p>
        </p:txBody>
      </p:sp>
      <p:sp>
        <p:nvSpPr>
          <p:cNvPr id="18" name="CuadroTexto 351">
            <a:extLst>
              <a:ext uri="{FF2B5EF4-FFF2-40B4-BE49-F238E27FC236}">
                <a16:creationId xmlns:a16="http://schemas.microsoft.com/office/drawing/2014/main" id="{BE60218A-ABEB-364E-93DA-14EF067F3D54}"/>
              </a:ext>
            </a:extLst>
          </p:cNvPr>
          <p:cNvSpPr txBox="1"/>
          <p:nvPr/>
        </p:nvSpPr>
        <p:spPr>
          <a:xfrm>
            <a:off x="1313536" y="7237695"/>
            <a:ext cx="52535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9" name="Rectangle 45">
            <a:extLst>
              <a:ext uri="{FF2B5EF4-FFF2-40B4-BE49-F238E27FC236}">
                <a16:creationId xmlns:a16="http://schemas.microsoft.com/office/drawing/2014/main" id="{5317613E-4359-474A-862D-629D8BFC86F1}"/>
              </a:ext>
            </a:extLst>
          </p:cNvPr>
          <p:cNvSpPr/>
          <p:nvPr/>
        </p:nvSpPr>
        <p:spPr>
          <a:xfrm>
            <a:off x="1313536" y="8483776"/>
            <a:ext cx="1336040" cy="189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aphicFrame>
        <p:nvGraphicFramePr>
          <p:cNvPr id="31" name="Chart 44">
            <a:extLst>
              <a:ext uri="{FF2B5EF4-FFF2-40B4-BE49-F238E27FC236}">
                <a16:creationId xmlns:a16="http://schemas.microsoft.com/office/drawing/2014/main" id="{7BA133DC-1D47-2348-A527-F419D025EB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0294046"/>
              </p:ext>
            </p:extLst>
          </p:nvPr>
        </p:nvGraphicFramePr>
        <p:xfrm>
          <a:off x="8426740" y="1271636"/>
          <a:ext cx="8879953" cy="11172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CFE081FD-5A23-DB41-8EBD-79FA62EBD108}"/>
              </a:ext>
            </a:extLst>
          </p:cNvPr>
          <p:cNvGrpSpPr/>
          <p:nvPr/>
        </p:nvGrpSpPr>
        <p:grpSpPr>
          <a:xfrm>
            <a:off x="18816227" y="1360845"/>
            <a:ext cx="2504911" cy="6141524"/>
            <a:chOff x="18804308" y="3626203"/>
            <a:chExt cx="2950961" cy="7235148"/>
          </a:xfrm>
        </p:grpSpPr>
        <p:sp>
          <p:nvSpPr>
            <p:cNvPr id="20" name="TextBox 36">
              <a:extLst>
                <a:ext uri="{FF2B5EF4-FFF2-40B4-BE49-F238E27FC236}">
                  <a16:creationId xmlns:a16="http://schemas.microsoft.com/office/drawing/2014/main" id="{A7CB1295-9A16-1C4F-8ED3-CAEFF6473147}"/>
                </a:ext>
              </a:extLst>
            </p:cNvPr>
            <p:cNvSpPr txBox="1"/>
            <p:nvPr/>
          </p:nvSpPr>
          <p:spPr>
            <a:xfrm>
              <a:off x="18804316" y="4103411"/>
              <a:ext cx="2950953" cy="761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Sells</a:t>
              </a:r>
            </a:p>
          </p:txBody>
        </p:sp>
        <p:sp>
          <p:nvSpPr>
            <p:cNvPr id="21" name="TextBox 37">
              <a:extLst>
                <a:ext uri="{FF2B5EF4-FFF2-40B4-BE49-F238E27FC236}">
                  <a16:creationId xmlns:a16="http://schemas.microsoft.com/office/drawing/2014/main" id="{BE452EF5-41CF-2444-B09F-AB25F59A8BE2}"/>
                </a:ext>
              </a:extLst>
            </p:cNvPr>
            <p:cNvSpPr txBox="1"/>
            <p:nvPr/>
          </p:nvSpPr>
          <p:spPr>
            <a:xfrm>
              <a:off x="18804312" y="6102248"/>
              <a:ext cx="2950953" cy="761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Purchases</a:t>
              </a:r>
            </a:p>
          </p:txBody>
        </p:sp>
        <p:sp>
          <p:nvSpPr>
            <p:cNvPr id="22" name="TextBox 38">
              <a:extLst>
                <a:ext uri="{FF2B5EF4-FFF2-40B4-BE49-F238E27FC236}">
                  <a16:creationId xmlns:a16="http://schemas.microsoft.com/office/drawing/2014/main" id="{494D6367-7456-9D47-A497-F8396AD727A2}"/>
                </a:ext>
              </a:extLst>
            </p:cNvPr>
            <p:cNvSpPr txBox="1"/>
            <p:nvPr/>
          </p:nvSpPr>
          <p:spPr>
            <a:xfrm>
              <a:off x="18804310" y="8101085"/>
              <a:ext cx="2950952" cy="761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Expenses</a:t>
              </a:r>
            </a:p>
          </p:txBody>
        </p:sp>
        <p:sp>
          <p:nvSpPr>
            <p:cNvPr id="26" name="TextBox 39">
              <a:extLst>
                <a:ext uri="{FF2B5EF4-FFF2-40B4-BE49-F238E27FC236}">
                  <a16:creationId xmlns:a16="http://schemas.microsoft.com/office/drawing/2014/main" id="{68C90843-3D91-FF4E-A853-3B315BFAD5CD}"/>
                </a:ext>
              </a:extLst>
            </p:cNvPr>
            <p:cNvSpPr txBox="1"/>
            <p:nvPr/>
          </p:nvSpPr>
          <p:spPr>
            <a:xfrm>
              <a:off x="18804308" y="10099927"/>
              <a:ext cx="2950953" cy="761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Returns</a:t>
              </a:r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A7E61C19-A7BF-E04B-8C72-21E33D591873}"/>
                </a:ext>
              </a:extLst>
            </p:cNvPr>
            <p:cNvSpPr/>
            <p:nvPr/>
          </p:nvSpPr>
          <p:spPr>
            <a:xfrm>
              <a:off x="18883134" y="3626203"/>
              <a:ext cx="1852537" cy="4426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600" b="1"/>
            </a:p>
          </p:txBody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841665D2-8D96-7947-8444-032E7FF9550B}"/>
                </a:ext>
              </a:extLst>
            </p:cNvPr>
            <p:cNvSpPr/>
            <p:nvPr/>
          </p:nvSpPr>
          <p:spPr>
            <a:xfrm>
              <a:off x="18883134" y="5625040"/>
              <a:ext cx="1852537" cy="4426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600" b="1"/>
            </a:p>
          </p:txBody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8A7E8548-63FB-3A43-9979-DFB8DFE50F18}"/>
                </a:ext>
              </a:extLst>
            </p:cNvPr>
            <p:cNvSpPr/>
            <p:nvPr/>
          </p:nvSpPr>
          <p:spPr>
            <a:xfrm>
              <a:off x="18883134" y="7623877"/>
              <a:ext cx="1852537" cy="44267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600" b="1"/>
            </a:p>
          </p:txBody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B1F3D596-6A23-2C42-911B-D0E1F52CBCBE}"/>
                </a:ext>
              </a:extLst>
            </p:cNvPr>
            <p:cNvSpPr/>
            <p:nvPr/>
          </p:nvSpPr>
          <p:spPr>
            <a:xfrm>
              <a:off x="18883134" y="9622714"/>
              <a:ext cx="1852537" cy="4426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600" b="1"/>
            </a:p>
          </p:txBody>
        </p:sp>
      </p:grpSp>
      <p:sp>
        <p:nvSpPr>
          <p:cNvPr id="15" name="TextBox 31">
            <a:extLst>
              <a:ext uri="{FF2B5EF4-FFF2-40B4-BE49-F238E27FC236}">
                <a16:creationId xmlns:a16="http://schemas.microsoft.com/office/drawing/2014/main" id="{DED633DB-C4A2-054B-BD92-87E749B560EC}"/>
              </a:ext>
            </a:extLst>
          </p:cNvPr>
          <p:cNvSpPr txBox="1"/>
          <p:nvPr/>
        </p:nvSpPr>
        <p:spPr>
          <a:xfrm flipH="1">
            <a:off x="18810629" y="9407955"/>
            <a:ext cx="3586864" cy="3036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  <a:p>
            <a:pPr>
              <a:lnSpc>
                <a:spcPts val="38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</p:spTree>
    <p:extLst>
      <p:ext uri="{BB962C8B-B14F-4D97-AF65-F5344CB8AC3E}">
        <p14:creationId xmlns:p14="http://schemas.microsoft.com/office/powerpoint/2010/main" val="52973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0EB60486-B4C2-AA43-9900-3FF60BF5EB19}"/>
              </a:ext>
            </a:extLst>
          </p:cNvPr>
          <p:cNvSpPr txBox="1"/>
          <p:nvPr/>
        </p:nvSpPr>
        <p:spPr>
          <a:xfrm>
            <a:off x="6966191" y="1071658"/>
            <a:ext cx="104454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Horizontal Bar Charts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5791E930-9854-F649-A644-6499C8234342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E369B1-EA6D-D54E-B01B-F74790C76CE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4798EF92-7467-4C45-AE3B-A1F6A7313A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0537179"/>
              </p:ext>
            </p:extLst>
          </p:nvPr>
        </p:nvGraphicFramePr>
        <p:xfrm>
          <a:off x="2431158" y="4007355"/>
          <a:ext cx="13205081" cy="5252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9368B73E-31CB-CB41-9D61-57BD2C591C58}"/>
              </a:ext>
            </a:extLst>
          </p:cNvPr>
          <p:cNvGrpSpPr/>
          <p:nvPr/>
        </p:nvGrpSpPr>
        <p:grpSpPr>
          <a:xfrm>
            <a:off x="2431159" y="10539297"/>
            <a:ext cx="19515334" cy="1798870"/>
            <a:chOff x="2568811" y="10960528"/>
            <a:chExt cx="19515334" cy="1798870"/>
          </a:xfrm>
        </p:grpSpPr>
        <p:sp>
          <p:nvSpPr>
            <p:cNvPr id="17" name="Oval 1">
              <a:extLst>
                <a:ext uri="{FF2B5EF4-FFF2-40B4-BE49-F238E27FC236}">
                  <a16:creationId xmlns:a16="http://schemas.microsoft.com/office/drawing/2014/main" id="{B2E5AAFE-D25C-4149-A7E7-D48F5116E51F}"/>
                </a:ext>
              </a:extLst>
            </p:cNvPr>
            <p:cNvSpPr/>
            <p:nvPr/>
          </p:nvSpPr>
          <p:spPr>
            <a:xfrm>
              <a:off x="2568811" y="11123713"/>
              <a:ext cx="332233" cy="33223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2574FAE-8F4C-9C45-B7E3-78C2F7319EDD}"/>
                </a:ext>
              </a:extLst>
            </p:cNvPr>
            <p:cNvGrpSpPr/>
            <p:nvPr/>
          </p:nvGrpSpPr>
          <p:grpSpPr>
            <a:xfrm>
              <a:off x="3025030" y="10960528"/>
              <a:ext cx="19059115" cy="1798870"/>
              <a:chOff x="3025030" y="10960528"/>
              <a:chExt cx="19059115" cy="179887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72E9A58-2B59-0C42-8944-FAD5D65D0994}"/>
                  </a:ext>
                </a:extLst>
              </p:cNvPr>
              <p:cNvGrpSpPr/>
              <p:nvPr/>
            </p:nvGrpSpPr>
            <p:grpSpPr>
              <a:xfrm>
                <a:off x="3025030" y="10966664"/>
                <a:ext cx="5636571" cy="1792734"/>
                <a:chOff x="3025030" y="10966664"/>
                <a:chExt cx="5636571" cy="1792734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4B4182E-78BC-4441-A9C4-BFC6E461FDD7}"/>
                    </a:ext>
                  </a:extLst>
                </p:cNvPr>
                <p:cNvSpPr txBox="1"/>
                <p:nvPr/>
              </p:nvSpPr>
              <p:spPr>
                <a:xfrm>
                  <a:off x="3025031" y="11728988"/>
                  <a:ext cx="5636570" cy="10304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3660"/>
                    </a:lnSpc>
                  </a:pPr>
                  <a:r>
                    <a:rPr lang="en-US" sz="2800" dirty="0">
                      <a:latin typeface="Century Gothic" panose="020B0502020202020204" pitchFamily="34" charset="0"/>
                      <a:ea typeface="Lato Light" panose="020F0502020204030203" pitchFamily="34" charset="0"/>
                      <a:cs typeface="Poppins Light" pitchFamily="2" charset="77"/>
                    </a:rPr>
                    <a:t>Business professionals like you connecting to share advice.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BC6E290-9967-D94C-86D8-CBB64F9D198C}"/>
                    </a:ext>
                  </a:extLst>
                </p:cNvPr>
                <p:cNvSpPr txBox="1"/>
                <p:nvPr/>
              </p:nvSpPr>
              <p:spPr>
                <a:xfrm>
                  <a:off x="3025030" y="10966664"/>
                  <a:ext cx="446688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b="1" dirty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Lato" panose="020F0502020204030203" pitchFamily="34" charset="0"/>
                      <a:cs typeface="Poppins Medium" pitchFamily="2" charset="77"/>
                    </a:rPr>
                    <a:t>Community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EEAA0D7-13AC-0440-A5F2-61AB86F31CC6}"/>
                  </a:ext>
                </a:extLst>
              </p:cNvPr>
              <p:cNvGrpSpPr/>
              <p:nvPr/>
            </p:nvGrpSpPr>
            <p:grpSpPr>
              <a:xfrm>
                <a:off x="9336869" y="10960528"/>
                <a:ext cx="6103709" cy="1792734"/>
                <a:chOff x="9336869" y="10960528"/>
                <a:chExt cx="6103709" cy="1792734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09AFD02-4F55-254F-995B-447EA488DE85}"/>
                    </a:ext>
                  </a:extLst>
                </p:cNvPr>
                <p:cNvSpPr txBox="1"/>
                <p:nvPr/>
              </p:nvSpPr>
              <p:spPr>
                <a:xfrm>
                  <a:off x="9804008" y="11722852"/>
                  <a:ext cx="5636570" cy="10304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3660"/>
                    </a:lnSpc>
                  </a:pPr>
                  <a:r>
                    <a:rPr lang="en-US" sz="2800" dirty="0">
                      <a:latin typeface="Century Gothic" panose="020B0502020202020204" pitchFamily="34" charset="0"/>
                      <a:ea typeface="Lato Light" panose="020F0502020204030203" pitchFamily="34" charset="0"/>
                      <a:cs typeface="Poppins Light" pitchFamily="2" charset="77"/>
                    </a:rPr>
                    <a:t>Business professionals like you connecting to share advice.</a:t>
                  </a:r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CDD03792-BA0C-9F44-97E8-3C92496EE7C4}"/>
                    </a:ext>
                  </a:extLst>
                </p:cNvPr>
                <p:cNvGrpSpPr/>
                <p:nvPr/>
              </p:nvGrpSpPr>
              <p:grpSpPr>
                <a:xfrm>
                  <a:off x="9336869" y="10960528"/>
                  <a:ext cx="4934027" cy="646331"/>
                  <a:chOff x="9336869" y="10960528"/>
                  <a:chExt cx="4934027" cy="646331"/>
                </a:xfrm>
              </p:grpSpPr>
              <p:sp>
                <p:nvSpPr>
                  <p:cNvPr id="27" name="Oval 34">
                    <a:extLst>
                      <a:ext uri="{FF2B5EF4-FFF2-40B4-BE49-F238E27FC236}">
                        <a16:creationId xmlns:a16="http://schemas.microsoft.com/office/drawing/2014/main" id="{DA7AF73A-10B3-D846-9AD9-7EBDB189B117}"/>
                      </a:ext>
                    </a:extLst>
                  </p:cNvPr>
                  <p:cNvSpPr/>
                  <p:nvPr/>
                </p:nvSpPr>
                <p:spPr>
                  <a:xfrm>
                    <a:off x="9336869" y="11123713"/>
                    <a:ext cx="332233" cy="332233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DE7E60C-CB7A-4346-A2C6-EBAA71042853}"/>
                      </a:ext>
                    </a:extLst>
                  </p:cNvPr>
                  <p:cNvSpPr txBox="1"/>
                  <p:nvPr/>
                </p:nvSpPr>
                <p:spPr>
                  <a:xfrm>
                    <a:off x="9804007" y="10960528"/>
                    <a:ext cx="446688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600" b="1" dirty="0">
                        <a:solidFill>
                          <a:schemeClr val="tx2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rPr>
                      <a:t>Competitors</a:t>
                    </a:r>
                  </a:p>
                </p:txBody>
              </p:sp>
            </p:grp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4E6A746-100B-6C4A-A2F1-32EC406A8981}"/>
                  </a:ext>
                </a:extLst>
              </p:cNvPr>
              <p:cNvGrpSpPr/>
              <p:nvPr/>
            </p:nvGrpSpPr>
            <p:grpSpPr>
              <a:xfrm>
                <a:off x="16222765" y="10960528"/>
                <a:ext cx="5861380" cy="1792734"/>
                <a:chOff x="16175386" y="10960528"/>
                <a:chExt cx="5861380" cy="1792734"/>
              </a:xfrm>
            </p:grpSpPr>
            <p:sp>
              <p:nvSpPr>
                <p:cNvPr id="22" name="Oval 35">
                  <a:extLst>
                    <a:ext uri="{FF2B5EF4-FFF2-40B4-BE49-F238E27FC236}">
                      <a16:creationId xmlns:a16="http://schemas.microsoft.com/office/drawing/2014/main" id="{71D2CCBB-89DB-0949-92F7-A53A56B74BC0}"/>
                    </a:ext>
                  </a:extLst>
                </p:cNvPr>
                <p:cNvSpPr/>
                <p:nvPr/>
              </p:nvSpPr>
              <p:spPr>
                <a:xfrm>
                  <a:off x="16175386" y="11123713"/>
                  <a:ext cx="332233" cy="332233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7E387CF-59FE-714E-BD62-BEBEF634F394}"/>
                    </a:ext>
                  </a:extLst>
                </p:cNvPr>
                <p:cNvSpPr txBox="1"/>
                <p:nvPr/>
              </p:nvSpPr>
              <p:spPr>
                <a:xfrm>
                  <a:off x="16669757" y="11722852"/>
                  <a:ext cx="5367009" cy="10304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3660"/>
                    </a:lnSpc>
                  </a:pPr>
                  <a:r>
                    <a:rPr lang="en-US" sz="2800" dirty="0">
                      <a:latin typeface="Century Gothic" panose="020B0502020202020204" pitchFamily="34" charset="0"/>
                      <a:ea typeface="Lato Light" panose="020F0502020204030203" pitchFamily="34" charset="0"/>
                      <a:cs typeface="Poppins Light" pitchFamily="2" charset="77"/>
                    </a:rPr>
                    <a:t>Business professionals like you connecting to share advice.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8047863-9FAF-044C-B954-D9254934A500}"/>
                    </a:ext>
                  </a:extLst>
                </p:cNvPr>
                <p:cNvSpPr txBox="1"/>
                <p:nvPr/>
              </p:nvSpPr>
              <p:spPr>
                <a:xfrm>
                  <a:off x="16669756" y="10960528"/>
                  <a:ext cx="446688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b="1" dirty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Lato" panose="020F0502020204030203" pitchFamily="34" charset="0"/>
                      <a:cs typeface="Poppins Medium" pitchFamily="2" charset="77"/>
                    </a:rPr>
                    <a:t>Financial</a:t>
                  </a:r>
                </a:p>
              </p:txBody>
            </p:sp>
          </p:grp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66B1C4C-3DEB-6E40-AC45-C346CBEFDF1E}"/>
              </a:ext>
            </a:extLst>
          </p:cNvPr>
          <p:cNvSpPr txBox="1"/>
          <p:nvPr/>
        </p:nvSpPr>
        <p:spPr>
          <a:xfrm>
            <a:off x="24749760" y="13990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820305D-0690-2A46-939B-71261939B070}"/>
              </a:ext>
            </a:extLst>
          </p:cNvPr>
          <p:cNvGrpSpPr/>
          <p:nvPr/>
        </p:nvGrpSpPr>
        <p:grpSpPr>
          <a:xfrm>
            <a:off x="16085113" y="4194313"/>
            <a:ext cx="5861380" cy="4942494"/>
            <a:chOff x="16085113" y="4174435"/>
            <a:chExt cx="5861380" cy="494249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146A287-5B45-DB44-95B5-559AD3A00636}"/>
                </a:ext>
              </a:extLst>
            </p:cNvPr>
            <p:cNvSpPr/>
            <p:nvPr/>
          </p:nvSpPr>
          <p:spPr>
            <a:xfrm>
              <a:off x="16085113" y="4174435"/>
              <a:ext cx="5861380" cy="49424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4B5F44E-F81F-F349-84EA-727D73A31B3A}"/>
                </a:ext>
              </a:extLst>
            </p:cNvPr>
            <p:cNvGrpSpPr/>
            <p:nvPr/>
          </p:nvGrpSpPr>
          <p:grpSpPr>
            <a:xfrm>
              <a:off x="16743634" y="5044766"/>
              <a:ext cx="4544337" cy="3074507"/>
              <a:chOff x="17411678" y="4436665"/>
              <a:chExt cx="4544337" cy="3074507"/>
            </a:xfrm>
          </p:grpSpPr>
          <p:sp>
            <p:nvSpPr>
              <p:cNvPr id="32" name="Rectangle 30">
                <a:extLst>
                  <a:ext uri="{FF2B5EF4-FFF2-40B4-BE49-F238E27FC236}">
                    <a16:creationId xmlns:a16="http://schemas.microsoft.com/office/drawing/2014/main" id="{6ADEFBE3-6FEA-D94B-BD1E-1810C1130DD4}"/>
                  </a:ext>
                </a:extLst>
              </p:cNvPr>
              <p:cNvSpPr/>
              <p:nvPr/>
            </p:nvSpPr>
            <p:spPr>
              <a:xfrm>
                <a:off x="17411679" y="4436665"/>
                <a:ext cx="4544336" cy="18510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8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That’s why we </a:t>
                </a:r>
              </a:p>
              <a:p>
                <a:r>
                  <a:rPr lang="en-US" sz="38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provide point </a:t>
                </a:r>
              </a:p>
              <a:p>
                <a:r>
                  <a:rPr lang="en-US" sz="38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solutions </a:t>
                </a:r>
              </a:p>
            </p:txBody>
          </p:sp>
          <p:sp>
            <p:nvSpPr>
              <p:cNvPr id="33" name="TextBox 31">
                <a:extLst>
                  <a:ext uri="{FF2B5EF4-FFF2-40B4-BE49-F238E27FC236}">
                    <a16:creationId xmlns:a16="http://schemas.microsoft.com/office/drawing/2014/main" id="{8DD12348-76FA-3141-9D1F-6E591321BA0E}"/>
                  </a:ext>
                </a:extLst>
              </p:cNvPr>
              <p:cNvSpPr txBox="1"/>
              <p:nvPr/>
            </p:nvSpPr>
            <p:spPr>
              <a:xfrm flipH="1">
                <a:off x="17411678" y="6475311"/>
                <a:ext cx="4544337" cy="1035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2922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D17D0BE-8D4A-B44F-98D9-659CE1B585E0}"/>
              </a:ext>
            </a:extLst>
          </p:cNvPr>
          <p:cNvGrpSpPr/>
          <p:nvPr/>
        </p:nvGrpSpPr>
        <p:grpSpPr>
          <a:xfrm>
            <a:off x="1492805" y="4574802"/>
            <a:ext cx="21529965" cy="7653904"/>
            <a:chOff x="1454727" y="4814875"/>
            <a:chExt cx="21529965" cy="7653904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12BF997D-4C56-0D4D-9BAD-7B49B5C77497}"/>
                </a:ext>
              </a:extLst>
            </p:cNvPr>
            <p:cNvSpPr/>
            <p:nvPr/>
          </p:nvSpPr>
          <p:spPr>
            <a:xfrm>
              <a:off x="1454727" y="5076425"/>
              <a:ext cx="6317673" cy="31304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880777D6-C156-3041-95FD-3711FBFF6991}"/>
                </a:ext>
              </a:extLst>
            </p:cNvPr>
            <p:cNvSpPr/>
            <p:nvPr/>
          </p:nvSpPr>
          <p:spPr>
            <a:xfrm>
              <a:off x="1454727" y="8586409"/>
              <a:ext cx="6317673" cy="31304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graphicFrame>
          <p:nvGraphicFramePr>
            <p:cNvPr id="12" name="Chart 23">
              <a:extLst>
                <a:ext uri="{FF2B5EF4-FFF2-40B4-BE49-F238E27FC236}">
                  <a16:creationId xmlns:a16="http://schemas.microsoft.com/office/drawing/2014/main" id="{52C345DE-8061-864D-85FB-22A7819C415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15293057"/>
                </p:ext>
              </p:extLst>
            </p:nvPr>
          </p:nvGraphicFramePr>
          <p:xfrm>
            <a:off x="8718286" y="4814875"/>
            <a:ext cx="14266406" cy="76539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844726D-A754-854A-8ED8-BE6660E94B66}"/>
                </a:ext>
              </a:extLst>
            </p:cNvPr>
            <p:cNvGrpSpPr/>
            <p:nvPr/>
          </p:nvGrpSpPr>
          <p:grpSpPr>
            <a:xfrm>
              <a:off x="1950556" y="5703313"/>
              <a:ext cx="5223967" cy="1973134"/>
              <a:chOff x="1950556" y="4814875"/>
              <a:chExt cx="5223967" cy="1973134"/>
            </a:xfrm>
          </p:grpSpPr>
          <p:sp>
            <p:nvSpPr>
              <p:cNvPr id="13" name="TextBox 24">
                <a:extLst>
                  <a:ext uri="{FF2B5EF4-FFF2-40B4-BE49-F238E27FC236}">
                    <a16:creationId xmlns:a16="http://schemas.microsoft.com/office/drawing/2014/main" id="{B18D20D2-059C-9947-A7FB-D9432B0271D6}"/>
                  </a:ext>
                </a:extLst>
              </p:cNvPr>
              <p:cNvSpPr txBox="1"/>
              <p:nvPr/>
            </p:nvSpPr>
            <p:spPr>
              <a:xfrm>
                <a:off x="1950556" y="5740799"/>
                <a:ext cx="5223967" cy="1047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14" name="TextBox 25">
                <a:extLst>
                  <a:ext uri="{FF2B5EF4-FFF2-40B4-BE49-F238E27FC236}">
                    <a16:creationId xmlns:a16="http://schemas.microsoft.com/office/drawing/2014/main" id="{8C2ED6D9-73F9-5B48-B62A-7C6B03ED3C68}"/>
                  </a:ext>
                </a:extLst>
              </p:cNvPr>
              <p:cNvSpPr txBox="1"/>
              <p:nvPr/>
            </p:nvSpPr>
            <p:spPr>
              <a:xfrm>
                <a:off x="2088810" y="4814875"/>
                <a:ext cx="39427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accent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Store A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A7E8555-0E8D-0A45-8B18-A7CDEB6CCF4D}"/>
                </a:ext>
              </a:extLst>
            </p:cNvPr>
            <p:cNvGrpSpPr/>
            <p:nvPr/>
          </p:nvGrpSpPr>
          <p:grpSpPr>
            <a:xfrm>
              <a:off x="1950555" y="9223802"/>
              <a:ext cx="5223967" cy="1855640"/>
              <a:chOff x="1950555" y="9078710"/>
              <a:chExt cx="5223967" cy="1855640"/>
            </a:xfrm>
          </p:grpSpPr>
          <p:sp>
            <p:nvSpPr>
              <p:cNvPr id="15" name="TextBox 26">
                <a:extLst>
                  <a:ext uri="{FF2B5EF4-FFF2-40B4-BE49-F238E27FC236}">
                    <a16:creationId xmlns:a16="http://schemas.microsoft.com/office/drawing/2014/main" id="{320DCA6F-AE24-7348-BA79-0DDFC6C2AC20}"/>
                  </a:ext>
                </a:extLst>
              </p:cNvPr>
              <p:cNvSpPr txBox="1"/>
              <p:nvPr/>
            </p:nvSpPr>
            <p:spPr>
              <a:xfrm>
                <a:off x="1950555" y="9887140"/>
                <a:ext cx="5223967" cy="1047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16" name="TextBox 27">
                <a:extLst>
                  <a:ext uri="{FF2B5EF4-FFF2-40B4-BE49-F238E27FC236}">
                    <a16:creationId xmlns:a16="http://schemas.microsoft.com/office/drawing/2014/main" id="{861C513A-4AA5-714D-BBBF-F990D7CBB934}"/>
                  </a:ext>
                </a:extLst>
              </p:cNvPr>
              <p:cNvSpPr txBox="1"/>
              <p:nvPr/>
            </p:nvSpPr>
            <p:spPr>
              <a:xfrm>
                <a:off x="1950555" y="9078710"/>
                <a:ext cx="39427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accent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Store B</a:t>
                </a:r>
              </a:p>
            </p:txBody>
          </p:sp>
        </p:grpSp>
      </p:grpSp>
      <p:sp>
        <p:nvSpPr>
          <p:cNvPr id="20" name="CuadroTexto 350">
            <a:extLst>
              <a:ext uri="{FF2B5EF4-FFF2-40B4-BE49-F238E27FC236}">
                <a16:creationId xmlns:a16="http://schemas.microsoft.com/office/drawing/2014/main" id="{5C09B2EE-50BC-074C-81FE-41AFDDD34AA9}"/>
              </a:ext>
            </a:extLst>
          </p:cNvPr>
          <p:cNvSpPr txBox="1"/>
          <p:nvPr/>
        </p:nvSpPr>
        <p:spPr>
          <a:xfrm>
            <a:off x="6966191" y="1071658"/>
            <a:ext cx="104454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Horizontal Bar Charts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E9AD3ECD-84DC-874A-A1CE-F9B8A65BE485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42CF7B-138B-4642-9085-A1F3DD65E9CC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76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350">
            <a:extLst>
              <a:ext uri="{FF2B5EF4-FFF2-40B4-BE49-F238E27FC236}">
                <a16:creationId xmlns:a16="http://schemas.microsoft.com/office/drawing/2014/main" id="{8D5FD9C6-1174-B543-B2CF-60E8E0595E78}"/>
              </a:ext>
            </a:extLst>
          </p:cNvPr>
          <p:cNvSpPr txBox="1"/>
          <p:nvPr/>
        </p:nvSpPr>
        <p:spPr>
          <a:xfrm>
            <a:off x="6966191" y="1071658"/>
            <a:ext cx="104454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Horizontal Bar Charts</a:t>
            </a:r>
          </a:p>
        </p:txBody>
      </p:sp>
      <p:sp>
        <p:nvSpPr>
          <p:cNvPr id="12" name="CuadroTexto 351">
            <a:extLst>
              <a:ext uri="{FF2B5EF4-FFF2-40B4-BE49-F238E27FC236}">
                <a16:creationId xmlns:a16="http://schemas.microsoft.com/office/drawing/2014/main" id="{A671B1A5-79C4-BD42-8BC5-16284676ABFF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CEE16-1713-684E-B6E5-4D342684573C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hart 49">
            <a:extLst>
              <a:ext uri="{FF2B5EF4-FFF2-40B4-BE49-F238E27FC236}">
                <a16:creationId xmlns:a16="http://schemas.microsoft.com/office/drawing/2014/main" id="{A58A1473-C72E-6647-8147-0ACD60DE40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6870193"/>
              </p:ext>
            </p:extLst>
          </p:nvPr>
        </p:nvGraphicFramePr>
        <p:xfrm>
          <a:off x="2158944" y="5020849"/>
          <a:ext cx="13134108" cy="7474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EB22F3B1-9878-AA45-B47A-F1F44FF264E3}"/>
              </a:ext>
            </a:extLst>
          </p:cNvPr>
          <p:cNvGrpSpPr/>
          <p:nvPr/>
        </p:nvGrpSpPr>
        <p:grpSpPr>
          <a:xfrm>
            <a:off x="16558343" y="8468578"/>
            <a:ext cx="6092790" cy="1792734"/>
            <a:chOff x="16341432" y="8049491"/>
            <a:chExt cx="6092790" cy="1792734"/>
          </a:xfrm>
        </p:grpSpPr>
        <p:sp>
          <p:nvSpPr>
            <p:cNvPr id="14" name="Oval 1">
              <a:extLst>
                <a:ext uri="{FF2B5EF4-FFF2-40B4-BE49-F238E27FC236}">
                  <a16:creationId xmlns:a16="http://schemas.microsoft.com/office/drawing/2014/main" id="{097A4814-A6B2-3349-A405-414E18B6E80E}"/>
                </a:ext>
              </a:extLst>
            </p:cNvPr>
            <p:cNvSpPr/>
            <p:nvPr/>
          </p:nvSpPr>
          <p:spPr>
            <a:xfrm>
              <a:off x="16341432" y="8206540"/>
              <a:ext cx="332233" cy="33223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953B7A4-CEAE-C447-8FCB-7438CD6B156D}"/>
                </a:ext>
              </a:extLst>
            </p:cNvPr>
            <p:cNvGrpSpPr/>
            <p:nvPr/>
          </p:nvGrpSpPr>
          <p:grpSpPr>
            <a:xfrm>
              <a:off x="16797651" y="8049491"/>
              <a:ext cx="5636571" cy="1792734"/>
              <a:chOff x="3025030" y="10966664"/>
              <a:chExt cx="5636571" cy="1792734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193D15-076F-F44F-8B15-281D706719D1}"/>
                  </a:ext>
                </a:extLst>
              </p:cNvPr>
              <p:cNvSpPr txBox="1"/>
              <p:nvPr/>
            </p:nvSpPr>
            <p:spPr>
              <a:xfrm>
                <a:off x="3025031" y="11728988"/>
                <a:ext cx="5636570" cy="103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5DCC4B-9E41-904C-916D-34A21FE8F611}"/>
                  </a:ext>
                </a:extLst>
              </p:cNvPr>
              <p:cNvSpPr txBox="1"/>
              <p:nvPr/>
            </p:nvSpPr>
            <p:spPr>
              <a:xfrm>
                <a:off x="3025030" y="10966664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Community</a:t>
                </a: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0F12D3-EDE6-D741-9B72-AAA9FAFD366E}"/>
              </a:ext>
            </a:extLst>
          </p:cNvPr>
          <p:cNvGrpSpPr/>
          <p:nvPr/>
        </p:nvGrpSpPr>
        <p:grpSpPr>
          <a:xfrm>
            <a:off x="16558343" y="10730749"/>
            <a:ext cx="6103709" cy="1792734"/>
            <a:chOff x="9336869" y="10960528"/>
            <a:chExt cx="6103709" cy="179273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ED055BE-B9F4-2D4B-AC41-E7189D5CB459}"/>
                </a:ext>
              </a:extLst>
            </p:cNvPr>
            <p:cNvSpPr txBox="1"/>
            <p:nvPr/>
          </p:nvSpPr>
          <p:spPr>
            <a:xfrm>
              <a:off x="9804008" y="11722852"/>
              <a:ext cx="5636570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6034C25-C4E1-7F41-BF16-14F32F1A6F4A}"/>
                </a:ext>
              </a:extLst>
            </p:cNvPr>
            <p:cNvGrpSpPr/>
            <p:nvPr/>
          </p:nvGrpSpPr>
          <p:grpSpPr>
            <a:xfrm>
              <a:off x="9336869" y="10960528"/>
              <a:ext cx="4934027" cy="646331"/>
              <a:chOff x="9336869" y="10960528"/>
              <a:chExt cx="4934027" cy="646331"/>
            </a:xfrm>
          </p:grpSpPr>
          <p:sp>
            <p:nvSpPr>
              <p:cNvPr id="27" name="Oval 34">
                <a:extLst>
                  <a:ext uri="{FF2B5EF4-FFF2-40B4-BE49-F238E27FC236}">
                    <a16:creationId xmlns:a16="http://schemas.microsoft.com/office/drawing/2014/main" id="{2C6B4B0D-0B5E-9C4F-96AE-2D03FE247106}"/>
                  </a:ext>
                </a:extLst>
              </p:cNvPr>
              <p:cNvSpPr/>
              <p:nvPr/>
            </p:nvSpPr>
            <p:spPr>
              <a:xfrm>
                <a:off x="9336869" y="11123713"/>
                <a:ext cx="332233" cy="3322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97AA86-43A1-FE4D-B2BD-4924ACB072E2}"/>
                  </a:ext>
                </a:extLst>
              </p:cNvPr>
              <p:cNvSpPr txBox="1"/>
              <p:nvPr/>
            </p:nvSpPr>
            <p:spPr>
              <a:xfrm>
                <a:off x="9804007" y="10960528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Competitors</a:t>
                </a:r>
              </a:p>
            </p:txBody>
          </p:sp>
        </p:grpSp>
      </p:grpSp>
      <p:sp>
        <p:nvSpPr>
          <p:cNvPr id="29" name="Rectangle 30">
            <a:extLst>
              <a:ext uri="{FF2B5EF4-FFF2-40B4-BE49-F238E27FC236}">
                <a16:creationId xmlns:a16="http://schemas.microsoft.com/office/drawing/2014/main" id="{CA8ACF87-466A-A64E-B326-15656D2AFBFD}"/>
              </a:ext>
            </a:extLst>
          </p:cNvPr>
          <p:cNvSpPr/>
          <p:nvPr/>
        </p:nvSpPr>
        <p:spPr>
          <a:xfrm>
            <a:off x="16558343" y="4829621"/>
            <a:ext cx="563657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That’s why we </a:t>
            </a:r>
          </a:p>
          <a:p>
            <a:r>
              <a:rPr lang="en-US" sz="54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provide point </a:t>
            </a:r>
          </a:p>
          <a:p>
            <a:r>
              <a:rPr lang="en-US" sz="54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solutions </a:t>
            </a:r>
          </a:p>
        </p:txBody>
      </p:sp>
    </p:spTree>
    <p:extLst>
      <p:ext uri="{BB962C8B-B14F-4D97-AF65-F5344CB8AC3E}">
        <p14:creationId xmlns:p14="http://schemas.microsoft.com/office/powerpoint/2010/main" val="344945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350">
            <a:extLst>
              <a:ext uri="{FF2B5EF4-FFF2-40B4-BE49-F238E27FC236}">
                <a16:creationId xmlns:a16="http://schemas.microsoft.com/office/drawing/2014/main" id="{39D08F9D-7DEE-6248-82B9-538ECED49054}"/>
              </a:ext>
            </a:extLst>
          </p:cNvPr>
          <p:cNvSpPr txBox="1"/>
          <p:nvPr/>
        </p:nvSpPr>
        <p:spPr>
          <a:xfrm>
            <a:off x="1313536" y="4585370"/>
            <a:ext cx="62759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Horizontal Bar Charts</a:t>
            </a:r>
          </a:p>
        </p:txBody>
      </p:sp>
      <p:sp>
        <p:nvSpPr>
          <p:cNvPr id="18" name="CuadroTexto 351">
            <a:extLst>
              <a:ext uri="{FF2B5EF4-FFF2-40B4-BE49-F238E27FC236}">
                <a16:creationId xmlns:a16="http://schemas.microsoft.com/office/drawing/2014/main" id="{BE60218A-ABEB-364E-93DA-14EF067F3D54}"/>
              </a:ext>
            </a:extLst>
          </p:cNvPr>
          <p:cNvSpPr txBox="1"/>
          <p:nvPr/>
        </p:nvSpPr>
        <p:spPr>
          <a:xfrm>
            <a:off x="1313536" y="7237695"/>
            <a:ext cx="52535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9" name="Rectangle 45">
            <a:extLst>
              <a:ext uri="{FF2B5EF4-FFF2-40B4-BE49-F238E27FC236}">
                <a16:creationId xmlns:a16="http://schemas.microsoft.com/office/drawing/2014/main" id="{5317613E-4359-474A-862D-629D8BFC86F1}"/>
              </a:ext>
            </a:extLst>
          </p:cNvPr>
          <p:cNvSpPr/>
          <p:nvPr/>
        </p:nvSpPr>
        <p:spPr>
          <a:xfrm>
            <a:off x="1313536" y="8483776"/>
            <a:ext cx="1336040" cy="189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aphicFrame>
        <p:nvGraphicFramePr>
          <p:cNvPr id="15" name="Chart 13">
            <a:extLst>
              <a:ext uri="{FF2B5EF4-FFF2-40B4-BE49-F238E27FC236}">
                <a16:creationId xmlns:a16="http://schemas.microsoft.com/office/drawing/2014/main" id="{373C7376-746F-E246-AAEF-9113828646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203299"/>
              </p:ext>
            </p:extLst>
          </p:nvPr>
        </p:nvGraphicFramePr>
        <p:xfrm>
          <a:off x="10904444" y="1572281"/>
          <a:ext cx="8817575" cy="10838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4">
            <a:extLst>
              <a:ext uri="{FF2B5EF4-FFF2-40B4-BE49-F238E27FC236}">
                <a16:creationId xmlns:a16="http://schemas.microsoft.com/office/drawing/2014/main" id="{F21159EC-A20F-454C-897C-DC6D4B923B2F}"/>
              </a:ext>
            </a:extLst>
          </p:cNvPr>
          <p:cNvSpPr txBox="1"/>
          <p:nvPr/>
        </p:nvSpPr>
        <p:spPr>
          <a:xfrm>
            <a:off x="8431379" y="2188946"/>
            <a:ext cx="1899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JAN</a:t>
            </a:r>
          </a:p>
        </p:txBody>
      </p:sp>
      <p:sp>
        <p:nvSpPr>
          <p:cNvPr id="23" name="TextBox 15">
            <a:extLst>
              <a:ext uri="{FF2B5EF4-FFF2-40B4-BE49-F238E27FC236}">
                <a16:creationId xmlns:a16="http://schemas.microsoft.com/office/drawing/2014/main" id="{417D0F3C-5903-D047-A139-4E92A8CEAF69}"/>
              </a:ext>
            </a:extLst>
          </p:cNvPr>
          <p:cNvSpPr txBox="1"/>
          <p:nvPr/>
        </p:nvSpPr>
        <p:spPr>
          <a:xfrm>
            <a:off x="8431379" y="3912238"/>
            <a:ext cx="1899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FEB</a:t>
            </a:r>
          </a:p>
        </p:txBody>
      </p:sp>
      <p:sp>
        <p:nvSpPr>
          <p:cNvPr id="24" name="TextBox 16">
            <a:extLst>
              <a:ext uri="{FF2B5EF4-FFF2-40B4-BE49-F238E27FC236}">
                <a16:creationId xmlns:a16="http://schemas.microsoft.com/office/drawing/2014/main" id="{785C77B6-B876-FF4F-8EA6-F50938969999}"/>
              </a:ext>
            </a:extLst>
          </p:cNvPr>
          <p:cNvSpPr txBox="1"/>
          <p:nvPr/>
        </p:nvSpPr>
        <p:spPr>
          <a:xfrm>
            <a:off x="8431379" y="5600362"/>
            <a:ext cx="1899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MAR</a:t>
            </a:r>
          </a:p>
        </p:txBody>
      </p:sp>
      <p:sp>
        <p:nvSpPr>
          <p:cNvPr id="25" name="TextBox 17">
            <a:extLst>
              <a:ext uri="{FF2B5EF4-FFF2-40B4-BE49-F238E27FC236}">
                <a16:creationId xmlns:a16="http://schemas.microsoft.com/office/drawing/2014/main" id="{6CF20135-4575-F042-868E-F11926B2C629}"/>
              </a:ext>
            </a:extLst>
          </p:cNvPr>
          <p:cNvSpPr txBox="1"/>
          <p:nvPr/>
        </p:nvSpPr>
        <p:spPr>
          <a:xfrm>
            <a:off x="8431379" y="7112639"/>
            <a:ext cx="1899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APR</a:t>
            </a:r>
          </a:p>
        </p:txBody>
      </p:sp>
      <p:sp>
        <p:nvSpPr>
          <p:cNvPr id="27" name="TextBox 22">
            <a:extLst>
              <a:ext uri="{FF2B5EF4-FFF2-40B4-BE49-F238E27FC236}">
                <a16:creationId xmlns:a16="http://schemas.microsoft.com/office/drawing/2014/main" id="{EAC09149-9837-764A-8CB9-33692E42EA3E}"/>
              </a:ext>
            </a:extLst>
          </p:cNvPr>
          <p:cNvSpPr txBox="1"/>
          <p:nvPr/>
        </p:nvSpPr>
        <p:spPr>
          <a:xfrm>
            <a:off x="8431379" y="8835931"/>
            <a:ext cx="1899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MAY</a:t>
            </a:r>
          </a:p>
        </p:txBody>
      </p:sp>
      <p:sp>
        <p:nvSpPr>
          <p:cNvPr id="28" name="TextBox 23">
            <a:extLst>
              <a:ext uri="{FF2B5EF4-FFF2-40B4-BE49-F238E27FC236}">
                <a16:creationId xmlns:a16="http://schemas.microsoft.com/office/drawing/2014/main" id="{C899A3E3-61B0-5E47-8381-FFA7B1775E66}"/>
              </a:ext>
            </a:extLst>
          </p:cNvPr>
          <p:cNvSpPr txBox="1"/>
          <p:nvPr/>
        </p:nvSpPr>
        <p:spPr>
          <a:xfrm>
            <a:off x="8431379" y="10524055"/>
            <a:ext cx="1899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JUN</a:t>
            </a:r>
          </a:p>
        </p:txBody>
      </p:sp>
      <p:sp>
        <p:nvSpPr>
          <p:cNvPr id="29" name="TextBox 24">
            <a:extLst>
              <a:ext uri="{FF2B5EF4-FFF2-40B4-BE49-F238E27FC236}">
                <a16:creationId xmlns:a16="http://schemas.microsoft.com/office/drawing/2014/main" id="{CF349510-7784-B04A-9CC8-6082FFFB9FAA}"/>
              </a:ext>
            </a:extLst>
          </p:cNvPr>
          <p:cNvSpPr txBox="1"/>
          <p:nvPr/>
        </p:nvSpPr>
        <p:spPr>
          <a:xfrm>
            <a:off x="20748246" y="5684244"/>
            <a:ext cx="2720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Visits</a:t>
            </a:r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id="{5DCCB861-A049-4B40-A9E5-1257664D4E6F}"/>
              </a:ext>
            </a:extLst>
          </p:cNvPr>
          <p:cNvSpPr txBox="1"/>
          <p:nvPr/>
        </p:nvSpPr>
        <p:spPr>
          <a:xfrm>
            <a:off x="20748246" y="6822152"/>
            <a:ext cx="2720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Clients</a:t>
            </a:r>
          </a:p>
        </p:txBody>
      </p:sp>
      <p:sp>
        <p:nvSpPr>
          <p:cNvPr id="36" name="TextBox 26">
            <a:extLst>
              <a:ext uri="{FF2B5EF4-FFF2-40B4-BE49-F238E27FC236}">
                <a16:creationId xmlns:a16="http://schemas.microsoft.com/office/drawing/2014/main" id="{AD969C1D-06CB-6841-A7E5-A4C94A8229D8}"/>
              </a:ext>
            </a:extLst>
          </p:cNvPr>
          <p:cNvSpPr txBox="1"/>
          <p:nvPr/>
        </p:nvSpPr>
        <p:spPr>
          <a:xfrm>
            <a:off x="20748246" y="7868636"/>
            <a:ext cx="2720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Sales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433B1C51-BC5C-B543-91A0-DA1230D393CC}"/>
              </a:ext>
            </a:extLst>
          </p:cNvPr>
          <p:cNvSpPr/>
          <p:nvPr/>
        </p:nvSpPr>
        <p:spPr>
          <a:xfrm>
            <a:off x="20085486" y="5766618"/>
            <a:ext cx="485899" cy="4858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3C867CF1-681C-BB45-B118-0C90B5E0C056}"/>
              </a:ext>
            </a:extLst>
          </p:cNvPr>
          <p:cNvSpPr/>
          <p:nvPr/>
        </p:nvSpPr>
        <p:spPr>
          <a:xfrm>
            <a:off x="20085486" y="6885612"/>
            <a:ext cx="485899" cy="485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8FE97FB6-DB68-364D-BE50-472AADFEC3A0}"/>
              </a:ext>
            </a:extLst>
          </p:cNvPr>
          <p:cNvSpPr/>
          <p:nvPr/>
        </p:nvSpPr>
        <p:spPr>
          <a:xfrm>
            <a:off x="20085486" y="7935484"/>
            <a:ext cx="485899" cy="4858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1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350">
            <a:extLst>
              <a:ext uri="{FF2B5EF4-FFF2-40B4-BE49-F238E27FC236}">
                <a16:creationId xmlns:a16="http://schemas.microsoft.com/office/drawing/2014/main" id="{39D08F9D-7DEE-6248-82B9-538ECED49054}"/>
              </a:ext>
            </a:extLst>
          </p:cNvPr>
          <p:cNvSpPr txBox="1"/>
          <p:nvPr/>
        </p:nvSpPr>
        <p:spPr>
          <a:xfrm>
            <a:off x="2079736" y="2120395"/>
            <a:ext cx="62759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Horizontal Bar Charts</a:t>
            </a:r>
          </a:p>
        </p:txBody>
      </p:sp>
      <p:sp>
        <p:nvSpPr>
          <p:cNvPr id="18" name="CuadroTexto 351">
            <a:extLst>
              <a:ext uri="{FF2B5EF4-FFF2-40B4-BE49-F238E27FC236}">
                <a16:creationId xmlns:a16="http://schemas.microsoft.com/office/drawing/2014/main" id="{BE60218A-ABEB-364E-93DA-14EF067F3D54}"/>
              </a:ext>
            </a:extLst>
          </p:cNvPr>
          <p:cNvSpPr txBox="1"/>
          <p:nvPr/>
        </p:nvSpPr>
        <p:spPr>
          <a:xfrm>
            <a:off x="2079736" y="4772720"/>
            <a:ext cx="52535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9" name="Rectangle 45">
            <a:extLst>
              <a:ext uri="{FF2B5EF4-FFF2-40B4-BE49-F238E27FC236}">
                <a16:creationId xmlns:a16="http://schemas.microsoft.com/office/drawing/2014/main" id="{5317613E-4359-474A-862D-629D8BFC86F1}"/>
              </a:ext>
            </a:extLst>
          </p:cNvPr>
          <p:cNvSpPr/>
          <p:nvPr/>
        </p:nvSpPr>
        <p:spPr>
          <a:xfrm>
            <a:off x="2079736" y="6018801"/>
            <a:ext cx="1336040" cy="189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487EB6-C7B6-C149-8376-3C4158F98F2C}"/>
              </a:ext>
            </a:extLst>
          </p:cNvPr>
          <p:cNvGrpSpPr/>
          <p:nvPr/>
        </p:nvGrpSpPr>
        <p:grpSpPr>
          <a:xfrm>
            <a:off x="8314136" y="2120395"/>
            <a:ext cx="13962089" cy="7148721"/>
            <a:chOff x="8314136" y="2120395"/>
            <a:chExt cx="13962089" cy="7148721"/>
          </a:xfrm>
        </p:grpSpPr>
        <p:sp>
          <p:nvSpPr>
            <p:cNvPr id="29" name="TextBox 24">
              <a:extLst>
                <a:ext uri="{FF2B5EF4-FFF2-40B4-BE49-F238E27FC236}">
                  <a16:creationId xmlns:a16="http://schemas.microsoft.com/office/drawing/2014/main" id="{CF349510-7784-B04A-9CC8-6082FFFB9FAA}"/>
                </a:ext>
              </a:extLst>
            </p:cNvPr>
            <p:cNvSpPr txBox="1"/>
            <p:nvPr/>
          </p:nvSpPr>
          <p:spPr>
            <a:xfrm>
              <a:off x="8355700" y="2632094"/>
              <a:ext cx="2720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Visits</a:t>
              </a:r>
            </a:p>
          </p:txBody>
        </p:sp>
        <p:sp>
          <p:nvSpPr>
            <p:cNvPr id="30" name="TextBox 25">
              <a:extLst>
                <a:ext uri="{FF2B5EF4-FFF2-40B4-BE49-F238E27FC236}">
                  <a16:creationId xmlns:a16="http://schemas.microsoft.com/office/drawing/2014/main" id="{5DCCB861-A049-4B40-A9E5-1257664D4E6F}"/>
                </a:ext>
              </a:extLst>
            </p:cNvPr>
            <p:cNvSpPr txBox="1"/>
            <p:nvPr/>
          </p:nvSpPr>
          <p:spPr>
            <a:xfrm>
              <a:off x="8355700" y="4428837"/>
              <a:ext cx="2720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Clients</a:t>
              </a:r>
            </a:p>
          </p:txBody>
        </p:sp>
        <p:sp>
          <p:nvSpPr>
            <p:cNvPr id="36" name="TextBox 26">
              <a:extLst>
                <a:ext uri="{FF2B5EF4-FFF2-40B4-BE49-F238E27FC236}">
                  <a16:creationId xmlns:a16="http://schemas.microsoft.com/office/drawing/2014/main" id="{AD969C1D-06CB-6841-A7E5-A4C94A8229D8}"/>
                </a:ext>
              </a:extLst>
            </p:cNvPr>
            <p:cNvSpPr txBox="1"/>
            <p:nvPr/>
          </p:nvSpPr>
          <p:spPr>
            <a:xfrm>
              <a:off x="8355700" y="6111666"/>
              <a:ext cx="2720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Sales</a:t>
              </a:r>
            </a:p>
          </p:txBody>
        </p:sp>
        <p:graphicFrame>
          <p:nvGraphicFramePr>
            <p:cNvPr id="20" name="Chart 9">
              <a:extLst>
                <a:ext uri="{FF2B5EF4-FFF2-40B4-BE49-F238E27FC236}">
                  <a16:creationId xmlns:a16="http://schemas.microsoft.com/office/drawing/2014/main" id="{7B33B9FA-C6D9-D348-B627-B6B9A6B7A05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50698455"/>
                </p:ext>
              </p:extLst>
            </p:nvPr>
          </p:nvGraphicFramePr>
          <p:xfrm>
            <a:off x="11456397" y="2120395"/>
            <a:ext cx="10819828" cy="71487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1" name="TextBox 26">
              <a:extLst>
                <a:ext uri="{FF2B5EF4-FFF2-40B4-BE49-F238E27FC236}">
                  <a16:creationId xmlns:a16="http://schemas.microsoft.com/office/drawing/2014/main" id="{371C698D-D20D-2F49-8537-013A5F39E551}"/>
                </a:ext>
              </a:extLst>
            </p:cNvPr>
            <p:cNvSpPr txBox="1"/>
            <p:nvPr/>
          </p:nvSpPr>
          <p:spPr>
            <a:xfrm>
              <a:off x="8314136" y="8065157"/>
              <a:ext cx="2720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Sales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4CA7B03-8495-8741-ADC7-CF027B7E5538}"/>
              </a:ext>
            </a:extLst>
          </p:cNvPr>
          <p:cNvGrpSpPr/>
          <p:nvPr/>
        </p:nvGrpSpPr>
        <p:grpSpPr>
          <a:xfrm>
            <a:off x="2079736" y="10034314"/>
            <a:ext cx="20196489" cy="2493001"/>
            <a:chOff x="2079736" y="10492842"/>
            <a:chExt cx="20196489" cy="2493001"/>
          </a:xfrm>
        </p:grpSpPr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E10253D3-12E6-7E48-94D7-1AEABA0184CE}"/>
                </a:ext>
              </a:extLst>
            </p:cNvPr>
            <p:cNvSpPr/>
            <p:nvPr/>
          </p:nvSpPr>
          <p:spPr>
            <a:xfrm>
              <a:off x="2079737" y="10492842"/>
              <a:ext cx="20196488" cy="2493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42D60C-C628-0049-BFC0-6434D758FE98}"/>
                </a:ext>
              </a:extLst>
            </p:cNvPr>
            <p:cNvGrpSpPr/>
            <p:nvPr/>
          </p:nvGrpSpPr>
          <p:grpSpPr>
            <a:xfrm>
              <a:off x="3937697" y="10812215"/>
              <a:ext cx="16336461" cy="1847118"/>
              <a:chOff x="3937697" y="10936188"/>
              <a:chExt cx="16336461" cy="1847118"/>
            </a:xfrm>
          </p:grpSpPr>
          <p:sp>
            <p:nvSpPr>
              <p:cNvPr id="26" name="TextBox 19">
                <a:extLst>
                  <a:ext uri="{FF2B5EF4-FFF2-40B4-BE49-F238E27FC236}">
                    <a16:creationId xmlns:a16="http://schemas.microsoft.com/office/drawing/2014/main" id="{08DD378A-EF7D-C34D-A159-465B771886FE}"/>
                  </a:ext>
                </a:extLst>
              </p:cNvPr>
              <p:cNvSpPr txBox="1"/>
              <p:nvPr/>
            </p:nvSpPr>
            <p:spPr>
              <a:xfrm>
                <a:off x="3937697" y="11708012"/>
                <a:ext cx="6245559" cy="107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31" name="TextBox 20">
                <a:extLst>
                  <a:ext uri="{FF2B5EF4-FFF2-40B4-BE49-F238E27FC236}">
                    <a16:creationId xmlns:a16="http://schemas.microsoft.com/office/drawing/2014/main" id="{5CA2BE65-6FFB-084C-9D2A-9B1FB8B47BFF}"/>
                  </a:ext>
                </a:extLst>
              </p:cNvPr>
              <p:cNvSpPr txBox="1"/>
              <p:nvPr/>
            </p:nvSpPr>
            <p:spPr>
              <a:xfrm>
                <a:off x="3939227" y="10962530"/>
                <a:ext cx="43682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2019</a:t>
                </a:r>
              </a:p>
            </p:txBody>
          </p:sp>
          <p:sp>
            <p:nvSpPr>
              <p:cNvPr id="32" name="TextBox 21">
                <a:extLst>
                  <a:ext uri="{FF2B5EF4-FFF2-40B4-BE49-F238E27FC236}">
                    <a16:creationId xmlns:a16="http://schemas.microsoft.com/office/drawing/2014/main" id="{FEE47723-B975-2546-B128-A157AF662AED}"/>
                  </a:ext>
                </a:extLst>
              </p:cNvPr>
              <p:cNvSpPr txBox="1"/>
              <p:nvPr/>
            </p:nvSpPr>
            <p:spPr>
              <a:xfrm>
                <a:off x="14028599" y="11681670"/>
                <a:ext cx="6245559" cy="107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33" name="TextBox 25">
                <a:extLst>
                  <a:ext uri="{FF2B5EF4-FFF2-40B4-BE49-F238E27FC236}">
                    <a16:creationId xmlns:a16="http://schemas.microsoft.com/office/drawing/2014/main" id="{B9FAF493-7D4D-E146-B65C-D0B5D14FEE5E}"/>
                  </a:ext>
                </a:extLst>
              </p:cNvPr>
              <p:cNvSpPr txBox="1"/>
              <p:nvPr/>
            </p:nvSpPr>
            <p:spPr>
              <a:xfrm>
                <a:off x="14030129" y="10936188"/>
                <a:ext cx="43682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2020</a:t>
                </a:r>
              </a:p>
            </p:txBody>
          </p:sp>
        </p:grp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91118BC4-45C4-544B-9994-8E50ED73D6E1}"/>
                </a:ext>
              </a:extLst>
            </p:cNvPr>
            <p:cNvSpPr/>
            <p:nvPr/>
          </p:nvSpPr>
          <p:spPr>
            <a:xfrm>
              <a:off x="2079736" y="10492842"/>
              <a:ext cx="782151" cy="24930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780DF22C-5C0A-8445-9869-87787B16797E}"/>
                </a:ext>
              </a:extLst>
            </p:cNvPr>
            <p:cNvSpPr/>
            <p:nvPr/>
          </p:nvSpPr>
          <p:spPr>
            <a:xfrm>
              <a:off x="11731127" y="10492842"/>
              <a:ext cx="782151" cy="24930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</p:grpSp>
    </p:spTree>
    <p:extLst>
      <p:ext uri="{BB962C8B-B14F-4D97-AF65-F5344CB8AC3E}">
        <p14:creationId xmlns:p14="http://schemas.microsoft.com/office/powerpoint/2010/main" val="228440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54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FEA81E"/>
      </a:accent1>
      <a:accent2>
        <a:srgbClr val="124D6E"/>
      </a:accent2>
      <a:accent3>
        <a:srgbClr val="FE604F"/>
      </a:accent3>
      <a:accent4>
        <a:srgbClr val="18BFC7"/>
      </a:accent4>
      <a:accent5>
        <a:srgbClr val="D2D4DA"/>
      </a:accent5>
      <a:accent6>
        <a:srgbClr val="FEA81E"/>
      </a:accent6>
      <a:hlink>
        <a:srgbClr val="9FDAF3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763</TotalTime>
  <Words>858</Words>
  <Application>Microsoft Macintosh PowerPoint</Application>
  <PresentationFormat>Personalizado</PresentationFormat>
  <Paragraphs>207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Montserrat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Ruth Eunice Alvarado</cp:lastModifiedBy>
  <cp:revision>227</cp:revision>
  <dcterms:created xsi:type="dcterms:W3CDTF">2020-05-04T13:20:50Z</dcterms:created>
  <dcterms:modified xsi:type="dcterms:W3CDTF">2020-10-08T16:47:00Z</dcterms:modified>
</cp:coreProperties>
</file>