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2.xml" ContentType="application/vnd.ms-office.chartex+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5.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6.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7.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8.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9.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0.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1.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2.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3.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4.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5.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6.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7.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28.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29.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0.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1.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2.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3.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4.xml" ContentType="application/vnd.openxmlformats-officedocument.drawingml.chart+xml"/>
  <Override PartName="/ppt/charts/style36.xml" ContentType="application/vnd.ms-office.chartstyle+xml"/>
  <Override PartName="/ppt/charts/colors3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94" r:id="rId2"/>
    <p:sldId id="342" r:id="rId3"/>
    <p:sldId id="308" r:id="rId4"/>
    <p:sldId id="257" r:id="rId5"/>
    <p:sldId id="258" r:id="rId6"/>
    <p:sldId id="296" r:id="rId7"/>
    <p:sldId id="304" r:id="rId8"/>
    <p:sldId id="256" r:id="rId9"/>
    <p:sldId id="314" r:id="rId10"/>
    <p:sldId id="339" r:id="rId11"/>
    <p:sldId id="297" r:id="rId12"/>
    <p:sldId id="300" r:id="rId13"/>
    <p:sldId id="340" r:id="rId14"/>
    <p:sldId id="341" r:id="rId15"/>
    <p:sldId id="301" r:id="rId16"/>
    <p:sldId id="302" r:id="rId17"/>
    <p:sldId id="343" r:id="rId18"/>
    <p:sldId id="312" r:id="rId19"/>
    <p:sldId id="309" r:id="rId20"/>
    <p:sldId id="320" r:id="rId21"/>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E70"/>
    <a:srgbClr val="073D59"/>
    <a:srgbClr val="F04958"/>
    <a:srgbClr val="FA6625"/>
    <a:srgbClr val="FFFFFF"/>
    <a:srgbClr val="FB9234"/>
    <a:srgbClr val="FF9B3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40"/>
    <p:restoredTop sz="95970"/>
  </p:normalViewPr>
  <p:slideViewPr>
    <p:cSldViewPr snapToGrid="0" snapToObjects="1">
      <p:cViewPr varScale="1">
        <p:scale>
          <a:sx n="73" d="100"/>
          <a:sy n="73" d="100"/>
        </p:scale>
        <p:origin x="944" y="23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2.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66-2C41-806A-4FA0D9334A77}"/>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BB66-2C41-806A-4FA0D9334A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B66-2C41-806A-4FA0D9334A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B66-2C41-806A-4FA0D9334A77}"/>
              </c:ext>
            </c:extLst>
          </c:dPt>
          <c:cat>
            <c:strRef>
              <c:f>Sheet1!$A$2:$A$5</c:f>
              <c:strCache>
                <c:ptCount val="2"/>
                <c:pt idx="0">
                  <c:v>1st Qtr</c:v>
                </c:pt>
                <c:pt idx="1">
                  <c:v>2nd Qtr</c:v>
                </c:pt>
              </c:strCache>
            </c:strRef>
          </c:cat>
          <c:val>
            <c:numRef>
              <c:f>Sheet1!$B$2:$B$5</c:f>
              <c:numCache>
                <c:formatCode>General</c:formatCode>
                <c:ptCount val="4"/>
                <c:pt idx="0">
                  <c:v>2</c:v>
                </c:pt>
                <c:pt idx="1">
                  <c:v>3.2</c:v>
                </c:pt>
              </c:numCache>
            </c:numRef>
          </c:val>
          <c:extLst>
            <c:ext xmlns:c16="http://schemas.microsoft.com/office/drawing/2014/chart" uri="{C3380CC4-5D6E-409C-BE32-E72D297353CC}">
              <c16:uniqueId val="{00000008-BB66-2C41-806A-4FA0D9334A7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Raleway" panose="020B0503030101060003" pitchFamily="34" charset="77"/>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2"/>
          <c:order val="0"/>
          <c:tx>
            <c:strRef>
              <c:f>Sheet1!$D$1</c:f>
              <c:strCache>
                <c:ptCount val="1"/>
                <c:pt idx="0">
                  <c:v>Series 3</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602A-4D44-9E39-F89DDFF91E4D}"/>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602A-4D44-9E39-F89DDFF91E4D}"/>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7-602A-4D44-9E39-F89DDFF91E4D}"/>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602A-4D44-9E39-F89DDFF91E4D}"/>
              </c:ext>
            </c:extLst>
          </c:dPt>
          <c:cat>
            <c:strRef>
              <c:f>Sheet1!$A$2:$A$5</c:f>
              <c:strCache>
                <c:ptCount val="4"/>
                <c:pt idx="0">
                  <c:v>Jan</c:v>
                </c:pt>
                <c:pt idx="1">
                  <c:v>Feb</c:v>
                </c:pt>
                <c:pt idx="2">
                  <c:v>Mar</c:v>
                </c:pt>
                <c:pt idx="3">
                  <c:v>Apr</c:v>
                </c:pt>
              </c:strCache>
            </c:strRef>
          </c:cat>
          <c:val>
            <c:numRef>
              <c:f>Sheet1!$D$2:$D$5</c:f>
              <c:numCache>
                <c:formatCode>General</c:formatCode>
                <c:ptCount val="4"/>
                <c:pt idx="0">
                  <c:v>3</c:v>
                </c:pt>
                <c:pt idx="1">
                  <c:v>4</c:v>
                </c:pt>
                <c:pt idx="2">
                  <c:v>5</c:v>
                </c:pt>
                <c:pt idx="3">
                  <c:v>6</c:v>
                </c:pt>
              </c:numCache>
            </c:numRef>
          </c:val>
          <c:extLst>
            <c:ext xmlns:c16="http://schemas.microsoft.com/office/drawing/2014/chart" uri="{C3380CC4-5D6E-409C-BE32-E72D297353CC}">
              <c16:uniqueId val="{00000006-602A-4D44-9E39-F89DDFF91E4D}"/>
            </c:ext>
          </c:extLst>
        </c:ser>
        <c:dLbls>
          <c:showLegendKey val="0"/>
          <c:showVal val="0"/>
          <c:showCatName val="0"/>
          <c:showSerName val="0"/>
          <c:showPercent val="0"/>
          <c:showBubbleSize val="0"/>
        </c:dLbls>
        <c:gapWidth val="150"/>
        <c:overlap val="100"/>
        <c:axId val="1611027423"/>
        <c:axId val="1610998031"/>
      </c:barChart>
      <c:catAx>
        <c:axId val="161102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610998031"/>
        <c:crosses val="autoZero"/>
        <c:auto val="1"/>
        <c:lblAlgn val="ctr"/>
        <c:lblOffset val="100"/>
        <c:noMultiLvlLbl val="0"/>
      </c:catAx>
      <c:valAx>
        <c:axId val="1610998031"/>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61102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2097501265265E-2"/>
          <c:y val="8.5251887716540076E-2"/>
          <c:w val="0.94726116074055766"/>
          <c:h val="0.80651416774640616"/>
        </c:manualLayout>
      </c:layout>
      <c:barChart>
        <c:barDir val="col"/>
        <c:grouping val="clustered"/>
        <c:varyColors val="0"/>
        <c:ser>
          <c:idx val="0"/>
          <c:order val="0"/>
          <c:tx>
            <c:strRef>
              <c:f>Sheet1!$B$1</c:f>
              <c:strCache>
                <c:ptCount val="1"/>
                <c:pt idx="0">
                  <c:v>Top Countries</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7330-DA44-95F8-3E6A5EF29420}"/>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7330-DA44-95F8-3E6A5EF29420}"/>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7330-DA44-95F8-3E6A5EF29420}"/>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7330-DA44-95F8-3E6A5EF29420}"/>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9-7330-DA44-95F8-3E6A5EF29420}"/>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B-7330-DA44-95F8-3E6A5EF29420}"/>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D-7330-DA44-95F8-3E6A5EF29420}"/>
              </c:ext>
            </c:extLst>
          </c:dPt>
          <c:dPt>
            <c:idx val="7"/>
            <c:invertIfNegative val="0"/>
            <c:bubble3D val="0"/>
            <c:spPr>
              <a:solidFill>
                <a:schemeClr val="accent2"/>
              </a:solidFill>
              <a:ln>
                <a:noFill/>
              </a:ln>
              <a:effectLst/>
            </c:spPr>
            <c:extLst>
              <c:ext xmlns:c16="http://schemas.microsoft.com/office/drawing/2014/chart" uri="{C3380CC4-5D6E-409C-BE32-E72D297353CC}">
                <c16:uniqueId val="{0000000F-7330-DA44-95F8-3E6A5EF29420}"/>
              </c:ext>
            </c:extLst>
          </c:dPt>
          <c:dPt>
            <c:idx val="8"/>
            <c:invertIfNegative val="0"/>
            <c:bubble3D val="0"/>
            <c:spPr>
              <a:solidFill>
                <a:schemeClr val="accent1"/>
              </a:solidFill>
              <a:ln>
                <a:noFill/>
              </a:ln>
              <a:effectLst/>
            </c:spPr>
            <c:extLst>
              <c:ext xmlns:c16="http://schemas.microsoft.com/office/drawing/2014/chart" uri="{C3380CC4-5D6E-409C-BE32-E72D297353CC}">
                <c16:uniqueId val="{00000011-7330-DA44-95F8-3E6A5EF29420}"/>
              </c:ext>
            </c:extLst>
          </c:dPt>
          <c:cat>
            <c:strRef>
              <c:f>Sheet1!$A$2:$A$9</c:f>
              <c:strCache>
                <c:ptCount val="8"/>
                <c:pt idx="0">
                  <c:v>Apr</c:v>
                </c:pt>
                <c:pt idx="1">
                  <c:v>May</c:v>
                </c:pt>
                <c:pt idx="2">
                  <c:v>Jun</c:v>
                </c:pt>
                <c:pt idx="3">
                  <c:v>Jul</c:v>
                </c:pt>
                <c:pt idx="4">
                  <c:v>Ago</c:v>
                </c:pt>
                <c:pt idx="5">
                  <c:v>Sep</c:v>
                </c:pt>
                <c:pt idx="6">
                  <c:v>Oct</c:v>
                </c:pt>
                <c:pt idx="7">
                  <c:v>Nov</c:v>
                </c:pt>
              </c:strCache>
            </c:strRef>
          </c:cat>
          <c:val>
            <c:numRef>
              <c:f>Sheet1!$B$2:$B$9</c:f>
              <c:numCache>
                <c:formatCode>General</c:formatCode>
                <c:ptCount val="8"/>
                <c:pt idx="0">
                  <c:v>20</c:v>
                </c:pt>
                <c:pt idx="1">
                  <c:v>25</c:v>
                </c:pt>
                <c:pt idx="2">
                  <c:v>15</c:v>
                </c:pt>
                <c:pt idx="3">
                  <c:v>22</c:v>
                </c:pt>
                <c:pt idx="4">
                  <c:v>30</c:v>
                </c:pt>
                <c:pt idx="5">
                  <c:v>10</c:v>
                </c:pt>
                <c:pt idx="6">
                  <c:v>15</c:v>
                </c:pt>
                <c:pt idx="7">
                  <c:v>21</c:v>
                </c:pt>
              </c:numCache>
            </c:numRef>
          </c:val>
          <c:extLst>
            <c:ext xmlns:c16="http://schemas.microsoft.com/office/drawing/2014/chart" uri="{C3380CC4-5D6E-409C-BE32-E72D297353CC}">
              <c16:uniqueId val="{00000012-7330-DA44-95F8-3E6A5EF29420}"/>
            </c:ext>
          </c:extLst>
        </c:ser>
        <c:dLbls>
          <c:showLegendKey val="0"/>
          <c:showVal val="0"/>
          <c:showCatName val="0"/>
          <c:showSerName val="0"/>
          <c:showPercent val="0"/>
          <c:showBubbleSize val="0"/>
        </c:dLbls>
        <c:gapWidth val="215"/>
        <c:overlap val="-3"/>
        <c:axId val="1531171824"/>
        <c:axId val="1531174576"/>
      </c:barChart>
      <c:catAx>
        <c:axId val="15311718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Poppins Light" pitchFamily="2" charset="77"/>
              </a:defRPr>
            </a:pPr>
            <a:endParaRPr lang="en-US"/>
          </a:p>
        </c:txPr>
        <c:crossAx val="1531174576"/>
        <c:crosses val="autoZero"/>
        <c:auto val="1"/>
        <c:lblAlgn val="ctr"/>
        <c:lblOffset val="100"/>
        <c:noMultiLvlLbl val="0"/>
      </c:catAx>
      <c:valAx>
        <c:axId val="1531174576"/>
        <c:scaling>
          <c:orientation val="minMax"/>
        </c:scaling>
        <c:delete val="0"/>
        <c:axPos val="l"/>
        <c:majorGridlines>
          <c:spPr>
            <a:ln w="9525" cap="flat" cmpd="sng" algn="ctr">
              <a:solidFill>
                <a:schemeClr val="tx1">
                  <a:alpha val="1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Poppins Light" pitchFamily="2" charset="77"/>
              </a:defRPr>
            </a:pPr>
            <a:endParaRPr lang="en-US"/>
          </a:p>
        </c:txPr>
        <c:crossAx val="153117182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ea typeface="Lato Light" panose="020F0502020204030203" pitchFamily="34" charset="0"/>
          <a:cs typeface="Poppins Light" pitchFamily="2" charset="77"/>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4E0E-3748-A755-5ADF7DC78838}"/>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4E0E-3748-A755-5ADF7DC78838}"/>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5-4E0E-3748-A755-5ADF7DC78838}"/>
              </c:ext>
            </c:extLst>
          </c:dPt>
          <c:cat>
            <c:strRef>
              <c:f>Sheet1!$A$2:$A$5</c:f>
              <c:strCache>
                <c:ptCount val="4"/>
                <c:pt idx="0">
                  <c:v>Sells</c:v>
                </c:pt>
                <c:pt idx="1">
                  <c:v>Purchases</c:v>
                </c:pt>
                <c:pt idx="2">
                  <c:v>Returns</c:v>
                </c:pt>
                <c:pt idx="3">
                  <c:v>Expenses</c:v>
                </c:pt>
              </c:strCache>
            </c:strRef>
          </c:cat>
          <c:val>
            <c:numRef>
              <c:f>Sheet1!$D$2:$D$5</c:f>
              <c:numCache>
                <c:formatCode>General</c:formatCode>
                <c:ptCount val="4"/>
                <c:pt idx="0">
                  <c:v>3</c:v>
                </c:pt>
                <c:pt idx="1">
                  <c:v>4</c:v>
                </c:pt>
                <c:pt idx="2">
                  <c:v>5</c:v>
                </c:pt>
                <c:pt idx="3">
                  <c:v>6</c:v>
                </c:pt>
              </c:numCache>
            </c:numRef>
          </c:val>
          <c:extLst>
            <c:ext xmlns:c16="http://schemas.microsoft.com/office/drawing/2014/chart" uri="{C3380CC4-5D6E-409C-BE32-E72D297353CC}">
              <c16:uniqueId val="{00000006-4E0E-3748-A755-5ADF7DC78838}"/>
            </c:ext>
          </c:extLst>
        </c:ser>
        <c:dLbls>
          <c:showLegendKey val="0"/>
          <c:showVal val="0"/>
          <c:showCatName val="0"/>
          <c:showSerName val="0"/>
          <c:showPercent val="0"/>
          <c:showBubbleSize val="0"/>
        </c:dLbls>
        <c:gapWidth val="109"/>
        <c:overlap val="100"/>
        <c:axId val="1611027423"/>
        <c:axId val="1610998031"/>
      </c:barChart>
      <c:catAx>
        <c:axId val="161102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10998031"/>
        <c:crosses val="autoZero"/>
        <c:auto val="1"/>
        <c:lblAlgn val="ctr"/>
        <c:lblOffset val="100"/>
        <c:noMultiLvlLbl val="0"/>
      </c:catAx>
      <c:valAx>
        <c:axId val="1610998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1102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74721114223037E-2"/>
          <c:y val="3.6106111736032995E-2"/>
          <c:w val="0.86504504797186976"/>
          <c:h val="0.83275293713285836"/>
        </c:manualLayout>
      </c:layout>
      <c:areaChart>
        <c:grouping val="stacked"/>
        <c:varyColors val="0"/>
        <c:ser>
          <c:idx val="0"/>
          <c:order val="0"/>
          <c:tx>
            <c:strRef>
              <c:f>Sheet1!$B$1</c:f>
              <c:strCache>
                <c:ptCount val="1"/>
                <c:pt idx="0">
                  <c:v>Series 1</c:v>
                </c:pt>
              </c:strCache>
            </c:strRef>
          </c:tx>
          <c:spPr>
            <a:solidFill>
              <a:schemeClr val="accent1"/>
            </a:solidFill>
            <a:ln>
              <a:noFill/>
            </a:ln>
            <a:effectLst/>
          </c:spPr>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4667-244A-BFC2-3B4F57C29CF8}"/>
            </c:ext>
          </c:extLst>
        </c:ser>
        <c:dLbls>
          <c:showLegendKey val="0"/>
          <c:showVal val="0"/>
          <c:showCatName val="0"/>
          <c:showSerName val="0"/>
          <c:showPercent val="0"/>
          <c:showBubbleSize val="0"/>
        </c:dLbls>
        <c:axId val="1680798623"/>
        <c:axId val="1612885231"/>
      </c:areaChart>
      <c:barChart>
        <c:barDir val="col"/>
        <c:grouping val="stacked"/>
        <c:varyColors val="0"/>
        <c:ser>
          <c:idx val="1"/>
          <c:order val="1"/>
          <c:tx>
            <c:strRef>
              <c:f>Sheet1!$C$1</c:f>
              <c:strCache>
                <c:ptCount val="1"/>
                <c:pt idx="0">
                  <c:v>Series 2</c:v>
                </c:pt>
              </c:strCache>
            </c:strRef>
          </c:tx>
          <c:spPr>
            <a:solidFill>
              <a:schemeClr val="accent1">
                <a:lumMod val="20000"/>
                <a:lumOff val="80000"/>
              </a:schemeClr>
            </a:solidFill>
            <a:ln>
              <a:noFill/>
            </a:ln>
            <a:effectLst/>
          </c:spPr>
          <c:invertIfNegative val="0"/>
          <c:cat>
            <c:numRef>
              <c:f>Sheet1!$A$2:$A$6</c:f>
              <c:numCache>
                <c:formatCode>General</c:formatCode>
                <c:ptCount val="5"/>
                <c:pt idx="0">
                  <c:v>2015</c:v>
                </c:pt>
                <c:pt idx="1">
                  <c:v>2016</c:v>
                </c:pt>
                <c:pt idx="2">
                  <c:v>2017</c:v>
                </c:pt>
                <c:pt idx="3">
                  <c:v>2018</c:v>
                </c:pt>
                <c:pt idx="4">
                  <c:v>2019</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4667-244A-BFC2-3B4F57C29CF8}"/>
            </c:ext>
          </c:extLst>
        </c:ser>
        <c:dLbls>
          <c:showLegendKey val="0"/>
          <c:showVal val="0"/>
          <c:showCatName val="0"/>
          <c:showSerName val="0"/>
          <c:showPercent val="0"/>
          <c:showBubbleSize val="0"/>
        </c:dLbls>
        <c:gapWidth val="150"/>
        <c:overlap val="100"/>
        <c:axId val="1680798623"/>
        <c:axId val="1612885231"/>
      </c:barChart>
      <c:catAx>
        <c:axId val="16807986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12885231"/>
        <c:crosses val="autoZero"/>
        <c:auto val="1"/>
        <c:lblAlgn val="ctr"/>
        <c:lblOffset val="100"/>
        <c:noMultiLvlLbl val="0"/>
      </c:catAx>
      <c:valAx>
        <c:axId val="1612885231"/>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80798623"/>
        <c:crosses val="autoZero"/>
        <c:crossBetween val="between"/>
        <c:majorUnit val="20"/>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19050" cap="rnd">
              <a:solidFill>
                <a:schemeClr val="bg1">
                  <a:lumMod val="85000"/>
                </a:schemeClr>
              </a:solidFill>
              <a:round/>
            </a:ln>
            <a:effectLst/>
          </c:spPr>
          <c:marker>
            <c:symbol val="circle"/>
            <c:size val="30"/>
            <c:spPr>
              <a:solidFill>
                <a:schemeClr val="accent2"/>
              </a:solidFill>
              <a:ln w="9525">
                <a:noFill/>
              </a:ln>
              <a:effectLst/>
            </c:spPr>
          </c:marker>
          <c:xVal>
            <c:numRef>
              <c:f>Sheet1!$A$2:$A$6</c:f>
              <c:numCache>
                <c:formatCode>General</c:formatCode>
                <c:ptCount val="5"/>
                <c:pt idx="0">
                  <c:v>0.1</c:v>
                </c:pt>
                <c:pt idx="1">
                  <c:v>0.3</c:v>
                </c:pt>
                <c:pt idx="2">
                  <c:v>0.5</c:v>
                </c:pt>
                <c:pt idx="3">
                  <c:v>0.7</c:v>
                </c:pt>
                <c:pt idx="4">
                  <c:v>0.9</c:v>
                </c:pt>
              </c:numCache>
            </c:numRef>
          </c:xVal>
          <c:yVal>
            <c:numRef>
              <c:f>Sheet1!$B$2:$B$6</c:f>
              <c:numCache>
                <c:formatCode>General</c:formatCode>
                <c:ptCount val="5"/>
                <c:pt idx="0">
                  <c:v>0.2</c:v>
                </c:pt>
                <c:pt idx="1">
                  <c:v>0.4</c:v>
                </c:pt>
                <c:pt idx="2">
                  <c:v>0.6</c:v>
                </c:pt>
                <c:pt idx="3">
                  <c:v>0.8</c:v>
                </c:pt>
                <c:pt idx="4">
                  <c:v>1</c:v>
                </c:pt>
              </c:numCache>
            </c:numRef>
          </c:yVal>
          <c:smooth val="0"/>
          <c:extLst>
            <c:ext xmlns:c16="http://schemas.microsoft.com/office/drawing/2014/chart" uri="{C3380CC4-5D6E-409C-BE32-E72D297353CC}">
              <c16:uniqueId val="{00000000-9492-AC4B-8BE2-CE44D796F326}"/>
            </c:ext>
          </c:extLst>
        </c:ser>
        <c:dLbls>
          <c:showLegendKey val="0"/>
          <c:showVal val="0"/>
          <c:showCatName val="0"/>
          <c:showSerName val="0"/>
          <c:showPercent val="0"/>
          <c:showBubbleSize val="0"/>
        </c:dLbls>
        <c:axId val="478209551"/>
        <c:axId val="478863167"/>
      </c:scatterChart>
      <c:valAx>
        <c:axId val="478209551"/>
        <c:scaling>
          <c:orientation val="minMax"/>
        </c:scaling>
        <c:delete val="0"/>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478863167"/>
        <c:crosses val="autoZero"/>
        <c:crossBetween val="midCat"/>
      </c:valAx>
      <c:valAx>
        <c:axId val="478863167"/>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478209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50000"/>
                  <a:lumOff val="50000"/>
                </a:schemeClr>
              </a:solidFill>
              <a:ln w="19050">
                <a:noFill/>
              </a:ln>
              <a:effectLst/>
            </c:spPr>
            <c:extLst>
              <c:ext xmlns:c16="http://schemas.microsoft.com/office/drawing/2014/chart" uri="{C3380CC4-5D6E-409C-BE32-E72D297353CC}">
                <c16:uniqueId val="{00000001-3B4D-D14A-9C3A-0CC2D6659B66}"/>
              </c:ext>
            </c:extLst>
          </c:dPt>
          <c:dPt>
            <c:idx val="1"/>
            <c:bubble3D val="0"/>
            <c:spPr>
              <a:solidFill>
                <a:schemeClr val="accent1">
                  <a:lumMod val="25000"/>
                  <a:lumOff val="75000"/>
                </a:schemeClr>
              </a:solidFill>
              <a:ln w="19050">
                <a:noFill/>
              </a:ln>
              <a:effectLst/>
            </c:spPr>
            <c:extLst>
              <c:ext xmlns:c16="http://schemas.microsoft.com/office/drawing/2014/chart" uri="{C3380CC4-5D6E-409C-BE32-E72D297353CC}">
                <c16:uniqueId val="{00000003-3B4D-D14A-9C3A-0CC2D6659B66}"/>
              </c:ext>
            </c:extLst>
          </c:dPt>
          <c:dPt>
            <c:idx val="2"/>
            <c:bubble3D val="0"/>
            <c:spPr>
              <a:solidFill>
                <a:schemeClr val="accent1"/>
              </a:solidFill>
              <a:ln w="19050">
                <a:noFill/>
              </a:ln>
              <a:effectLst/>
            </c:spPr>
            <c:extLst>
              <c:ext xmlns:c16="http://schemas.microsoft.com/office/drawing/2014/chart" uri="{C3380CC4-5D6E-409C-BE32-E72D297353CC}">
                <c16:uniqueId val="{00000005-3B4D-D14A-9C3A-0CC2D6659B66}"/>
              </c:ext>
            </c:extLst>
          </c:dPt>
          <c:cat>
            <c:strRef>
              <c:f>Sheet1!$A$2:$A$4</c:f>
              <c:strCache>
                <c:ptCount val="2"/>
                <c:pt idx="0">
                  <c:v>1st Qtr</c:v>
                </c:pt>
                <c:pt idx="1">
                  <c:v>2nd Qtr</c:v>
                </c:pt>
              </c:strCache>
            </c:strRef>
          </c:cat>
          <c:val>
            <c:numRef>
              <c:f>Sheet1!$B$2:$B$4</c:f>
              <c:numCache>
                <c:formatCode>General</c:formatCode>
                <c:ptCount val="3"/>
                <c:pt idx="0">
                  <c:v>1</c:v>
                </c:pt>
                <c:pt idx="1">
                  <c:v>4</c:v>
                </c:pt>
                <c:pt idx="2">
                  <c:v>5</c:v>
                </c:pt>
              </c:numCache>
            </c:numRef>
          </c:val>
          <c:extLst>
            <c:ext xmlns:c16="http://schemas.microsoft.com/office/drawing/2014/chart" uri="{C3380CC4-5D6E-409C-BE32-E72D297353CC}">
              <c16:uniqueId val="{00000006-3B4D-D14A-9C3A-0CC2D6659B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lumMod val="60000"/>
                  <a:lumOff val="40000"/>
                </a:schemeClr>
              </a:solidFill>
              <a:ln w="19050">
                <a:noFill/>
              </a:ln>
              <a:effectLst/>
            </c:spPr>
            <c:extLst>
              <c:ext xmlns:c16="http://schemas.microsoft.com/office/drawing/2014/chart" uri="{C3380CC4-5D6E-409C-BE32-E72D297353CC}">
                <c16:uniqueId val="{00000001-3B4D-D14A-9C3A-0CC2D6659B66}"/>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3B4D-D14A-9C3A-0CC2D6659B66}"/>
              </c:ext>
            </c:extLst>
          </c:dPt>
          <c:dPt>
            <c:idx val="2"/>
            <c:bubble3D val="0"/>
            <c:spPr>
              <a:solidFill>
                <a:schemeClr val="accent2"/>
              </a:solidFill>
              <a:ln w="19050">
                <a:noFill/>
              </a:ln>
              <a:effectLst/>
            </c:spPr>
            <c:extLst>
              <c:ext xmlns:c16="http://schemas.microsoft.com/office/drawing/2014/chart" uri="{C3380CC4-5D6E-409C-BE32-E72D297353CC}">
                <c16:uniqueId val="{00000005-3B4D-D14A-9C3A-0CC2D6659B66}"/>
              </c:ext>
            </c:extLst>
          </c:dPt>
          <c:cat>
            <c:strRef>
              <c:f>Sheet1!$A$2:$A$4</c:f>
              <c:strCache>
                <c:ptCount val="2"/>
                <c:pt idx="0">
                  <c:v>1st Qtr</c:v>
                </c:pt>
                <c:pt idx="1">
                  <c:v>2nd Qtr</c:v>
                </c:pt>
              </c:strCache>
            </c:strRef>
          </c:cat>
          <c:val>
            <c:numRef>
              <c:f>Sheet1!$B$2:$B$4</c:f>
              <c:numCache>
                <c:formatCode>General</c:formatCode>
                <c:ptCount val="3"/>
                <c:pt idx="0">
                  <c:v>1</c:v>
                </c:pt>
                <c:pt idx="1">
                  <c:v>4</c:v>
                </c:pt>
                <c:pt idx="2">
                  <c:v>5</c:v>
                </c:pt>
              </c:numCache>
            </c:numRef>
          </c:val>
          <c:extLst>
            <c:ext xmlns:c16="http://schemas.microsoft.com/office/drawing/2014/chart" uri="{C3380CC4-5D6E-409C-BE32-E72D297353CC}">
              <c16:uniqueId val="{00000006-3B4D-D14A-9C3A-0CC2D6659B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Series 1</c:v>
                </c:pt>
              </c:strCache>
            </c:strRef>
          </c:tx>
          <c:spPr>
            <a:solidFill>
              <a:schemeClr val="accent1"/>
            </a:solidFill>
            <a:ln>
              <a:noFill/>
            </a:ln>
            <a:effectLst/>
          </c:spPr>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10</c:v>
                </c:pt>
                <c:pt idx="1">
                  <c:v>32</c:v>
                </c:pt>
                <c:pt idx="2">
                  <c:v>28</c:v>
                </c:pt>
                <c:pt idx="3">
                  <c:v>2</c:v>
                </c:pt>
                <c:pt idx="4">
                  <c:v>15</c:v>
                </c:pt>
              </c:numCache>
            </c:numRef>
          </c:val>
          <c:extLst>
            <c:ext xmlns:c16="http://schemas.microsoft.com/office/drawing/2014/chart" uri="{C3380CC4-5D6E-409C-BE32-E72D297353CC}">
              <c16:uniqueId val="{00000000-D63D-5945-9C7A-BA6DFB47D385}"/>
            </c:ext>
          </c:extLst>
        </c:ser>
        <c:ser>
          <c:idx val="1"/>
          <c:order val="1"/>
          <c:tx>
            <c:strRef>
              <c:f>Sheet1!$C$1</c:f>
              <c:strCache>
                <c:ptCount val="1"/>
                <c:pt idx="0">
                  <c:v>Series 2</c:v>
                </c:pt>
              </c:strCache>
            </c:strRef>
          </c:tx>
          <c:spPr>
            <a:solidFill>
              <a:schemeClr val="accent1">
                <a:lumMod val="50000"/>
                <a:lumOff val="50000"/>
              </a:schemeClr>
            </a:solidFill>
            <a:ln>
              <a:noFill/>
            </a:ln>
            <a:effectLst/>
          </c:spPr>
          <c:cat>
            <c:numRef>
              <c:f>Sheet1!$A$2:$A$6</c:f>
              <c:numCache>
                <c:formatCode>General</c:formatCode>
                <c:ptCount val="5"/>
                <c:pt idx="0">
                  <c:v>2015</c:v>
                </c:pt>
                <c:pt idx="1">
                  <c:v>2016</c:v>
                </c:pt>
                <c:pt idx="2">
                  <c:v>2017</c:v>
                </c:pt>
                <c:pt idx="3">
                  <c:v>2018</c:v>
                </c:pt>
                <c:pt idx="4">
                  <c:v>2019</c:v>
                </c:pt>
              </c:numCache>
            </c:numRef>
          </c:cat>
          <c:val>
            <c:numRef>
              <c:f>Sheet1!$C$2:$C$6</c:f>
              <c:numCache>
                <c:formatCode>General</c:formatCode>
                <c:ptCount val="5"/>
                <c:pt idx="0">
                  <c:v>12</c:v>
                </c:pt>
                <c:pt idx="1">
                  <c:v>12</c:v>
                </c:pt>
                <c:pt idx="2">
                  <c:v>7</c:v>
                </c:pt>
                <c:pt idx="3">
                  <c:v>21</c:v>
                </c:pt>
                <c:pt idx="4">
                  <c:v>28</c:v>
                </c:pt>
              </c:numCache>
            </c:numRef>
          </c:val>
          <c:extLst>
            <c:ext xmlns:c16="http://schemas.microsoft.com/office/drawing/2014/chart" uri="{C3380CC4-5D6E-409C-BE32-E72D297353CC}">
              <c16:uniqueId val="{00000001-D63D-5945-9C7A-BA6DFB47D385}"/>
            </c:ext>
          </c:extLst>
        </c:ser>
        <c:dLbls>
          <c:showLegendKey val="0"/>
          <c:showVal val="0"/>
          <c:showCatName val="0"/>
          <c:showSerName val="0"/>
          <c:showPercent val="0"/>
          <c:showBubbleSize val="0"/>
        </c:dLbls>
        <c:axId val="1680798623"/>
        <c:axId val="1612885231"/>
      </c:areaChart>
      <c:catAx>
        <c:axId val="16807986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1612885231"/>
        <c:crosses val="autoZero"/>
        <c:auto val="1"/>
        <c:lblAlgn val="ctr"/>
        <c:lblOffset val="100"/>
        <c:noMultiLvlLbl val="0"/>
      </c:catAx>
      <c:valAx>
        <c:axId val="1612885231"/>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680798623"/>
        <c:crosses val="autoZero"/>
        <c:crossBetween val="midCat"/>
        <c:majorUnit val="20"/>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cs typeface="Poppins Light" pitchFamily="2" charset="77"/>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Series 1</c:v>
                </c:pt>
              </c:strCache>
            </c:strRef>
          </c:tx>
          <c:spPr>
            <a:solidFill>
              <a:schemeClr val="accent2"/>
            </a:solidFill>
            <a:ln>
              <a:noFill/>
            </a:ln>
            <a:effectLst/>
          </c:spPr>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10</c:v>
                </c:pt>
                <c:pt idx="1">
                  <c:v>32</c:v>
                </c:pt>
                <c:pt idx="2">
                  <c:v>28</c:v>
                </c:pt>
                <c:pt idx="3">
                  <c:v>2</c:v>
                </c:pt>
                <c:pt idx="4">
                  <c:v>15</c:v>
                </c:pt>
              </c:numCache>
            </c:numRef>
          </c:val>
          <c:extLst>
            <c:ext xmlns:c16="http://schemas.microsoft.com/office/drawing/2014/chart" uri="{C3380CC4-5D6E-409C-BE32-E72D297353CC}">
              <c16:uniqueId val="{00000000-D63D-5945-9C7A-BA6DFB47D385}"/>
            </c:ext>
          </c:extLst>
        </c:ser>
        <c:ser>
          <c:idx val="1"/>
          <c:order val="1"/>
          <c:tx>
            <c:strRef>
              <c:f>Sheet1!$C$1</c:f>
              <c:strCache>
                <c:ptCount val="1"/>
                <c:pt idx="0">
                  <c:v>Series 2</c:v>
                </c:pt>
              </c:strCache>
            </c:strRef>
          </c:tx>
          <c:spPr>
            <a:solidFill>
              <a:schemeClr val="accent2">
                <a:lumMod val="40000"/>
                <a:lumOff val="60000"/>
              </a:schemeClr>
            </a:solidFill>
            <a:ln>
              <a:noFill/>
            </a:ln>
            <a:effectLst/>
          </c:spPr>
          <c:cat>
            <c:numRef>
              <c:f>Sheet1!$A$2:$A$6</c:f>
              <c:numCache>
                <c:formatCode>General</c:formatCode>
                <c:ptCount val="5"/>
                <c:pt idx="0">
                  <c:v>2015</c:v>
                </c:pt>
                <c:pt idx="1">
                  <c:v>2016</c:v>
                </c:pt>
                <c:pt idx="2">
                  <c:v>2017</c:v>
                </c:pt>
                <c:pt idx="3">
                  <c:v>2018</c:v>
                </c:pt>
                <c:pt idx="4">
                  <c:v>2019</c:v>
                </c:pt>
              </c:numCache>
            </c:numRef>
          </c:cat>
          <c:val>
            <c:numRef>
              <c:f>Sheet1!$C$2:$C$6</c:f>
              <c:numCache>
                <c:formatCode>General</c:formatCode>
                <c:ptCount val="5"/>
                <c:pt idx="0">
                  <c:v>12</c:v>
                </c:pt>
                <c:pt idx="1">
                  <c:v>12</c:v>
                </c:pt>
                <c:pt idx="2">
                  <c:v>7</c:v>
                </c:pt>
                <c:pt idx="3">
                  <c:v>21</c:v>
                </c:pt>
                <c:pt idx="4">
                  <c:v>28</c:v>
                </c:pt>
              </c:numCache>
            </c:numRef>
          </c:val>
          <c:extLst>
            <c:ext xmlns:c16="http://schemas.microsoft.com/office/drawing/2014/chart" uri="{C3380CC4-5D6E-409C-BE32-E72D297353CC}">
              <c16:uniqueId val="{00000001-D63D-5945-9C7A-BA6DFB47D385}"/>
            </c:ext>
          </c:extLst>
        </c:ser>
        <c:dLbls>
          <c:showLegendKey val="0"/>
          <c:showVal val="0"/>
          <c:showCatName val="0"/>
          <c:showSerName val="0"/>
          <c:showPercent val="0"/>
          <c:showBubbleSize val="0"/>
        </c:dLbls>
        <c:axId val="1680798623"/>
        <c:axId val="1612885231"/>
      </c:areaChart>
      <c:catAx>
        <c:axId val="16807986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1612885231"/>
        <c:crosses val="autoZero"/>
        <c:auto val="1"/>
        <c:lblAlgn val="ctr"/>
        <c:lblOffset val="100"/>
        <c:noMultiLvlLbl val="0"/>
      </c:catAx>
      <c:valAx>
        <c:axId val="1612885231"/>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680798623"/>
        <c:crosses val="autoZero"/>
        <c:crossBetween val="midCat"/>
        <c:majorUnit val="20"/>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cs typeface="Poppins Light" pitchFamily="2" charset="77"/>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5751346988015E-2"/>
          <c:y val="3.4039680988511657E-2"/>
          <c:w val="0.80370352083423946"/>
          <c:h val="0.87664621482586902"/>
        </c:manualLayout>
      </c:layout>
      <c:lineChart>
        <c:grouping val="stacked"/>
        <c:varyColors val="0"/>
        <c:ser>
          <c:idx val="0"/>
          <c:order val="0"/>
          <c:tx>
            <c:strRef>
              <c:f>Sheet1!$B$1</c:f>
              <c:strCache>
                <c:ptCount val="1"/>
                <c:pt idx="0">
                  <c:v>Series 1</c:v>
                </c:pt>
              </c:strCache>
            </c:strRef>
          </c:tx>
          <c:spPr>
            <a:ln w="76200" cap="rnd">
              <a:solidFill>
                <a:schemeClr val="accent1"/>
              </a:solidFill>
              <a:round/>
            </a:ln>
            <a:effectLst/>
          </c:spPr>
          <c:marker>
            <c:symbol val="none"/>
          </c:marker>
          <c:cat>
            <c:strRef>
              <c:f>Sheet1!$A$2:$A$5</c:f>
              <c:strCache>
                <c:ptCount val="4"/>
                <c:pt idx="0">
                  <c:v>Jan</c:v>
                </c:pt>
                <c:pt idx="1">
                  <c:v>Feb</c:v>
                </c:pt>
                <c:pt idx="2">
                  <c:v>Mar</c:v>
                </c:pt>
                <c:pt idx="3">
                  <c:v>Apr</c:v>
                </c:pt>
              </c:strCache>
            </c:strRef>
          </c:cat>
          <c:val>
            <c:numRef>
              <c:f>Sheet1!$B$2:$B$5</c:f>
              <c:numCache>
                <c:formatCode>General</c:formatCode>
                <c:ptCount val="4"/>
                <c:pt idx="0">
                  <c:v>3</c:v>
                </c:pt>
                <c:pt idx="1">
                  <c:v>2.5</c:v>
                </c:pt>
                <c:pt idx="2">
                  <c:v>1</c:v>
                </c:pt>
                <c:pt idx="3">
                  <c:v>0.5</c:v>
                </c:pt>
              </c:numCache>
            </c:numRef>
          </c:val>
          <c:smooth val="0"/>
          <c:extLst>
            <c:ext xmlns:c16="http://schemas.microsoft.com/office/drawing/2014/chart" uri="{C3380CC4-5D6E-409C-BE32-E72D297353CC}">
              <c16:uniqueId val="{00000000-5896-3043-B4D2-8BE1A924342B}"/>
            </c:ext>
          </c:extLst>
        </c:ser>
        <c:dLbls>
          <c:showLegendKey val="0"/>
          <c:showVal val="0"/>
          <c:showCatName val="0"/>
          <c:showSerName val="0"/>
          <c:showPercent val="0"/>
          <c:showBubbleSize val="0"/>
        </c:dLbls>
        <c:smooth val="0"/>
        <c:axId val="1704113855"/>
        <c:axId val="1682008847"/>
      </c:lineChart>
      <c:catAx>
        <c:axId val="170411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682008847"/>
        <c:crosses val="autoZero"/>
        <c:auto val="1"/>
        <c:lblAlgn val="ctr"/>
        <c:lblOffset val="100"/>
        <c:noMultiLvlLbl val="0"/>
      </c:catAx>
      <c:valAx>
        <c:axId val="1682008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704113855"/>
        <c:crosses val="autoZero"/>
        <c:crossBetween val="between"/>
        <c:minorUnit val="1"/>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March</c:v>
                </c:pt>
              </c:strCache>
            </c:strRef>
          </c:tx>
          <c:spPr>
            <a:solidFill>
              <a:schemeClr val="accent1"/>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3</c:v>
                </c:pt>
                <c:pt idx="1">
                  <c:v>6</c:v>
                </c:pt>
                <c:pt idx="2">
                  <c:v>4</c:v>
                </c:pt>
                <c:pt idx="3">
                  <c:v>2</c:v>
                </c:pt>
              </c:numCache>
            </c:numRef>
          </c:val>
          <c:extLst>
            <c:ext xmlns:c16="http://schemas.microsoft.com/office/drawing/2014/chart" uri="{C3380CC4-5D6E-409C-BE32-E72D297353CC}">
              <c16:uniqueId val="{00000000-D5F7-CD45-8B51-1D26A09E26DB}"/>
            </c:ext>
          </c:extLst>
        </c:ser>
        <c:dLbls>
          <c:showLegendKey val="0"/>
          <c:showVal val="0"/>
          <c:showCatName val="0"/>
          <c:showSerName val="0"/>
          <c:showPercent val="0"/>
          <c:showBubbleSize val="0"/>
        </c:dLbls>
        <c:gapWidth val="207"/>
        <c:overlap val="89"/>
        <c:axId val="-1781335632"/>
        <c:axId val="-1781335088"/>
      </c:barChart>
      <c:catAx>
        <c:axId val="-1781335632"/>
        <c:scaling>
          <c:orientation val="minMax"/>
        </c:scaling>
        <c:delete val="1"/>
        <c:axPos val="b"/>
        <c:numFmt formatCode="General" sourceLinked="1"/>
        <c:majorTickMark val="none"/>
        <c:minorTickMark val="none"/>
        <c:tickLblPos val="nextTo"/>
        <c:crossAx val="-1781335088"/>
        <c:crosses val="autoZero"/>
        <c:auto val="1"/>
        <c:lblAlgn val="ctr"/>
        <c:lblOffset val="100"/>
        <c:noMultiLvlLbl val="0"/>
      </c:catAx>
      <c:valAx>
        <c:axId val="-1781335088"/>
        <c:scaling>
          <c:orientation val="minMax"/>
        </c:scaling>
        <c:delete val="0"/>
        <c:axPos val="l"/>
        <c:majorGridlines>
          <c:spPr>
            <a:ln w="12700"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Poppins Light" pitchFamily="2" charset="77"/>
              </a:defRPr>
            </a:pPr>
            <a:endParaRPr lang="en-US"/>
          </a:p>
        </c:txPr>
        <c:crossAx val="-1781335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Poppins Light" pitchFamily="2" charset="77"/>
            </a:defRPr>
          </a:pPr>
          <a:endParaRPr lang="en-US"/>
        </a:p>
      </c:txPr>
    </c:legend>
    <c:plotVisOnly val="1"/>
    <c:dispBlanksAs val="gap"/>
    <c:showDLblsOverMax val="0"/>
  </c:chart>
  <c:spPr>
    <a:noFill/>
    <a:ln>
      <a:noFill/>
    </a:ln>
    <a:effectLst/>
  </c:spPr>
  <c:txPr>
    <a:bodyPr/>
    <a:lstStyle/>
    <a:p>
      <a:pPr>
        <a:defRPr sz="1800" b="0" i="0">
          <a:latin typeface="Century Gothic" panose="020B0502020202020204" pitchFamily="34" charset="0"/>
          <a:ea typeface="Lato Light" panose="020F0502020204030203" pitchFamily="34" charset="0"/>
          <a:cs typeface="Poppins Light" pitchFamily="2" charset="77"/>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2"/>
            </a:solidFill>
            <a:ln>
              <a:noFill/>
            </a:ln>
            <a:effectLst/>
          </c:spPr>
          <c:invertIfNegative val="0"/>
          <c:cat>
            <c:strRef>
              <c:f>Sheet1!$A$2:$A$3</c:f>
              <c:strCache>
                <c:ptCount val="2"/>
                <c:pt idx="0">
                  <c:v>Jan</c:v>
                </c:pt>
                <c:pt idx="1">
                  <c:v>Feb</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CF23-1F44-993F-1DA68359EB54}"/>
            </c:ext>
          </c:extLst>
        </c:ser>
        <c:ser>
          <c:idx val="1"/>
          <c:order val="1"/>
          <c:tx>
            <c:strRef>
              <c:f>Sheet1!$C$1</c:f>
              <c:strCache>
                <c:ptCount val="1"/>
                <c:pt idx="0">
                  <c:v>Series 2</c:v>
                </c:pt>
              </c:strCache>
            </c:strRef>
          </c:tx>
          <c:spPr>
            <a:solidFill>
              <a:schemeClr val="accent2">
                <a:lumMod val="60000"/>
                <a:lumOff val="40000"/>
              </a:schemeClr>
            </a:solidFill>
            <a:ln>
              <a:noFill/>
            </a:ln>
            <a:effectLst/>
          </c:spPr>
          <c:invertIfNegative val="0"/>
          <c:cat>
            <c:strRef>
              <c:f>Sheet1!$A$2:$A$3</c:f>
              <c:strCache>
                <c:ptCount val="2"/>
                <c:pt idx="0">
                  <c:v>Jan</c:v>
                </c:pt>
                <c:pt idx="1">
                  <c:v>Feb</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CF23-1F44-993F-1DA68359EB54}"/>
            </c:ext>
          </c:extLst>
        </c:ser>
        <c:ser>
          <c:idx val="2"/>
          <c:order val="2"/>
          <c:tx>
            <c:strRef>
              <c:f>Sheet1!$D$1</c:f>
              <c:strCache>
                <c:ptCount val="1"/>
                <c:pt idx="0">
                  <c:v>Series 3</c:v>
                </c:pt>
              </c:strCache>
            </c:strRef>
          </c:tx>
          <c:spPr>
            <a:solidFill>
              <a:schemeClr val="accent2">
                <a:lumMod val="40000"/>
                <a:lumOff val="60000"/>
              </a:schemeClr>
            </a:solidFill>
            <a:ln>
              <a:noFill/>
            </a:ln>
            <a:effectLst/>
          </c:spPr>
          <c:invertIfNegative val="0"/>
          <c:cat>
            <c:strRef>
              <c:f>Sheet1!$A$2:$A$3</c:f>
              <c:strCache>
                <c:ptCount val="2"/>
                <c:pt idx="0">
                  <c:v>Jan</c:v>
                </c:pt>
                <c:pt idx="1">
                  <c:v>Feb</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CF23-1F44-993F-1DA68359EB54}"/>
            </c:ext>
          </c:extLst>
        </c:ser>
        <c:dLbls>
          <c:showLegendKey val="0"/>
          <c:showVal val="0"/>
          <c:showCatName val="0"/>
          <c:showSerName val="0"/>
          <c:showPercent val="0"/>
          <c:showBubbleSize val="0"/>
        </c:dLbls>
        <c:gapWidth val="150"/>
        <c:overlap val="100"/>
        <c:axId val="3286064"/>
        <c:axId val="7005728"/>
      </c:barChart>
      <c:catAx>
        <c:axId val="3286064"/>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7005728"/>
        <c:crosses val="autoZero"/>
        <c:auto val="1"/>
        <c:lblAlgn val="ctr"/>
        <c:lblOffset val="100"/>
        <c:noMultiLvlLbl val="0"/>
      </c:catAx>
      <c:valAx>
        <c:axId val="70057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3286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cs typeface="Poppins Light" pitchFamily="2" charset="77"/>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458951283442933E-2"/>
          <c:y val="4.0621531631520533E-2"/>
          <c:w val="0.89575590812896277"/>
          <c:h val="0.8539697798596485"/>
        </c:manualLayout>
      </c:layout>
      <c:barChart>
        <c:barDir val="col"/>
        <c:grouping val="stacked"/>
        <c:varyColors val="0"/>
        <c:ser>
          <c:idx val="2"/>
          <c:order val="0"/>
          <c:tx>
            <c:strRef>
              <c:f>Sheet1!$D$1</c:f>
              <c:strCache>
                <c:ptCount val="1"/>
                <c:pt idx="0">
                  <c:v>Series 3</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F868-0140-BC63-367EFAB164BC}"/>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F868-0140-BC63-367EFAB164BC}"/>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5-F868-0140-BC63-367EFAB164BC}"/>
              </c:ext>
            </c:extLst>
          </c:dPt>
          <c:cat>
            <c:strRef>
              <c:f>Sheet1!$A$2:$A$5</c:f>
              <c:strCache>
                <c:ptCount val="4"/>
                <c:pt idx="0">
                  <c:v>Jan</c:v>
                </c:pt>
                <c:pt idx="1">
                  <c:v>Feb</c:v>
                </c:pt>
                <c:pt idx="2">
                  <c:v>Mar</c:v>
                </c:pt>
                <c:pt idx="3">
                  <c:v>Apr</c:v>
                </c:pt>
              </c:strCache>
            </c:strRef>
          </c:cat>
          <c:val>
            <c:numRef>
              <c:f>Sheet1!$D$2:$D$5</c:f>
              <c:numCache>
                <c:formatCode>General</c:formatCode>
                <c:ptCount val="4"/>
                <c:pt idx="0">
                  <c:v>3</c:v>
                </c:pt>
                <c:pt idx="1">
                  <c:v>4</c:v>
                </c:pt>
                <c:pt idx="2">
                  <c:v>5</c:v>
                </c:pt>
                <c:pt idx="3">
                  <c:v>6</c:v>
                </c:pt>
              </c:numCache>
            </c:numRef>
          </c:val>
          <c:extLst>
            <c:ext xmlns:c16="http://schemas.microsoft.com/office/drawing/2014/chart" uri="{C3380CC4-5D6E-409C-BE32-E72D297353CC}">
              <c16:uniqueId val="{00000006-F868-0140-BC63-367EFAB164BC}"/>
            </c:ext>
          </c:extLst>
        </c:ser>
        <c:dLbls>
          <c:showLegendKey val="0"/>
          <c:showVal val="0"/>
          <c:showCatName val="0"/>
          <c:showSerName val="0"/>
          <c:showPercent val="0"/>
          <c:showBubbleSize val="0"/>
        </c:dLbls>
        <c:gapWidth val="150"/>
        <c:overlap val="100"/>
        <c:axId val="1611027423"/>
        <c:axId val="1610998031"/>
      </c:barChart>
      <c:catAx>
        <c:axId val="161102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610998031"/>
        <c:crosses val="autoZero"/>
        <c:auto val="1"/>
        <c:lblAlgn val="ctr"/>
        <c:lblOffset val="100"/>
        <c:noMultiLvlLbl val="0"/>
      </c:catAx>
      <c:valAx>
        <c:axId val="1610998031"/>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61102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3346414163017"/>
          <c:y val="5.3163069438503609E-2"/>
          <c:w val="0.5957825740819952"/>
          <c:h val="0.89367386112299274"/>
        </c:manualLayout>
      </c:layout>
      <c:pieChart>
        <c:varyColors val="1"/>
        <c:ser>
          <c:idx val="0"/>
          <c:order val="0"/>
          <c:tx>
            <c:strRef>
              <c:f>Sheet1!$B$1</c:f>
              <c:strCache>
                <c:ptCount val="1"/>
                <c:pt idx="0">
                  <c:v>Sales</c:v>
                </c:pt>
              </c:strCache>
            </c:strRef>
          </c:tx>
          <c:dPt>
            <c:idx val="0"/>
            <c:bubble3D val="0"/>
            <c:spPr>
              <a:solidFill>
                <a:schemeClr val="accent1"/>
              </a:solidFill>
              <a:ln w="19050">
                <a:noFill/>
              </a:ln>
              <a:effectLst/>
            </c:spPr>
            <c:extLst>
              <c:ext xmlns:c16="http://schemas.microsoft.com/office/drawing/2014/chart" uri="{C3380CC4-5D6E-409C-BE32-E72D297353CC}">
                <c16:uniqueId val="{00000001-A203-7148-98B5-90A2B07D2905}"/>
              </c:ext>
            </c:extLst>
          </c:dPt>
          <c:dPt>
            <c:idx val="1"/>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03-A203-7148-98B5-90A2B07D2905}"/>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A203-7148-98B5-90A2B07D290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3346414163017"/>
          <c:y val="5.3163069438503609E-2"/>
          <c:w val="0.5957825740819952"/>
          <c:h val="0.89367386112299274"/>
        </c:manualLayout>
      </c:layout>
      <c:pieChart>
        <c:varyColors val="1"/>
        <c:ser>
          <c:idx val="0"/>
          <c:order val="0"/>
          <c:tx>
            <c:strRef>
              <c:f>Sheet1!$B$1</c:f>
              <c:strCache>
                <c:ptCount val="1"/>
                <c:pt idx="0">
                  <c:v>Sales</c:v>
                </c:pt>
              </c:strCache>
            </c:strRef>
          </c:tx>
          <c:dPt>
            <c:idx val="0"/>
            <c:bubble3D val="0"/>
            <c:spPr>
              <a:solidFill>
                <a:schemeClr val="accent2">
                  <a:lumMod val="40000"/>
                  <a:lumOff val="60000"/>
                </a:schemeClr>
              </a:solidFill>
              <a:ln w="19050">
                <a:noFill/>
              </a:ln>
              <a:effectLst/>
            </c:spPr>
            <c:extLst>
              <c:ext xmlns:c16="http://schemas.microsoft.com/office/drawing/2014/chart" uri="{C3380CC4-5D6E-409C-BE32-E72D297353CC}">
                <c16:uniqueId val="{00000001-A203-7148-98B5-90A2B07D290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203-7148-98B5-90A2B07D2905}"/>
              </c:ext>
            </c:extLst>
          </c:dPt>
          <c:cat>
            <c:strRef>
              <c:f>Sheet1!$A$2:$A$3</c:f>
              <c:strCache>
                <c:ptCount val="2"/>
                <c:pt idx="0">
                  <c:v>1st Qtr</c:v>
                </c:pt>
                <c:pt idx="1">
                  <c:v>2nd Qtr</c:v>
                </c:pt>
              </c:strCache>
            </c:strRef>
          </c:cat>
          <c:val>
            <c:numRef>
              <c:f>Sheet1!$B$2:$B$3</c:f>
              <c:numCache>
                <c:formatCode>General</c:formatCode>
                <c:ptCount val="2"/>
                <c:pt idx="0">
                  <c:v>2</c:v>
                </c:pt>
                <c:pt idx="1">
                  <c:v>5</c:v>
                </c:pt>
              </c:numCache>
            </c:numRef>
          </c:val>
          <c:extLst>
            <c:ext xmlns:c16="http://schemas.microsoft.com/office/drawing/2014/chart" uri="{C3380CC4-5D6E-409C-BE32-E72D297353CC}">
              <c16:uniqueId val="{00000004-A203-7148-98B5-90A2B07D290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3346414163017"/>
          <c:y val="5.3163069438503609E-2"/>
          <c:w val="0.5957825740819952"/>
          <c:h val="0.89367386112299274"/>
        </c:manualLayout>
      </c:layout>
      <c:pieChart>
        <c:varyColors val="1"/>
        <c:ser>
          <c:idx val="0"/>
          <c:order val="0"/>
          <c:tx>
            <c:strRef>
              <c:f>Sheet1!$B$1</c:f>
              <c:strCache>
                <c:ptCount val="1"/>
                <c:pt idx="0">
                  <c:v>Sales</c:v>
                </c:pt>
              </c:strCache>
            </c:strRef>
          </c:tx>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1-A203-7148-98B5-90A2B07D2905}"/>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A203-7148-98B5-90A2B07D2905}"/>
              </c:ext>
            </c:extLst>
          </c:dPt>
          <c:cat>
            <c:strRef>
              <c:f>Sheet1!$A$2:$A$3</c:f>
              <c:strCache>
                <c:ptCount val="2"/>
                <c:pt idx="0">
                  <c:v>1st Qtr</c:v>
                </c:pt>
                <c:pt idx="1">
                  <c:v>2nd Qtr</c:v>
                </c:pt>
              </c:strCache>
            </c:strRef>
          </c:cat>
          <c:val>
            <c:numRef>
              <c:f>Sheet1!$B$2:$B$3</c:f>
              <c:numCache>
                <c:formatCode>General</c:formatCode>
                <c:ptCount val="2"/>
                <c:pt idx="0">
                  <c:v>2</c:v>
                </c:pt>
                <c:pt idx="1">
                  <c:v>6</c:v>
                </c:pt>
              </c:numCache>
            </c:numRef>
          </c:val>
          <c:extLst>
            <c:ext xmlns:c16="http://schemas.microsoft.com/office/drawing/2014/chart" uri="{C3380CC4-5D6E-409C-BE32-E72D297353CC}">
              <c16:uniqueId val="{00000004-A203-7148-98B5-90A2B07D290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AE6-5F4C-B7A2-2F86611B76EE}"/>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4AE6-5F4C-B7A2-2F86611B76E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AE6-5F4C-B7A2-2F86611B76E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AE6-5F4C-B7A2-2F86611B76EE}"/>
              </c:ext>
            </c:extLst>
          </c:dPt>
          <c:dLbls>
            <c:delete val="1"/>
          </c:dLbls>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4AE6-5F4C-B7A2-2F86611B76EE}"/>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458951283442933E-2"/>
          <c:y val="4.0621531631520533E-2"/>
          <c:w val="0.89575590812896277"/>
          <c:h val="0.8539697798596485"/>
        </c:manualLayout>
      </c:layout>
      <c:barChart>
        <c:barDir val="col"/>
        <c:grouping val="stacked"/>
        <c:varyColors val="0"/>
        <c:ser>
          <c:idx val="2"/>
          <c:order val="0"/>
          <c:tx>
            <c:strRef>
              <c:f>Sheet1!$D$1</c:f>
              <c:strCache>
                <c:ptCount val="1"/>
                <c:pt idx="0">
                  <c:v>Series 3</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88AF-6E4F-9720-C3EC866FBB89}"/>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88AF-6E4F-9720-C3EC866FBB8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5-88AF-6E4F-9720-C3EC866FBB89}"/>
              </c:ext>
            </c:extLst>
          </c:dPt>
          <c:cat>
            <c:strRef>
              <c:f>Sheet1!$A$2:$A$5</c:f>
              <c:strCache>
                <c:ptCount val="4"/>
                <c:pt idx="0">
                  <c:v>Jan</c:v>
                </c:pt>
                <c:pt idx="1">
                  <c:v>Feb</c:v>
                </c:pt>
                <c:pt idx="2">
                  <c:v>Mar</c:v>
                </c:pt>
                <c:pt idx="3">
                  <c:v>Apr</c:v>
                </c:pt>
              </c:strCache>
            </c:strRef>
          </c:cat>
          <c:val>
            <c:numRef>
              <c:f>Sheet1!$D$2:$D$5</c:f>
              <c:numCache>
                <c:formatCode>General</c:formatCode>
                <c:ptCount val="4"/>
                <c:pt idx="0">
                  <c:v>3</c:v>
                </c:pt>
                <c:pt idx="1">
                  <c:v>4</c:v>
                </c:pt>
                <c:pt idx="2">
                  <c:v>5</c:v>
                </c:pt>
                <c:pt idx="3">
                  <c:v>6</c:v>
                </c:pt>
              </c:numCache>
            </c:numRef>
          </c:val>
          <c:extLst>
            <c:ext xmlns:c16="http://schemas.microsoft.com/office/drawing/2014/chart" uri="{C3380CC4-5D6E-409C-BE32-E72D297353CC}">
              <c16:uniqueId val="{00000006-88AF-6E4F-9720-C3EC866FBB89}"/>
            </c:ext>
          </c:extLst>
        </c:ser>
        <c:dLbls>
          <c:showLegendKey val="0"/>
          <c:showVal val="0"/>
          <c:showCatName val="0"/>
          <c:showSerName val="0"/>
          <c:showPercent val="0"/>
          <c:showBubbleSize val="0"/>
        </c:dLbls>
        <c:gapWidth val="150"/>
        <c:overlap val="100"/>
        <c:axId val="1611027423"/>
        <c:axId val="1610998031"/>
      </c:barChart>
      <c:catAx>
        <c:axId val="161102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610998031"/>
        <c:crosses val="autoZero"/>
        <c:auto val="1"/>
        <c:lblAlgn val="ctr"/>
        <c:lblOffset val="100"/>
        <c:noMultiLvlLbl val="0"/>
      </c:catAx>
      <c:valAx>
        <c:axId val="1610998031"/>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61102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March</c:v>
                </c:pt>
              </c:strCache>
            </c:strRef>
          </c:tx>
          <c:spPr>
            <a:solidFill>
              <a:schemeClr val="accent1"/>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3</c:v>
                </c:pt>
                <c:pt idx="1">
                  <c:v>6</c:v>
                </c:pt>
                <c:pt idx="2">
                  <c:v>4</c:v>
                </c:pt>
                <c:pt idx="3">
                  <c:v>2</c:v>
                </c:pt>
              </c:numCache>
            </c:numRef>
          </c:val>
          <c:extLst>
            <c:ext xmlns:c16="http://schemas.microsoft.com/office/drawing/2014/chart" uri="{C3380CC4-5D6E-409C-BE32-E72D297353CC}">
              <c16:uniqueId val="{00000000-FCCE-FB44-976D-8008F43C6B75}"/>
            </c:ext>
          </c:extLst>
        </c:ser>
        <c:dLbls>
          <c:showLegendKey val="0"/>
          <c:showVal val="0"/>
          <c:showCatName val="0"/>
          <c:showSerName val="0"/>
          <c:showPercent val="0"/>
          <c:showBubbleSize val="0"/>
        </c:dLbls>
        <c:gapWidth val="25"/>
        <c:overlap val="100"/>
        <c:axId val="-1781335632"/>
        <c:axId val="-1781335088"/>
      </c:barChart>
      <c:catAx>
        <c:axId val="-1781335632"/>
        <c:scaling>
          <c:orientation val="minMax"/>
        </c:scaling>
        <c:delete val="1"/>
        <c:axPos val="b"/>
        <c:numFmt formatCode="General" sourceLinked="1"/>
        <c:majorTickMark val="none"/>
        <c:minorTickMark val="none"/>
        <c:tickLblPos val="nextTo"/>
        <c:crossAx val="-1781335088"/>
        <c:crosses val="autoZero"/>
        <c:auto val="1"/>
        <c:lblAlgn val="ctr"/>
        <c:lblOffset val="100"/>
        <c:noMultiLvlLbl val="0"/>
      </c:catAx>
      <c:valAx>
        <c:axId val="-1781335088"/>
        <c:scaling>
          <c:orientation val="minMax"/>
        </c:scaling>
        <c:delete val="0"/>
        <c:axPos val="l"/>
        <c:majorGridlines>
          <c:spPr>
            <a:ln w="12700"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Poppins Light" pitchFamily="2" charset="77"/>
              </a:defRPr>
            </a:pPr>
            <a:endParaRPr lang="en-US"/>
          </a:p>
        </c:txPr>
        <c:crossAx val="-1781335632"/>
        <c:crosses val="autoZero"/>
        <c:crossBetween val="between"/>
      </c:valAx>
      <c:spPr>
        <a:noFill/>
        <a:ln>
          <a:noFill/>
        </a:ln>
        <a:effectLst/>
      </c:spPr>
    </c:plotArea>
    <c:plotVisOnly val="1"/>
    <c:dispBlanksAs val="gap"/>
    <c:showDLblsOverMax val="0"/>
  </c:chart>
  <c:spPr>
    <a:noFill/>
    <a:ln>
      <a:noFill/>
    </a:ln>
    <a:effectLst/>
  </c:spPr>
  <c:txPr>
    <a:bodyPr/>
    <a:lstStyle/>
    <a:p>
      <a:pPr>
        <a:defRPr sz="2400" b="0" i="0">
          <a:latin typeface="Century Gothic" panose="020B0502020202020204" pitchFamily="34" charset="0"/>
          <a:ea typeface="Lato Light" panose="020F0502020204030203" pitchFamily="34" charset="0"/>
          <a:cs typeface="Poppins Light" pitchFamily="2" charset="77"/>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2"/>
            </a:solidFill>
            <a:ln>
              <a:noFill/>
            </a:ln>
          </c:spPr>
          <c:dPt>
            <c:idx val="0"/>
            <c:bubble3D val="0"/>
            <c:spPr>
              <a:solidFill>
                <a:schemeClr val="accent2">
                  <a:lumMod val="60000"/>
                  <a:lumOff val="40000"/>
                </a:schemeClr>
              </a:solidFill>
              <a:ln w="19050">
                <a:noFill/>
              </a:ln>
              <a:effectLst/>
            </c:spPr>
            <c:extLst>
              <c:ext xmlns:c16="http://schemas.microsoft.com/office/drawing/2014/chart" uri="{C3380CC4-5D6E-409C-BE32-E72D297353CC}">
                <c16:uniqueId val="{00000001-4772-944D-8DB1-4006A99B24EF}"/>
              </c:ext>
            </c:extLst>
          </c:dPt>
          <c:dPt>
            <c:idx val="1"/>
            <c:bubble3D val="0"/>
            <c:spPr>
              <a:solidFill>
                <a:schemeClr val="accent2"/>
              </a:solidFill>
              <a:ln w="19050">
                <a:noFill/>
              </a:ln>
              <a:effectLst/>
            </c:spPr>
            <c:extLst>
              <c:ext xmlns:c16="http://schemas.microsoft.com/office/drawing/2014/chart" uri="{C3380CC4-5D6E-409C-BE32-E72D297353CC}">
                <c16:uniqueId val="{00000003-4772-944D-8DB1-4006A99B24EF}"/>
              </c:ext>
            </c:extLst>
          </c:dPt>
          <c:dPt>
            <c:idx val="2"/>
            <c:bubble3D val="0"/>
            <c:spPr>
              <a:solidFill>
                <a:schemeClr val="accent2"/>
              </a:solidFill>
              <a:ln w="19050">
                <a:noFill/>
              </a:ln>
              <a:effectLst/>
            </c:spPr>
            <c:extLst>
              <c:ext xmlns:c16="http://schemas.microsoft.com/office/drawing/2014/chart" uri="{C3380CC4-5D6E-409C-BE32-E72D297353CC}">
                <c16:uniqueId val="{00000005-4772-944D-8DB1-4006A99B24EF}"/>
              </c:ext>
            </c:extLst>
          </c:dPt>
          <c:dLbls>
            <c:dLbl>
              <c:idx val="0"/>
              <c:layout>
                <c:manualLayout>
                  <c:x val="-0.23430731672060592"/>
                  <c:y val="0.15286063661765514"/>
                </c:manualLayout>
              </c:layout>
              <c:tx>
                <c:rich>
                  <a:bodyPr/>
                  <a:lstStyle/>
                  <a:p>
                    <a:fld id="{5439D958-CACE-4942-B81A-F7FF52AC1043}" type="PERCENTAGE">
                      <a:rPr lang="en-US" baseline="0" smtClean="0">
                        <a:solidFill>
                          <a:schemeClr val="bg1"/>
                        </a:solidFill>
                      </a:rPr>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772-944D-8DB1-4006A99B24EF}"/>
                </c:ext>
              </c:extLst>
            </c:dLbl>
            <c:dLbl>
              <c:idx val="1"/>
              <c:layout>
                <c:manualLayout>
                  <c:x val="0.19834106952129327"/>
                  <c:y val="-0.26697558935172311"/>
                </c:manualLayout>
              </c:layout>
              <c:tx>
                <c:rich>
                  <a:bodyPr/>
                  <a:lstStyle/>
                  <a:p>
                    <a:fld id="{E7BB2802-4E22-B64F-BEF1-66E0D376FAD5}" type="PERCENTAGE">
                      <a:rPr lang="en-US" baseline="0" smtClean="0"/>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layout>
                    <c:manualLayout>
                      <c:w val="0.15664274872915043"/>
                      <c:h val="0.20183097891804005"/>
                    </c:manualLayout>
                  </c15:layout>
                  <c15:dlblFieldTable/>
                  <c15:showDataLabelsRange val="0"/>
                </c:ext>
                <c:ext xmlns:c16="http://schemas.microsoft.com/office/drawing/2014/chart" uri="{C3380CC4-5D6E-409C-BE32-E72D297353CC}">
                  <c16:uniqueId val="{00000003-4772-944D-8DB1-4006A99B24EF}"/>
                </c:ext>
              </c:extLst>
            </c:dLbl>
            <c:spPr>
              <a:noFill/>
              <a:ln>
                <a:noFill/>
              </a:ln>
              <a:effectLst/>
            </c:spPr>
            <c:txPr>
              <a:bodyPr rot="0" spcFirstLastPara="1" vertOverflow="ellipsis" vert="horz" wrap="square" anchor="ctr" anchorCtr="1"/>
              <a:lstStyle/>
              <a:p>
                <a:pPr>
                  <a:defRPr sz="2800" b="1" i="0" u="none" strike="noStrike" kern="1200" baseline="0">
                    <a:solidFill>
                      <a:schemeClr val="bg1"/>
                    </a:solidFill>
                    <a:latin typeface="Century Gothic" panose="020B0502020202020204" pitchFamily="34" charset="0"/>
                    <a:ea typeface="+mn-ea"/>
                    <a:cs typeface="Poppins Medium" pitchFamily="2" charset="77"/>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General</c:formatCode>
                <c:ptCount val="2"/>
                <c:pt idx="0">
                  <c:v>3</c:v>
                </c:pt>
                <c:pt idx="1">
                  <c:v>7.4</c:v>
                </c:pt>
              </c:numCache>
            </c:numRef>
          </c:val>
          <c:extLst>
            <c:ext xmlns:c16="http://schemas.microsoft.com/office/drawing/2014/chart" uri="{C3380CC4-5D6E-409C-BE32-E72D297353CC}">
              <c16:uniqueId val="{00000006-4772-944D-8DB1-4006A99B24EF}"/>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1" i="0">
          <a:solidFill>
            <a:schemeClr val="bg1"/>
          </a:solidFill>
          <a:latin typeface="Century Gothic" panose="020B0502020202020204" pitchFamily="34" charset="0"/>
          <a:cs typeface="Poppins Medium" pitchFamily="2" charset="77"/>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16520943672538E-2"/>
          <c:y val="7.5875228702061398E-2"/>
          <c:w val="0.89147883646699932"/>
          <c:h val="0.88524272115280511"/>
        </c:manualLayout>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Jan</c:v>
                </c:pt>
                <c:pt idx="1">
                  <c:v>Feb</c:v>
                </c:pt>
                <c:pt idx="2">
                  <c:v>Mar</c:v>
                </c:pt>
                <c:pt idx="3">
                  <c:v>Apr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AB-8C47-9A17-D95978A1540E}"/>
            </c:ext>
          </c:extLst>
        </c:ser>
        <c:ser>
          <c:idx val="1"/>
          <c:order val="1"/>
          <c:tx>
            <c:strRef>
              <c:f>Sheet1!$C$1</c:f>
              <c:strCache>
                <c:ptCount val="1"/>
                <c:pt idx="0">
                  <c:v>Series 2</c:v>
                </c:pt>
              </c:strCache>
            </c:strRef>
          </c:tx>
          <c:spPr>
            <a:solidFill>
              <a:schemeClr val="accent1">
                <a:lumMod val="50000"/>
                <a:lumOff val="50000"/>
              </a:schemeClr>
            </a:solidFill>
            <a:ln>
              <a:noFill/>
            </a:ln>
            <a:effectLst/>
          </c:spPr>
          <c:invertIfNegative val="0"/>
          <c:cat>
            <c:strRef>
              <c:f>Sheet1!$A$2:$A$5</c:f>
              <c:strCache>
                <c:ptCount val="4"/>
                <c:pt idx="0">
                  <c:v>Jan</c:v>
                </c:pt>
                <c:pt idx="1">
                  <c:v>Feb</c:v>
                </c:pt>
                <c:pt idx="2">
                  <c:v>Mar</c:v>
                </c:pt>
                <c:pt idx="3">
                  <c:v>Apr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AB-8C47-9A17-D95978A1540E}"/>
            </c:ext>
          </c:extLst>
        </c:ser>
        <c:ser>
          <c:idx val="2"/>
          <c:order val="2"/>
          <c:tx>
            <c:strRef>
              <c:f>Sheet1!$D$1</c:f>
              <c:strCache>
                <c:ptCount val="1"/>
                <c:pt idx="0">
                  <c:v>Series 3</c:v>
                </c:pt>
              </c:strCache>
            </c:strRef>
          </c:tx>
          <c:spPr>
            <a:solidFill>
              <a:schemeClr val="accent1">
                <a:lumMod val="10000"/>
                <a:lumOff val="90000"/>
              </a:schemeClr>
            </a:solidFill>
            <a:ln>
              <a:noFill/>
            </a:ln>
            <a:effectLst/>
          </c:spPr>
          <c:invertIfNegative val="0"/>
          <c:dPt>
            <c:idx val="0"/>
            <c:invertIfNegative val="0"/>
            <c:bubble3D val="0"/>
            <c:spPr>
              <a:solidFill>
                <a:schemeClr val="accent1">
                  <a:lumMod val="10000"/>
                  <a:lumOff val="90000"/>
                </a:schemeClr>
              </a:solidFill>
              <a:ln>
                <a:noFill/>
              </a:ln>
              <a:effectLst/>
            </c:spPr>
            <c:extLst>
              <c:ext xmlns:c16="http://schemas.microsoft.com/office/drawing/2014/chart" uri="{C3380CC4-5D6E-409C-BE32-E72D297353CC}">
                <c16:uniqueId val="{00000003-BBAB-8C47-9A17-D95978A1540E}"/>
              </c:ext>
            </c:extLst>
          </c:dPt>
          <c:dPt>
            <c:idx val="1"/>
            <c:invertIfNegative val="0"/>
            <c:bubble3D val="0"/>
            <c:spPr>
              <a:solidFill>
                <a:schemeClr val="accent1">
                  <a:lumMod val="10000"/>
                  <a:lumOff val="90000"/>
                </a:schemeClr>
              </a:solidFill>
              <a:ln>
                <a:noFill/>
              </a:ln>
              <a:effectLst/>
            </c:spPr>
            <c:extLst>
              <c:ext xmlns:c16="http://schemas.microsoft.com/office/drawing/2014/chart" uri="{C3380CC4-5D6E-409C-BE32-E72D297353CC}">
                <c16:uniqueId val="{00000005-BBAB-8C47-9A17-D95978A1540E}"/>
              </c:ext>
            </c:extLst>
          </c:dPt>
          <c:dPt>
            <c:idx val="2"/>
            <c:invertIfNegative val="0"/>
            <c:bubble3D val="0"/>
            <c:spPr>
              <a:solidFill>
                <a:schemeClr val="accent1">
                  <a:lumMod val="10000"/>
                  <a:lumOff val="90000"/>
                </a:schemeClr>
              </a:solidFill>
              <a:ln>
                <a:noFill/>
              </a:ln>
              <a:effectLst/>
            </c:spPr>
            <c:extLst>
              <c:ext xmlns:c16="http://schemas.microsoft.com/office/drawing/2014/chart" uri="{C3380CC4-5D6E-409C-BE32-E72D297353CC}">
                <c16:uniqueId val="{00000007-BBAB-8C47-9A17-D95978A1540E}"/>
              </c:ext>
            </c:extLst>
          </c:dPt>
          <c:dPt>
            <c:idx val="3"/>
            <c:invertIfNegative val="0"/>
            <c:bubble3D val="0"/>
            <c:spPr>
              <a:solidFill>
                <a:schemeClr val="accent1">
                  <a:lumMod val="10000"/>
                  <a:lumOff val="90000"/>
                </a:schemeClr>
              </a:solidFill>
              <a:ln>
                <a:noFill/>
              </a:ln>
              <a:effectLst/>
            </c:spPr>
            <c:extLst>
              <c:ext xmlns:c16="http://schemas.microsoft.com/office/drawing/2014/chart" uri="{C3380CC4-5D6E-409C-BE32-E72D297353CC}">
                <c16:uniqueId val="{00000009-BBAB-8C47-9A17-D95978A1540E}"/>
              </c:ext>
            </c:extLst>
          </c:dPt>
          <c:cat>
            <c:strRef>
              <c:f>Sheet1!$A$2:$A$5</c:f>
              <c:strCache>
                <c:ptCount val="4"/>
                <c:pt idx="0">
                  <c:v>Jan</c:v>
                </c:pt>
                <c:pt idx="1">
                  <c:v>Feb</c:v>
                </c:pt>
                <c:pt idx="2">
                  <c:v>Mar</c:v>
                </c:pt>
                <c:pt idx="3">
                  <c:v>Apr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A-BBAB-8C47-9A17-D95978A1540E}"/>
            </c:ext>
          </c:extLst>
        </c:ser>
        <c:dLbls>
          <c:showLegendKey val="0"/>
          <c:showVal val="0"/>
          <c:showCatName val="0"/>
          <c:showSerName val="0"/>
          <c:showPercent val="0"/>
          <c:showBubbleSize val="0"/>
        </c:dLbls>
        <c:gapWidth val="150"/>
        <c:overlap val="100"/>
        <c:axId val="579800272"/>
        <c:axId val="579808512"/>
      </c:barChart>
      <c:catAx>
        <c:axId val="579800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579808512"/>
        <c:crosses val="autoZero"/>
        <c:auto val="1"/>
        <c:lblAlgn val="ctr"/>
        <c:lblOffset val="100"/>
        <c:noMultiLvlLbl val="0"/>
      </c:catAx>
      <c:valAx>
        <c:axId val="579808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579800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cs typeface="Poppins Light"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76200" cap="rnd">
              <a:solidFill>
                <a:schemeClr val="accent2"/>
              </a:solidFill>
              <a:round/>
            </a:ln>
            <a:effectLst/>
          </c:spPr>
          <c:marker>
            <c:symbol val="none"/>
          </c:marker>
          <c:cat>
            <c:strRef>
              <c:f>Sheet1!$A$2:$A$5</c:f>
              <c:strCache>
                <c:ptCount val="4"/>
                <c:pt idx="0">
                  <c:v>Jan</c:v>
                </c:pt>
                <c:pt idx="1">
                  <c:v>Feb</c:v>
                </c:pt>
                <c:pt idx="2">
                  <c:v>Mar</c:v>
                </c:pt>
                <c:pt idx="3">
                  <c:v>Apr</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5E4-8347-ABB5-0C81B11014EF}"/>
            </c:ext>
          </c:extLst>
        </c:ser>
        <c:ser>
          <c:idx val="1"/>
          <c:order val="1"/>
          <c:tx>
            <c:strRef>
              <c:f>Sheet1!$C$1</c:f>
              <c:strCache>
                <c:ptCount val="1"/>
                <c:pt idx="0">
                  <c:v>Series 2</c:v>
                </c:pt>
              </c:strCache>
            </c:strRef>
          </c:tx>
          <c:spPr>
            <a:ln w="76200" cap="rnd">
              <a:solidFill>
                <a:schemeClr val="accent2"/>
              </a:solidFill>
              <a:round/>
            </a:ln>
            <a:effectLst/>
          </c:spPr>
          <c:marker>
            <c:symbol val="none"/>
          </c:marker>
          <c:cat>
            <c:strRef>
              <c:f>Sheet1!$A$2:$A$5</c:f>
              <c:strCache>
                <c:ptCount val="4"/>
                <c:pt idx="0">
                  <c:v>Jan</c:v>
                </c:pt>
                <c:pt idx="1">
                  <c:v>Feb</c:v>
                </c:pt>
                <c:pt idx="2">
                  <c:v>Mar</c:v>
                </c:pt>
                <c:pt idx="3">
                  <c:v>Apr</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5E4-8347-ABB5-0C81B11014EF}"/>
            </c:ext>
          </c:extLst>
        </c:ser>
        <c:dLbls>
          <c:showLegendKey val="0"/>
          <c:showVal val="0"/>
          <c:showCatName val="0"/>
          <c:showSerName val="0"/>
          <c:showPercent val="0"/>
          <c:showBubbleSize val="0"/>
        </c:dLbls>
        <c:smooth val="0"/>
        <c:axId val="1704113855"/>
        <c:axId val="1682008847"/>
      </c:lineChart>
      <c:catAx>
        <c:axId val="170411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82008847"/>
        <c:crosses val="autoZero"/>
        <c:auto val="1"/>
        <c:lblAlgn val="ctr"/>
        <c:lblOffset val="100"/>
        <c:noMultiLvlLbl val="0"/>
      </c:catAx>
      <c:valAx>
        <c:axId val="1682008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704113855"/>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76200" cap="rnd">
              <a:solidFill>
                <a:schemeClr val="accent3"/>
              </a:solidFill>
              <a:round/>
            </a:ln>
            <a:effectLst/>
          </c:spPr>
          <c:marker>
            <c:symbol val="none"/>
          </c:marker>
          <c:cat>
            <c:strRef>
              <c:f>Sheet1!$A$2:$A$5</c:f>
              <c:strCache>
                <c:ptCount val="4"/>
                <c:pt idx="0">
                  <c:v>Jan</c:v>
                </c:pt>
                <c:pt idx="1">
                  <c:v>Feb</c:v>
                </c:pt>
                <c:pt idx="2">
                  <c:v>Mar</c:v>
                </c:pt>
                <c:pt idx="3">
                  <c:v>Apr</c:v>
                </c:pt>
              </c:strCache>
            </c:strRef>
          </c:cat>
          <c:val>
            <c:numRef>
              <c:f>Sheet1!$B$2:$B$5</c:f>
              <c:numCache>
                <c:formatCode>General</c:formatCode>
                <c:ptCount val="4"/>
                <c:pt idx="0">
                  <c:v>3</c:v>
                </c:pt>
                <c:pt idx="1">
                  <c:v>2.5</c:v>
                </c:pt>
                <c:pt idx="2">
                  <c:v>1</c:v>
                </c:pt>
                <c:pt idx="3">
                  <c:v>0.5</c:v>
                </c:pt>
              </c:numCache>
            </c:numRef>
          </c:val>
          <c:smooth val="0"/>
          <c:extLst>
            <c:ext xmlns:c16="http://schemas.microsoft.com/office/drawing/2014/chart" uri="{C3380CC4-5D6E-409C-BE32-E72D297353CC}">
              <c16:uniqueId val="{00000000-3F5D-C24D-8D7F-6ADD43AD9346}"/>
            </c:ext>
          </c:extLst>
        </c:ser>
        <c:dLbls>
          <c:showLegendKey val="0"/>
          <c:showVal val="0"/>
          <c:showCatName val="0"/>
          <c:showSerName val="0"/>
          <c:showPercent val="0"/>
          <c:showBubbleSize val="0"/>
        </c:dLbls>
        <c:smooth val="0"/>
        <c:axId val="1704113855"/>
        <c:axId val="1682008847"/>
      </c:lineChart>
      <c:catAx>
        <c:axId val="170411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682008847"/>
        <c:crosses val="autoZero"/>
        <c:auto val="1"/>
        <c:lblAlgn val="ctr"/>
        <c:lblOffset val="100"/>
        <c:noMultiLvlLbl val="0"/>
      </c:catAx>
      <c:valAx>
        <c:axId val="1682008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crossAx val="1704113855"/>
        <c:crosses val="autoZero"/>
        <c:crossBetween val="between"/>
        <c:majorUnit val="1"/>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Century Gothic" panose="020B0502020202020204"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016520943672538E-2"/>
          <c:y val="7.5875228702061398E-2"/>
          <c:w val="0.89147883646699932"/>
          <c:h val="0.88524272115280511"/>
        </c:manualLayout>
      </c:layout>
      <c:barChart>
        <c:barDir val="bar"/>
        <c:grouping val="stack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Jan</c:v>
                </c:pt>
                <c:pt idx="1">
                  <c:v>Feb</c:v>
                </c:pt>
                <c:pt idx="2">
                  <c:v>Mar</c:v>
                </c:pt>
                <c:pt idx="3">
                  <c:v>Apr</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1C8-EE47-A2B1-241A8A59E66E}"/>
            </c:ext>
          </c:extLst>
        </c:ser>
        <c:ser>
          <c:idx val="1"/>
          <c:order val="1"/>
          <c:tx>
            <c:strRef>
              <c:f>Sheet1!$C$1</c:f>
              <c:strCache>
                <c:ptCount val="1"/>
                <c:pt idx="0">
                  <c:v>Series 2</c:v>
                </c:pt>
              </c:strCache>
            </c:strRef>
          </c:tx>
          <c:spPr>
            <a:solidFill>
              <a:schemeClr val="accent2">
                <a:lumMod val="60000"/>
                <a:lumOff val="40000"/>
              </a:schemeClr>
            </a:solidFill>
            <a:ln>
              <a:noFill/>
            </a:ln>
            <a:effectLst/>
          </c:spPr>
          <c:invertIfNegative val="0"/>
          <c:cat>
            <c:strRef>
              <c:f>Sheet1!$A$2:$A$5</c:f>
              <c:strCache>
                <c:ptCount val="4"/>
                <c:pt idx="0">
                  <c:v>Jan</c:v>
                </c:pt>
                <c:pt idx="1">
                  <c:v>Feb</c:v>
                </c:pt>
                <c:pt idx="2">
                  <c:v>Mar</c:v>
                </c:pt>
                <c:pt idx="3">
                  <c:v>Apr</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1C8-EE47-A2B1-241A8A59E66E}"/>
            </c:ext>
          </c:extLst>
        </c:ser>
        <c:ser>
          <c:idx val="2"/>
          <c:order val="2"/>
          <c:tx>
            <c:strRef>
              <c:f>Sheet1!$D$1</c:f>
              <c:strCache>
                <c:ptCount val="1"/>
                <c:pt idx="0">
                  <c:v>Series 3</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3-F1C8-EE47-A2B1-241A8A59E66E}"/>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5-F1C8-EE47-A2B1-241A8A59E66E}"/>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F1C8-EE47-A2B1-241A8A59E66E}"/>
              </c:ext>
            </c:extLst>
          </c:dPt>
          <c:dPt>
            <c:idx val="3"/>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F1C8-EE47-A2B1-241A8A59E66E}"/>
              </c:ext>
            </c:extLst>
          </c:dPt>
          <c:cat>
            <c:strRef>
              <c:f>Sheet1!$A$2:$A$5</c:f>
              <c:strCache>
                <c:ptCount val="4"/>
                <c:pt idx="0">
                  <c:v>Jan</c:v>
                </c:pt>
                <c:pt idx="1">
                  <c:v>Feb</c:v>
                </c:pt>
                <c:pt idx="2">
                  <c:v>Mar</c:v>
                </c:pt>
                <c:pt idx="3">
                  <c:v>Apr</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A-F1C8-EE47-A2B1-241A8A59E66E}"/>
            </c:ext>
          </c:extLst>
        </c:ser>
        <c:dLbls>
          <c:showLegendKey val="0"/>
          <c:showVal val="0"/>
          <c:showCatName val="0"/>
          <c:showSerName val="0"/>
          <c:showPercent val="0"/>
          <c:showBubbleSize val="0"/>
        </c:dLbls>
        <c:gapWidth val="150"/>
        <c:overlap val="100"/>
        <c:axId val="579800272"/>
        <c:axId val="579808512"/>
      </c:barChart>
      <c:catAx>
        <c:axId val="579800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579808512"/>
        <c:crosses val="autoZero"/>
        <c:auto val="1"/>
        <c:lblAlgn val="ctr"/>
        <c:lblOffset val="100"/>
        <c:noMultiLvlLbl val="0"/>
      </c:catAx>
      <c:valAx>
        <c:axId val="579808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Poppins Light" pitchFamily="2" charset="77"/>
              </a:defRPr>
            </a:pPr>
            <a:endParaRPr lang="en-US"/>
          </a:p>
        </c:txPr>
        <c:crossAx val="579800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cs typeface="Poppins Light" pitchFamily="2" charset="77"/>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684728600034586E-2"/>
          <c:y val="1.0853099948820667E-3"/>
          <c:w val="0.93453353621532609"/>
          <c:h val="0.93250480054447871"/>
        </c:manualLayout>
      </c:layout>
      <c:pieChart>
        <c:varyColors val="1"/>
        <c:ser>
          <c:idx val="0"/>
          <c:order val="0"/>
          <c:tx>
            <c:strRef>
              <c:f>Sheet1!$B$1</c:f>
              <c:strCache>
                <c:ptCount val="1"/>
                <c:pt idx="0">
                  <c:v>Sales</c:v>
                </c:pt>
              </c:strCache>
            </c:strRef>
          </c:tx>
          <c:spPr>
            <a:ln>
              <a:noFill/>
            </a:ln>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1-478D-7A42-80D7-632256A5E69E}"/>
              </c:ext>
            </c:extLst>
          </c:dPt>
          <c:dPt>
            <c:idx val="1"/>
            <c:bubble3D val="0"/>
            <c:spPr>
              <a:solidFill>
                <a:schemeClr val="accent3"/>
              </a:solidFill>
              <a:ln w="19050">
                <a:noFill/>
              </a:ln>
              <a:effectLst/>
            </c:spPr>
            <c:extLst>
              <c:ext xmlns:c16="http://schemas.microsoft.com/office/drawing/2014/chart" uri="{C3380CC4-5D6E-409C-BE32-E72D297353CC}">
                <c16:uniqueId val="{00000003-478D-7A42-80D7-632256A5E69E}"/>
              </c:ext>
            </c:extLst>
          </c:dPt>
          <c:dPt>
            <c:idx val="2"/>
            <c:bubble3D val="0"/>
            <c:spPr>
              <a:solidFill>
                <a:schemeClr val="accent3"/>
              </a:solidFill>
              <a:ln w="19050">
                <a:noFill/>
              </a:ln>
              <a:effectLst/>
            </c:spPr>
            <c:extLst>
              <c:ext xmlns:c16="http://schemas.microsoft.com/office/drawing/2014/chart" uri="{C3380CC4-5D6E-409C-BE32-E72D297353CC}">
                <c16:uniqueId val="{00000005-478D-7A42-80D7-632256A5E69E}"/>
              </c:ext>
            </c:extLst>
          </c:dPt>
          <c:dLbls>
            <c:dLbl>
              <c:idx val="0"/>
              <c:tx>
                <c:rich>
                  <a:bodyPr/>
                  <a:lstStyle/>
                  <a:p>
                    <a:fld id="{5439D958-CACE-4942-B81A-F7FF52AC1043}" type="PERCENTAGE">
                      <a:rPr lang="en-US" b="0" baseline="0" smtClean="0">
                        <a:solidFill>
                          <a:schemeClr val="bg1"/>
                        </a:solidFill>
                      </a:rPr>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78D-7A42-80D7-632256A5E69E}"/>
                </c:ext>
              </c:extLst>
            </c:dLbl>
            <c:dLbl>
              <c:idx val="1"/>
              <c:layout>
                <c:manualLayout>
                  <c:x val="0.13895643551272144"/>
                  <c:y val="-0.27802616667901919"/>
                </c:manualLayout>
              </c:layout>
              <c:tx>
                <c:rich>
                  <a:bodyPr/>
                  <a:lstStyle/>
                  <a:p>
                    <a:fld id="{E7BB2802-4E22-B64F-BEF1-66E0D376FAD5}" type="PERCENTAGE">
                      <a:rPr lang="en-US" baseline="0" smtClean="0">
                        <a:solidFill>
                          <a:schemeClr val="bg1"/>
                        </a:solidFill>
                      </a:rPr>
                      <a:pPr/>
                      <a:t>[PERCENTAGE]</a:t>
                    </a:fld>
                    <a:endParaRPr 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78D-7A42-80D7-632256A5E69E}"/>
                </c:ext>
              </c:extLst>
            </c:dLbl>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Century Gothic" panose="020B0502020202020204" pitchFamily="34" charset="0"/>
                    <a:ea typeface="+mn-ea"/>
                    <a:cs typeface="Poppins Medium" pitchFamily="2" charset="77"/>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A</c:v>
                </c:pt>
                <c:pt idx="1">
                  <c:v>B</c:v>
                </c:pt>
              </c:strCache>
            </c:strRef>
          </c:cat>
          <c:val>
            <c:numRef>
              <c:f>Sheet1!$B$2:$B$3</c:f>
              <c:numCache>
                <c:formatCode>General</c:formatCode>
                <c:ptCount val="2"/>
                <c:pt idx="0">
                  <c:v>1</c:v>
                </c:pt>
                <c:pt idx="1">
                  <c:v>7.4</c:v>
                </c:pt>
              </c:numCache>
            </c:numRef>
          </c:val>
          <c:extLst>
            <c:ext xmlns:c16="http://schemas.microsoft.com/office/drawing/2014/chart" uri="{C3380CC4-5D6E-409C-BE32-E72D297353CC}">
              <c16:uniqueId val="{00000006-478D-7A42-80D7-632256A5E69E}"/>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1" i="0">
          <a:solidFill>
            <a:schemeClr val="bg1"/>
          </a:solidFill>
          <a:latin typeface="Century Gothic" panose="020B0502020202020204" pitchFamily="34" charset="0"/>
          <a:cs typeface="Poppins Medium" pitchFamily="2" charset="77"/>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2"/>
          <c:order val="0"/>
          <c:tx>
            <c:strRef>
              <c:f>Sheet1!$D$1</c:f>
              <c:strCache>
                <c:ptCount val="1"/>
                <c:pt idx="0">
                  <c:v>Series 3</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4E7-C54C-87BB-6C41A037CAE8}"/>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24E7-C54C-87BB-6C41A037CAE8}"/>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5-24E7-C54C-87BB-6C41A037CAE8}"/>
              </c:ext>
            </c:extLst>
          </c:dPt>
          <c:cat>
            <c:strRef>
              <c:f>Sheet1!$A$2:$A$8</c:f>
              <c:strCache>
                <c:ptCount val="7"/>
                <c:pt idx="0">
                  <c:v>Sells</c:v>
                </c:pt>
                <c:pt idx="1">
                  <c:v>Purchases</c:v>
                </c:pt>
                <c:pt idx="2">
                  <c:v>Returns</c:v>
                </c:pt>
                <c:pt idx="3">
                  <c:v>Expenses</c:v>
                </c:pt>
                <c:pt idx="4">
                  <c:v>Returns</c:v>
                </c:pt>
                <c:pt idx="5">
                  <c:v>Purchases</c:v>
                </c:pt>
                <c:pt idx="6">
                  <c:v>Sells</c:v>
                </c:pt>
              </c:strCache>
            </c:strRef>
          </c:cat>
          <c:val>
            <c:numRef>
              <c:f>Sheet1!$D$2:$D$8</c:f>
              <c:numCache>
                <c:formatCode>General</c:formatCode>
                <c:ptCount val="7"/>
                <c:pt idx="0">
                  <c:v>3</c:v>
                </c:pt>
                <c:pt idx="1">
                  <c:v>4</c:v>
                </c:pt>
                <c:pt idx="2">
                  <c:v>5</c:v>
                </c:pt>
                <c:pt idx="3">
                  <c:v>6</c:v>
                </c:pt>
                <c:pt idx="4">
                  <c:v>5</c:v>
                </c:pt>
                <c:pt idx="5">
                  <c:v>4</c:v>
                </c:pt>
                <c:pt idx="6">
                  <c:v>3</c:v>
                </c:pt>
              </c:numCache>
            </c:numRef>
          </c:val>
          <c:extLst>
            <c:ext xmlns:c16="http://schemas.microsoft.com/office/drawing/2014/chart" uri="{C3380CC4-5D6E-409C-BE32-E72D297353CC}">
              <c16:uniqueId val="{00000006-24E7-C54C-87BB-6C41A037CAE8}"/>
            </c:ext>
          </c:extLst>
        </c:ser>
        <c:dLbls>
          <c:showLegendKey val="0"/>
          <c:showVal val="0"/>
          <c:showCatName val="0"/>
          <c:showSerName val="0"/>
          <c:showPercent val="0"/>
          <c:showBubbleSize val="0"/>
        </c:dLbls>
        <c:gapWidth val="500"/>
        <c:overlap val="100"/>
        <c:axId val="1611027423"/>
        <c:axId val="1610998031"/>
      </c:barChart>
      <c:catAx>
        <c:axId val="161102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10998031"/>
        <c:crosses val="autoZero"/>
        <c:auto val="1"/>
        <c:lblAlgn val="ctr"/>
        <c:lblOffset val="100"/>
        <c:noMultiLvlLbl val="0"/>
      </c:catAx>
      <c:valAx>
        <c:axId val="1610998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1102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2"/>
          <c:order val="0"/>
          <c:tx>
            <c:strRef>
              <c:f>Sheet1!$D$1</c:f>
              <c:strCache>
                <c:ptCount val="1"/>
                <c:pt idx="0">
                  <c:v>Series 3</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24E7-C54C-87BB-6C41A037CAE8}"/>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24E7-C54C-87BB-6C41A037CAE8}"/>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5-24E7-C54C-87BB-6C41A037CAE8}"/>
              </c:ext>
            </c:extLst>
          </c:dPt>
          <c:cat>
            <c:strRef>
              <c:f>Sheet1!$A$2:$A$8</c:f>
              <c:strCache>
                <c:ptCount val="7"/>
                <c:pt idx="0">
                  <c:v>Sells</c:v>
                </c:pt>
                <c:pt idx="1">
                  <c:v>Purchases</c:v>
                </c:pt>
                <c:pt idx="2">
                  <c:v>Returns</c:v>
                </c:pt>
                <c:pt idx="3">
                  <c:v>Expenses</c:v>
                </c:pt>
                <c:pt idx="4">
                  <c:v>Returns</c:v>
                </c:pt>
                <c:pt idx="5">
                  <c:v>Purchases</c:v>
                </c:pt>
                <c:pt idx="6">
                  <c:v>Sells</c:v>
                </c:pt>
              </c:strCache>
            </c:strRef>
          </c:cat>
          <c:val>
            <c:numRef>
              <c:f>Sheet1!$D$2:$D$8</c:f>
              <c:numCache>
                <c:formatCode>General</c:formatCode>
                <c:ptCount val="7"/>
                <c:pt idx="0">
                  <c:v>3</c:v>
                </c:pt>
                <c:pt idx="1">
                  <c:v>4</c:v>
                </c:pt>
                <c:pt idx="2">
                  <c:v>5</c:v>
                </c:pt>
                <c:pt idx="3">
                  <c:v>6</c:v>
                </c:pt>
                <c:pt idx="4">
                  <c:v>5</c:v>
                </c:pt>
                <c:pt idx="5">
                  <c:v>4</c:v>
                </c:pt>
                <c:pt idx="6">
                  <c:v>3</c:v>
                </c:pt>
              </c:numCache>
            </c:numRef>
          </c:val>
          <c:extLst>
            <c:ext xmlns:c16="http://schemas.microsoft.com/office/drawing/2014/chart" uri="{C3380CC4-5D6E-409C-BE32-E72D297353CC}">
              <c16:uniqueId val="{00000006-24E7-C54C-87BB-6C41A037CAE8}"/>
            </c:ext>
          </c:extLst>
        </c:ser>
        <c:dLbls>
          <c:showLegendKey val="0"/>
          <c:showVal val="0"/>
          <c:showCatName val="0"/>
          <c:showSerName val="0"/>
          <c:showPercent val="0"/>
          <c:showBubbleSize val="0"/>
        </c:dLbls>
        <c:gapWidth val="500"/>
        <c:overlap val="100"/>
        <c:axId val="1611027423"/>
        <c:axId val="1610998031"/>
      </c:barChart>
      <c:catAx>
        <c:axId val="161102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10998031"/>
        <c:crosses val="autoZero"/>
        <c:auto val="1"/>
        <c:lblAlgn val="ctr"/>
        <c:lblOffset val="100"/>
        <c:noMultiLvlLbl val="0"/>
      </c:catAx>
      <c:valAx>
        <c:axId val="1610998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1102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2"/>
          <c:order val="0"/>
          <c:tx>
            <c:strRef>
              <c:f>Sheet1!$D$1</c:f>
              <c:strCache>
                <c:ptCount val="1"/>
                <c:pt idx="0">
                  <c:v>Series 3</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1177-6D44-98F0-BCE1EC032110}"/>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1177-6D44-98F0-BCE1EC032110}"/>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1177-6D44-98F0-BCE1EC032110}"/>
              </c:ext>
            </c:extLst>
          </c:dPt>
          <c:cat>
            <c:strRef>
              <c:f>Sheet1!$A$2:$A$4</c:f>
              <c:strCache>
                <c:ptCount val="3"/>
                <c:pt idx="0">
                  <c:v>Facebook</c:v>
                </c:pt>
                <c:pt idx="1">
                  <c:v>Instagram</c:v>
                </c:pt>
                <c:pt idx="2">
                  <c:v>Twitter</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6-1177-6D44-98F0-BCE1EC032110}"/>
            </c:ext>
          </c:extLst>
        </c:ser>
        <c:dLbls>
          <c:showLegendKey val="0"/>
          <c:showVal val="0"/>
          <c:showCatName val="0"/>
          <c:showSerName val="0"/>
          <c:showPercent val="0"/>
          <c:showBubbleSize val="0"/>
        </c:dLbls>
        <c:gapWidth val="199"/>
        <c:overlap val="100"/>
        <c:axId val="1680783695"/>
        <c:axId val="1680785375"/>
      </c:barChart>
      <c:catAx>
        <c:axId val="1680783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80785375"/>
        <c:crosses val="autoZero"/>
        <c:auto val="1"/>
        <c:lblAlgn val="ctr"/>
        <c:lblOffset val="100"/>
        <c:noMultiLvlLbl val="0"/>
      </c:catAx>
      <c:valAx>
        <c:axId val="1680785375"/>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8078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95000"/>
                </a:schemeClr>
              </a:solidFill>
              <a:ln w="19050">
                <a:noFill/>
              </a:ln>
              <a:effectLst/>
            </c:spPr>
            <c:extLst>
              <c:ext xmlns:c16="http://schemas.microsoft.com/office/drawing/2014/chart" uri="{C3380CC4-5D6E-409C-BE32-E72D297353CC}">
                <c16:uniqueId val="{00000001-0429-C641-A32A-CF33DB3FAFF6}"/>
              </c:ext>
            </c:extLst>
          </c:dPt>
          <c:dPt>
            <c:idx val="1"/>
            <c:bubble3D val="0"/>
            <c:spPr>
              <a:solidFill>
                <a:schemeClr val="accent3"/>
              </a:solidFill>
              <a:ln w="19050">
                <a:noFill/>
              </a:ln>
              <a:effectLst/>
            </c:spPr>
            <c:extLst>
              <c:ext xmlns:c16="http://schemas.microsoft.com/office/drawing/2014/chart" uri="{C3380CC4-5D6E-409C-BE32-E72D297353CC}">
                <c16:uniqueId val="{00000003-0429-C641-A32A-CF33DB3FAFF6}"/>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429-C641-A32A-CF33DB3FAFF6}"/>
            </c:ext>
          </c:extLst>
        </c:ser>
        <c:dLbls>
          <c:showLegendKey val="0"/>
          <c:showVal val="0"/>
          <c:showCatName val="0"/>
          <c:showSerName val="0"/>
          <c:showPercent val="0"/>
          <c:showBubbleSize val="0"/>
          <c:showLeaderLines val="1"/>
        </c:dLbls>
        <c:firstSliceAng val="148"/>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2"/>
            </a:solidFill>
            <a:ln>
              <a:noFill/>
            </a:ln>
            <a:effectLst/>
          </c:spPr>
          <c:invertIfNegative val="0"/>
          <c:cat>
            <c:strRef>
              <c:f>Sheet1!$A$2:$A$3</c:f>
              <c:strCache>
                <c:ptCount val="2"/>
                <c:pt idx="0">
                  <c:v>June</c:v>
                </c:pt>
                <c:pt idx="1">
                  <c:v>July</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1A03-EE49-9C56-7C6A4A946DA1}"/>
            </c:ext>
          </c:extLst>
        </c:ser>
        <c:ser>
          <c:idx val="1"/>
          <c:order val="1"/>
          <c:tx>
            <c:strRef>
              <c:f>Sheet1!$C$1</c:f>
              <c:strCache>
                <c:ptCount val="1"/>
                <c:pt idx="0">
                  <c:v>Series 2</c:v>
                </c:pt>
              </c:strCache>
            </c:strRef>
          </c:tx>
          <c:spPr>
            <a:solidFill>
              <a:schemeClr val="accent2">
                <a:lumMod val="60000"/>
                <a:lumOff val="40000"/>
              </a:schemeClr>
            </a:solidFill>
            <a:ln>
              <a:noFill/>
            </a:ln>
            <a:effectLst/>
          </c:spPr>
          <c:invertIfNegative val="0"/>
          <c:cat>
            <c:strRef>
              <c:f>Sheet1!$A$2:$A$3</c:f>
              <c:strCache>
                <c:ptCount val="2"/>
                <c:pt idx="0">
                  <c:v>June</c:v>
                </c:pt>
                <c:pt idx="1">
                  <c:v>July</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1A03-EE49-9C56-7C6A4A946DA1}"/>
            </c:ext>
          </c:extLst>
        </c:ser>
        <c:ser>
          <c:idx val="2"/>
          <c:order val="2"/>
          <c:tx>
            <c:strRef>
              <c:f>Sheet1!$D$1</c:f>
              <c:strCache>
                <c:ptCount val="1"/>
                <c:pt idx="0">
                  <c:v>Series 3</c:v>
                </c:pt>
              </c:strCache>
            </c:strRef>
          </c:tx>
          <c:spPr>
            <a:solidFill>
              <a:schemeClr val="accent2">
                <a:lumMod val="40000"/>
                <a:lumOff val="60000"/>
              </a:schemeClr>
            </a:solidFill>
            <a:ln>
              <a:noFill/>
            </a:ln>
            <a:effectLst/>
          </c:spPr>
          <c:invertIfNegative val="0"/>
          <c:cat>
            <c:strRef>
              <c:f>Sheet1!$A$2:$A$3</c:f>
              <c:strCache>
                <c:ptCount val="2"/>
                <c:pt idx="0">
                  <c:v>June</c:v>
                </c:pt>
                <c:pt idx="1">
                  <c:v>July</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1A03-EE49-9C56-7C6A4A946DA1}"/>
            </c:ext>
          </c:extLst>
        </c:ser>
        <c:dLbls>
          <c:showLegendKey val="0"/>
          <c:showVal val="0"/>
          <c:showCatName val="0"/>
          <c:showSerName val="0"/>
          <c:showPercent val="0"/>
          <c:showBubbleSize val="0"/>
        </c:dLbls>
        <c:gapWidth val="150"/>
        <c:overlap val="100"/>
        <c:axId val="1681169343"/>
        <c:axId val="1681171023"/>
      </c:barChart>
      <c:catAx>
        <c:axId val="1681169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81171023"/>
        <c:crosses val="autoZero"/>
        <c:auto val="1"/>
        <c:lblAlgn val="ctr"/>
        <c:lblOffset val="100"/>
        <c:noMultiLvlLbl val="0"/>
      </c:catAx>
      <c:valAx>
        <c:axId val="168117102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81169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95000"/>
                </a:schemeClr>
              </a:solidFill>
              <a:ln w="19050">
                <a:noFill/>
              </a:ln>
              <a:effectLst/>
            </c:spPr>
            <c:extLst>
              <c:ext xmlns:c16="http://schemas.microsoft.com/office/drawing/2014/chart" uri="{C3380CC4-5D6E-409C-BE32-E72D297353CC}">
                <c16:uniqueId val="{00000001-1458-C549-87AF-275B35635CC0}"/>
              </c:ext>
            </c:extLst>
          </c:dPt>
          <c:dPt>
            <c:idx val="1"/>
            <c:bubble3D val="0"/>
            <c:spPr>
              <a:solidFill>
                <a:schemeClr val="accent2"/>
              </a:solidFill>
              <a:ln w="19050">
                <a:noFill/>
              </a:ln>
              <a:effectLst/>
            </c:spPr>
            <c:extLst>
              <c:ext xmlns:c16="http://schemas.microsoft.com/office/drawing/2014/chart" uri="{C3380CC4-5D6E-409C-BE32-E72D297353CC}">
                <c16:uniqueId val="{00000003-1458-C549-87AF-275B35635CC0}"/>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1458-C549-87AF-275B35635CC0}"/>
            </c:ext>
          </c:extLst>
        </c:ser>
        <c:dLbls>
          <c:showLegendKey val="0"/>
          <c:showVal val="0"/>
          <c:showCatName val="0"/>
          <c:showSerName val="0"/>
          <c:showPercent val="0"/>
          <c:showBubbleSize val="0"/>
          <c:showLeaderLines val="1"/>
        </c:dLbls>
        <c:firstSliceAng val="148"/>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3"/>
            </a:solidFill>
            <a:ln>
              <a:noFill/>
            </a:ln>
            <a:effectLst/>
          </c:spPr>
          <c:invertIfNegative val="0"/>
          <c:cat>
            <c:strRef>
              <c:f>Sheet1!$A$2:$A$3</c:f>
              <c:strCache>
                <c:ptCount val="2"/>
                <c:pt idx="0">
                  <c:v>June</c:v>
                </c:pt>
                <c:pt idx="1">
                  <c:v>July</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9B05-5949-B787-CF6E9AF95914}"/>
            </c:ext>
          </c:extLst>
        </c:ser>
        <c:ser>
          <c:idx val="1"/>
          <c:order val="1"/>
          <c:tx>
            <c:strRef>
              <c:f>Sheet1!$C$1</c:f>
              <c:strCache>
                <c:ptCount val="1"/>
                <c:pt idx="0">
                  <c:v>Series 2</c:v>
                </c:pt>
              </c:strCache>
            </c:strRef>
          </c:tx>
          <c:spPr>
            <a:solidFill>
              <a:schemeClr val="accent3">
                <a:lumMod val="60000"/>
                <a:lumOff val="40000"/>
              </a:schemeClr>
            </a:solidFill>
            <a:ln>
              <a:noFill/>
            </a:ln>
            <a:effectLst/>
          </c:spPr>
          <c:invertIfNegative val="0"/>
          <c:cat>
            <c:strRef>
              <c:f>Sheet1!$A$2:$A$3</c:f>
              <c:strCache>
                <c:ptCount val="2"/>
                <c:pt idx="0">
                  <c:v>June</c:v>
                </c:pt>
                <c:pt idx="1">
                  <c:v>July</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9B05-5949-B787-CF6E9AF95914}"/>
            </c:ext>
          </c:extLst>
        </c:ser>
        <c:ser>
          <c:idx val="2"/>
          <c:order val="2"/>
          <c:tx>
            <c:strRef>
              <c:f>Sheet1!$D$1</c:f>
              <c:strCache>
                <c:ptCount val="1"/>
                <c:pt idx="0">
                  <c:v>Series 3</c:v>
                </c:pt>
              </c:strCache>
            </c:strRef>
          </c:tx>
          <c:spPr>
            <a:solidFill>
              <a:schemeClr val="accent3">
                <a:lumMod val="60000"/>
                <a:lumOff val="40000"/>
              </a:schemeClr>
            </a:solidFill>
            <a:ln>
              <a:noFill/>
            </a:ln>
            <a:effectLst/>
          </c:spPr>
          <c:invertIfNegative val="0"/>
          <c:cat>
            <c:strRef>
              <c:f>Sheet1!$A$2:$A$3</c:f>
              <c:strCache>
                <c:ptCount val="2"/>
                <c:pt idx="0">
                  <c:v>June</c:v>
                </c:pt>
                <c:pt idx="1">
                  <c:v>July</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9B05-5949-B787-CF6E9AF95914}"/>
            </c:ext>
          </c:extLst>
        </c:ser>
        <c:dLbls>
          <c:showLegendKey val="0"/>
          <c:showVal val="0"/>
          <c:showCatName val="0"/>
          <c:showSerName val="0"/>
          <c:showPercent val="0"/>
          <c:showBubbleSize val="0"/>
        </c:dLbls>
        <c:gapWidth val="150"/>
        <c:overlap val="100"/>
        <c:axId val="1681169343"/>
        <c:axId val="1681171023"/>
      </c:barChart>
      <c:catAx>
        <c:axId val="1681169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81171023"/>
        <c:crosses val="autoZero"/>
        <c:auto val="1"/>
        <c:lblAlgn val="ctr"/>
        <c:lblOffset val="100"/>
        <c:noMultiLvlLbl val="0"/>
      </c:catAx>
      <c:valAx>
        <c:axId val="168117102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81169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76200" cap="rnd">
              <a:solidFill>
                <a:schemeClr val="accent4"/>
              </a:solidFill>
              <a:round/>
            </a:ln>
            <a:effectLst/>
          </c:spPr>
          <c:marker>
            <c:symbol val="none"/>
          </c:marker>
          <c:cat>
            <c:strRef>
              <c:f>Sheet1!$A$2:$A$5</c:f>
              <c:strCache>
                <c:ptCount val="4"/>
                <c:pt idx="0">
                  <c:v>Jan</c:v>
                </c:pt>
                <c:pt idx="1">
                  <c:v>Feb</c:v>
                </c:pt>
                <c:pt idx="2">
                  <c:v>Mar</c:v>
                </c:pt>
                <c:pt idx="3">
                  <c:v>Apr</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670D-1B46-A31F-C19A7868E6F2}"/>
            </c:ext>
          </c:extLst>
        </c:ser>
        <c:ser>
          <c:idx val="1"/>
          <c:order val="1"/>
          <c:tx>
            <c:strRef>
              <c:f>Sheet1!$C$1</c:f>
              <c:strCache>
                <c:ptCount val="1"/>
                <c:pt idx="0">
                  <c:v>Series 2</c:v>
                </c:pt>
              </c:strCache>
            </c:strRef>
          </c:tx>
          <c:spPr>
            <a:ln w="76200" cap="rnd">
              <a:solidFill>
                <a:schemeClr val="accent4"/>
              </a:solidFill>
              <a:round/>
            </a:ln>
            <a:effectLst/>
          </c:spPr>
          <c:marker>
            <c:symbol val="none"/>
          </c:marker>
          <c:cat>
            <c:strRef>
              <c:f>Sheet1!$A$2:$A$5</c:f>
              <c:strCache>
                <c:ptCount val="4"/>
                <c:pt idx="0">
                  <c:v>Jan</c:v>
                </c:pt>
                <c:pt idx="1">
                  <c:v>Feb</c:v>
                </c:pt>
                <c:pt idx="2">
                  <c:v>Mar</c:v>
                </c:pt>
                <c:pt idx="3">
                  <c:v>Apr</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670D-1B46-A31F-C19A7868E6F2}"/>
            </c:ext>
          </c:extLst>
        </c:ser>
        <c:dLbls>
          <c:showLegendKey val="0"/>
          <c:showVal val="0"/>
          <c:showCatName val="0"/>
          <c:showSerName val="0"/>
          <c:showPercent val="0"/>
          <c:showBubbleSize val="0"/>
        </c:dLbls>
        <c:smooth val="0"/>
        <c:axId val="1704113855"/>
        <c:axId val="1682008847"/>
      </c:lineChart>
      <c:catAx>
        <c:axId val="170411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682008847"/>
        <c:crosses val="autoZero"/>
        <c:auto val="1"/>
        <c:lblAlgn val="ctr"/>
        <c:lblOffset val="100"/>
        <c:noMultiLvlLbl val="0"/>
      </c:catAx>
      <c:valAx>
        <c:axId val="16820088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1704113855"/>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lvl>
      </cx:numDim>
    </cx:data>
  </cx:chartData>
  <cx:chart>
    <cx:plotArea>
      <cx:plotAreaRegion>
        <cx:series layoutId="clusteredColumn" uniqueId="{5E7B779F-DBD5-1044-86D4-A6A264C658B5}">
          <cx:tx>
            <cx:txData>
              <cx:f>Sheet1!$A$1</cx:f>
              <cx:v>Series1</cx:v>
            </cx:txData>
          </cx:tx>
          <cx:spPr>
            <a:solidFill>
              <a:schemeClr val="accent1"/>
            </a:solidFill>
          </cx:spPr>
          <cx:dataPt idx="1">
            <cx:spPr>
              <a:solidFill>
                <a:srgbClr val="073D59">
                  <a:lumMod val="50000"/>
                  <a:lumOff val="50000"/>
                </a:srgbClr>
              </a:solidFill>
            </cx:spPr>
          </cx:dataPt>
          <cx:dataPt idx="2">
            <cx:spPr>
              <a:solidFill>
                <a:srgbClr val="073D59">
                  <a:lumMod val="25000"/>
                  <a:lumOff val="75000"/>
                </a:srgbClr>
              </a:solidFill>
            </cx:spPr>
          </cx:dataPt>
          <cx:dataPt idx="3">
            <cx:spPr>
              <a:solidFill>
                <a:srgbClr val="073D59">
                  <a:lumMod val="10000"/>
                  <a:lumOff val="90000"/>
                </a:srgbClr>
              </a:solidFill>
              <a:effectLst>
                <a:outerShdw blurRad="50800" dist="50800" dir="5400000" sx="1000" sy="1000" algn="ctr" rotWithShape="0">
                  <a:srgbClr val="000000">
                    <a:alpha val="43137"/>
                  </a:srgbClr>
                </a:outerShdw>
              </a:effectLst>
            </cx:spPr>
          </cx:dataPt>
          <cx:dataId val="0"/>
          <cx:layoutPr>
            <cx:binning intervalClosed="r" overflow="auto">
              <cx:binSize val="3.2999999999999998"/>
            </cx:binning>
          </cx:layoutPr>
        </cx:series>
      </cx:plotAreaRegion>
      <cx:axis id="0" hidden="1">
        <cx:catScaling gapWidth="0"/>
        <cx:tickLabels/>
        <cx:txPr>
          <a:bodyPr vertOverflow="overflow" horzOverflow="overflow" wrap="square" lIns="0" tIns="0" rIns="0" bIns="0"/>
          <a:lstStyle/>
          <a:p>
            <a:pPr algn="ctr" rtl="0">
              <a:defRPr sz="2400" b="0" i="0">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2400" b="0" i="0">
              <a:solidFill>
                <a:schemeClr val="tx1"/>
              </a:solidFill>
              <a:latin typeface="Century Gothic" panose="020B0502020202020204" pitchFamily="34" charset="0"/>
              <a:ea typeface="Lato" panose="020F0502020204030203" pitchFamily="34" charset="0"/>
              <a:cs typeface="Lato" panose="020F0502020204030203" pitchFamily="34" charset="0"/>
            </a:endParaRPr>
          </a:p>
        </cx:txPr>
      </cx:axis>
      <cx:axis id="1">
        <cx:valScaling/>
        <cx:majorGridlines/>
        <cx:tickLabels/>
        <cx:txPr>
          <a:bodyPr vertOverflow="overflow" horzOverflow="overflow" wrap="square" lIns="0" tIns="0" rIns="0" bIns="0"/>
          <a:lstStyle/>
          <a:p>
            <a:pPr algn="ctr" rtl="0">
              <a:defRPr sz="2400" b="0" i="0">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2400" b="0" i="0">
              <a:solidFill>
                <a:schemeClr val="tx1"/>
              </a:solidFill>
              <a:latin typeface="Century Gothic" panose="020B0502020202020204" pitchFamily="34" charset="0"/>
              <a:ea typeface="Lato" panose="020F0502020204030203" pitchFamily="34" charset="0"/>
              <a:cs typeface="Lato" panose="020F0502020204030203" pitchFamily="34" charset="0"/>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lvl>
      </cx:numDim>
    </cx:data>
  </cx:chartData>
  <cx:chart>
    <cx:plotArea>
      <cx:plotAreaRegion>
        <cx:series layoutId="clusteredColumn" uniqueId="{5E7B779F-DBD5-1044-86D4-A6A264C658B5}">
          <cx:tx>
            <cx:txData>
              <cx:f>Sheet1!$A$1</cx:f>
              <cx:v>Series1</cx:v>
            </cx:txData>
          </cx:tx>
          <cx:spPr>
            <a:solidFill>
              <a:schemeClr val="accent1"/>
            </a:solidFill>
          </cx:spPr>
          <cx:dataId val="0"/>
          <cx:layoutPr>
            <cx:binning intervalClosed="r"/>
          </cx:layoutPr>
        </cx:series>
      </cx:plotAreaRegion>
      <cx:axis id="0" hidden="1">
        <cx:catScaling gapWidth="0"/>
        <cx:tickLabels/>
        <cx:txPr>
          <a:bodyPr vertOverflow="overflow" horzOverflow="overflow" wrap="square" lIns="0" tIns="0" rIns="0" bIns="0"/>
          <a:lstStyle/>
          <a:p>
            <a:pPr algn="ctr" rtl="0">
              <a:defRPr sz="2400" b="0" i="0">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2400" b="0" i="0">
              <a:solidFill>
                <a:schemeClr val="tx1"/>
              </a:solidFill>
              <a:latin typeface="Century Gothic" panose="020B0502020202020204" pitchFamily="34" charset="0"/>
              <a:ea typeface="Lato" panose="020F0502020204030203" pitchFamily="34" charset="0"/>
              <a:cs typeface="Lato" panose="020F0502020204030203" pitchFamily="34" charset="0"/>
            </a:endParaRPr>
          </a:p>
        </cx:txPr>
      </cx:axis>
      <cx:axis id="1">
        <cx:valScaling max="8"/>
        <cx:majorGridlines/>
        <cx:tickLabels/>
        <cx:txPr>
          <a:bodyPr vertOverflow="overflow" horzOverflow="overflow" wrap="square" lIns="0" tIns="0" rIns="0" bIns="0"/>
          <a:lstStyle/>
          <a:p>
            <a:pPr algn="ctr" rtl="0">
              <a:defRPr sz="1800" b="0" i="0">
                <a:solidFill>
                  <a:schemeClr val="tx1"/>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1800" b="0" i="0">
              <a:solidFill>
                <a:schemeClr val="tx1"/>
              </a:solidFill>
              <a:latin typeface="Century Gothic" panose="020B0502020202020204" pitchFamily="34" charset="0"/>
              <a:ea typeface="Lato" panose="020F0502020204030203" pitchFamily="34" charset="0"/>
              <a:cs typeface="Lato" panose="020F0502020204030203" pitchFamily="34" charset="0"/>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entury Gothic" panose="020B0502020202020204" pitchFamily="34" charset="0"/>
              </a:defRPr>
            </a:lvl1pPr>
          </a:lstStyle>
          <a:p>
            <a:fld id="{819824C1-3D05-2945-8CAD-B16B27066FBC}" type="datetimeFigureOut">
              <a:rPr lang="en-US" smtClean="0"/>
              <a:pPr/>
              <a:t>10/1/20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entury Gothic" panose="020B0502020202020204" pitchFamily="34" charset="0"/>
              </a:defRPr>
            </a:lvl1pPr>
          </a:lstStyle>
          <a:p>
            <a:fld id="{BF54F874-8904-1140-9345-65A2416DE114}" type="slidenum">
              <a:rPr lang="en-US" smtClean="0"/>
              <a:pPr/>
              <a:t>‹#›</a:t>
            </a:fld>
            <a:endParaRPr lang="en-US" dirty="0"/>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b="0" i="0" kern="1200">
        <a:solidFill>
          <a:schemeClr val="tx1"/>
        </a:solidFill>
        <a:latin typeface="Century Gothic" panose="020B0502020202020204"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b="0" i="0">
                <a:solidFill>
                  <a:schemeClr val="tx1">
                    <a:tint val="75000"/>
                  </a:schemeClr>
                </a:solidFill>
                <a:latin typeface="Century Gothic" panose="020B0502020202020204" pitchFamily="34" charset="0"/>
              </a:defRPr>
            </a:lvl1pPr>
          </a:lstStyle>
          <a:p>
            <a:fld id="{FD6C28C6-E2AE-1B43-BE6B-3934904A9C5D}" type="datetimeFigureOut">
              <a:rPr lang="en-US" smtClean="0"/>
              <a:pPr/>
              <a:t>10/1/20</a:t>
            </a:fld>
            <a:endParaRPr lang="en-US" dirty="0"/>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b="0" i="0">
                <a:solidFill>
                  <a:schemeClr val="tx1">
                    <a:tint val="75000"/>
                  </a:schemeClr>
                </a:solidFill>
                <a:latin typeface="Century Gothic" panose="020B0502020202020204" pitchFamily="34" charset="0"/>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b="0" i="0">
                <a:solidFill>
                  <a:schemeClr val="tx1">
                    <a:tint val="75000"/>
                  </a:schemeClr>
                </a:solidFill>
                <a:latin typeface="Century Gothic" panose="020B0502020202020204" pitchFamily="34" charset="0"/>
              </a:defRPr>
            </a:lvl1pPr>
          </a:lstStyle>
          <a:p>
            <a:fld id="{5B5AEA49-F56D-844B-96A4-0E7B5754BBC1}" type="slidenum">
              <a:rPr lang="en-US" smtClean="0"/>
              <a:pPr/>
              <a:t>‹#›</a:t>
            </a:fld>
            <a:endParaRPr lang="en-US" dirty="0"/>
          </a:p>
        </p:txBody>
      </p:sp>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b="0" i="0" kern="1200">
          <a:solidFill>
            <a:schemeClr val="tx1"/>
          </a:solidFill>
          <a:latin typeface="Century Gothic" panose="020B0502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Century Gothic" panose="020B0502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Century Gothic" panose="020B0502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Century Gothic" panose="020B0502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xml"/><Relationship Id="rId4" Type="http://schemas.openxmlformats.org/officeDocument/2006/relationships/chart" Target="../charts/chart14.xml"/></Relationships>
</file>

<file path=ppt/slides/_rels/slide1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1.xml"/><Relationship Id="rId5" Type="http://schemas.openxmlformats.org/officeDocument/2006/relationships/chart" Target="../charts/chart18.xml"/><Relationship Id="rId4" Type="http://schemas.openxmlformats.org/officeDocument/2006/relationships/chart" Target="../charts/chart17.xml"/></Relationships>
</file>

<file path=ppt/slides/_rels/slide1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1.xml"/><Relationship Id="rId4" Type="http://schemas.openxmlformats.org/officeDocument/2006/relationships/chart" Target="../charts/chart24.xml"/></Relationships>
</file>

<file path=ppt/slides/_rels/slide1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1.xml"/><Relationship Id="rId4" Type="http://schemas.openxmlformats.org/officeDocument/2006/relationships/chart" Target="../charts/chart30.xml"/></Relationships>
</file>

<file path=ppt/slides/_rels/slide19.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2.xml"/><Relationship Id="rId1" Type="http://schemas.openxmlformats.org/officeDocument/2006/relationships/slideLayout" Target="../slideLayouts/slideLayout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DAEFDFA7-1D36-474D-9653-7CDF60853F3D}"/>
              </a:ext>
            </a:extLst>
          </p:cNvPr>
          <p:cNvSpPr/>
          <p:nvPr/>
        </p:nvSpPr>
        <p:spPr>
          <a:xfrm>
            <a:off x="16121795" y="4082144"/>
            <a:ext cx="7370230" cy="872828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59" name="Rectangle 58">
            <a:extLst>
              <a:ext uri="{FF2B5EF4-FFF2-40B4-BE49-F238E27FC236}">
                <a16:creationId xmlns:a16="http://schemas.microsoft.com/office/drawing/2014/main" id="{1A339B5C-4E68-614A-A54D-B2F9A3D71206}"/>
              </a:ext>
            </a:extLst>
          </p:cNvPr>
          <p:cNvSpPr/>
          <p:nvPr/>
        </p:nvSpPr>
        <p:spPr>
          <a:xfrm>
            <a:off x="20717448" y="5330044"/>
            <a:ext cx="2102256" cy="94416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9" name="Rectangle 78">
            <a:extLst>
              <a:ext uri="{FF2B5EF4-FFF2-40B4-BE49-F238E27FC236}">
                <a16:creationId xmlns:a16="http://schemas.microsoft.com/office/drawing/2014/main" id="{36BF88EB-9490-9249-8166-3C657BBF54C8}"/>
              </a:ext>
            </a:extLst>
          </p:cNvPr>
          <p:cNvSpPr/>
          <p:nvPr/>
        </p:nvSpPr>
        <p:spPr>
          <a:xfrm>
            <a:off x="8536432" y="4082144"/>
            <a:ext cx="7370230" cy="872828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57" name="Rectangle 56">
            <a:extLst>
              <a:ext uri="{FF2B5EF4-FFF2-40B4-BE49-F238E27FC236}">
                <a16:creationId xmlns:a16="http://schemas.microsoft.com/office/drawing/2014/main" id="{FEFDE630-500E-7E44-AFD2-46C59C5F9AE3}"/>
              </a:ext>
            </a:extLst>
          </p:cNvPr>
          <p:cNvSpPr/>
          <p:nvPr/>
        </p:nvSpPr>
        <p:spPr>
          <a:xfrm>
            <a:off x="13275248" y="5330044"/>
            <a:ext cx="2102256" cy="94416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8" name="Rectangle 77">
            <a:extLst>
              <a:ext uri="{FF2B5EF4-FFF2-40B4-BE49-F238E27FC236}">
                <a16:creationId xmlns:a16="http://schemas.microsoft.com/office/drawing/2014/main" id="{90B8E1D9-B867-EF48-89A1-27B4423C7450}"/>
              </a:ext>
            </a:extLst>
          </p:cNvPr>
          <p:cNvSpPr/>
          <p:nvPr/>
        </p:nvSpPr>
        <p:spPr>
          <a:xfrm>
            <a:off x="951069" y="4082144"/>
            <a:ext cx="7370230" cy="872828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entury Gothic" panose="020B0502020202020204" pitchFamily="34" charset="0"/>
            </a:endParaRPr>
          </a:p>
        </p:txBody>
      </p:sp>
      <p:sp>
        <p:nvSpPr>
          <p:cNvPr id="54" name="Rectangle 53">
            <a:extLst>
              <a:ext uri="{FF2B5EF4-FFF2-40B4-BE49-F238E27FC236}">
                <a16:creationId xmlns:a16="http://schemas.microsoft.com/office/drawing/2014/main" id="{71974691-C85C-C647-833C-98BF3D1E4F9A}"/>
              </a:ext>
            </a:extLst>
          </p:cNvPr>
          <p:cNvSpPr/>
          <p:nvPr/>
        </p:nvSpPr>
        <p:spPr>
          <a:xfrm>
            <a:off x="5706048" y="5330044"/>
            <a:ext cx="2102256" cy="944167"/>
          </a:xfrm>
          <a:prstGeom prst="rect">
            <a:avLst/>
          </a:prstGeom>
          <a:solidFill>
            <a:srgbClr val="073D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62" name="TextBox 61">
            <a:extLst>
              <a:ext uri="{FF2B5EF4-FFF2-40B4-BE49-F238E27FC236}">
                <a16:creationId xmlns:a16="http://schemas.microsoft.com/office/drawing/2014/main" id="{F0FADAC2-5606-514D-9834-46564937C52C}"/>
              </a:ext>
            </a:extLst>
          </p:cNvPr>
          <p:cNvSpPr txBox="1"/>
          <p:nvPr/>
        </p:nvSpPr>
        <p:spPr>
          <a:xfrm>
            <a:off x="1675071" y="5512019"/>
            <a:ext cx="2102255"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Finance</a:t>
            </a:r>
          </a:p>
        </p:txBody>
      </p:sp>
      <p:sp>
        <p:nvSpPr>
          <p:cNvPr id="63" name="TextBox 62">
            <a:extLst>
              <a:ext uri="{FF2B5EF4-FFF2-40B4-BE49-F238E27FC236}">
                <a16:creationId xmlns:a16="http://schemas.microsoft.com/office/drawing/2014/main" id="{C3BA8460-E1E7-DB4B-BAAE-52B1CA051E8E}"/>
              </a:ext>
            </a:extLst>
          </p:cNvPr>
          <p:cNvSpPr txBox="1"/>
          <p:nvPr/>
        </p:nvSpPr>
        <p:spPr>
          <a:xfrm>
            <a:off x="2024123" y="10503388"/>
            <a:ext cx="5286133" cy="1047210"/>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16" name="CuadroTexto 350">
            <a:extLst>
              <a:ext uri="{FF2B5EF4-FFF2-40B4-BE49-F238E27FC236}">
                <a16:creationId xmlns:a16="http://schemas.microsoft.com/office/drawing/2014/main" id="{1C5290E1-0B65-7C41-AA37-2E4175D3F331}"/>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7" name="CuadroTexto 351">
            <a:extLst>
              <a:ext uri="{FF2B5EF4-FFF2-40B4-BE49-F238E27FC236}">
                <a16:creationId xmlns:a16="http://schemas.microsoft.com/office/drawing/2014/main" id="{9D34F71A-6B01-EA4F-B7F8-5C98BA6D7D80}"/>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8" name="Rectangle 45">
            <a:extLst>
              <a:ext uri="{FF2B5EF4-FFF2-40B4-BE49-F238E27FC236}">
                <a16:creationId xmlns:a16="http://schemas.microsoft.com/office/drawing/2014/main" id="{0AB4241E-B287-BB42-B573-10212D859DC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19" name="Group 18">
            <a:extLst>
              <a:ext uri="{FF2B5EF4-FFF2-40B4-BE49-F238E27FC236}">
                <a16:creationId xmlns:a16="http://schemas.microsoft.com/office/drawing/2014/main" id="{1D88D562-AE31-B14E-971C-E3C04C255848}"/>
              </a:ext>
            </a:extLst>
          </p:cNvPr>
          <p:cNvGrpSpPr/>
          <p:nvPr/>
        </p:nvGrpSpPr>
        <p:grpSpPr>
          <a:xfrm>
            <a:off x="1333675" y="7246290"/>
            <a:ext cx="6434383" cy="2455043"/>
            <a:chOff x="17112034" y="6594601"/>
            <a:chExt cx="6434383" cy="2455043"/>
          </a:xfrm>
        </p:grpSpPr>
        <p:grpSp>
          <p:nvGrpSpPr>
            <p:cNvPr id="20" name="Group 19">
              <a:extLst>
                <a:ext uri="{FF2B5EF4-FFF2-40B4-BE49-F238E27FC236}">
                  <a16:creationId xmlns:a16="http://schemas.microsoft.com/office/drawing/2014/main" id="{8F36DE6D-9981-5947-9829-4480F8592ABF}"/>
                </a:ext>
              </a:extLst>
            </p:cNvPr>
            <p:cNvGrpSpPr/>
            <p:nvPr/>
          </p:nvGrpSpPr>
          <p:grpSpPr>
            <a:xfrm>
              <a:off x="17819729" y="6783654"/>
              <a:ext cx="4520429" cy="2265990"/>
              <a:chOff x="1885950" y="5205413"/>
              <a:chExt cx="3727450" cy="1868487"/>
            </a:xfrm>
          </p:grpSpPr>
          <p:sp>
            <p:nvSpPr>
              <p:cNvPr id="28" name="Freeform 1">
                <a:extLst>
                  <a:ext uri="{FF2B5EF4-FFF2-40B4-BE49-F238E27FC236}">
                    <a16:creationId xmlns:a16="http://schemas.microsoft.com/office/drawing/2014/main" id="{6862DE57-4669-9B4C-B846-A07B23368AE8}"/>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1">
                  <a:lumMod val="50000"/>
                  <a:lumOff val="5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29" name="Freeform 2">
                <a:extLst>
                  <a:ext uri="{FF2B5EF4-FFF2-40B4-BE49-F238E27FC236}">
                    <a16:creationId xmlns:a16="http://schemas.microsoft.com/office/drawing/2014/main" id="{B1CC7724-5A05-BE40-B29A-152D20EFC209}"/>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1">
                  <a:lumMod val="25000"/>
                  <a:lumOff val="75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30" name="Freeform 3">
                <a:extLst>
                  <a:ext uri="{FF2B5EF4-FFF2-40B4-BE49-F238E27FC236}">
                    <a16:creationId xmlns:a16="http://schemas.microsoft.com/office/drawing/2014/main" id="{E0EF9FDC-D741-8A41-AEBB-829A71CD6688}"/>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1"/>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31" name="Freeform 4">
                <a:extLst>
                  <a:ext uri="{FF2B5EF4-FFF2-40B4-BE49-F238E27FC236}">
                    <a16:creationId xmlns:a16="http://schemas.microsoft.com/office/drawing/2014/main" id="{FE45C520-4E0F-EF4B-9790-6263F84EC34A}"/>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1">
                  <a:lumMod val="10000"/>
                  <a:lumOff val="9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grpSp>
        <p:grpSp>
          <p:nvGrpSpPr>
            <p:cNvPr id="21" name="Group 20">
              <a:extLst>
                <a:ext uri="{FF2B5EF4-FFF2-40B4-BE49-F238E27FC236}">
                  <a16:creationId xmlns:a16="http://schemas.microsoft.com/office/drawing/2014/main" id="{5B1D2EB1-0AE2-B945-A2EE-ED9F35AB71E2}"/>
                </a:ext>
              </a:extLst>
            </p:cNvPr>
            <p:cNvGrpSpPr/>
            <p:nvPr/>
          </p:nvGrpSpPr>
          <p:grpSpPr>
            <a:xfrm rot="17035031">
              <a:off x="19018495" y="7557089"/>
              <a:ext cx="751136" cy="1880028"/>
              <a:chOff x="8215469" y="4334182"/>
              <a:chExt cx="1001485" cy="2506628"/>
            </a:xfrm>
            <a:solidFill>
              <a:schemeClr val="tx1"/>
            </a:solidFill>
          </p:grpSpPr>
          <p:sp>
            <p:nvSpPr>
              <p:cNvPr id="26" name="Rounded Rectangle 25">
                <a:extLst>
                  <a:ext uri="{FF2B5EF4-FFF2-40B4-BE49-F238E27FC236}">
                    <a16:creationId xmlns:a16="http://schemas.microsoft.com/office/drawing/2014/main" id="{4A1B6305-1FE1-3A41-8E5A-FBE7608EB688}"/>
                  </a:ext>
                </a:extLst>
              </p:cNvPr>
              <p:cNvSpPr/>
              <p:nvPr/>
            </p:nvSpPr>
            <p:spPr>
              <a:xfrm>
                <a:off x="8481683" y="4702630"/>
                <a:ext cx="469059" cy="21381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27" name="Chevron 26">
                <a:extLst>
                  <a:ext uri="{FF2B5EF4-FFF2-40B4-BE49-F238E27FC236}">
                    <a16:creationId xmlns:a16="http://schemas.microsoft.com/office/drawing/2014/main" id="{71A20BA5-BF6F-8143-A0CF-1D2BD7000E51}"/>
                  </a:ext>
                </a:extLst>
              </p:cNvPr>
              <p:cNvSpPr/>
              <p:nvPr/>
            </p:nvSpPr>
            <p:spPr>
              <a:xfrm rot="16200000">
                <a:off x="8215469" y="4334182"/>
                <a:ext cx="1001485" cy="100148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Century Gothic" panose="020B0502020202020204" pitchFamily="34" charset="0"/>
                </a:endParaRPr>
              </a:p>
            </p:txBody>
          </p:sp>
        </p:grpSp>
        <p:sp>
          <p:nvSpPr>
            <p:cNvPr id="22" name="TextBox 21">
              <a:extLst>
                <a:ext uri="{FF2B5EF4-FFF2-40B4-BE49-F238E27FC236}">
                  <a16:creationId xmlns:a16="http://schemas.microsoft.com/office/drawing/2014/main" id="{9F21503C-6B90-F04B-8396-3323A4B5D9F3}"/>
                </a:ext>
              </a:extLst>
            </p:cNvPr>
            <p:cNvSpPr txBox="1"/>
            <p:nvPr/>
          </p:nvSpPr>
          <p:spPr>
            <a:xfrm>
              <a:off x="17112034" y="8097021"/>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Low</a:t>
              </a:r>
            </a:p>
          </p:txBody>
        </p:sp>
        <p:sp>
          <p:nvSpPr>
            <p:cNvPr id="23" name="TextBox 22">
              <a:extLst>
                <a:ext uri="{FF2B5EF4-FFF2-40B4-BE49-F238E27FC236}">
                  <a16:creationId xmlns:a16="http://schemas.microsoft.com/office/drawing/2014/main" id="{83DBD9FF-EF44-FA47-BE0D-2D7F5835BE08}"/>
                </a:ext>
              </a:extLst>
            </p:cNvPr>
            <p:cNvSpPr txBox="1"/>
            <p:nvPr/>
          </p:nvSpPr>
          <p:spPr>
            <a:xfrm>
              <a:off x="17606265" y="6627943"/>
              <a:ext cx="1534857" cy="461665"/>
            </a:xfrm>
            <a:prstGeom prst="rect">
              <a:avLst/>
            </a:prstGeom>
            <a:noFill/>
            <a:ln>
              <a:noFill/>
            </a:ln>
          </p:spPr>
          <p:txBody>
            <a:bodyPr wrap="square" rtlCol="0">
              <a:spAutoFit/>
            </a:bodyPr>
            <a:lstStyle/>
            <a:p>
              <a:pPr algn="ctr"/>
              <a:r>
                <a:rPr lang="en-US" sz="2400" dirty="0">
                  <a:latin typeface="Century Gothic" panose="020B0502020202020204" pitchFamily="34" charset="0"/>
                  <a:ea typeface="Lato" panose="020F0502020204030203" pitchFamily="34" charset="0"/>
                  <a:cs typeface="Lato" panose="020F0502020204030203" pitchFamily="34" charset="0"/>
                </a:rPr>
                <a:t>Medium</a:t>
              </a:r>
            </a:p>
          </p:txBody>
        </p:sp>
        <p:sp>
          <p:nvSpPr>
            <p:cNvPr id="24" name="TextBox 23">
              <a:extLst>
                <a:ext uri="{FF2B5EF4-FFF2-40B4-BE49-F238E27FC236}">
                  <a16:creationId xmlns:a16="http://schemas.microsoft.com/office/drawing/2014/main" id="{B218ACFF-445E-3344-B899-4CDA990E3583}"/>
                </a:ext>
              </a:extLst>
            </p:cNvPr>
            <p:cNvSpPr txBox="1"/>
            <p:nvPr/>
          </p:nvSpPr>
          <p:spPr>
            <a:xfrm>
              <a:off x="21546737" y="6594601"/>
              <a:ext cx="1734858" cy="830997"/>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Medium </a:t>
              </a:r>
            </a:p>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sp>
          <p:nvSpPr>
            <p:cNvPr id="25" name="TextBox 24">
              <a:extLst>
                <a:ext uri="{FF2B5EF4-FFF2-40B4-BE49-F238E27FC236}">
                  <a16:creationId xmlns:a16="http://schemas.microsoft.com/office/drawing/2014/main" id="{2BF3704D-766C-E149-9F83-0D7F547F4BD6}"/>
                </a:ext>
              </a:extLst>
            </p:cNvPr>
            <p:cNvSpPr txBox="1"/>
            <p:nvPr/>
          </p:nvSpPr>
          <p:spPr>
            <a:xfrm>
              <a:off x="22340158" y="8097021"/>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grpSp>
      <p:sp>
        <p:nvSpPr>
          <p:cNvPr id="32" name="CuadroTexto 350">
            <a:extLst>
              <a:ext uri="{FF2B5EF4-FFF2-40B4-BE49-F238E27FC236}">
                <a16:creationId xmlns:a16="http://schemas.microsoft.com/office/drawing/2014/main" id="{14D5DAF2-C927-BD43-AB71-BA13238B24B0}"/>
              </a:ext>
            </a:extLst>
          </p:cNvPr>
          <p:cNvSpPr txBox="1"/>
          <p:nvPr/>
        </p:nvSpPr>
        <p:spPr>
          <a:xfrm>
            <a:off x="5810914" y="5386630"/>
            <a:ext cx="1944763" cy="830997"/>
          </a:xfrm>
          <a:prstGeom prst="rect">
            <a:avLst/>
          </a:prstGeom>
          <a:noFill/>
        </p:spPr>
        <p:txBody>
          <a:bodyPr wrap="none" rtlCol="0">
            <a:spAutoFit/>
          </a:bodyPr>
          <a:lstStyle/>
          <a:p>
            <a:pPr algn="ctr"/>
            <a:r>
              <a:rPr lang="en-US" sz="4800" dirty="0">
                <a:solidFill>
                  <a:schemeClr val="bg1"/>
                </a:solidFill>
                <a:latin typeface="Century Gothic" panose="020B0502020202020204" pitchFamily="34" charset="0"/>
                <a:ea typeface="Lato Heavy" charset="0"/>
                <a:cs typeface="Poppins" pitchFamily="2" charset="77"/>
              </a:rPr>
              <a:t>$1.5M</a:t>
            </a:r>
          </a:p>
        </p:txBody>
      </p:sp>
      <p:sp>
        <p:nvSpPr>
          <p:cNvPr id="34" name="TextBox 33">
            <a:extLst>
              <a:ext uri="{FF2B5EF4-FFF2-40B4-BE49-F238E27FC236}">
                <a16:creationId xmlns:a16="http://schemas.microsoft.com/office/drawing/2014/main" id="{4F072E68-586B-6348-BF14-99136124C67F}"/>
              </a:ext>
            </a:extLst>
          </p:cNvPr>
          <p:cNvSpPr txBox="1"/>
          <p:nvPr/>
        </p:nvSpPr>
        <p:spPr>
          <a:xfrm>
            <a:off x="8998788" y="5512019"/>
            <a:ext cx="2102255"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Risk</a:t>
            </a:r>
          </a:p>
        </p:txBody>
      </p:sp>
      <p:sp>
        <p:nvSpPr>
          <p:cNvPr id="35" name="TextBox 34">
            <a:extLst>
              <a:ext uri="{FF2B5EF4-FFF2-40B4-BE49-F238E27FC236}">
                <a16:creationId xmlns:a16="http://schemas.microsoft.com/office/drawing/2014/main" id="{AB1B2E02-9C5F-8749-8215-25FD9090A4B6}"/>
              </a:ext>
            </a:extLst>
          </p:cNvPr>
          <p:cNvSpPr txBox="1"/>
          <p:nvPr/>
        </p:nvSpPr>
        <p:spPr>
          <a:xfrm>
            <a:off x="9361793" y="10503388"/>
            <a:ext cx="5286133" cy="1047210"/>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grpSp>
        <p:nvGrpSpPr>
          <p:cNvPr id="37" name="Group 36">
            <a:extLst>
              <a:ext uri="{FF2B5EF4-FFF2-40B4-BE49-F238E27FC236}">
                <a16:creationId xmlns:a16="http://schemas.microsoft.com/office/drawing/2014/main" id="{24ED5D24-0661-5245-9492-D0920C139716}"/>
              </a:ext>
            </a:extLst>
          </p:cNvPr>
          <p:cNvGrpSpPr/>
          <p:nvPr/>
        </p:nvGrpSpPr>
        <p:grpSpPr>
          <a:xfrm>
            <a:off x="9900412" y="7435343"/>
            <a:ext cx="4520429" cy="2265990"/>
            <a:chOff x="1885950" y="5205413"/>
            <a:chExt cx="3727450" cy="1868487"/>
          </a:xfrm>
        </p:grpSpPr>
        <p:sp>
          <p:nvSpPr>
            <p:cNvPr id="49" name="Freeform 1">
              <a:extLst>
                <a:ext uri="{FF2B5EF4-FFF2-40B4-BE49-F238E27FC236}">
                  <a16:creationId xmlns:a16="http://schemas.microsoft.com/office/drawing/2014/main" id="{0EAA11F6-EFF1-4B4F-924B-F0994A6B9B51}"/>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2">
                <a:lumMod val="60000"/>
                <a:lumOff val="4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50" name="Freeform 2">
              <a:extLst>
                <a:ext uri="{FF2B5EF4-FFF2-40B4-BE49-F238E27FC236}">
                  <a16:creationId xmlns:a16="http://schemas.microsoft.com/office/drawing/2014/main" id="{350B1917-0682-8D42-9FC8-A4F3CD46A7A0}"/>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2">
                <a:lumMod val="40000"/>
                <a:lumOff val="6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51" name="Freeform 3">
              <a:extLst>
                <a:ext uri="{FF2B5EF4-FFF2-40B4-BE49-F238E27FC236}">
                  <a16:creationId xmlns:a16="http://schemas.microsoft.com/office/drawing/2014/main" id="{22168724-2EF5-EB4E-9AE6-90B36D9017ED}"/>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2"/>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52" name="Freeform 4">
              <a:extLst>
                <a:ext uri="{FF2B5EF4-FFF2-40B4-BE49-F238E27FC236}">
                  <a16:creationId xmlns:a16="http://schemas.microsoft.com/office/drawing/2014/main" id="{84BBB3D7-BF54-9744-A842-F1ACF8713225}"/>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2">
                <a:lumMod val="20000"/>
                <a:lumOff val="8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grpSp>
      <p:grpSp>
        <p:nvGrpSpPr>
          <p:cNvPr id="39" name="Group 38">
            <a:extLst>
              <a:ext uri="{FF2B5EF4-FFF2-40B4-BE49-F238E27FC236}">
                <a16:creationId xmlns:a16="http://schemas.microsoft.com/office/drawing/2014/main" id="{47789E30-6C84-4A48-9534-ADD1A72B0B8B}"/>
              </a:ext>
            </a:extLst>
          </p:cNvPr>
          <p:cNvGrpSpPr/>
          <p:nvPr/>
        </p:nvGrpSpPr>
        <p:grpSpPr>
          <a:xfrm>
            <a:off x="11783411" y="7958499"/>
            <a:ext cx="751136" cy="1880028"/>
            <a:chOff x="8215469" y="4334182"/>
            <a:chExt cx="1001485" cy="2506628"/>
          </a:xfrm>
          <a:solidFill>
            <a:schemeClr val="tx1"/>
          </a:solidFill>
        </p:grpSpPr>
        <p:sp>
          <p:nvSpPr>
            <p:cNvPr id="47" name="Rounded Rectangle 46">
              <a:extLst>
                <a:ext uri="{FF2B5EF4-FFF2-40B4-BE49-F238E27FC236}">
                  <a16:creationId xmlns:a16="http://schemas.microsoft.com/office/drawing/2014/main" id="{DB0BCBE8-5462-E34F-A3AE-F783CD79D082}"/>
                </a:ext>
              </a:extLst>
            </p:cNvPr>
            <p:cNvSpPr/>
            <p:nvPr/>
          </p:nvSpPr>
          <p:spPr>
            <a:xfrm>
              <a:off x="8481683" y="4702630"/>
              <a:ext cx="469059" cy="21381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48" name="Chevron 47">
              <a:extLst>
                <a:ext uri="{FF2B5EF4-FFF2-40B4-BE49-F238E27FC236}">
                  <a16:creationId xmlns:a16="http://schemas.microsoft.com/office/drawing/2014/main" id="{28A65672-66B5-0E40-95B8-346EF8478024}"/>
                </a:ext>
              </a:extLst>
            </p:cNvPr>
            <p:cNvSpPr/>
            <p:nvPr/>
          </p:nvSpPr>
          <p:spPr>
            <a:xfrm rot="16200000">
              <a:off x="8215469" y="4334182"/>
              <a:ext cx="1001485" cy="100148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Century Gothic" panose="020B0502020202020204" pitchFamily="34" charset="0"/>
              </a:endParaRPr>
            </a:p>
          </p:txBody>
        </p:sp>
      </p:grpSp>
      <p:sp>
        <p:nvSpPr>
          <p:cNvPr id="41" name="TextBox 40">
            <a:extLst>
              <a:ext uri="{FF2B5EF4-FFF2-40B4-BE49-F238E27FC236}">
                <a16:creationId xmlns:a16="http://schemas.microsoft.com/office/drawing/2014/main" id="{84E6A532-D80F-D44D-A5E8-CDA57EFC20ED}"/>
              </a:ext>
            </a:extLst>
          </p:cNvPr>
          <p:cNvSpPr txBox="1"/>
          <p:nvPr/>
        </p:nvSpPr>
        <p:spPr>
          <a:xfrm>
            <a:off x="9192717" y="8748710"/>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Low</a:t>
            </a:r>
          </a:p>
        </p:txBody>
      </p:sp>
      <p:sp>
        <p:nvSpPr>
          <p:cNvPr id="42" name="TextBox 41">
            <a:extLst>
              <a:ext uri="{FF2B5EF4-FFF2-40B4-BE49-F238E27FC236}">
                <a16:creationId xmlns:a16="http://schemas.microsoft.com/office/drawing/2014/main" id="{FE16E044-4235-AE47-8DD7-8B1F3E5EDC24}"/>
              </a:ext>
            </a:extLst>
          </p:cNvPr>
          <p:cNvSpPr txBox="1"/>
          <p:nvPr/>
        </p:nvSpPr>
        <p:spPr>
          <a:xfrm>
            <a:off x="9686948" y="7279632"/>
            <a:ext cx="1534857" cy="461665"/>
          </a:xfrm>
          <a:prstGeom prst="rect">
            <a:avLst/>
          </a:prstGeom>
          <a:noFill/>
          <a:ln>
            <a:noFill/>
          </a:ln>
        </p:spPr>
        <p:txBody>
          <a:bodyPr wrap="square" rtlCol="0">
            <a:spAutoFit/>
          </a:bodyPr>
          <a:lstStyle/>
          <a:p>
            <a:pPr algn="ctr"/>
            <a:r>
              <a:rPr lang="en-US" sz="2400" dirty="0">
                <a:latin typeface="Century Gothic" panose="020B0502020202020204" pitchFamily="34" charset="0"/>
                <a:ea typeface="Lato" panose="020F0502020204030203" pitchFamily="34" charset="0"/>
                <a:cs typeface="Lato" panose="020F0502020204030203" pitchFamily="34" charset="0"/>
              </a:rPr>
              <a:t>Medium</a:t>
            </a:r>
          </a:p>
        </p:txBody>
      </p:sp>
      <p:sp>
        <p:nvSpPr>
          <p:cNvPr id="44" name="TextBox 43">
            <a:extLst>
              <a:ext uri="{FF2B5EF4-FFF2-40B4-BE49-F238E27FC236}">
                <a16:creationId xmlns:a16="http://schemas.microsoft.com/office/drawing/2014/main" id="{F6D4D45C-D79E-DB48-B5A8-FF40EC4843AF}"/>
              </a:ext>
            </a:extLst>
          </p:cNvPr>
          <p:cNvSpPr txBox="1"/>
          <p:nvPr/>
        </p:nvSpPr>
        <p:spPr>
          <a:xfrm>
            <a:off x="13627420" y="7246290"/>
            <a:ext cx="1734858" cy="830997"/>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Medium </a:t>
            </a:r>
          </a:p>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sp>
        <p:nvSpPr>
          <p:cNvPr id="45" name="TextBox 44">
            <a:extLst>
              <a:ext uri="{FF2B5EF4-FFF2-40B4-BE49-F238E27FC236}">
                <a16:creationId xmlns:a16="http://schemas.microsoft.com/office/drawing/2014/main" id="{43208CD1-3C76-9B42-B802-BC4C370A1315}"/>
              </a:ext>
            </a:extLst>
          </p:cNvPr>
          <p:cNvSpPr txBox="1"/>
          <p:nvPr/>
        </p:nvSpPr>
        <p:spPr>
          <a:xfrm>
            <a:off x="14420841" y="8748710"/>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sp>
        <p:nvSpPr>
          <p:cNvPr id="53" name="CuadroTexto 350">
            <a:extLst>
              <a:ext uri="{FF2B5EF4-FFF2-40B4-BE49-F238E27FC236}">
                <a16:creationId xmlns:a16="http://schemas.microsoft.com/office/drawing/2014/main" id="{37D163DE-9426-1D43-A461-040377E95F12}"/>
              </a:ext>
            </a:extLst>
          </p:cNvPr>
          <p:cNvSpPr txBox="1"/>
          <p:nvPr/>
        </p:nvSpPr>
        <p:spPr>
          <a:xfrm>
            <a:off x="13432252" y="5386630"/>
            <a:ext cx="1944763" cy="830997"/>
          </a:xfrm>
          <a:prstGeom prst="rect">
            <a:avLst/>
          </a:prstGeom>
          <a:noFill/>
        </p:spPr>
        <p:txBody>
          <a:bodyPr wrap="none" rtlCol="0">
            <a:spAutoFit/>
          </a:bodyPr>
          <a:lstStyle/>
          <a:p>
            <a:pPr algn="ctr"/>
            <a:r>
              <a:rPr lang="en-US" sz="4800" dirty="0">
                <a:solidFill>
                  <a:schemeClr val="bg1"/>
                </a:solidFill>
                <a:latin typeface="Century Gothic" panose="020B0502020202020204" pitchFamily="34" charset="0"/>
                <a:ea typeface="Lato Heavy" charset="0"/>
                <a:cs typeface="Poppins" pitchFamily="2" charset="77"/>
              </a:rPr>
              <a:t>$3.1M</a:t>
            </a:r>
          </a:p>
        </p:txBody>
      </p:sp>
      <p:sp>
        <p:nvSpPr>
          <p:cNvPr id="55" name="TextBox 54">
            <a:extLst>
              <a:ext uri="{FF2B5EF4-FFF2-40B4-BE49-F238E27FC236}">
                <a16:creationId xmlns:a16="http://schemas.microsoft.com/office/drawing/2014/main" id="{FD7BDDA1-D788-2C42-81C8-ED417B1F8A92}"/>
              </a:ext>
            </a:extLst>
          </p:cNvPr>
          <p:cNvSpPr txBox="1"/>
          <p:nvPr/>
        </p:nvSpPr>
        <p:spPr>
          <a:xfrm>
            <a:off x="16665887" y="5512019"/>
            <a:ext cx="288691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Investment</a:t>
            </a:r>
          </a:p>
        </p:txBody>
      </p:sp>
      <p:sp>
        <p:nvSpPr>
          <p:cNvPr id="56" name="TextBox 55">
            <a:extLst>
              <a:ext uri="{FF2B5EF4-FFF2-40B4-BE49-F238E27FC236}">
                <a16:creationId xmlns:a16="http://schemas.microsoft.com/office/drawing/2014/main" id="{7EC8F1DE-EDE7-8749-B535-D5EBA1E2CFA7}"/>
              </a:ext>
            </a:extLst>
          </p:cNvPr>
          <p:cNvSpPr txBox="1"/>
          <p:nvPr/>
        </p:nvSpPr>
        <p:spPr>
          <a:xfrm>
            <a:off x="17073344" y="10503388"/>
            <a:ext cx="5286133" cy="1047210"/>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grpSp>
        <p:nvGrpSpPr>
          <p:cNvPr id="58" name="Group 57">
            <a:extLst>
              <a:ext uri="{FF2B5EF4-FFF2-40B4-BE49-F238E27FC236}">
                <a16:creationId xmlns:a16="http://schemas.microsoft.com/office/drawing/2014/main" id="{B4752834-F8B7-DF4D-BA18-5DB5DB4AB9FA}"/>
              </a:ext>
            </a:extLst>
          </p:cNvPr>
          <p:cNvGrpSpPr/>
          <p:nvPr/>
        </p:nvGrpSpPr>
        <p:grpSpPr>
          <a:xfrm>
            <a:off x="17286808" y="7435343"/>
            <a:ext cx="4520429" cy="2265990"/>
            <a:chOff x="1885950" y="5205413"/>
            <a:chExt cx="3727450" cy="1868487"/>
          </a:xfrm>
        </p:grpSpPr>
        <p:sp>
          <p:nvSpPr>
            <p:cNvPr id="73" name="Freeform 1">
              <a:extLst>
                <a:ext uri="{FF2B5EF4-FFF2-40B4-BE49-F238E27FC236}">
                  <a16:creationId xmlns:a16="http://schemas.microsoft.com/office/drawing/2014/main" id="{B4F2945E-74D6-5A4D-8D74-E4F1E7048BAE}"/>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3">
                <a:lumMod val="60000"/>
                <a:lumOff val="4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74" name="Freeform 2">
              <a:extLst>
                <a:ext uri="{FF2B5EF4-FFF2-40B4-BE49-F238E27FC236}">
                  <a16:creationId xmlns:a16="http://schemas.microsoft.com/office/drawing/2014/main" id="{DCF36F5D-69E8-2447-AFB9-A651014F8B52}"/>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3">
                <a:lumMod val="40000"/>
                <a:lumOff val="6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75" name="Freeform 3">
              <a:extLst>
                <a:ext uri="{FF2B5EF4-FFF2-40B4-BE49-F238E27FC236}">
                  <a16:creationId xmlns:a16="http://schemas.microsoft.com/office/drawing/2014/main" id="{A43D6864-B4EB-4447-A1F3-3016FBD03434}"/>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3"/>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dirty="0">
                <a:latin typeface="Century Gothic" panose="020B0502020202020204" pitchFamily="34" charset="0"/>
              </a:endParaRPr>
            </a:p>
          </p:txBody>
        </p:sp>
        <p:sp>
          <p:nvSpPr>
            <p:cNvPr id="76" name="Freeform 4">
              <a:extLst>
                <a:ext uri="{FF2B5EF4-FFF2-40B4-BE49-F238E27FC236}">
                  <a16:creationId xmlns:a16="http://schemas.microsoft.com/office/drawing/2014/main" id="{7CF260CD-D285-0844-89C1-892A1C4E745A}"/>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3">
                <a:lumMod val="20000"/>
                <a:lumOff val="8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grpSp>
      <p:grpSp>
        <p:nvGrpSpPr>
          <p:cNvPr id="66" name="Group 65">
            <a:extLst>
              <a:ext uri="{FF2B5EF4-FFF2-40B4-BE49-F238E27FC236}">
                <a16:creationId xmlns:a16="http://schemas.microsoft.com/office/drawing/2014/main" id="{579CAF71-26F1-F74D-9208-487702153CD6}"/>
              </a:ext>
            </a:extLst>
          </p:cNvPr>
          <p:cNvGrpSpPr/>
          <p:nvPr/>
        </p:nvGrpSpPr>
        <p:grpSpPr>
          <a:xfrm rot="4424912">
            <a:off x="20006191" y="8327765"/>
            <a:ext cx="751136" cy="1880028"/>
            <a:chOff x="8215469" y="4334182"/>
            <a:chExt cx="1001485" cy="2506628"/>
          </a:xfrm>
          <a:solidFill>
            <a:schemeClr val="tx1"/>
          </a:solidFill>
        </p:grpSpPr>
        <p:sp>
          <p:nvSpPr>
            <p:cNvPr id="71" name="Rounded Rectangle 70">
              <a:extLst>
                <a:ext uri="{FF2B5EF4-FFF2-40B4-BE49-F238E27FC236}">
                  <a16:creationId xmlns:a16="http://schemas.microsoft.com/office/drawing/2014/main" id="{F396B3BD-38EC-5043-88F4-7631DA5C241D}"/>
                </a:ext>
              </a:extLst>
            </p:cNvPr>
            <p:cNvSpPr/>
            <p:nvPr/>
          </p:nvSpPr>
          <p:spPr>
            <a:xfrm>
              <a:off x="8481683" y="4702630"/>
              <a:ext cx="469059" cy="21381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72" name="Chevron 71">
              <a:extLst>
                <a:ext uri="{FF2B5EF4-FFF2-40B4-BE49-F238E27FC236}">
                  <a16:creationId xmlns:a16="http://schemas.microsoft.com/office/drawing/2014/main" id="{8E2B89E6-4BF9-3C4D-B8E2-2B0E94B8803C}"/>
                </a:ext>
              </a:extLst>
            </p:cNvPr>
            <p:cNvSpPr/>
            <p:nvPr/>
          </p:nvSpPr>
          <p:spPr>
            <a:xfrm rot="16200000">
              <a:off x="8215469" y="4334182"/>
              <a:ext cx="1001485" cy="100148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Century Gothic" panose="020B0502020202020204" pitchFamily="34" charset="0"/>
              </a:endParaRPr>
            </a:p>
          </p:txBody>
        </p:sp>
      </p:grpSp>
      <p:sp>
        <p:nvSpPr>
          <p:cNvPr id="67" name="TextBox 66">
            <a:extLst>
              <a:ext uri="{FF2B5EF4-FFF2-40B4-BE49-F238E27FC236}">
                <a16:creationId xmlns:a16="http://schemas.microsoft.com/office/drawing/2014/main" id="{B7901315-CBFB-014C-B676-D919F9BE19B8}"/>
              </a:ext>
            </a:extLst>
          </p:cNvPr>
          <p:cNvSpPr txBox="1"/>
          <p:nvPr/>
        </p:nvSpPr>
        <p:spPr>
          <a:xfrm>
            <a:off x="16375913" y="8748710"/>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Low</a:t>
            </a:r>
          </a:p>
        </p:txBody>
      </p:sp>
      <p:sp>
        <p:nvSpPr>
          <p:cNvPr id="68" name="TextBox 67">
            <a:extLst>
              <a:ext uri="{FF2B5EF4-FFF2-40B4-BE49-F238E27FC236}">
                <a16:creationId xmlns:a16="http://schemas.microsoft.com/office/drawing/2014/main" id="{6BC25782-CDA4-584D-8BB3-DBEBA9D7C1E8}"/>
              </a:ext>
            </a:extLst>
          </p:cNvPr>
          <p:cNvSpPr txBox="1"/>
          <p:nvPr/>
        </p:nvSpPr>
        <p:spPr>
          <a:xfrm>
            <a:off x="17073344" y="7279632"/>
            <a:ext cx="1534857" cy="461665"/>
          </a:xfrm>
          <a:prstGeom prst="rect">
            <a:avLst/>
          </a:prstGeom>
          <a:noFill/>
          <a:ln>
            <a:noFill/>
          </a:ln>
        </p:spPr>
        <p:txBody>
          <a:bodyPr wrap="square" rtlCol="0">
            <a:spAutoFit/>
          </a:bodyPr>
          <a:lstStyle/>
          <a:p>
            <a:pPr algn="ctr"/>
            <a:r>
              <a:rPr lang="en-US" sz="2400" dirty="0">
                <a:latin typeface="Century Gothic" panose="020B0502020202020204" pitchFamily="34" charset="0"/>
                <a:ea typeface="Lato" panose="020F0502020204030203" pitchFamily="34" charset="0"/>
                <a:cs typeface="Lato" panose="020F0502020204030203" pitchFamily="34" charset="0"/>
              </a:rPr>
              <a:t>Medium</a:t>
            </a:r>
          </a:p>
        </p:txBody>
      </p:sp>
      <p:sp>
        <p:nvSpPr>
          <p:cNvPr id="69" name="TextBox 68">
            <a:extLst>
              <a:ext uri="{FF2B5EF4-FFF2-40B4-BE49-F238E27FC236}">
                <a16:creationId xmlns:a16="http://schemas.microsoft.com/office/drawing/2014/main" id="{552A8F84-C059-9044-A003-E378B9C32746}"/>
              </a:ext>
            </a:extLst>
          </p:cNvPr>
          <p:cNvSpPr txBox="1"/>
          <p:nvPr/>
        </p:nvSpPr>
        <p:spPr>
          <a:xfrm>
            <a:off x="21013816" y="7246290"/>
            <a:ext cx="1734858" cy="830997"/>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Medium </a:t>
            </a:r>
          </a:p>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sp>
        <p:nvSpPr>
          <p:cNvPr id="70" name="TextBox 69">
            <a:extLst>
              <a:ext uri="{FF2B5EF4-FFF2-40B4-BE49-F238E27FC236}">
                <a16:creationId xmlns:a16="http://schemas.microsoft.com/office/drawing/2014/main" id="{2456B04D-9A2C-3C49-90CA-18A870CC8246}"/>
              </a:ext>
            </a:extLst>
          </p:cNvPr>
          <p:cNvSpPr txBox="1"/>
          <p:nvPr/>
        </p:nvSpPr>
        <p:spPr>
          <a:xfrm>
            <a:off x="21807237" y="8748710"/>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sp>
        <p:nvSpPr>
          <p:cNvPr id="77" name="CuadroTexto 350">
            <a:extLst>
              <a:ext uri="{FF2B5EF4-FFF2-40B4-BE49-F238E27FC236}">
                <a16:creationId xmlns:a16="http://schemas.microsoft.com/office/drawing/2014/main" id="{0821CF42-1AB2-BC4A-82E4-E0981BD30CFC}"/>
              </a:ext>
            </a:extLst>
          </p:cNvPr>
          <p:cNvSpPr txBox="1"/>
          <p:nvPr/>
        </p:nvSpPr>
        <p:spPr>
          <a:xfrm>
            <a:off x="20803911" y="5386630"/>
            <a:ext cx="1944763" cy="830997"/>
          </a:xfrm>
          <a:prstGeom prst="rect">
            <a:avLst/>
          </a:prstGeom>
          <a:noFill/>
        </p:spPr>
        <p:txBody>
          <a:bodyPr wrap="none" rtlCol="0">
            <a:spAutoFit/>
          </a:bodyPr>
          <a:lstStyle/>
          <a:p>
            <a:pPr algn="ctr"/>
            <a:r>
              <a:rPr lang="en-US" sz="4800" dirty="0">
                <a:solidFill>
                  <a:schemeClr val="bg1"/>
                </a:solidFill>
                <a:latin typeface="Century Gothic" panose="020B0502020202020204" pitchFamily="34" charset="0"/>
                <a:ea typeface="Lato Heavy" charset="0"/>
                <a:cs typeface="Poppins" pitchFamily="2" charset="77"/>
              </a:rPr>
              <a:t>$2.4M</a:t>
            </a:r>
          </a:p>
        </p:txBody>
      </p:sp>
    </p:spTree>
    <p:extLst>
      <p:ext uri="{BB962C8B-B14F-4D97-AF65-F5344CB8AC3E}">
        <p14:creationId xmlns:p14="http://schemas.microsoft.com/office/powerpoint/2010/main" val="70002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19189F-30C8-5A49-8EA5-7E72697EBE0B}"/>
              </a:ext>
            </a:extLst>
          </p:cNvPr>
          <p:cNvSpPr/>
          <p:nvPr/>
        </p:nvSpPr>
        <p:spPr>
          <a:xfrm>
            <a:off x="1219200" y="8317959"/>
            <a:ext cx="21923375" cy="3909473"/>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2" name="Rectangle 21">
            <a:extLst>
              <a:ext uri="{FF2B5EF4-FFF2-40B4-BE49-F238E27FC236}">
                <a16:creationId xmlns:a16="http://schemas.microsoft.com/office/drawing/2014/main" id="{D708D4F7-FE43-134C-8832-60C409B8AF98}"/>
              </a:ext>
            </a:extLst>
          </p:cNvPr>
          <p:cNvSpPr/>
          <p:nvPr/>
        </p:nvSpPr>
        <p:spPr>
          <a:xfrm>
            <a:off x="12522201" y="4050759"/>
            <a:ext cx="10620374" cy="3909473"/>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1" name="Rectangle 20">
            <a:extLst>
              <a:ext uri="{FF2B5EF4-FFF2-40B4-BE49-F238E27FC236}">
                <a16:creationId xmlns:a16="http://schemas.microsoft.com/office/drawing/2014/main" id="{AEEEBDA1-77CD-E74A-9517-D21DCD577295}"/>
              </a:ext>
            </a:extLst>
          </p:cNvPr>
          <p:cNvSpPr/>
          <p:nvPr/>
        </p:nvSpPr>
        <p:spPr>
          <a:xfrm>
            <a:off x="1244600" y="4050759"/>
            <a:ext cx="10948987" cy="3909473"/>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2" name="CuadroTexto 350">
            <a:extLst>
              <a:ext uri="{FF2B5EF4-FFF2-40B4-BE49-F238E27FC236}">
                <a16:creationId xmlns:a16="http://schemas.microsoft.com/office/drawing/2014/main" id="{18823FE6-BA9A-314C-9F72-03DA64C3EF7B}"/>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3" name="CuadroTexto 351">
            <a:extLst>
              <a:ext uri="{FF2B5EF4-FFF2-40B4-BE49-F238E27FC236}">
                <a16:creationId xmlns:a16="http://schemas.microsoft.com/office/drawing/2014/main" id="{4811C14F-86D7-254C-8BAD-580A612DADD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4" name="Rectangle 45">
            <a:extLst>
              <a:ext uri="{FF2B5EF4-FFF2-40B4-BE49-F238E27FC236}">
                <a16:creationId xmlns:a16="http://schemas.microsoft.com/office/drawing/2014/main" id="{ED8D5DE9-28C1-0944-B955-C58198C9B064}"/>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16" name="Chart 15">
            <a:extLst>
              <a:ext uri="{FF2B5EF4-FFF2-40B4-BE49-F238E27FC236}">
                <a16:creationId xmlns:a16="http://schemas.microsoft.com/office/drawing/2014/main" id="{F1967457-8382-644D-B0BF-B872C891E825}"/>
              </a:ext>
            </a:extLst>
          </p:cNvPr>
          <p:cNvGraphicFramePr/>
          <p:nvPr>
            <p:extLst>
              <p:ext uri="{D42A27DB-BD31-4B8C-83A1-F6EECF244321}">
                <p14:modId xmlns:p14="http://schemas.microsoft.com/office/powerpoint/2010/main" val="59550653"/>
              </p:ext>
            </p:extLst>
          </p:nvPr>
        </p:nvGraphicFramePr>
        <p:xfrm>
          <a:off x="16116999" y="4315755"/>
          <a:ext cx="6753526" cy="3263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570FF92D-9553-B84B-8F58-C277689DD2EE}"/>
              </a:ext>
            </a:extLst>
          </p:cNvPr>
          <p:cNvGraphicFramePr/>
          <p:nvPr>
            <p:extLst>
              <p:ext uri="{D42A27DB-BD31-4B8C-83A1-F6EECF244321}">
                <p14:modId xmlns:p14="http://schemas.microsoft.com/office/powerpoint/2010/main" val="3769375689"/>
              </p:ext>
            </p:extLst>
          </p:nvPr>
        </p:nvGraphicFramePr>
        <p:xfrm>
          <a:off x="4383741" y="4536936"/>
          <a:ext cx="7073152" cy="3132753"/>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EB847B9E-4C5D-3642-B87E-41E9570BB300}"/>
              </a:ext>
            </a:extLst>
          </p:cNvPr>
          <p:cNvSpPr/>
          <p:nvPr/>
        </p:nvSpPr>
        <p:spPr>
          <a:xfrm>
            <a:off x="1725455" y="5362530"/>
            <a:ext cx="5118370" cy="1200329"/>
          </a:xfrm>
          <a:prstGeom prst="rect">
            <a:avLst/>
          </a:prstGeom>
        </p:spPr>
        <p:txBody>
          <a:bodyPr wrap="square">
            <a:spAutoFit/>
          </a:bodyPr>
          <a:lstStyle/>
          <a:p>
            <a:r>
              <a:rPr lang="en-US" sz="3600" b="1" dirty="0">
                <a:solidFill>
                  <a:schemeClr val="tx2"/>
                </a:solidFill>
                <a:latin typeface="Century Gothic" panose="020B0502020202020204" pitchFamily="34" charset="0"/>
                <a:ea typeface="Roboto Medium" panose="02000000000000000000" pitchFamily="2" charset="0"/>
                <a:cs typeface="Montserrat" charset="0"/>
              </a:rPr>
              <a:t>Software </a:t>
            </a:r>
          </a:p>
          <a:p>
            <a:r>
              <a:rPr lang="en-US" sz="3600" b="1" dirty="0">
                <a:solidFill>
                  <a:schemeClr val="tx2"/>
                </a:solidFill>
                <a:latin typeface="Century Gothic" panose="020B0502020202020204" pitchFamily="34" charset="0"/>
                <a:ea typeface="Roboto Medium" panose="02000000000000000000" pitchFamily="2" charset="0"/>
                <a:cs typeface="Montserrat" charset="0"/>
              </a:rPr>
              <a:t>Sales</a:t>
            </a:r>
          </a:p>
        </p:txBody>
      </p:sp>
      <p:sp>
        <p:nvSpPr>
          <p:cNvPr id="19" name="Rectangle 18">
            <a:extLst>
              <a:ext uri="{FF2B5EF4-FFF2-40B4-BE49-F238E27FC236}">
                <a16:creationId xmlns:a16="http://schemas.microsoft.com/office/drawing/2014/main" id="{8953DE45-26E6-EA42-A0C0-C1B6B5CBE776}"/>
              </a:ext>
            </a:extLst>
          </p:cNvPr>
          <p:cNvSpPr/>
          <p:nvPr/>
        </p:nvSpPr>
        <p:spPr>
          <a:xfrm>
            <a:off x="1583400" y="10067282"/>
            <a:ext cx="2800341" cy="646331"/>
          </a:xfrm>
          <a:prstGeom prst="rect">
            <a:avLst/>
          </a:prstGeom>
        </p:spPr>
        <p:txBody>
          <a:bodyPr wrap="square">
            <a:spAutoFit/>
          </a:bodyPr>
          <a:lstStyle/>
          <a:p>
            <a:r>
              <a:rPr lang="en-US" sz="3600" b="1" dirty="0">
                <a:solidFill>
                  <a:schemeClr val="tx2"/>
                </a:solidFill>
                <a:latin typeface="Century Gothic" panose="020B0502020202020204" pitchFamily="34" charset="0"/>
                <a:ea typeface="Roboto Medium" panose="02000000000000000000" pitchFamily="2" charset="0"/>
                <a:cs typeface="Montserrat" charset="0"/>
              </a:rPr>
              <a:t>Downloads</a:t>
            </a:r>
          </a:p>
        </p:txBody>
      </p:sp>
      <p:sp>
        <p:nvSpPr>
          <p:cNvPr id="20" name="Rectangle 19">
            <a:extLst>
              <a:ext uri="{FF2B5EF4-FFF2-40B4-BE49-F238E27FC236}">
                <a16:creationId xmlns:a16="http://schemas.microsoft.com/office/drawing/2014/main" id="{58824A59-EA43-754F-8567-7DB31A460B61}"/>
              </a:ext>
            </a:extLst>
          </p:cNvPr>
          <p:cNvSpPr/>
          <p:nvPr/>
        </p:nvSpPr>
        <p:spPr>
          <a:xfrm>
            <a:off x="13047233" y="5726039"/>
            <a:ext cx="2993566" cy="646331"/>
          </a:xfrm>
          <a:prstGeom prst="rect">
            <a:avLst/>
          </a:prstGeom>
        </p:spPr>
        <p:txBody>
          <a:bodyPr wrap="square">
            <a:spAutoFit/>
          </a:bodyPr>
          <a:lstStyle/>
          <a:p>
            <a:r>
              <a:rPr lang="en-US" sz="3600" b="1" dirty="0">
                <a:solidFill>
                  <a:schemeClr val="tx2"/>
                </a:solidFill>
                <a:latin typeface="Century Gothic" panose="020B0502020202020204" pitchFamily="34" charset="0"/>
                <a:ea typeface="Roboto Medium" panose="02000000000000000000" pitchFamily="2" charset="0"/>
                <a:cs typeface="Montserrat" charset="0"/>
              </a:rPr>
              <a:t>Attendance</a:t>
            </a:r>
          </a:p>
        </p:txBody>
      </p:sp>
      <p:graphicFrame>
        <p:nvGraphicFramePr>
          <p:cNvPr id="23" name="Chart 22">
            <a:extLst>
              <a:ext uri="{FF2B5EF4-FFF2-40B4-BE49-F238E27FC236}">
                <a16:creationId xmlns:a16="http://schemas.microsoft.com/office/drawing/2014/main" id="{2274D318-1786-8E49-9699-555C29A7B113}"/>
              </a:ext>
            </a:extLst>
          </p:cNvPr>
          <p:cNvGraphicFramePr/>
          <p:nvPr>
            <p:extLst>
              <p:ext uri="{D42A27DB-BD31-4B8C-83A1-F6EECF244321}">
                <p14:modId xmlns:p14="http://schemas.microsoft.com/office/powerpoint/2010/main" val="1041536891"/>
              </p:ext>
            </p:extLst>
          </p:nvPr>
        </p:nvGraphicFramePr>
        <p:xfrm>
          <a:off x="4383740" y="8862026"/>
          <a:ext cx="18095259" cy="28347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8667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6749857-DE71-4C4D-B30E-F1F184F6096D}"/>
              </a:ext>
            </a:extLst>
          </p:cNvPr>
          <p:cNvSpPr/>
          <p:nvPr/>
        </p:nvSpPr>
        <p:spPr>
          <a:xfrm>
            <a:off x="1672198" y="4067194"/>
            <a:ext cx="9407531" cy="3933806"/>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97" name="CuadroTexto 350">
            <a:extLst>
              <a:ext uri="{FF2B5EF4-FFF2-40B4-BE49-F238E27FC236}">
                <a16:creationId xmlns:a16="http://schemas.microsoft.com/office/drawing/2014/main" id="{65672C41-0AE1-DD49-8F3C-747EC4CCA631}"/>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99" name="CuadroTexto 351">
            <a:extLst>
              <a:ext uri="{FF2B5EF4-FFF2-40B4-BE49-F238E27FC236}">
                <a16:creationId xmlns:a16="http://schemas.microsoft.com/office/drawing/2014/main" id="{A084531A-4CC5-E64A-B508-6C86401546D0}"/>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01" name="Rectangle 45">
            <a:extLst>
              <a:ext uri="{FF2B5EF4-FFF2-40B4-BE49-F238E27FC236}">
                <a16:creationId xmlns:a16="http://schemas.microsoft.com/office/drawing/2014/main" id="{8240FAD0-82FD-F043-A21A-6F6FF2087AA8}"/>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7" name="Chart 6">
            <a:extLst>
              <a:ext uri="{FF2B5EF4-FFF2-40B4-BE49-F238E27FC236}">
                <a16:creationId xmlns:a16="http://schemas.microsoft.com/office/drawing/2014/main" id="{E1789BC3-C018-2644-8938-E5D6A3F97C8F}"/>
              </a:ext>
            </a:extLst>
          </p:cNvPr>
          <p:cNvGraphicFramePr/>
          <p:nvPr>
            <p:extLst>
              <p:ext uri="{D42A27DB-BD31-4B8C-83A1-F6EECF244321}">
                <p14:modId xmlns:p14="http://schemas.microsoft.com/office/powerpoint/2010/main" val="2736539765"/>
              </p:ext>
            </p:extLst>
          </p:nvPr>
        </p:nvGraphicFramePr>
        <p:xfrm>
          <a:off x="1298125" y="4487384"/>
          <a:ext cx="4523803" cy="3015868"/>
        </p:xfrm>
        <a:graphic>
          <a:graphicData uri="http://schemas.openxmlformats.org/drawingml/2006/chart">
            <c:chart xmlns:c="http://schemas.openxmlformats.org/drawingml/2006/chart" xmlns:r="http://schemas.openxmlformats.org/officeDocument/2006/relationships" r:id="rId2"/>
          </a:graphicData>
        </a:graphic>
      </p:graphicFrame>
      <p:sp>
        <p:nvSpPr>
          <p:cNvPr id="10" name="CuadroTexto 350">
            <a:extLst>
              <a:ext uri="{FF2B5EF4-FFF2-40B4-BE49-F238E27FC236}">
                <a16:creationId xmlns:a16="http://schemas.microsoft.com/office/drawing/2014/main" id="{3AA1F078-E09E-9B47-B44C-CDFBD66725DA}"/>
              </a:ext>
            </a:extLst>
          </p:cNvPr>
          <p:cNvSpPr txBox="1"/>
          <p:nvPr/>
        </p:nvSpPr>
        <p:spPr>
          <a:xfrm>
            <a:off x="5647543" y="4873911"/>
            <a:ext cx="350126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$1.5M</a:t>
            </a:r>
          </a:p>
        </p:txBody>
      </p:sp>
      <p:sp>
        <p:nvSpPr>
          <p:cNvPr id="11" name="Triangle 10">
            <a:extLst>
              <a:ext uri="{FF2B5EF4-FFF2-40B4-BE49-F238E27FC236}">
                <a16:creationId xmlns:a16="http://schemas.microsoft.com/office/drawing/2014/main" id="{22DF0614-E687-6E44-AE05-5F24D462010C}"/>
              </a:ext>
            </a:extLst>
          </p:cNvPr>
          <p:cNvSpPr/>
          <p:nvPr/>
        </p:nvSpPr>
        <p:spPr>
          <a:xfrm>
            <a:off x="9545801" y="5159348"/>
            <a:ext cx="581128" cy="5009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2" name="TextBox 11">
            <a:extLst>
              <a:ext uri="{FF2B5EF4-FFF2-40B4-BE49-F238E27FC236}">
                <a16:creationId xmlns:a16="http://schemas.microsoft.com/office/drawing/2014/main" id="{AAF4FBBB-A2B1-7546-9E48-B87421E941F7}"/>
              </a:ext>
            </a:extLst>
          </p:cNvPr>
          <p:cNvSpPr txBox="1"/>
          <p:nvPr/>
        </p:nvSpPr>
        <p:spPr>
          <a:xfrm>
            <a:off x="5647543" y="6192717"/>
            <a:ext cx="5058114" cy="1041504"/>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 </a:t>
            </a:r>
          </a:p>
        </p:txBody>
      </p:sp>
      <p:sp>
        <p:nvSpPr>
          <p:cNvPr id="13" name="CuadroTexto 350">
            <a:extLst>
              <a:ext uri="{FF2B5EF4-FFF2-40B4-BE49-F238E27FC236}">
                <a16:creationId xmlns:a16="http://schemas.microsoft.com/office/drawing/2014/main" id="{6C21B204-34DF-FD45-9CE2-46EC8C45E21F}"/>
              </a:ext>
            </a:extLst>
          </p:cNvPr>
          <p:cNvSpPr txBox="1"/>
          <p:nvPr/>
        </p:nvSpPr>
        <p:spPr>
          <a:xfrm>
            <a:off x="2866623" y="5522980"/>
            <a:ext cx="1345240" cy="830997"/>
          </a:xfrm>
          <a:prstGeom prst="rect">
            <a:avLst/>
          </a:prstGeom>
          <a:noFill/>
        </p:spPr>
        <p:txBody>
          <a:bodyPr wrap="none" rtlCol="0">
            <a:spAutoFit/>
          </a:bodyPr>
          <a:lstStyle/>
          <a:p>
            <a:pPr algn="ctr"/>
            <a:r>
              <a:rPr lang="en-US" sz="4800" dirty="0">
                <a:solidFill>
                  <a:schemeClr val="tx2"/>
                </a:solidFill>
                <a:latin typeface="Century Gothic" panose="020B0502020202020204" pitchFamily="34" charset="0"/>
                <a:ea typeface="Roboto Medium" pitchFamily="2" charset="0"/>
                <a:cs typeface="Lato Light" panose="020F0502020204030203" pitchFamily="34" charset="0"/>
              </a:rPr>
              <a:t>12%</a:t>
            </a:r>
          </a:p>
        </p:txBody>
      </p:sp>
      <p:sp>
        <p:nvSpPr>
          <p:cNvPr id="14" name="Rectangle 13">
            <a:extLst>
              <a:ext uri="{FF2B5EF4-FFF2-40B4-BE49-F238E27FC236}">
                <a16:creationId xmlns:a16="http://schemas.microsoft.com/office/drawing/2014/main" id="{F4A1D0B6-0EB9-B743-AC49-006CF19B94E5}"/>
              </a:ext>
            </a:extLst>
          </p:cNvPr>
          <p:cNvSpPr/>
          <p:nvPr/>
        </p:nvSpPr>
        <p:spPr>
          <a:xfrm>
            <a:off x="1672198" y="8283594"/>
            <a:ext cx="9407531" cy="3933806"/>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15" name="Chart 14">
            <a:extLst>
              <a:ext uri="{FF2B5EF4-FFF2-40B4-BE49-F238E27FC236}">
                <a16:creationId xmlns:a16="http://schemas.microsoft.com/office/drawing/2014/main" id="{7DD6DA4C-61C3-904B-94F6-AB2953A9E29C}"/>
              </a:ext>
            </a:extLst>
          </p:cNvPr>
          <p:cNvGraphicFramePr/>
          <p:nvPr>
            <p:extLst>
              <p:ext uri="{D42A27DB-BD31-4B8C-83A1-F6EECF244321}">
                <p14:modId xmlns:p14="http://schemas.microsoft.com/office/powerpoint/2010/main" val="1739722262"/>
              </p:ext>
            </p:extLst>
          </p:nvPr>
        </p:nvGraphicFramePr>
        <p:xfrm>
          <a:off x="1298125" y="8706093"/>
          <a:ext cx="4523803" cy="3015868"/>
        </p:xfrm>
        <a:graphic>
          <a:graphicData uri="http://schemas.openxmlformats.org/drawingml/2006/chart">
            <c:chart xmlns:c="http://schemas.openxmlformats.org/drawingml/2006/chart" xmlns:r="http://schemas.openxmlformats.org/officeDocument/2006/relationships" r:id="rId3"/>
          </a:graphicData>
        </a:graphic>
      </p:graphicFrame>
      <p:sp>
        <p:nvSpPr>
          <p:cNvPr id="16" name="CuadroTexto 350">
            <a:extLst>
              <a:ext uri="{FF2B5EF4-FFF2-40B4-BE49-F238E27FC236}">
                <a16:creationId xmlns:a16="http://schemas.microsoft.com/office/drawing/2014/main" id="{E7ED70FB-A8EE-1E4B-8340-60F528233103}"/>
              </a:ext>
            </a:extLst>
          </p:cNvPr>
          <p:cNvSpPr txBox="1"/>
          <p:nvPr/>
        </p:nvSpPr>
        <p:spPr>
          <a:xfrm>
            <a:off x="5647543" y="9076328"/>
            <a:ext cx="422199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$3M</a:t>
            </a:r>
          </a:p>
        </p:txBody>
      </p:sp>
      <p:sp>
        <p:nvSpPr>
          <p:cNvPr id="17" name="Triangle 16">
            <a:extLst>
              <a:ext uri="{FF2B5EF4-FFF2-40B4-BE49-F238E27FC236}">
                <a16:creationId xmlns:a16="http://schemas.microsoft.com/office/drawing/2014/main" id="{9ED53BE7-22D5-EC4B-853E-81D8F8AB0370}"/>
              </a:ext>
            </a:extLst>
          </p:cNvPr>
          <p:cNvSpPr/>
          <p:nvPr/>
        </p:nvSpPr>
        <p:spPr>
          <a:xfrm rot="10800000">
            <a:off x="9545801" y="9378057"/>
            <a:ext cx="581128" cy="5009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8" name="TextBox 17">
            <a:extLst>
              <a:ext uri="{FF2B5EF4-FFF2-40B4-BE49-F238E27FC236}">
                <a16:creationId xmlns:a16="http://schemas.microsoft.com/office/drawing/2014/main" id="{97B50F7D-FB4D-2148-B954-30EC47409F8E}"/>
              </a:ext>
            </a:extLst>
          </p:cNvPr>
          <p:cNvSpPr txBox="1"/>
          <p:nvPr/>
        </p:nvSpPr>
        <p:spPr>
          <a:xfrm>
            <a:off x="5647543" y="10411426"/>
            <a:ext cx="5058114" cy="1041504"/>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 </a:t>
            </a:r>
          </a:p>
        </p:txBody>
      </p:sp>
      <p:sp>
        <p:nvSpPr>
          <p:cNvPr id="19" name="CuadroTexto 350">
            <a:extLst>
              <a:ext uri="{FF2B5EF4-FFF2-40B4-BE49-F238E27FC236}">
                <a16:creationId xmlns:a16="http://schemas.microsoft.com/office/drawing/2014/main" id="{07CA18B8-560C-6348-8809-A5DDB0B88CA1}"/>
              </a:ext>
            </a:extLst>
          </p:cNvPr>
          <p:cNvSpPr txBox="1"/>
          <p:nvPr/>
        </p:nvSpPr>
        <p:spPr>
          <a:xfrm>
            <a:off x="2866623" y="9690889"/>
            <a:ext cx="1345240" cy="830997"/>
          </a:xfrm>
          <a:prstGeom prst="rect">
            <a:avLst/>
          </a:prstGeom>
          <a:noFill/>
        </p:spPr>
        <p:txBody>
          <a:bodyPr wrap="none" rtlCol="0">
            <a:spAutoFit/>
          </a:bodyPr>
          <a:lstStyle/>
          <a:p>
            <a:pPr algn="ctr"/>
            <a:r>
              <a:rPr lang="en-US" sz="4800" dirty="0">
                <a:solidFill>
                  <a:schemeClr val="tx2"/>
                </a:solidFill>
                <a:latin typeface="Century Gothic" panose="020B0502020202020204" pitchFamily="34" charset="0"/>
                <a:ea typeface="Roboto Medium" pitchFamily="2" charset="0"/>
                <a:cs typeface="Lato Light" panose="020F0502020204030203" pitchFamily="34" charset="0"/>
              </a:rPr>
              <a:t>20%</a:t>
            </a:r>
          </a:p>
        </p:txBody>
      </p:sp>
      <p:sp>
        <p:nvSpPr>
          <p:cNvPr id="22" name="TextBox 21">
            <a:extLst>
              <a:ext uri="{FF2B5EF4-FFF2-40B4-BE49-F238E27FC236}">
                <a16:creationId xmlns:a16="http://schemas.microsoft.com/office/drawing/2014/main" id="{615D31F7-5A6D-5843-96A8-05A0F0BEE115}"/>
              </a:ext>
            </a:extLst>
          </p:cNvPr>
          <p:cNvSpPr txBox="1"/>
          <p:nvPr/>
        </p:nvSpPr>
        <p:spPr>
          <a:xfrm>
            <a:off x="17512102" y="5678546"/>
            <a:ext cx="4850295" cy="1041504"/>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3" name="TextBox 22">
            <a:extLst>
              <a:ext uri="{FF2B5EF4-FFF2-40B4-BE49-F238E27FC236}">
                <a16:creationId xmlns:a16="http://schemas.microsoft.com/office/drawing/2014/main" id="{02C78B72-DB7A-0E4B-B625-B646B4A0D862}"/>
              </a:ext>
            </a:extLst>
          </p:cNvPr>
          <p:cNvSpPr txBox="1"/>
          <p:nvPr/>
        </p:nvSpPr>
        <p:spPr>
          <a:xfrm>
            <a:off x="17512102" y="9731000"/>
            <a:ext cx="4850295" cy="1041504"/>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graphicFrame>
        <p:nvGraphicFramePr>
          <p:cNvPr id="24" name="Chart 23">
            <a:extLst>
              <a:ext uri="{FF2B5EF4-FFF2-40B4-BE49-F238E27FC236}">
                <a16:creationId xmlns:a16="http://schemas.microsoft.com/office/drawing/2014/main" id="{01C2C053-3576-834E-B281-7D7A72169E37}"/>
              </a:ext>
            </a:extLst>
          </p:cNvPr>
          <p:cNvGraphicFramePr/>
          <p:nvPr>
            <p:extLst>
              <p:ext uri="{D42A27DB-BD31-4B8C-83A1-F6EECF244321}">
                <p14:modId xmlns:p14="http://schemas.microsoft.com/office/powerpoint/2010/main" val="3491349974"/>
              </p:ext>
            </p:extLst>
          </p:nvPr>
        </p:nvGraphicFramePr>
        <p:xfrm>
          <a:off x="11703167" y="4293484"/>
          <a:ext cx="5185497" cy="36676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a:extLst>
              <a:ext uri="{FF2B5EF4-FFF2-40B4-BE49-F238E27FC236}">
                <a16:creationId xmlns:a16="http://schemas.microsoft.com/office/drawing/2014/main" id="{BE0451FB-DD8E-FC4E-B31B-0E84F602E313}"/>
              </a:ext>
            </a:extLst>
          </p:cNvPr>
          <p:cNvGraphicFramePr/>
          <p:nvPr>
            <p:extLst>
              <p:ext uri="{D42A27DB-BD31-4B8C-83A1-F6EECF244321}">
                <p14:modId xmlns:p14="http://schemas.microsoft.com/office/powerpoint/2010/main" val="190356717"/>
              </p:ext>
            </p:extLst>
          </p:nvPr>
        </p:nvGraphicFramePr>
        <p:xfrm>
          <a:off x="11703167" y="8304376"/>
          <a:ext cx="5185497" cy="391302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3078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6C7C1A8-DCAA-A544-B606-E6E7CAF004F1}"/>
              </a:ext>
            </a:extLst>
          </p:cNvPr>
          <p:cNvSpPr/>
          <p:nvPr/>
        </p:nvSpPr>
        <p:spPr>
          <a:xfrm>
            <a:off x="11094078" y="3545377"/>
            <a:ext cx="11918322" cy="446482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6" name="Rectangle 25">
            <a:extLst>
              <a:ext uri="{FF2B5EF4-FFF2-40B4-BE49-F238E27FC236}">
                <a16:creationId xmlns:a16="http://schemas.microsoft.com/office/drawing/2014/main" id="{A5D7947F-B2C0-5E41-86CD-151FC6EFA1FC}"/>
              </a:ext>
            </a:extLst>
          </p:cNvPr>
          <p:cNvSpPr/>
          <p:nvPr/>
        </p:nvSpPr>
        <p:spPr>
          <a:xfrm>
            <a:off x="11094078" y="8320577"/>
            <a:ext cx="11918322" cy="4323765"/>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Rectangle 23">
            <a:extLst>
              <a:ext uri="{FF2B5EF4-FFF2-40B4-BE49-F238E27FC236}">
                <a16:creationId xmlns:a16="http://schemas.microsoft.com/office/drawing/2014/main" id="{B58D0C4C-0C19-624E-AA4A-471A66E12149}"/>
              </a:ext>
            </a:extLst>
          </p:cNvPr>
          <p:cNvSpPr/>
          <p:nvPr/>
        </p:nvSpPr>
        <p:spPr>
          <a:xfrm>
            <a:off x="1391278" y="3552288"/>
            <a:ext cx="9407531" cy="9092054"/>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7" name="Chart 6">
            <a:extLst>
              <a:ext uri="{FF2B5EF4-FFF2-40B4-BE49-F238E27FC236}">
                <a16:creationId xmlns:a16="http://schemas.microsoft.com/office/drawing/2014/main" id="{D438E9FB-2C5E-9C43-8B2B-AD860B98A0E0}"/>
              </a:ext>
            </a:extLst>
          </p:cNvPr>
          <p:cNvGraphicFramePr/>
          <p:nvPr>
            <p:extLst>
              <p:ext uri="{D42A27DB-BD31-4B8C-83A1-F6EECF244321}">
                <p14:modId xmlns:p14="http://schemas.microsoft.com/office/powerpoint/2010/main" val="3911867052"/>
              </p:ext>
            </p:extLst>
          </p:nvPr>
        </p:nvGraphicFramePr>
        <p:xfrm>
          <a:off x="1854200" y="5118779"/>
          <a:ext cx="9174729" cy="7198863"/>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91F0BC27-5319-8840-B479-20A710CBDBB8}"/>
              </a:ext>
            </a:extLst>
          </p:cNvPr>
          <p:cNvSpPr/>
          <p:nvPr/>
        </p:nvSpPr>
        <p:spPr>
          <a:xfrm>
            <a:off x="1854200" y="4177342"/>
            <a:ext cx="5118370" cy="646331"/>
          </a:xfrm>
          <a:prstGeom prst="rect">
            <a:avLst/>
          </a:prstGeom>
        </p:spPr>
        <p:txBody>
          <a:bodyPr wrap="square">
            <a:spAutoFit/>
          </a:bodyPr>
          <a:lstStyle/>
          <a:p>
            <a:r>
              <a:rPr lang="en-US" sz="3600" b="1" dirty="0">
                <a:solidFill>
                  <a:schemeClr val="tx2"/>
                </a:solidFill>
                <a:latin typeface="Century Gothic" panose="020B0502020202020204" pitchFamily="34" charset="0"/>
                <a:ea typeface="Roboto Medium" panose="02000000000000000000" pitchFamily="2" charset="0"/>
                <a:cs typeface="Montserrat" charset="0"/>
              </a:rPr>
              <a:t>Software Sales</a:t>
            </a:r>
          </a:p>
        </p:txBody>
      </p:sp>
      <p:sp>
        <p:nvSpPr>
          <p:cNvPr id="9" name="CuadroTexto 350">
            <a:extLst>
              <a:ext uri="{FF2B5EF4-FFF2-40B4-BE49-F238E27FC236}">
                <a16:creationId xmlns:a16="http://schemas.microsoft.com/office/drawing/2014/main" id="{54798B12-B7A5-3548-B2FF-117E3E1B6EA4}"/>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0" name="CuadroTexto 351">
            <a:extLst>
              <a:ext uri="{FF2B5EF4-FFF2-40B4-BE49-F238E27FC236}">
                <a16:creationId xmlns:a16="http://schemas.microsoft.com/office/drawing/2014/main" id="{F7728DC4-787D-8149-97F2-3B12D1B7EC1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1" name="Rectangle 45">
            <a:extLst>
              <a:ext uri="{FF2B5EF4-FFF2-40B4-BE49-F238E27FC236}">
                <a16:creationId xmlns:a16="http://schemas.microsoft.com/office/drawing/2014/main" id="{F770CAC2-B19D-CF42-8D1A-B5DB7DF2B36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12" name="Chart 11">
            <a:extLst>
              <a:ext uri="{FF2B5EF4-FFF2-40B4-BE49-F238E27FC236}">
                <a16:creationId xmlns:a16="http://schemas.microsoft.com/office/drawing/2014/main" id="{BD4BD7E3-04AC-8D4A-B370-6786C38C98B4}"/>
              </a:ext>
            </a:extLst>
          </p:cNvPr>
          <p:cNvGraphicFramePr/>
          <p:nvPr>
            <p:extLst>
              <p:ext uri="{D42A27DB-BD31-4B8C-83A1-F6EECF244321}">
                <p14:modId xmlns:p14="http://schemas.microsoft.com/office/powerpoint/2010/main" val="162531096"/>
              </p:ext>
            </p:extLst>
          </p:nvPr>
        </p:nvGraphicFramePr>
        <p:xfrm>
          <a:off x="11734800" y="9551806"/>
          <a:ext cx="10594975" cy="258402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821D5177-F571-D54F-B351-54B1850612E0}"/>
              </a:ext>
            </a:extLst>
          </p:cNvPr>
          <p:cNvSpPr txBox="1"/>
          <p:nvPr/>
        </p:nvSpPr>
        <p:spPr>
          <a:xfrm>
            <a:off x="16627531" y="5510423"/>
            <a:ext cx="5689691" cy="2041777"/>
          </a:xfrm>
          <a:prstGeom prst="rect">
            <a:avLst/>
          </a:prstGeom>
          <a:noFill/>
        </p:spPr>
        <p:txBody>
          <a:bodyPr wrap="square" rtlCol="0">
            <a:spAutoFit/>
          </a:bodyPr>
          <a:lstStyle/>
          <a:p>
            <a:pPr algn="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a:p>
            <a:pPr algn="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14" name="Rectangle 13">
            <a:extLst>
              <a:ext uri="{FF2B5EF4-FFF2-40B4-BE49-F238E27FC236}">
                <a16:creationId xmlns:a16="http://schemas.microsoft.com/office/drawing/2014/main" id="{2A44B379-4A3E-2C4E-8EB0-C269377D11A0}"/>
              </a:ext>
            </a:extLst>
          </p:cNvPr>
          <p:cNvSpPr/>
          <p:nvPr/>
        </p:nvSpPr>
        <p:spPr>
          <a:xfrm>
            <a:off x="12098975" y="8749256"/>
            <a:ext cx="5118370" cy="646331"/>
          </a:xfrm>
          <a:prstGeom prst="rect">
            <a:avLst/>
          </a:prstGeom>
        </p:spPr>
        <p:txBody>
          <a:bodyPr wrap="square">
            <a:spAutoFit/>
          </a:bodyPr>
          <a:lstStyle/>
          <a:p>
            <a:r>
              <a:rPr lang="en-US" sz="3600" b="1" dirty="0">
                <a:solidFill>
                  <a:schemeClr val="tx2"/>
                </a:solidFill>
                <a:latin typeface="Century Gothic" panose="020B0502020202020204" pitchFamily="34" charset="0"/>
                <a:ea typeface="Roboto Medium" panose="02000000000000000000" pitchFamily="2" charset="0"/>
                <a:cs typeface="Montserrat" charset="0"/>
              </a:rPr>
              <a:t>Attendance</a:t>
            </a:r>
          </a:p>
        </p:txBody>
      </p:sp>
      <p:sp>
        <p:nvSpPr>
          <p:cNvPr id="15" name="Rectangle 14">
            <a:extLst>
              <a:ext uri="{FF2B5EF4-FFF2-40B4-BE49-F238E27FC236}">
                <a16:creationId xmlns:a16="http://schemas.microsoft.com/office/drawing/2014/main" id="{0E6522F8-4EE3-D749-906E-58406D7BA766}"/>
              </a:ext>
            </a:extLst>
          </p:cNvPr>
          <p:cNvSpPr/>
          <p:nvPr/>
        </p:nvSpPr>
        <p:spPr>
          <a:xfrm>
            <a:off x="12031914" y="4020609"/>
            <a:ext cx="5118370" cy="646331"/>
          </a:xfrm>
          <a:prstGeom prst="rect">
            <a:avLst/>
          </a:prstGeom>
        </p:spPr>
        <p:txBody>
          <a:bodyPr wrap="square">
            <a:spAutoFit/>
          </a:bodyPr>
          <a:lstStyle/>
          <a:p>
            <a:r>
              <a:rPr lang="en-US" sz="3600" b="1" dirty="0">
                <a:solidFill>
                  <a:schemeClr val="tx2"/>
                </a:solidFill>
                <a:latin typeface="Century Gothic" panose="020B0502020202020204" pitchFamily="34" charset="0"/>
                <a:ea typeface="Roboto Medium" panose="02000000000000000000" pitchFamily="2" charset="0"/>
                <a:cs typeface="Montserrat" charset="0"/>
              </a:rPr>
              <a:t>Download</a:t>
            </a:r>
          </a:p>
        </p:txBody>
      </p:sp>
      <p:grpSp>
        <p:nvGrpSpPr>
          <p:cNvPr id="16" name="Group 15">
            <a:extLst>
              <a:ext uri="{FF2B5EF4-FFF2-40B4-BE49-F238E27FC236}">
                <a16:creationId xmlns:a16="http://schemas.microsoft.com/office/drawing/2014/main" id="{502F295A-5AEB-E545-8FDA-AAA9A0659A46}"/>
              </a:ext>
            </a:extLst>
          </p:cNvPr>
          <p:cNvGrpSpPr/>
          <p:nvPr/>
        </p:nvGrpSpPr>
        <p:grpSpPr>
          <a:xfrm>
            <a:off x="12160230" y="4964178"/>
            <a:ext cx="4846323" cy="2429353"/>
            <a:chOff x="4118429" y="5581783"/>
            <a:chExt cx="16226971" cy="8134217"/>
          </a:xfrm>
        </p:grpSpPr>
        <p:grpSp>
          <p:nvGrpSpPr>
            <p:cNvPr id="17" name="Group 16">
              <a:extLst>
                <a:ext uri="{FF2B5EF4-FFF2-40B4-BE49-F238E27FC236}">
                  <a16:creationId xmlns:a16="http://schemas.microsoft.com/office/drawing/2014/main" id="{A17FCD44-4F18-4044-AC41-E7AB28FDE9D1}"/>
                </a:ext>
              </a:extLst>
            </p:cNvPr>
            <p:cNvGrpSpPr/>
            <p:nvPr/>
          </p:nvGrpSpPr>
          <p:grpSpPr>
            <a:xfrm>
              <a:off x="4118429" y="5581783"/>
              <a:ext cx="16226971" cy="8134217"/>
              <a:chOff x="1885950" y="5205413"/>
              <a:chExt cx="3727450" cy="1868487"/>
            </a:xfrm>
          </p:grpSpPr>
          <p:sp>
            <p:nvSpPr>
              <p:cNvPr id="19" name="Freeform 1">
                <a:extLst>
                  <a:ext uri="{FF2B5EF4-FFF2-40B4-BE49-F238E27FC236}">
                    <a16:creationId xmlns:a16="http://schemas.microsoft.com/office/drawing/2014/main" id="{45BE38DE-3FD9-F247-871F-FFE6298709AE}"/>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20" name="Freeform 2">
                <a:extLst>
                  <a:ext uri="{FF2B5EF4-FFF2-40B4-BE49-F238E27FC236}">
                    <a16:creationId xmlns:a16="http://schemas.microsoft.com/office/drawing/2014/main" id="{C76912EF-E594-D941-9CB8-800AE25BC744}"/>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3">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21" name="Freeform 3">
                <a:extLst>
                  <a:ext uri="{FF2B5EF4-FFF2-40B4-BE49-F238E27FC236}">
                    <a16:creationId xmlns:a16="http://schemas.microsoft.com/office/drawing/2014/main" id="{BFA14785-6B1D-F044-9E78-0CE8DF5FDA78}"/>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22" name="Freeform 4">
                <a:extLst>
                  <a:ext uri="{FF2B5EF4-FFF2-40B4-BE49-F238E27FC236}">
                    <a16:creationId xmlns:a16="http://schemas.microsoft.com/office/drawing/2014/main" id="{624841AB-9582-A24B-90AB-B7E6711CA8D3}"/>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grpSp>
        <p:sp>
          <p:nvSpPr>
            <p:cNvPr id="18" name="Up Arrow 17">
              <a:extLst>
                <a:ext uri="{FF2B5EF4-FFF2-40B4-BE49-F238E27FC236}">
                  <a16:creationId xmlns:a16="http://schemas.microsoft.com/office/drawing/2014/main" id="{F4BC4412-0950-9142-A6D5-8CF1B01006DF}"/>
                </a:ext>
              </a:extLst>
            </p:cNvPr>
            <p:cNvSpPr/>
            <p:nvPr/>
          </p:nvSpPr>
          <p:spPr>
            <a:xfrm rot="19875563">
              <a:off x="9676670" y="6651792"/>
              <a:ext cx="2572845" cy="6816628"/>
            </a:xfrm>
            <a:prstGeom prst="upArrow">
              <a:avLst>
                <a:gd name="adj1" fmla="val 44742"/>
                <a:gd name="adj2" fmla="val 6379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23" name="TextBox 22">
            <a:extLst>
              <a:ext uri="{FF2B5EF4-FFF2-40B4-BE49-F238E27FC236}">
                <a16:creationId xmlns:a16="http://schemas.microsoft.com/office/drawing/2014/main" id="{3361E6B6-439D-3E42-B513-CB19C71B843C}"/>
              </a:ext>
            </a:extLst>
          </p:cNvPr>
          <p:cNvSpPr txBox="1"/>
          <p:nvPr/>
        </p:nvSpPr>
        <p:spPr>
          <a:xfrm>
            <a:off x="18289302" y="4186693"/>
            <a:ext cx="4027920" cy="601575"/>
          </a:xfrm>
          <a:prstGeom prst="rect">
            <a:avLst/>
          </a:prstGeom>
          <a:noFill/>
        </p:spPr>
        <p:txBody>
          <a:bodyPr wrap="square" rtlCol="0">
            <a:spAutoFit/>
          </a:bodyPr>
          <a:lstStyle/>
          <a:p>
            <a:pPr algn="r">
              <a:lnSpc>
                <a:spcPts val="3860"/>
              </a:lnSpc>
            </a:pPr>
            <a:r>
              <a:rPr lang="en-US" sz="4800" dirty="0">
                <a:solidFill>
                  <a:schemeClr val="tx2"/>
                </a:solidFill>
                <a:latin typeface="Century Gothic" panose="020B0502020202020204" pitchFamily="34" charset="0"/>
                <a:ea typeface="Lato Light" panose="020F0502020204030203" pitchFamily="34" charset="0"/>
                <a:cs typeface="Poppins Medium" pitchFamily="2" charset="77"/>
              </a:rPr>
              <a:t>$74,9239.23</a:t>
            </a:r>
          </a:p>
        </p:txBody>
      </p:sp>
    </p:spTree>
    <p:extLst>
      <p:ext uri="{BB962C8B-B14F-4D97-AF65-F5344CB8AC3E}">
        <p14:creationId xmlns:p14="http://schemas.microsoft.com/office/powerpoint/2010/main" val="369757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4C7365D-053E-2D4B-A870-346026AFB233}"/>
              </a:ext>
            </a:extLst>
          </p:cNvPr>
          <p:cNvSpPr/>
          <p:nvPr/>
        </p:nvSpPr>
        <p:spPr>
          <a:xfrm>
            <a:off x="1588513" y="3987799"/>
            <a:ext cx="7885687" cy="8363519"/>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8" name="CuadroTexto 350">
            <a:extLst>
              <a:ext uri="{FF2B5EF4-FFF2-40B4-BE49-F238E27FC236}">
                <a16:creationId xmlns:a16="http://schemas.microsoft.com/office/drawing/2014/main" id="{94D247E1-16FE-4E48-B8C5-CE2DB67935DE}"/>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9" name="CuadroTexto 351">
            <a:extLst>
              <a:ext uri="{FF2B5EF4-FFF2-40B4-BE49-F238E27FC236}">
                <a16:creationId xmlns:a16="http://schemas.microsoft.com/office/drawing/2014/main" id="{C5322DC7-949E-1A4F-995F-BCA1030C1198}"/>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3" name="Rectangle 45">
            <a:extLst>
              <a:ext uri="{FF2B5EF4-FFF2-40B4-BE49-F238E27FC236}">
                <a16:creationId xmlns:a16="http://schemas.microsoft.com/office/drawing/2014/main" id="{908192D8-67BE-2C4B-9CAB-D5A7E2BBF89C}"/>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0" name="Chart 19">
            <a:extLst>
              <a:ext uri="{FF2B5EF4-FFF2-40B4-BE49-F238E27FC236}">
                <a16:creationId xmlns:a16="http://schemas.microsoft.com/office/drawing/2014/main" id="{8FB58FB2-F80A-8643-ACEC-B9B161A73FA2}"/>
              </a:ext>
            </a:extLst>
          </p:cNvPr>
          <p:cNvGraphicFramePr/>
          <p:nvPr>
            <p:extLst>
              <p:ext uri="{D42A27DB-BD31-4B8C-83A1-F6EECF244321}">
                <p14:modId xmlns:p14="http://schemas.microsoft.com/office/powerpoint/2010/main" val="2754956812"/>
              </p:ext>
            </p:extLst>
          </p:nvPr>
        </p:nvGraphicFramePr>
        <p:xfrm>
          <a:off x="2560343" y="5775324"/>
          <a:ext cx="5942025" cy="5934845"/>
        </p:xfrm>
        <a:graphic>
          <a:graphicData uri="http://schemas.openxmlformats.org/drawingml/2006/chart">
            <c:chart xmlns:c="http://schemas.openxmlformats.org/drawingml/2006/chart" xmlns:r="http://schemas.openxmlformats.org/officeDocument/2006/relationships" r:id="rId2"/>
          </a:graphicData>
        </a:graphic>
      </p:graphicFrame>
      <p:sp>
        <p:nvSpPr>
          <p:cNvPr id="22" name="Rectangle 21">
            <a:extLst>
              <a:ext uri="{FF2B5EF4-FFF2-40B4-BE49-F238E27FC236}">
                <a16:creationId xmlns:a16="http://schemas.microsoft.com/office/drawing/2014/main" id="{3E0FEB66-F8C6-2746-985F-E915F0696CA7}"/>
              </a:ext>
            </a:extLst>
          </p:cNvPr>
          <p:cNvSpPr/>
          <p:nvPr/>
        </p:nvSpPr>
        <p:spPr>
          <a:xfrm>
            <a:off x="9894313" y="3987800"/>
            <a:ext cx="12864087" cy="3987863"/>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26" name="Group 25">
            <a:extLst>
              <a:ext uri="{FF2B5EF4-FFF2-40B4-BE49-F238E27FC236}">
                <a16:creationId xmlns:a16="http://schemas.microsoft.com/office/drawing/2014/main" id="{A3819B57-C8D3-CD40-A1E8-35178649F4C5}"/>
              </a:ext>
            </a:extLst>
          </p:cNvPr>
          <p:cNvGrpSpPr/>
          <p:nvPr/>
        </p:nvGrpSpPr>
        <p:grpSpPr>
          <a:xfrm>
            <a:off x="14935970" y="4639422"/>
            <a:ext cx="7822430" cy="2727349"/>
            <a:chOff x="1487218" y="4731001"/>
            <a:chExt cx="5122187" cy="1785889"/>
          </a:xfrm>
        </p:grpSpPr>
        <p:sp>
          <p:nvSpPr>
            <p:cNvPr id="28" name="Freeform 27">
              <a:extLst>
                <a:ext uri="{FF2B5EF4-FFF2-40B4-BE49-F238E27FC236}">
                  <a16:creationId xmlns:a16="http://schemas.microsoft.com/office/drawing/2014/main" id="{8D59071E-44FC-A041-B9FC-1D9D6B7E80EE}"/>
                </a:ext>
              </a:extLst>
            </p:cNvPr>
            <p:cNvSpPr/>
            <p:nvPr/>
          </p:nvSpPr>
          <p:spPr>
            <a:xfrm>
              <a:off x="2269207" y="4731001"/>
              <a:ext cx="3489724" cy="1742931"/>
            </a:xfrm>
            <a:custGeom>
              <a:avLst/>
              <a:gdLst>
                <a:gd name="connsiteX0" fmla="*/ 1779598 w 1779650"/>
                <a:gd name="connsiteY0" fmla="*/ 888722 h 888840"/>
                <a:gd name="connsiteX1" fmla="*/ 889773 w 1779650"/>
                <a:gd name="connsiteY1" fmla="*/ -118 h 888840"/>
                <a:gd name="connsiteX2" fmla="*/ -53 w 1779650"/>
                <a:gd name="connsiteY2" fmla="*/ 888722 h 888840"/>
                <a:gd name="connsiteX3" fmla="*/ 386758 w 1779650"/>
                <a:gd name="connsiteY3" fmla="*/ 888722 h 888840"/>
                <a:gd name="connsiteX4" fmla="*/ 882801 w 1779650"/>
                <a:gd name="connsiteY4" fmla="*/ 379394 h 888840"/>
                <a:gd name="connsiteX5" fmla="*/ 1392693 w 1779650"/>
                <a:gd name="connsiteY5" fmla="*/ 874897 h 888840"/>
                <a:gd name="connsiteX6" fmla="*/ 1392693 w 1779650"/>
                <a:gd name="connsiteY6" fmla="*/ 888722 h 8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650" h="888840">
                  <a:moveTo>
                    <a:pt x="1779598" y="888722"/>
                  </a:moveTo>
                  <a:cubicBezTo>
                    <a:pt x="1779598" y="397833"/>
                    <a:pt x="1381206" y="-118"/>
                    <a:pt x="889773" y="-118"/>
                  </a:cubicBezTo>
                  <a:cubicBezTo>
                    <a:pt x="398336" y="-118"/>
                    <a:pt x="-53" y="397833"/>
                    <a:pt x="-53" y="888722"/>
                  </a:cubicBezTo>
                  <a:lnTo>
                    <a:pt x="386758" y="888722"/>
                  </a:lnTo>
                  <a:cubicBezTo>
                    <a:pt x="382935" y="611252"/>
                    <a:pt x="605023" y="383219"/>
                    <a:pt x="882801" y="379394"/>
                  </a:cubicBezTo>
                  <a:cubicBezTo>
                    <a:pt x="1160588" y="375579"/>
                    <a:pt x="1388874" y="597418"/>
                    <a:pt x="1392693" y="874897"/>
                  </a:cubicBezTo>
                  <a:cubicBezTo>
                    <a:pt x="1392760" y="879502"/>
                    <a:pt x="1392760" y="884117"/>
                    <a:pt x="1392693" y="888722"/>
                  </a:cubicBezTo>
                  <a:close/>
                </a:path>
              </a:pathLst>
            </a:custGeom>
            <a:solidFill>
              <a:schemeClr val="accent3"/>
            </a:solidFill>
            <a:ln w="9525" cap="flat">
              <a:noFill/>
              <a:prstDash val="solid"/>
              <a:miter/>
            </a:ln>
          </p:spPr>
          <p:txBody>
            <a:bodyPr rtlCol="0" anchor="ctr"/>
            <a:lstStyle/>
            <a:p>
              <a:endParaRPr lang="en-US" dirty="0">
                <a:latin typeface="Century Gothic" panose="020B0502020202020204" pitchFamily="34" charset="0"/>
              </a:endParaRPr>
            </a:p>
          </p:txBody>
        </p:sp>
        <p:sp>
          <p:nvSpPr>
            <p:cNvPr id="29" name="Freeform 28">
              <a:extLst>
                <a:ext uri="{FF2B5EF4-FFF2-40B4-BE49-F238E27FC236}">
                  <a16:creationId xmlns:a16="http://schemas.microsoft.com/office/drawing/2014/main" id="{694C4A74-B122-8747-B538-572C334FAD2B}"/>
                </a:ext>
              </a:extLst>
            </p:cNvPr>
            <p:cNvSpPr/>
            <p:nvPr/>
          </p:nvSpPr>
          <p:spPr>
            <a:xfrm>
              <a:off x="3829772" y="4777085"/>
              <a:ext cx="585867" cy="1739805"/>
            </a:xfrm>
            <a:custGeom>
              <a:avLst/>
              <a:gdLst>
                <a:gd name="connsiteX0" fmla="*/ 46785 w 298774"/>
                <a:gd name="connsiteY0" fmla="*/ 884535 h 887246"/>
                <a:gd name="connsiteX1" fmla="*/ 2399 w 298774"/>
                <a:gd name="connsiteY1" fmla="*/ 804804 h 887246"/>
                <a:gd name="connsiteX2" fmla="*/ 298722 w 298774"/>
                <a:gd name="connsiteY2" fmla="*/ -118 h 887246"/>
                <a:gd name="connsiteX3" fmla="*/ 127272 w 298774"/>
                <a:gd name="connsiteY3" fmla="*/ 840483 h 887246"/>
                <a:gd name="connsiteX4" fmla="*/ 127272 w 298774"/>
                <a:gd name="connsiteY4" fmla="*/ 840483 h 887246"/>
                <a:gd name="connsiteX5" fmla="*/ 47319 w 298774"/>
                <a:gd name="connsiteY5" fmla="*/ 884583 h 887246"/>
                <a:gd name="connsiteX6" fmla="*/ 47166 w 298774"/>
                <a:gd name="connsiteY6" fmla="*/ 884535 h 88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774" h="887246">
                  <a:moveTo>
                    <a:pt x="46785" y="884535"/>
                  </a:moveTo>
                  <a:cubicBezTo>
                    <a:pt x="12553" y="874669"/>
                    <a:pt x="-7278" y="839056"/>
                    <a:pt x="2399" y="804804"/>
                  </a:cubicBezTo>
                  <a:lnTo>
                    <a:pt x="298722" y="-118"/>
                  </a:lnTo>
                  <a:lnTo>
                    <a:pt x="127272" y="840483"/>
                  </a:lnTo>
                  <a:lnTo>
                    <a:pt x="127272" y="840483"/>
                  </a:lnTo>
                  <a:cubicBezTo>
                    <a:pt x="117385" y="874716"/>
                    <a:pt x="81590" y="894459"/>
                    <a:pt x="47319" y="884583"/>
                  </a:cubicBezTo>
                  <a:cubicBezTo>
                    <a:pt x="47271" y="884564"/>
                    <a:pt x="47214" y="884554"/>
                    <a:pt x="47166" y="884535"/>
                  </a:cubicBezTo>
                  <a:close/>
                </a:path>
              </a:pathLst>
            </a:custGeom>
            <a:solidFill>
              <a:schemeClr val="tx2"/>
            </a:solidFill>
            <a:ln w="9525" cap="flat">
              <a:noFill/>
              <a:prstDash val="solid"/>
              <a:miter/>
            </a:ln>
          </p:spPr>
          <p:txBody>
            <a:bodyPr rtlCol="0" anchor="ctr"/>
            <a:lstStyle/>
            <a:p>
              <a:endParaRPr lang="en-US" dirty="0">
                <a:latin typeface="Century Gothic" panose="020B0502020202020204" pitchFamily="34" charset="0"/>
              </a:endParaRPr>
            </a:p>
          </p:txBody>
        </p:sp>
        <p:sp>
          <p:nvSpPr>
            <p:cNvPr id="30" name="TextBox 29">
              <a:extLst>
                <a:ext uri="{FF2B5EF4-FFF2-40B4-BE49-F238E27FC236}">
                  <a16:creationId xmlns:a16="http://schemas.microsoft.com/office/drawing/2014/main" id="{398A7834-5F27-9A4C-B614-8697F6F149B7}"/>
                </a:ext>
              </a:extLst>
            </p:cNvPr>
            <p:cNvSpPr txBox="1"/>
            <p:nvPr/>
          </p:nvSpPr>
          <p:spPr>
            <a:xfrm flipH="1">
              <a:off x="1487218" y="6038318"/>
              <a:ext cx="643397" cy="363392"/>
            </a:xfrm>
            <a:prstGeom prst="rect">
              <a:avLst/>
            </a:prstGeom>
            <a:solidFill>
              <a:srgbClr val="000000">
                <a:alpha val="0"/>
              </a:srgbClr>
            </a:solidFill>
          </p:spPr>
          <p:txBody>
            <a:bodyPr wrap="square" rtlCol="0">
              <a:spAutoFit/>
            </a:bodyPr>
            <a:lstStyle/>
            <a:p>
              <a:pPr algn="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a:t>
              </a:r>
            </a:p>
          </p:txBody>
        </p:sp>
        <p:sp>
          <p:nvSpPr>
            <p:cNvPr id="34" name="TextBox 33">
              <a:extLst>
                <a:ext uri="{FF2B5EF4-FFF2-40B4-BE49-F238E27FC236}">
                  <a16:creationId xmlns:a16="http://schemas.microsoft.com/office/drawing/2014/main" id="{836C0BC9-DFB5-A04A-BD0A-61E14450CFE9}"/>
                </a:ext>
              </a:extLst>
            </p:cNvPr>
            <p:cNvSpPr txBox="1"/>
            <p:nvPr/>
          </p:nvSpPr>
          <p:spPr>
            <a:xfrm>
              <a:off x="5787416" y="6038318"/>
              <a:ext cx="821989" cy="363392"/>
            </a:xfrm>
            <a:prstGeom prst="rect">
              <a:avLst/>
            </a:prstGeom>
            <a:solidFill>
              <a:srgbClr val="000000">
                <a:alpha val="0"/>
              </a:srgbClr>
            </a:solidFill>
          </p:spPr>
          <p:txBody>
            <a:bodyPr wrap="square" rtlCol="0">
              <a:spAutoFit/>
            </a:bodyPr>
            <a:lstStyle/>
            <a:p>
              <a:pP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100</a:t>
              </a:r>
            </a:p>
          </p:txBody>
        </p:sp>
      </p:grpSp>
      <p:sp>
        <p:nvSpPr>
          <p:cNvPr id="27" name="Rectangle 26">
            <a:extLst>
              <a:ext uri="{FF2B5EF4-FFF2-40B4-BE49-F238E27FC236}">
                <a16:creationId xmlns:a16="http://schemas.microsoft.com/office/drawing/2014/main" id="{2CB0552F-CADE-FB4F-9693-6172E8DC4BBF}"/>
              </a:ext>
            </a:extLst>
          </p:cNvPr>
          <p:cNvSpPr/>
          <p:nvPr/>
        </p:nvSpPr>
        <p:spPr>
          <a:xfrm>
            <a:off x="10599700" y="4728823"/>
            <a:ext cx="3228343" cy="646331"/>
          </a:xfrm>
          <a:prstGeom prst="rect">
            <a:avLst/>
          </a:prstGeom>
        </p:spPr>
        <p:txBody>
          <a:bodyPr wrap="square">
            <a:spAutoFit/>
          </a:bodyPr>
          <a:lstStyle/>
          <a:p>
            <a:r>
              <a:rPr lang="en-US" sz="3600" b="1" dirty="0">
                <a:solidFill>
                  <a:schemeClr val="tx2"/>
                </a:solidFill>
                <a:latin typeface="Century Gothic" panose="020B0502020202020204" pitchFamily="34" charset="0"/>
                <a:ea typeface="Roboto Medium" panose="02000000000000000000" pitchFamily="2" charset="0"/>
                <a:cs typeface="Montserrat" charset="0"/>
              </a:rPr>
              <a:t>Attendance</a:t>
            </a:r>
          </a:p>
        </p:txBody>
      </p:sp>
      <p:sp>
        <p:nvSpPr>
          <p:cNvPr id="36" name="Rectangle 35">
            <a:extLst>
              <a:ext uri="{FF2B5EF4-FFF2-40B4-BE49-F238E27FC236}">
                <a16:creationId xmlns:a16="http://schemas.microsoft.com/office/drawing/2014/main" id="{84D65BD4-8947-5E45-9D28-8E492E397987}"/>
              </a:ext>
            </a:extLst>
          </p:cNvPr>
          <p:cNvSpPr/>
          <p:nvPr/>
        </p:nvSpPr>
        <p:spPr>
          <a:xfrm>
            <a:off x="2522500" y="4525129"/>
            <a:ext cx="4081500" cy="646331"/>
          </a:xfrm>
          <a:prstGeom prst="rect">
            <a:avLst/>
          </a:prstGeom>
        </p:spPr>
        <p:txBody>
          <a:bodyPr wrap="square">
            <a:spAutoFit/>
          </a:bodyPr>
          <a:lstStyle/>
          <a:p>
            <a:r>
              <a:rPr lang="en-US" sz="3600" b="1" dirty="0">
                <a:solidFill>
                  <a:schemeClr val="tx2"/>
                </a:solidFill>
                <a:latin typeface="Century Gothic" panose="020B0502020202020204" pitchFamily="34" charset="0"/>
                <a:ea typeface="Roboto Medium" panose="02000000000000000000" pitchFamily="2" charset="0"/>
                <a:cs typeface="Montserrat" charset="0"/>
              </a:rPr>
              <a:t>Software Sales</a:t>
            </a:r>
          </a:p>
        </p:txBody>
      </p:sp>
      <p:sp>
        <p:nvSpPr>
          <p:cNvPr id="48" name="Rectangle 47">
            <a:extLst>
              <a:ext uri="{FF2B5EF4-FFF2-40B4-BE49-F238E27FC236}">
                <a16:creationId xmlns:a16="http://schemas.microsoft.com/office/drawing/2014/main" id="{1D71D65D-C56B-2E43-A7F7-E262A082B808}"/>
              </a:ext>
            </a:extLst>
          </p:cNvPr>
          <p:cNvSpPr/>
          <p:nvPr/>
        </p:nvSpPr>
        <p:spPr>
          <a:xfrm>
            <a:off x="9894313" y="8331200"/>
            <a:ext cx="12864087" cy="3987863"/>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49" name="Group 48">
            <a:extLst>
              <a:ext uri="{FF2B5EF4-FFF2-40B4-BE49-F238E27FC236}">
                <a16:creationId xmlns:a16="http://schemas.microsoft.com/office/drawing/2014/main" id="{01AC4888-A8B3-B949-85CF-9A09D1931630}"/>
              </a:ext>
            </a:extLst>
          </p:cNvPr>
          <p:cNvGrpSpPr/>
          <p:nvPr/>
        </p:nvGrpSpPr>
        <p:grpSpPr>
          <a:xfrm>
            <a:off x="14935970" y="8982822"/>
            <a:ext cx="7822430" cy="2727349"/>
            <a:chOff x="1487218" y="4731001"/>
            <a:chExt cx="5122187" cy="1785889"/>
          </a:xfrm>
        </p:grpSpPr>
        <p:sp>
          <p:nvSpPr>
            <p:cNvPr id="50" name="Freeform 49">
              <a:extLst>
                <a:ext uri="{FF2B5EF4-FFF2-40B4-BE49-F238E27FC236}">
                  <a16:creationId xmlns:a16="http://schemas.microsoft.com/office/drawing/2014/main" id="{ECE306F0-E15F-C948-9701-3B2C742D048F}"/>
                </a:ext>
              </a:extLst>
            </p:cNvPr>
            <p:cNvSpPr/>
            <p:nvPr/>
          </p:nvSpPr>
          <p:spPr>
            <a:xfrm>
              <a:off x="2269207" y="4731001"/>
              <a:ext cx="3489724" cy="1742931"/>
            </a:xfrm>
            <a:custGeom>
              <a:avLst/>
              <a:gdLst>
                <a:gd name="connsiteX0" fmla="*/ 1779598 w 1779650"/>
                <a:gd name="connsiteY0" fmla="*/ 888722 h 888840"/>
                <a:gd name="connsiteX1" fmla="*/ 889773 w 1779650"/>
                <a:gd name="connsiteY1" fmla="*/ -118 h 888840"/>
                <a:gd name="connsiteX2" fmla="*/ -53 w 1779650"/>
                <a:gd name="connsiteY2" fmla="*/ 888722 h 888840"/>
                <a:gd name="connsiteX3" fmla="*/ 386758 w 1779650"/>
                <a:gd name="connsiteY3" fmla="*/ 888722 h 888840"/>
                <a:gd name="connsiteX4" fmla="*/ 882801 w 1779650"/>
                <a:gd name="connsiteY4" fmla="*/ 379394 h 888840"/>
                <a:gd name="connsiteX5" fmla="*/ 1392693 w 1779650"/>
                <a:gd name="connsiteY5" fmla="*/ 874897 h 888840"/>
                <a:gd name="connsiteX6" fmla="*/ 1392693 w 1779650"/>
                <a:gd name="connsiteY6" fmla="*/ 888722 h 8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650" h="888840">
                  <a:moveTo>
                    <a:pt x="1779598" y="888722"/>
                  </a:moveTo>
                  <a:cubicBezTo>
                    <a:pt x="1779598" y="397833"/>
                    <a:pt x="1381206" y="-118"/>
                    <a:pt x="889773" y="-118"/>
                  </a:cubicBezTo>
                  <a:cubicBezTo>
                    <a:pt x="398336" y="-118"/>
                    <a:pt x="-53" y="397833"/>
                    <a:pt x="-53" y="888722"/>
                  </a:cubicBezTo>
                  <a:lnTo>
                    <a:pt x="386758" y="888722"/>
                  </a:lnTo>
                  <a:cubicBezTo>
                    <a:pt x="382935" y="611252"/>
                    <a:pt x="605023" y="383219"/>
                    <a:pt x="882801" y="379394"/>
                  </a:cubicBezTo>
                  <a:cubicBezTo>
                    <a:pt x="1160588" y="375579"/>
                    <a:pt x="1388874" y="597418"/>
                    <a:pt x="1392693" y="874897"/>
                  </a:cubicBezTo>
                  <a:cubicBezTo>
                    <a:pt x="1392760" y="879502"/>
                    <a:pt x="1392760" y="884117"/>
                    <a:pt x="1392693" y="888722"/>
                  </a:cubicBezTo>
                  <a:close/>
                </a:path>
              </a:pathLst>
            </a:custGeom>
            <a:solidFill>
              <a:schemeClr val="accent2"/>
            </a:solidFill>
            <a:ln w="9525" cap="flat">
              <a:noFill/>
              <a:prstDash val="solid"/>
              <a:miter/>
            </a:ln>
          </p:spPr>
          <p:txBody>
            <a:bodyPr rtlCol="0" anchor="ctr"/>
            <a:lstStyle/>
            <a:p>
              <a:endParaRPr lang="en-US" dirty="0">
                <a:latin typeface="Century Gothic" panose="020B0502020202020204" pitchFamily="34" charset="0"/>
              </a:endParaRPr>
            </a:p>
          </p:txBody>
        </p:sp>
        <p:sp>
          <p:nvSpPr>
            <p:cNvPr id="51" name="Freeform 50">
              <a:extLst>
                <a:ext uri="{FF2B5EF4-FFF2-40B4-BE49-F238E27FC236}">
                  <a16:creationId xmlns:a16="http://schemas.microsoft.com/office/drawing/2014/main" id="{0D24A37E-5B75-184B-9143-88776A165992}"/>
                </a:ext>
              </a:extLst>
            </p:cNvPr>
            <p:cNvSpPr/>
            <p:nvPr/>
          </p:nvSpPr>
          <p:spPr>
            <a:xfrm>
              <a:off x="3829772" y="4777085"/>
              <a:ext cx="585867" cy="1739805"/>
            </a:xfrm>
            <a:custGeom>
              <a:avLst/>
              <a:gdLst>
                <a:gd name="connsiteX0" fmla="*/ 46785 w 298774"/>
                <a:gd name="connsiteY0" fmla="*/ 884535 h 887246"/>
                <a:gd name="connsiteX1" fmla="*/ 2399 w 298774"/>
                <a:gd name="connsiteY1" fmla="*/ 804804 h 887246"/>
                <a:gd name="connsiteX2" fmla="*/ 298722 w 298774"/>
                <a:gd name="connsiteY2" fmla="*/ -118 h 887246"/>
                <a:gd name="connsiteX3" fmla="*/ 127272 w 298774"/>
                <a:gd name="connsiteY3" fmla="*/ 840483 h 887246"/>
                <a:gd name="connsiteX4" fmla="*/ 127272 w 298774"/>
                <a:gd name="connsiteY4" fmla="*/ 840483 h 887246"/>
                <a:gd name="connsiteX5" fmla="*/ 47319 w 298774"/>
                <a:gd name="connsiteY5" fmla="*/ 884583 h 887246"/>
                <a:gd name="connsiteX6" fmla="*/ 47166 w 298774"/>
                <a:gd name="connsiteY6" fmla="*/ 884535 h 88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774" h="887246">
                  <a:moveTo>
                    <a:pt x="46785" y="884535"/>
                  </a:moveTo>
                  <a:cubicBezTo>
                    <a:pt x="12553" y="874669"/>
                    <a:pt x="-7278" y="839056"/>
                    <a:pt x="2399" y="804804"/>
                  </a:cubicBezTo>
                  <a:lnTo>
                    <a:pt x="298722" y="-118"/>
                  </a:lnTo>
                  <a:lnTo>
                    <a:pt x="127272" y="840483"/>
                  </a:lnTo>
                  <a:lnTo>
                    <a:pt x="127272" y="840483"/>
                  </a:lnTo>
                  <a:cubicBezTo>
                    <a:pt x="117385" y="874716"/>
                    <a:pt x="81590" y="894459"/>
                    <a:pt x="47319" y="884583"/>
                  </a:cubicBezTo>
                  <a:cubicBezTo>
                    <a:pt x="47271" y="884564"/>
                    <a:pt x="47214" y="884554"/>
                    <a:pt x="47166" y="884535"/>
                  </a:cubicBezTo>
                  <a:close/>
                </a:path>
              </a:pathLst>
            </a:custGeom>
            <a:solidFill>
              <a:schemeClr val="tx2"/>
            </a:solidFill>
            <a:ln w="9525" cap="flat">
              <a:noFill/>
              <a:prstDash val="solid"/>
              <a:miter/>
            </a:ln>
          </p:spPr>
          <p:txBody>
            <a:bodyPr rtlCol="0" anchor="ctr"/>
            <a:lstStyle/>
            <a:p>
              <a:endParaRPr lang="en-US" dirty="0">
                <a:latin typeface="Century Gothic" panose="020B0502020202020204" pitchFamily="34" charset="0"/>
              </a:endParaRPr>
            </a:p>
          </p:txBody>
        </p:sp>
        <p:sp>
          <p:nvSpPr>
            <p:cNvPr id="52" name="TextBox 51">
              <a:extLst>
                <a:ext uri="{FF2B5EF4-FFF2-40B4-BE49-F238E27FC236}">
                  <a16:creationId xmlns:a16="http://schemas.microsoft.com/office/drawing/2014/main" id="{2A5FF0A6-6A0E-5C44-A9C3-12CA31198E48}"/>
                </a:ext>
              </a:extLst>
            </p:cNvPr>
            <p:cNvSpPr txBox="1"/>
            <p:nvPr/>
          </p:nvSpPr>
          <p:spPr>
            <a:xfrm flipH="1">
              <a:off x="1487218" y="6038318"/>
              <a:ext cx="643397" cy="363392"/>
            </a:xfrm>
            <a:prstGeom prst="rect">
              <a:avLst/>
            </a:prstGeom>
            <a:solidFill>
              <a:srgbClr val="000000">
                <a:alpha val="0"/>
              </a:srgbClr>
            </a:solidFill>
          </p:spPr>
          <p:txBody>
            <a:bodyPr wrap="square" rtlCol="0">
              <a:spAutoFit/>
            </a:bodyPr>
            <a:lstStyle/>
            <a:p>
              <a:pPr algn="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a:t>
              </a:r>
            </a:p>
          </p:txBody>
        </p:sp>
        <p:sp>
          <p:nvSpPr>
            <p:cNvPr id="53" name="TextBox 52">
              <a:extLst>
                <a:ext uri="{FF2B5EF4-FFF2-40B4-BE49-F238E27FC236}">
                  <a16:creationId xmlns:a16="http://schemas.microsoft.com/office/drawing/2014/main" id="{A374AE57-59F5-9B46-8995-919A2E3D61E1}"/>
                </a:ext>
              </a:extLst>
            </p:cNvPr>
            <p:cNvSpPr txBox="1"/>
            <p:nvPr/>
          </p:nvSpPr>
          <p:spPr>
            <a:xfrm>
              <a:off x="5787416" y="6038318"/>
              <a:ext cx="821989" cy="363392"/>
            </a:xfrm>
            <a:prstGeom prst="rect">
              <a:avLst/>
            </a:prstGeom>
            <a:solidFill>
              <a:srgbClr val="000000">
                <a:alpha val="0"/>
              </a:srgbClr>
            </a:solidFill>
          </p:spPr>
          <p:txBody>
            <a:bodyPr wrap="square" rtlCol="0">
              <a:spAutoFit/>
            </a:bodyPr>
            <a:lstStyle/>
            <a:p>
              <a:pP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100</a:t>
              </a:r>
            </a:p>
          </p:txBody>
        </p:sp>
      </p:grpSp>
      <p:sp>
        <p:nvSpPr>
          <p:cNvPr id="54" name="Rectangle 53">
            <a:extLst>
              <a:ext uri="{FF2B5EF4-FFF2-40B4-BE49-F238E27FC236}">
                <a16:creationId xmlns:a16="http://schemas.microsoft.com/office/drawing/2014/main" id="{9E1C212D-F68A-2B46-AB1E-A0841A347059}"/>
              </a:ext>
            </a:extLst>
          </p:cNvPr>
          <p:cNvSpPr/>
          <p:nvPr/>
        </p:nvSpPr>
        <p:spPr>
          <a:xfrm>
            <a:off x="10599700" y="9038547"/>
            <a:ext cx="3228343" cy="646331"/>
          </a:xfrm>
          <a:prstGeom prst="rect">
            <a:avLst/>
          </a:prstGeom>
        </p:spPr>
        <p:txBody>
          <a:bodyPr wrap="square">
            <a:spAutoFit/>
          </a:bodyPr>
          <a:lstStyle/>
          <a:p>
            <a:r>
              <a:rPr lang="en-US" sz="3600" b="1" dirty="0">
                <a:solidFill>
                  <a:schemeClr val="tx2"/>
                </a:solidFill>
                <a:latin typeface="Century Gothic" panose="020B0502020202020204" pitchFamily="34" charset="0"/>
                <a:ea typeface="Roboto Medium" panose="02000000000000000000" pitchFamily="2" charset="0"/>
                <a:cs typeface="Montserrat" charset="0"/>
              </a:rPr>
              <a:t>Download</a:t>
            </a:r>
          </a:p>
        </p:txBody>
      </p:sp>
      <p:sp>
        <p:nvSpPr>
          <p:cNvPr id="55" name="TextBox 54">
            <a:extLst>
              <a:ext uri="{FF2B5EF4-FFF2-40B4-BE49-F238E27FC236}">
                <a16:creationId xmlns:a16="http://schemas.microsoft.com/office/drawing/2014/main" id="{60931D3C-5581-4F46-9C08-9E0D5230CF4B}"/>
              </a:ext>
            </a:extLst>
          </p:cNvPr>
          <p:cNvSpPr txBox="1"/>
          <p:nvPr/>
        </p:nvSpPr>
        <p:spPr>
          <a:xfrm>
            <a:off x="10597299" y="5528687"/>
            <a:ext cx="4140953" cy="1541640"/>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56" name="TextBox 55">
            <a:extLst>
              <a:ext uri="{FF2B5EF4-FFF2-40B4-BE49-F238E27FC236}">
                <a16:creationId xmlns:a16="http://schemas.microsoft.com/office/drawing/2014/main" id="{B5E68052-8386-984F-A61B-3CE3CA4D9B49}"/>
              </a:ext>
            </a:extLst>
          </p:cNvPr>
          <p:cNvSpPr txBox="1"/>
          <p:nvPr/>
        </p:nvSpPr>
        <p:spPr>
          <a:xfrm>
            <a:off x="10597299" y="9914611"/>
            <a:ext cx="4140953" cy="1541640"/>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Tree>
    <p:extLst>
      <p:ext uri="{BB962C8B-B14F-4D97-AF65-F5344CB8AC3E}">
        <p14:creationId xmlns:p14="http://schemas.microsoft.com/office/powerpoint/2010/main" val="78360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350">
            <a:extLst>
              <a:ext uri="{FF2B5EF4-FFF2-40B4-BE49-F238E27FC236}">
                <a16:creationId xmlns:a16="http://schemas.microsoft.com/office/drawing/2014/main" id="{0CFCFDC2-72A6-5842-BC88-C13C13392EB1}"/>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23" name="CuadroTexto 351">
            <a:extLst>
              <a:ext uri="{FF2B5EF4-FFF2-40B4-BE49-F238E27FC236}">
                <a16:creationId xmlns:a16="http://schemas.microsoft.com/office/drawing/2014/main" id="{43816B04-FC84-3D49-9DE8-F72164DCB0F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4" name="Rectangle 45">
            <a:extLst>
              <a:ext uri="{FF2B5EF4-FFF2-40B4-BE49-F238E27FC236}">
                <a16:creationId xmlns:a16="http://schemas.microsoft.com/office/drawing/2014/main" id="{92167E29-8B5D-2849-90ED-FE91023B2F81}"/>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0" name="Table 19">
            <a:extLst>
              <a:ext uri="{FF2B5EF4-FFF2-40B4-BE49-F238E27FC236}">
                <a16:creationId xmlns:a16="http://schemas.microsoft.com/office/drawing/2014/main" id="{29AFA863-4765-C54C-A74E-F59465C3AF74}"/>
              </a:ext>
            </a:extLst>
          </p:cNvPr>
          <p:cNvGraphicFramePr>
            <a:graphicFrameLocks noGrp="1"/>
          </p:cNvGraphicFramePr>
          <p:nvPr>
            <p:extLst>
              <p:ext uri="{D42A27DB-BD31-4B8C-83A1-F6EECF244321}">
                <p14:modId xmlns:p14="http://schemas.microsoft.com/office/powerpoint/2010/main" val="2784926513"/>
              </p:ext>
            </p:extLst>
          </p:nvPr>
        </p:nvGraphicFramePr>
        <p:xfrm>
          <a:off x="1942590" y="8600316"/>
          <a:ext cx="20492472" cy="4044027"/>
        </p:xfrm>
        <a:graphic>
          <a:graphicData uri="http://schemas.openxmlformats.org/drawingml/2006/table">
            <a:tbl>
              <a:tblPr firstRow="1" bandRow="1">
                <a:tableStyleId>{5C22544A-7EE6-4342-B048-85BDC9FD1C3A}</a:tableStyleId>
              </a:tblPr>
              <a:tblGrid>
                <a:gridCol w="6830824">
                  <a:extLst>
                    <a:ext uri="{9D8B030D-6E8A-4147-A177-3AD203B41FA5}">
                      <a16:colId xmlns:a16="http://schemas.microsoft.com/office/drawing/2014/main" val="20001"/>
                    </a:ext>
                  </a:extLst>
                </a:gridCol>
                <a:gridCol w="6830824">
                  <a:extLst>
                    <a:ext uri="{9D8B030D-6E8A-4147-A177-3AD203B41FA5}">
                      <a16:colId xmlns:a16="http://schemas.microsoft.com/office/drawing/2014/main" val="20002"/>
                    </a:ext>
                  </a:extLst>
                </a:gridCol>
                <a:gridCol w="6830824">
                  <a:extLst>
                    <a:ext uri="{9D8B030D-6E8A-4147-A177-3AD203B41FA5}">
                      <a16:colId xmlns:a16="http://schemas.microsoft.com/office/drawing/2014/main" val="20003"/>
                    </a:ext>
                  </a:extLst>
                </a:gridCol>
              </a:tblGrid>
              <a:tr h="821941">
                <a:tc>
                  <a:txBody>
                    <a:bodyPr/>
                    <a:lstStyle/>
                    <a:p>
                      <a:pPr algn="ctr"/>
                      <a:r>
                        <a:rPr lang="en-US" sz="3600" b="1" i="0" dirty="0">
                          <a:solidFill>
                            <a:schemeClr val="bg1"/>
                          </a:solidFill>
                          <a:latin typeface="Century Gothic" panose="020B0502020202020204" pitchFamily="34" charset="0"/>
                          <a:ea typeface="Lato" panose="020F0502020204030203" pitchFamily="34" charset="0"/>
                          <a:cs typeface="Poppins Medium" pitchFamily="2" charset="77"/>
                        </a:rPr>
                        <a:t>Competitive Risk</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3600" b="1" i="0" dirty="0">
                          <a:solidFill>
                            <a:schemeClr val="bg1"/>
                          </a:solidFill>
                          <a:latin typeface="Century Gothic" panose="020B0502020202020204" pitchFamily="34" charset="0"/>
                          <a:ea typeface="Lato" panose="020F0502020204030203" pitchFamily="34" charset="0"/>
                          <a:cs typeface="Poppins Medium" pitchFamily="2" charset="77"/>
                        </a:rPr>
                        <a:t>Financial Risk</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3600" b="1" i="0" dirty="0">
                          <a:solidFill>
                            <a:schemeClr val="bg1"/>
                          </a:solidFill>
                          <a:latin typeface="Century Gothic" panose="020B0502020202020204" pitchFamily="34" charset="0"/>
                          <a:ea typeface="Lato" panose="020F0502020204030203" pitchFamily="34" charset="0"/>
                          <a:cs typeface="Poppins Medium" pitchFamily="2" charset="77"/>
                        </a:rPr>
                        <a:t>People Risk</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614738">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614738">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614738">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614738">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54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37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763134">
                <a:tc>
                  <a:txBody>
                    <a:bodyPr/>
                    <a:lstStyle/>
                    <a:p>
                      <a:pPr algn="ctr"/>
                      <a:r>
                        <a:rPr lang="en-US" sz="2800" b="0" i="0" dirty="0">
                          <a:solidFill>
                            <a:schemeClr val="tx1"/>
                          </a:solidFill>
                          <a:latin typeface="Century Gothic" panose="020B0502020202020204" pitchFamily="34" charset="0"/>
                          <a:ea typeface="Lato" panose="020F0502020204030203" pitchFamily="34" charset="0"/>
                          <a:cs typeface="Poppins Light" pitchFamily="2" charset="77"/>
                        </a:rPr>
                        <a:t>450</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panose="020F0502020204030203" pitchFamily="34" charset="0"/>
                          <a:cs typeface="Poppins Light" pitchFamily="2" charset="77"/>
                        </a:rPr>
                        <a:t>740</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panose="020F0502020204030203" pitchFamily="34" charset="0"/>
                          <a:cs typeface="Poppins Light" pitchFamily="2" charset="77"/>
                        </a:rPr>
                        <a:t>290</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22" name="Chart 21">
            <a:extLst>
              <a:ext uri="{FF2B5EF4-FFF2-40B4-BE49-F238E27FC236}">
                <a16:creationId xmlns:a16="http://schemas.microsoft.com/office/drawing/2014/main" id="{23EA5A0E-61AE-CB47-8F78-AF9E2D3906BE}"/>
              </a:ext>
            </a:extLst>
          </p:cNvPr>
          <p:cNvGraphicFramePr/>
          <p:nvPr>
            <p:extLst>
              <p:ext uri="{D42A27DB-BD31-4B8C-83A1-F6EECF244321}">
                <p14:modId xmlns:p14="http://schemas.microsoft.com/office/powerpoint/2010/main" val="1959603423"/>
              </p:ext>
            </p:extLst>
          </p:nvPr>
        </p:nvGraphicFramePr>
        <p:xfrm>
          <a:off x="3319576" y="5429987"/>
          <a:ext cx="3941646" cy="2627764"/>
        </p:xfrm>
        <a:graphic>
          <a:graphicData uri="http://schemas.openxmlformats.org/drawingml/2006/chart">
            <c:chart xmlns:c="http://schemas.openxmlformats.org/drawingml/2006/chart" xmlns:r="http://schemas.openxmlformats.org/officeDocument/2006/relationships" r:id="rId2"/>
          </a:graphicData>
        </a:graphic>
      </p:graphicFrame>
      <p:sp>
        <p:nvSpPr>
          <p:cNvPr id="25" name="CuadroTexto 350">
            <a:extLst>
              <a:ext uri="{FF2B5EF4-FFF2-40B4-BE49-F238E27FC236}">
                <a16:creationId xmlns:a16="http://schemas.microsoft.com/office/drawing/2014/main" id="{0213FCCF-59CD-EF4E-AEC0-1D381ADA2FD6}"/>
              </a:ext>
            </a:extLst>
          </p:cNvPr>
          <p:cNvSpPr txBox="1"/>
          <p:nvPr/>
        </p:nvSpPr>
        <p:spPr>
          <a:xfrm>
            <a:off x="6580740" y="6032971"/>
            <a:ext cx="894797" cy="523220"/>
          </a:xfrm>
          <a:prstGeom prst="rect">
            <a:avLst/>
          </a:prstGeom>
          <a:noFill/>
        </p:spPr>
        <p:txBody>
          <a:bodyPr wrap="none" rtlCol="0">
            <a:spAutoFit/>
          </a:bodyPr>
          <a:lstStyle/>
          <a:p>
            <a:r>
              <a:rPr lang="en-US" sz="2800" b="1" dirty="0">
                <a:solidFill>
                  <a:schemeClr val="tx2"/>
                </a:solidFill>
                <a:latin typeface="Century Gothic" panose="020B0502020202020204" pitchFamily="34" charset="0"/>
                <a:ea typeface="Roboto Medium" pitchFamily="2" charset="0"/>
                <a:cs typeface="Poppins Medium" pitchFamily="2" charset="77"/>
              </a:rPr>
              <a:t>65%</a:t>
            </a:r>
          </a:p>
        </p:txBody>
      </p:sp>
      <p:sp>
        <p:nvSpPr>
          <p:cNvPr id="26" name="CuadroTexto 350">
            <a:extLst>
              <a:ext uri="{FF2B5EF4-FFF2-40B4-BE49-F238E27FC236}">
                <a16:creationId xmlns:a16="http://schemas.microsoft.com/office/drawing/2014/main" id="{E3590EA3-A52E-A842-A6E2-4F5C6EBC311D}"/>
              </a:ext>
            </a:extLst>
          </p:cNvPr>
          <p:cNvSpPr txBox="1"/>
          <p:nvPr/>
        </p:nvSpPr>
        <p:spPr>
          <a:xfrm>
            <a:off x="2729428" y="6087401"/>
            <a:ext cx="894797" cy="523220"/>
          </a:xfrm>
          <a:prstGeom prst="rect">
            <a:avLst/>
          </a:prstGeom>
          <a:noFill/>
        </p:spPr>
        <p:txBody>
          <a:bodyPr wrap="none" rtlCol="0">
            <a:spAutoFit/>
          </a:bodyPr>
          <a:lstStyle/>
          <a:p>
            <a:pPr algn="r"/>
            <a:r>
              <a:rPr lang="en-US" sz="2800" b="1" dirty="0">
                <a:solidFill>
                  <a:schemeClr val="tx2"/>
                </a:solidFill>
                <a:latin typeface="Century Gothic" panose="020B0502020202020204" pitchFamily="34" charset="0"/>
                <a:ea typeface="Roboto Medium" pitchFamily="2" charset="0"/>
                <a:cs typeface="Poppins Medium" pitchFamily="2" charset="77"/>
              </a:rPr>
              <a:t>35%</a:t>
            </a:r>
          </a:p>
        </p:txBody>
      </p:sp>
      <p:sp>
        <p:nvSpPr>
          <p:cNvPr id="27" name="Rectangle 26">
            <a:extLst>
              <a:ext uri="{FF2B5EF4-FFF2-40B4-BE49-F238E27FC236}">
                <a16:creationId xmlns:a16="http://schemas.microsoft.com/office/drawing/2014/main" id="{B2E9FB9F-21EE-2D45-B113-9BBDB25FAE96}"/>
              </a:ext>
            </a:extLst>
          </p:cNvPr>
          <p:cNvSpPr/>
          <p:nvPr/>
        </p:nvSpPr>
        <p:spPr>
          <a:xfrm>
            <a:off x="2412381" y="6556194"/>
            <a:ext cx="1209399" cy="954107"/>
          </a:xfrm>
          <a:prstGeom prst="rect">
            <a:avLst/>
          </a:prstGeom>
        </p:spPr>
        <p:txBody>
          <a:bodyPr wrap="square">
            <a:spAutoFit/>
          </a:bodyPr>
          <a:lstStyle/>
          <a:p>
            <a:pPr algn="r"/>
            <a:r>
              <a:rPr lang="en-US" sz="2800" dirty="0">
                <a:latin typeface="Century Gothic" panose="020B0502020202020204" pitchFamily="34" charset="0"/>
                <a:ea typeface="Lato" panose="020F0502020204030203" pitchFamily="34" charset="0"/>
                <a:cs typeface="Lato" panose="020F0502020204030203" pitchFamily="34" charset="0"/>
              </a:rPr>
              <a:t>NPR </a:t>
            </a:r>
          </a:p>
          <a:p>
            <a:pPr algn="r"/>
            <a:r>
              <a:rPr lang="en-US" sz="2800" dirty="0">
                <a:latin typeface="Century Gothic" panose="020B0502020202020204" pitchFamily="34" charset="0"/>
                <a:ea typeface="Lato" panose="020F0502020204030203" pitchFamily="34" charset="0"/>
                <a:cs typeface="Lato" panose="020F0502020204030203" pitchFamily="34" charset="0"/>
              </a:rPr>
              <a:t>Score</a:t>
            </a:r>
          </a:p>
        </p:txBody>
      </p:sp>
      <p:sp>
        <p:nvSpPr>
          <p:cNvPr id="28" name="Rectangle 27">
            <a:extLst>
              <a:ext uri="{FF2B5EF4-FFF2-40B4-BE49-F238E27FC236}">
                <a16:creationId xmlns:a16="http://schemas.microsoft.com/office/drawing/2014/main" id="{F7F60CD7-CBF7-E145-9171-813726EC259E}"/>
              </a:ext>
            </a:extLst>
          </p:cNvPr>
          <p:cNvSpPr/>
          <p:nvPr/>
        </p:nvSpPr>
        <p:spPr>
          <a:xfrm>
            <a:off x="6463850" y="6650564"/>
            <a:ext cx="1590094" cy="954107"/>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Referral </a:t>
            </a:r>
          </a:p>
          <a:p>
            <a:r>
              <a:rPr lang="en-US" sz="2800" dirty="0">
                <a:latin typeface="Century Gothic" panose="020B0502020202020204" pitchFamily="34" charset="0"/>
                <a:ea typeface="Lato" panose="020F0502020204030203" pitchFamily="34" charset="0"/>
                <a:cs typeface="Lato" panose="020F0502020204030203" pitchFamily="34" charset="0"/>
              </a:rPr>
              <a:t>Source</a:t>
            </a:r>
          </a:p>
        </p:txBody>
      </p:sp>
      <p:sp>
        <p:nvSpPr>
          <p:cNvPr id="69" name="CuadroTexto 350">
            <a:extLst>
              <a:ext uri="{FF2B5EF4-FFF2-40B4-BE49-F238E27FC236}">
                <a16:creationId xmlns:a16="http://schemas.microsoft.com/office/drawing/2014/main" id="{311701F3-1363-634A-89F4-04F9C592E777}"/>
              </a:ext>
            </a:extLst>
          </p:cNvPr>
          <p:cNvSpPr txBox="1"/>
          <p:nvPr/>
        </p:nvSpPr>
        <p:spPr>
          <a:xfrm>
            <a:off x="3079474" y="4339760"/>
            <a:ext cx="3501266" cy="1015663"/>
          </a:xfrm>
          <a:prstGeom prst="rect">
            <a:avLst/>
          </a:prstGeom>
          <a:noFill/>
        </p:spPr>
        <p:txBody>
          <a:bodyPr wrap="square" rtlCol="0">
            <a:spAutoFit/>
          </a:bodyPr>
          <a:lstStyle/>
          <a:p>
            <a:pPr algn="ctr"/>
            <a:r>
              <a:rPr lang="en-US" sz="6000" b="1" dirty="0">
                <a:solidFill>
                  <a:schemeClr val="tx2"/>
                </a:solidFill>
                <a:latin typeface="Century Gothic" panose="020B0502020202020204" pitchFamily="34" charset="0"/>
                <a:ea typeface="Lato Heavy" charset="0"/>
                <a:cs typeface="Poppins" pitchFamily="2" charset="77"/>
              </a:rPr>
              <a:t>$1.5M</a:t>
            </a:r>
          </a:p>
        </p:txBody>
      </p:sp>
      <p:sp>
        <p:nvSpPr>
          <p:cNvPr id="70" name="Triangle 69">
            <a:extLst>
              <a:ext uri="{FF2B5EF4-FFF2-40B4-BE49-F238E27FC236}">
                <a16:creationId xmlns:a16="http://schemas.microsoft.com/office/drawing/2014/main" id="{28BDEF9B-EECE-B84A-B0EF-CB4F1533CB81}"/>
              </a:ext>
            </a:extLst>
          </p:cNvPr>
          <p:cNvSpPr/>
          <p:nvPr/>
        </p:nvSpPr>
        <p:spPr>
          <a:xfrm>
            <a:off x="6290176" y="4536786"/>
            <a:ext cx="581128" cy="5009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1" name="CuadroTexto 350">
            <a:extLst>
              <a:ext uri="{FF2B5EF4-FFF2-40B4-BE49-F238E27FC236}">
                <a16:creationId xmlns:a16="http://schemas.microsoft.com/office/drawing/2014/main" id="{7E698C68-511A-EC40-82C7-C5AA01EABE02}"/>
              </a:ext>
            </a:extLst>
          </p:cNvPr>
          <p:cNvSpPr txBox="1"/>
          <p:nvPr/>
        </p:nvSpPr>
        <p:spPr>
          <a:xfrm>
            <a:off x="11075561" y="4227758"/>
            <a:ext cx="194383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$2M</a:t>
            </a:r>
          </a:p>
        </p:txBody>
      </p:sp>
      <p:sp>
        <p:nvSpPr>
          <p:cNvPr id="72" name="Triangle 71">
            <a:extLst>
              <a:ext uri="{FF2B5EF4-FFF2-40B4-BE49-F238E27FC236}">
                <a16:creationId xmlns:a16="http://schemas.microsoft.com/office/drawing/2014/main" id="{7DD55E58-3AF6-294A-98A8-9809723E1E1E}"/>
              </a:ext>
            </a:extLst>
          </p:cNvPr>
          <p:cNvSpPr/>
          <p:nvPr/>
        </p:nvSpPr>
        <p:spPr>
          <a:xfrm rot="10800000">
            <a:off x="12871578" y="4471698"/>
            <a:ext cx="581128" cy="5009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4" name="Triangle 73">
            <a:extLst>
              <a:ext uri="{FF2B5EF4-FFF2-40B4-BE49-F238E27FC236}">
                <a16:creationId xmlns:a16="http://schemas.microsoft.com/office/drawing/2014/main" id="{5DD084C3-56D1-DE48-BF97-44425D3915AF}"/>
              </a:ext>
            </a:extLst>
          </p:cNvPr>
          <p:cNvSpPr/>
          <p:nvPr/>
        </p:nvSpPr>
        <p:spPr>
          <a:xfrm rot="7107563">
            <a:off x="20183332" y="4618118"/>
            <a:ext cx="581128" cy="50097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80" name="Chart 79">
            <a:extLst>
              <a:ext uri="{FF2B5EF4-FFF2-40B4-BE49-F238E27FC236}">
                <a16:creationId xmlns:a16="http://schemas.microsoft.com/office/drawing/2014/main" id="{ACA2B231-31D9-6F45-92C8-F07AD0BD7D4C}"/>
              </a:ext>
            </a:extLst>
          </p:cNvPr>
          <p:cNvGraphicFramePr/>
          <p:nvPr>
            <p:extLst>
              <p:ext uri="{D42A27DB-BD31-4B8C-83A1-F6EECF244321}">
                <p14:modId xmlns:p14="http://schemas.microsoft.com/office/powerpoint/2010/main" val="4205486358"/>
              </p:ext>
            </p:extLst>
          </p:nvPr>
        </p:nvGraphicFramePr>
        <p:xfrm>
          <a:off x="10510697" y="5340501"/>
          <a:ext cx="3941646" cy="2627764"/>
        </p:xfrm>
        <a:graphic>
          <a:graphicData uri="http://schemas.openxmlformats.org/drawingml/2006/chart">
            <c:chart xmlns:c="http://schemas.openxmlformats.org/drawingml/2006/chart" xmlns:r="http://schemas.openxmlformats.org/officeDocument/2006/relationships" r:id="rId3"/>
          </a:graphicData>
        </a:graphic>
      </p:graphicFrame>
      <p:sp>
        <p:nvSpPr>
          <p:cNvPr id="81" name="CuadroTexto 350">
            <a:extLst>
              <a:ext uri="{FF2B5EF4-FFF2-40B4-BE49-F238E27FC236}">
                <a16:creationId xmlns:a16="http://schemas.microsoft.com/office/drawing/2014/main" id="{DB927B75-AA73-334D-A273-CB45620C8C8F}"/>
              </a:ext>
            </a:extLst>
          </p:cNvPr>
          <p:cNvSpPr txBox="1"/>
          <p:nvPr/>
        </p:nvSpPr>
        <p:spPr>
          <a:xfrm>
            <a:off x="13771861" y="5943485"/>
            <a:ext cx="894797" cy="523220"/>
          </a:xfrm>
          <a:prstGeom prst="rect">
            <a:avLst/>
          </a:prstGeom>
          <a:noFill/>
        </p:spPr>
        <p:txBody>
          <a:bodyPr wrap="none" rtlCol="0">
            <a:spAutoFit/>
          </a:bodyPr>
          <a:lstStyle/>
          <a:p>
            <a:r>
              <a:rPr lang="en-US" sz="2800" b="1" dirty="0">
                <a:solidFill>
                  <a:schemeClr val="tx2"/>
                </a:solidFill>
                <a:latin typeface="Century Gothic" panose="020B0502020202020204" pitchFamily="34" charset="0"/>
                <a:ea typeface="Roboto Medium" pitchFamily="2" charset="0"/>
                <a:cs typeface="Poppins Medium" pitchFamily="2" charset="77"/>
              </a:rPr>
              <a:t>35%</a:t>
            </a:r>
          </a:p>
        </p:txBody>
      </p:sp>
      <p:sp>
        <p:nvSpPr>
          <p:cNvPr id="82" name="CuadroTexto 350">
            <a:extLst>
              <a:ext uri="{FF2B5EF4-FFF2-40B4-BE49-F238E27FC236}">
                <a16:creationId xmlns:a16="http://schemas.microsoft.com/office/drawing/2014/main" id="{DD32DE83-C00E-964E-8AA4-128B7266B275}"/>
              </a:ext>
            </a:extLst>
          </p:cNvPr>
          <p:cNvSpPr txBox="1"/>
          <p:nvPr/>
        </p:nvSpPr>
        <p:spPr>
          <a:xfrm>
            <a:off x="9920549" y="5997915"/>
            <a:ext cx="894797" cy="523220"/>
          </a:xfrm>
          <a:prstGeom prst="rect">
            <a:avLst/>
          </a:prstGeom>
          <a:noFill/>
        </p:spPr>
        <p:txBody>
          <a:bodyPr wrap="none" rtlCol="0">
            <a:spAutoFit/>
          </a:bodyPr>
          <a:lstStyle/>
          <a:p>
            <a:pPr algn="r"/>
            <a:r>
              <a:rPr lang="en-US" sz="2800" b="1" dirty="0">
                <a:solidFill>
                  <a:schemeClr val="tx2"/>
                </a:solidFill>
                <a:latin typeface="Century Gothic" panose="020B0502020202020204" pitchFamily="34" charset="0"/>
                <a:ea typeface="Roboto Medium" pitchFamily="2" charset="0"/>
                <a:cs typeface="Poppins Medium" pitchFamily="2" charset="77"/>
              </a:rPr>
              <a:t>65%</a:t>
            </a:r>
          </a:p>
        </p:txBody>
      </p:sp>
      <p:sp>
        <p:nvSpPr>
          <p:cNvPr id="83" name="Rectangle 82">
            <a:extLst>
              <a:ext uri="{FF2B5EF4-FFF2-40B4-BE49-F238E27FC236}">
                <a16:creationId xmlns:a16="http://schemas.microsoft.com/office/drawing/2014/main" id="{1C8D9A35-9B35-4646-8DCC-7CD6939DBBB0}"/>
              </a:ext>
            </a:extLst>
          </p:cNvPr>
          <p:cNvSpPr/>
          <p:nvPr/>
        </p:nvSpPr>
        <p:spPr>
          <a:xfrm>
            <a:off x="8380794" y="6466708"/>
            <a:ext cx="2432107" cy="954107"/>
          </a:xfrm>
          <a:prstGeom prst="rect">
            <a:avLst/>
          </a:prstGeom>
        </p:spPr>
        <p:txBody>
          <a:bodyPr wrap="square">
            <a:spAutoFit/>
          </a:bodyPr>
          <a:lstStyle/>
          <a:p>
            <a:pPr algn="r"/>
            <a:r>
              <a:rPr lang="en-US" sz="2800" dirty="0">
                <a:latin typeface="Century Gothic" panose="020B0502020202020204" pitchFamily="34" charset="0"/>
                <a:ea typeface="Lato" panose="020F0502020204030203" pitchFamily="34" charset="0"/>
                <a:cs typeface="Lato" panose="020F0502020204030203" pitchFamily="34" charset="0"/>
              </a:rPr>
              <a:t>NPR </a:t>
            </a:r>
          </a:p>
          <a:p>
            <a:pPr algn="r"/>
            <a:r>
              <a:rPr lang="en-US" sz="2800" dirty="0">
                <a:latin typeface="Century Gothic" panose="020B0502020202020204" pitchFamily="34" charset="0"/>
                <a:ea typeface="Lato" panose="020F0502020204030203" pitchFamily="34" charset="0"/>
                <a:cs typeface="Lato" panose="020F0502020204030203" pitchFamily="34" charset="0"/>
              </a:rPr>
              <a:t>Score</a:t>
            </a:r>
          </a:p>
        </p:txBody>
      </p:sp>
      <p:sp>
        <p:nvSpPr>
          <p:cNvPr id="84" name="Rectangle 83">
            <a:extLst>
              <a:ext uri="{FF2B5EF4-FFF2-40B4-BE49-F238E27FC236}">
                <a16:creationId xmlns:a16="http://schemas.microsoft.com/office/drawing/2014/main" id="{10ED827E-C627-624A-862C-4BBB88F0B96C}"/>
              </a:ext>
            </a:extLst>
          </p:cNvPr>
          <p:cNvSpPr/>
          <p:nvPr/>
        </p:nvSpPr>
        <p:spPr>
          <a:xfrm>
            <a:off x="13654971" y="6561078"/>
            <a:ext cx="1590094" cy="954107"/>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Referral </a:t>
            </a:r>
          </a:p>
          <a:p>
            <a:r>
              <a:rPr lang="en-US" sz="2800" dirty="0">
                <a:latin typeface="Century Gothic" panose="020B0502020202020204" pitchFamily="34" charset="0"/>
                <a:ea typeface="Lato" panose="020F0502020204030203" pitchFamily="34" charset="0"/>
                <a:cs typeface="Lato" panose="020F0502020204030203" pitchFamily="34" charset="0"/>
              </a:rPr>
              <a:t>Source</a:t>
            </a:r>
          </a:p>
        </p:txBody>
      </p:sp>
      <p:graphicFrame>
        <p:nvGraphicFramePr>
          <p:cNvPr id="88" name="Chart 87">
            <a:extLst>
              <a:ext uri="{FF2B5EF4-FFF2-40B4-BE49-F238E27FC236}">
                <a16:creationId xmlns:a16="http://schemas.microsoft.com/office/drawing/2014/main" id="{AC97A363-2A51-334B-8455-0366A40DD13F}"/>
              </a:ext>
            </a:extLst>
          </p:cNvPr>
          <p:cNvGraphicFramePr/>
          <p:nvPr>
            <p:extLst>
              <p:ext uri="{D42A27DB-BD31-4B8C-83A1-F6EECF244321}">
                <p14:modId xmlns:p14="http://schemas.microsoft.com/office/powerpoint/2010/main" val="3006174649"/>
              </p:ext>
            </p:extLst>
          </p:nvPr>
        </p:nvGraphicFramePr>
        <p:xfrm>
          <a:off x="17306631" y="5340501"/>
          <a:ext cx="3941646" cy="2627764"/>
        </p:xfrm>
        <a:graphic>
          <a:graphicData uri="http://schemas.openxmlformats.org/drawingml/2006/chart">
            <c:chart xmlns:c="http://schemas.openxmlformats.org/drawingml/2006/chart" xmlns:r="http://schemas.openxmlformats.org/officeDocument/2006/relationships" r:id="rId4"/>
          </a:graphicData>
        </a:graphic>
      </p:graphicFrame>
      <p:sp>
        <p:nvSpPr>
          <p:cNvPr id="89" name="CuadroTexto 350">
            <a:extLst>
              <a:ext uri="{FF2B5EF4-FFF2-40B4-BE49-F238E27FC236}">
                <a16:creationId xmlns:a16="http://schemas.microsoft.com/office/drawing/2014/main" id="{60FB9679-A232-6140-A24B-76EC7E1C240B}"/>
              </a:ext>
            </a:extLst>
          </p:cNvPr>
          <p:cNvSpPr txBox="1"/>
          <p:nvPr/>
        </p:nvSpPr>
        <p:spPr>
          <a:xfrm>
            <a:off x="20567795" y="5943485"/>
            <a:ext cx="894797" cy="523220"/>
          </a:xfrm>
          <a:prstGeom prst="rect">
            <a:avLst/>
          </a:prstGeom>
          <a:noFill/>
        </p:spPr>
        <p:txBody>
          <a:bodyPr wrap="none" rtlCol="0">
            <a:spAutoFit/>
          </a:bodyPr>
          <a:lstStyle/>
          <a:p>
            <a:r>
              <a:rPr lang="en-US" sz="2800" b="1" dirty="0">
                <a:solidFill>
                  <a:schemeClr val="tx2"/>
                </a:solidFill>
                <a:latin typeface="Century Gothic" panose="020B0502020202020204" pitchFamily="34" charset="0"/>
                <a:ea typeface="Roboto Medium" pitchFamily="2" charset="0"/>
                <a:cs typeface="Poppins Medium" pitchFamily="2" charset="77"/>
              </a:rPr>
              <a:t>75%</a:t>
            </a:r>
          </a:p>
        </p:txBody>
      </p:sp>
      <p:sp>
        <p:nvSpPr>
          <p:cNvPr id="90" name="CuadroTexto 350">
            <a:extLst>
              <a:ext uri="{FF2B5EF4-FFF2-40B4-BE49-F238E27FC236}">
                <a16:creationId xmlns:a16="http://schemas.microsoft.com/office/drawing/2014/main" id="{EA4674E6-3977-7342-818D-F169DB8FDA54}"/>
              </a:ext>
            </a:extLst>
          </p:cNvPr>
          <p:cNvSpPr txBox="1"/>
          <p:nvPr/>
        </p:nvSpPr>
        <p:spPr>
          <a:xfrm>
            <a:off x="16716483" y="5997915"/>
            <a:ext cx="894797" cy="523220"/>
          </a:xfrm>
          <a:prstGeom prst="rect">
            <a:avLst/>
          </a:prstGeom>
          <a:noFill/>
        </p:spPr>
        <p:txBody>
          <a:bodyPr wrap="none" rtlCol="0">
            <a:spAutoFit/>
          </a:bodyPr>
          <a:lstStyle/>
          <a:p>
            <a:pPr algn="r"/>
            <a:r>
              <a:rPr lang="en-US" sz="2800" b="1" dirty="0">
                <a:solidFill>
                  <a:schemeClr val="tx2"/>
                </a:solidFill>
                <a:latin typeface="Century Gothic" panose="020B0502020202020204" pitchFamily="34" charset="0"/>
                <a:ea typeface="Roboto Medium" pitchFamily="2" charset="0"/>
                <a:cs typeface="Poppins Medium" pitchFamily="2" charset="77"/>
              </a:rPr>
              <a:t>25%</a:t>
            </a:r>
          </a:p>
        </p:txBody>
      </p:sp>
      <p:sp>
        <p:nvSpPr>
          <p:cNvPr id="91" name="Rectangle 90">
            <a:extLst>
              <a:ext uri="{FF2B5EF4-FFF2-40B4-BE49-F238E27FC236}">
                <a16:creationId xmlns:a16="http://schemas.microsoft.com/office/drawing/2014/main" id="{13327796-0BFD-E34A-A679-2AC6A22E8709}"/>
              </a:ext>
            </a:extLst>
          </p:cNvPr>
          <p:cNvSpPr/>
          <p:nvPr/>
        </p:nvSpPr>
        <p:spPr>
          <a:xfrm>
            <a:off x="15049728" y="6466708"/>
            <a:ext cx="2432107" cy="954107"/>
          </a:xfrm>
          <a:prstGeom prst="rect">
            <a:avLst/>
          </a:prstGeom>
        </p:spPr>
        <p:txBody>
          <a:bodyPr wrap="square">
            <a:spAutoFit/>
          </a:bodyPr>
          <a:lstStyle/>
          <a:p>
            <a:pPr algn="r"/>
            <a:r>
              <a:rPr lang="en-US" sz="2800" dirty="0">
                <a:latin typeface="Century Gothic" panose="020B0502020202020204" pitchFamily="34" charset="0"/>
                <a:ea typeface="Lato" panose="020F0502020204030203" pitchFamily="34" charset="0"/>
                <a:cs typeface="Lato" panose="020F0502020204030203" pitchFamily="34" charset="0"/>
              </a:rPr>
              <a:t>NPR </a:t>
            </a:r>
          </a:p>
          <a:p>
            <a:pPr algn="r"/>
            <a:r>
              <a:rPr lang="en-US" sz="2800" dirty="0">
                <a:latin typeface="Century Gothic" panose="020B0502020202020204" pitchFamily="34" charset="0"/>
                <a:ea typeface="Lato" panose="020F0502020204030203" pitchFamily="34" charset="0"/>
                <a:cs typeface="Lato" panose="020F0502020204030203" pitchFamily="34" charset="0"/>
              </a:rPr>
              <a:t>Score</a:t>
            </a:r>
          </a:p>
        </p:txBody>
      </p:sp>
      <p:sp>
        <p:nvSpPr>
          <p:cNvPr id="92" name="Rectangle 91">
            <a:extLst>
              <a:ext uri="{FF2B5EF4-FFF2-40B4-BE49-F238E27FC236}">
                <a16:creationId xmlns:a16="http://schemas.microsoft.com/office/drawing/2014/main" id="{649E82DC-F26B-AC49-A7B8-4F308A630307}"/>
              </a:ext>
            </a:extLst>
          </p:cNvPr>
          <p:cNvSpPr/>
          <p:nvPr/>
        </p:nvSpPr>
        <p:spPr>
          <a:xfrm>
            <a:off x="20450905" y="6561078"/>
            <a:ext cx="1590094" cy="954107"/>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Referral </a:t>
            </a:r>
          </a:p>
          <a:p>
            <a:r>
              <a:rPr lang="en-US" sz="2800" dirty="0">
                <a:latin typeface="Century Gothic" panose="020B0502020202020204" pitchFamily="34" charset="0"/>
                <a:ea typeface="Lato" panose="020F0502020204030203" pitchFamily="34" charset="0"/>
                <a:cs typeface="Lato" panose="020F0502020204030203" pitchFamily="34" charset="0"/>
              </a:rPr>
              <a:t>Source</a:t>
            </a:r>
          </a:p>
        </p:txBody>
      </p:sp>
      <p:sp>
        <p:nvSpPr>
          <p:cNvPr id="93" name="CuadroTexto 350">
            <a:extLst>
              <a:ext uri="{FF2B5EF4-FFF2-40B4-BE49-F238E27FC236}">
                <a16:creationId xmlns:a16="http://schemas.microsoft.com/office/drawing/2014/main" id="{F77DB641-41EE-794E-BE68-9FFB8657CE15}"/>
              </a:ext>
            </a:extLst>
          </p:cNvPr>
          <p:cNvSpPr txBox="1"/>
          <p:nvPr/>
        </p:nvSpPr>
        <p:spPr>
          <a:xfrm>
            <a:off x="18337977" y="4227758"/>
            <a:ext cx="194383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$3M</a:t>
            </a:r>
          </a:p>
        </p:txBody>
      </p:sp>
    </p:spTree>
    <p:extLst>
      <p:ext uri="{BB962C8B-B14F-4D97-AF65-F5344CB8AC3E}">
        <p14:creationId xmlns:p14="http://schemas.microsoft.com/office/powerpoint/2010/main" val="105296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8EAC4EEA-ED0F-0B49-B818-33115B1AE828}"/>
              </a:ext>
            </a:extLst>
          </p:cNvPr>
          <p:cNvSpPr/>
          <p:nvPr/>
        </p:nvSpPr>
        <p:spPr>
          <a:xfrm>
            <a:off x="1354571" y="4083832"/>
            <a:ext cx="7351715" cy="8048962"/>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CuadroTexto 350">
            <a:extLst>
              <a:ext uri="{FF2B5EF4-FFF2-40B4-BE49-F238E27FC236}">
                <a16:creationId xmlns:a16="http://schemas.microsoft.com/office/drawing/2014/main" id="{171D52AF-CC84-D741-B351-0C1A04D0758C}"/>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27" name="CuadroTexto 351">
            <a:extLst>
              <a:ext uri="{FF2B5EF4-FFF2-40B4-BE49-F238E27FC236}">
                <a16:creationId xmlns:a16="http://schemas.microsoft.com/office/drawing/2014/main" id="{0AE46AEE-2B92-B14A-9BF1-E17526BB140A}"/>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8" name="Rectangle 45">
            <a:extLst>
              <a:ext uri="{FF2B5EF4-FFF2-40B4-BE49-F238E27FC236}">
                <a16:creationId xmlns:a16="http://schemas.microsoft.com/office/drawing/2014/main" id="{859CDDCA-F93F-7145-9F35-195B7322A93C}"/>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30" name="Chart 29">
            <a:extLst>
              <a:ext uri="{FF2B5EF4-FFF2-40B4-BE49-F238E27FC236}">
                <a16:creationId xmlns:a16="http://schemas.microsoft.com/office/drawing/2014/main" id="{9B0636F5-3697-6C4A-AA7B-7CF56E4CB2C7}"/>
              </a:ext>
            </a:extLst>
          </p:cNvPr>
          <p:cNvGraphicFramePr/>
          <p:nvPr>
            <p:extLst>
              <p:ext uri="{D42A27DB-BD31-4B8C-83A1-F6EECF244321}">
                <p14:modId xmlns:p14="http://schemas.microsoft.com/office/powerpoint/2010/main" val="3772000487"/>
              </p:ext>
            </p:extLst>
          </p:nvPr>
        </p:nvGraphicFramePr>
        <p:xfrm>
          <a:off x="2706329" y="4305746"/>
          <a:ext cx="4756349" cy="5322497"/>
        </p:xfrm>
        <a:graphic>
          <a:graphicData uri="http://schemas.openxmlformats.org/drawingml/2006/chart">
            <c:chart xmlns:c="http://schemas.openxmlformats.org/drawingml/2006/chart" xmlns:r="http://schemas.openxmlformats.org/officeDocument/2006/relationships" r:id="rId2"/>
          </a:graphicData>
        </a:graphic>
      </p:graphicFrame>
      <p:sp>
        <p:nvSpPr>
          <p:cNvPr id="39" name="TextBox 38">
            <a:extLst>
              <a:ext uri="{FF2B5EF4-FFF2-40B4-BE49-F238E27FC236}">
                <a16:creationId xmlns:a16="http://schemas.microsoft.com/office/drawing/2014/main" id="{9C14F81E-1FAC-894F-99D5-A61A5B3FD02D}"/>
              </a:ext>
            </a:extLst>
          </p:cNvPr>
          <p:cNvSpPr txBox="1"/>
          <p:nvPr/>
        </p:nvSpPr>
        <p:spPr>
          <a:xfrm>
            <a:off x="2214749" y="9354093"/>
            <a:ext cx="5366763" cy="1047210"/>
          </a:xfrm>
          <a:prstGeom prst="rect">
            <a:avLst/>
          </a:prstGeom>
          <a:noFill/>
        </p:spPr>
        <p:txBody>
          <a:bodyPr wrap="square" rtlCol="0">
            <a:spAutoFit/>
          </a:bodyPr>
          <a:lstStyle/>
          <a:p>
            <a:pPr algn="ct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0" name="TextBox 39">
            <a:extLst>
              <a:ext uri="{FF2B5EF4-FFF2-40B4-BE49-F238E27FC236}">
                <a16:creationId xmlns:a16="http://schemas.microsoft.com/office/drawing/2014/main" id="{4E6DE88C-4DB7-F84A-BF50-1F9EBCA0A1DC}"/>
              </a:ext>
            </a:extLst>
          </p:cNvPr>
          <p:cNvSpPr txBox="1"/>
          <p:nvPr/>
        </p:nvSpPr>
        <p:spPr>
          <a:xfrm>
            <a:off x="2830729" y="6843820"/>
            <a:ext cx="4572000" cy="1200329"/>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Competitive </a:t>
            </a:r>
          </a:p>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Risk</a:t>
            </a:r>
          </a:p>
        </p:txBody>
      </p:sp>
      <p:sp>
        <p:nvSpPr>
          <p:cNvPr id="42" name="TextBox 41">
            <a:extLst>
              <a:ext uri="{FF2B5EF4-FFF2-40B4-BE49-F238E27FC236}">
                <a16:creationId xmlns:a16="http://schemas.microsoft.com/office/drawing/2014/main" id="{A08BBFD8-71AA-F44D-B8D2-CBB714A39A4A}"/>
              </a:ext>
            </a:extLst>
          </p:cNvPr>
          <p:cNvSpPr txBox="1"/>
          <p:nvPr/>
        </p:nvSpPr>
        <p:spPr>
          <a:xfrm>
            <a:off x="2830729" y="5920491"/>
            <a:ext cx="4572000" cy="1015663"/>
          </a:xfrm>
          <a:prstGeom prst="rect">
            <a:avLst/>
          </a:prstGeom>
          <a:noFill/>
        </p:spPr>
        <p:txBody>
          <a:bodyPr wrap="square" rtlCol="0">
            <a:spAutoFit/>
          </a:bodyPr>
          <a:lstStyle/>
          <a:p>
            <a:pPr algn="ctr"/>
            <a:r>
              <a:rPr lang="en-US" sz="6000" dirty="0">
                <a:solidFill>
                  <a:schemeClr val="tx2"/>
                </a:solidFill>
                <a:latin typeface="Century Gothic" panose="020B0502020202020204" pitchFamily="34" charset="0"/>
                <a:ea typeface="Lato" panose="020F0502020204030203" pitchFamily="34" charset="0"/>
                <a:cs typeface="Poppins Medium" pitchFamily="2" charset="77"/>
              </a:rPr>
              <a:t>68%</a:t>
            </a:r>
          </a:p>
        </p:txBody>
      </p:sp>
      <p:grpSp>
        <p:nvGrpSpPr>
          <p:cNvPr id="3" name="Group 2">
            <a:extLst>
              <a:ext uri="{FF2B5EF4-FFF2-40B4-BE49-F238E27FC236}">
                <a16:creationId xmlns:a16="http://schemas.microsoft.com/office/drawing/2014/main" id="{1D1379D2-8E43-FC45-8F42-777139D9DF50}"/>
              </a:ext>
            </a:extLst>
          </p:cNvPr>
          <p:cNvGrpSpPr/>
          <p:nvPr/>
        </p:nvGrpSpPr>
        <p:grpSpPr>
          <a:xfrm>
            <a:off x="3147497" y="10625561"/>
            <a:ext cx="3501266" cy="1015663"/>
            <a:chOff x="3075367" y="10662560"/>
            <a:chExt cx="3501266" cy="1015663"/>
          </a:xfrm>
        </p:grpSpPr>
        <p:sp>
          <p:nvSpPr>
            <p:cNvPr id="43" name="CuadroTexto 350">
              <a:extLst>
                <a:ext uri="{FF2B5EF4-FFF2-40B4-BE49-F238E27FC236}">
                  <a16:creationId xmlns:a16="http://schemas.microsoft.com/office/drawing/2014/main" id="{A7AB0F9D-F3C0-5C4B-B3B9-38F470BD240B}"/>
                </a:ext>
              </a:extLst>
            </p:cNvPr>
            <p:cNvSpPr txBox="1"/>
            <p:nvPr/>
          </p:nvSpPr>
          <p:spPr>
            <a:xfrm>
              <a:off x="3075367" y="10662560"/>
              <a:ext cx="350126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$1.5M</a:t>
              </a:r>
            </a:p>
          </p:txBody>
        </p:sp>
        <p:sp>
          <p:nvSpPr>
            <p:cNvPr id="44" name="Triangle 43">
              <a:extLst>
                <a:ext uri="{FF2B5EF4-FFF2-40B4-BE49-F238E27FC236}">
                  <a16:creationId xmlns:a16="http://schemas.microsoft.com/office/drawing/2014/main" id="{E1F45AC7-44FF-F741-B76B-A4E8CDD0CA8D}"/>
                </a:ext>
              </a:extLst>
            </p:cNvPr>
            <p:cNvSpPr/>
            <p:nvPr/>
          </p:nvSpPr>
          <p:spPr>
            <a:xfrm>
              <a:off x="5750702" y="10945054"/>
              <a:ext cx="581128" cy="5009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45" name="Rectangle 44">
            <a:extLst>
              <a:ext uri="{FF2B5EF4-FFF2-40B4-BE49-F238E27FC236}">
                <a16:creationId xmlns:a16="http://schemas.microsoft.com/office/drawing/2014/main" id="{24231CBA-0002-034A-A37F-B609E230B7FD}"/>
              </a:ext>
            </a:extLst>
          </p:cNvPr>
          <p:cNvSpPr/>
          <p:nvPr/>
        </p:nvSpPr>
        <p:spPr>
          <a:xfrm>
            <a:off x="9017492" y="4083832"/>
            <a:ext cx="14491261" cy="3814024"/>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6" name="Rectangle 45">
            <a:extLst>
              <a:ext uri="{FF2B5EF4-FFF2-40B4-BE49-F238E27FC236}">
                <a16:creationId xmlns:a16="http://schemas.microsoft.com/office/drawing/2014/main" id="{F76D85DE-366E-6540-8EB0-7595EA1B66A1}"/>
              </a:ext>
            </a:extLst>
          </p:cNvPr>
          <p:cNvSpPr/>
          <p:nvPr/>
        </p:nvSpPr>
        <p:spPr>
          <a:xfrm>
            <a:off x="9017492" y="8351032"/>
            <a:ext cx="14491261" cy="3814024"/>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49" name="Group 48">
            <a:extLst>
              <a:ext uri="{FF2B5EF4-FFF2-40B4-BE49-F238E27FC236}">
                <a16:creationId xmlns:a16="http://schemas.microsoft.com/office/drawing/2014/main" id="{F9F50771-2F35-B74A-AF39-B5BB182C8BB2}"/>
              </a:ext>
            </a:extLst>
          </p:cNvPr>
          <p:cNvGrpSpPr/>
          <p:nvPr/>
        </p:nvGrpSpPr>
        <p:grpSpPr>
          <a:xfrm>
            <a:off x="17430442" y="4657574"/>
            <a:ext cx="5319486" cy="2666539"/>
            <a:chOff x="4118429" y="5581783"/>
            <a:chExt cx="16226971" cy="8134217"/>
          </a:xfrm>
        </p:grpSpPr>
        <p:grpSp>
          <p:nvGrpSpPr>
            <p:cNvPr id="50" name="Group 49">
              <a:extLst>
                <a:ext uri="{FF2B5EF4-FFF2-40B4-BE49-F238E27FC236}">
                  <a16:creationId xmlns:a16="http://schemas.microsoft.com/office/drawing/2014/main" id="{BB37FA12-5FD8-8A45-8365-AF60D7732BB7}"/>
                </a:ext>
              </a:extLst>
            </p:cNvPr>
            <p:cNvGrpSpPr/>
            <p:nvPr/>
          </p:nvGrpSpPr>
          <p:grpSpPr>
            <a:xfrm>
              <a:off x="4118429" y="5581783"/>
              <a:ext cx="16226971" cy="8134217"/>
              <a:chOff x="1885950" y="5205413"/>
              <a:chExt cx="3727450" cy="1868487"/>
            </a:xfrm>
          </p:grpSpPr>
          <p:sp>
            <p:nvSpPr>
              <p:cNvPr id="52" name="Freeform 1">
                <a:extLst>
                  <a:ext uri="{FF2B5EF4-FFF2-40B4-BE49-F238E27FC236}">
                    <a16:creationId xmlns:a16="http://schemas.microsoft.com/office/drawing/2014/main" id="{E404042C-764B-4048-A5F5-9A9D3A591987}"/>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2">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53" name="Freeform 2">
                <a:extLst>
                  <a:ext uri="{FF2B5EF4-FFF2-40B4-BE49-F238E27FC236}">
                    <a16:creationId xmlns:a16="http://schemas.microsoft.com/office/drawing/2014/main" id="{382748F0-710E-344E-8CFE-D33DC64B716A}"/>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2">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55" name="Freeform 3">
                <a:extLst>
                  <a:ext uri="{FF2B5EF4-FFF2-40B4-BE49-F238E27FC236}">
                    <a16:creationId xmlns:a16="http://schemas.microsoft.com/office/drawing/2014/main" id="{37A83415-3314-CE40-AE24-726D3A746A3A}"/>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2">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56" name="Freeform 4">
                <a:extLst>
                  <a:ext uri="{FF2B5EF4-FFF2-40B4-BE49-F238E27FC236}">
                    <a16:creationId xmlns:a16="http://schemas.microsoft.com/office/drawing/2014/main" id="{1C366136-5DB4-6949-A818-30B18BAD8DFB}"/>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grpSp>
        <p:sp>
          <p:nvSpPr>
            <p:cNvPr id="51" name="Up Arrow 50">
              <a:extLst>
                <a:ext uri="{FF2B5EF4-FFF2-40B4-BE49-F238E27FC236}">
                  <a16:creationId xmlns:a16="http://schemas.microsoft.com/office/drawing/2014/main" id="{61A8B915-1C17-E74B-B059-12B09A99821A}"/>
                </a:ext>
              </a:extLst>
            </p:cNvPr>
            <p:cNvSpPr/>
            <p:nvPr/>
          </p:nvSpPr>
          <p:spPr>
            <a:xfrm rot="19875563">
              <a:off x="9676670" y="6651792"/>
              <a:ext cx="2572845" cy="6816628"/>
            </a:xfrm>
            <a:prstGeom prst="upArrow">
              <a:avLst>
                <a:gd name="adj1" fmla="val 44742"/>
                <a:gd name="adj2" fmla="val 6379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grpSp>
        <p:nvGrpSpPr>
          <p:cNvPr id="58" name="Group 57">
            <a:extLst>
              <a:ext uri="{FF2B5EF4-FFF2-40B4-BE49-F238E27FC236}">
                <a16:creationId xmlns:a16="http://schemas.microsoft.com/office/drawing/2014/main" id="{E6A69D8C-6F87-454E-8767-E3ED9CEEB7DC}"/>
              </a:ext>
            </a:extLst>
          </p:cNvPr>
          <p:cNvGrpSpPr/>
          <p:nvPr/>
        </p:nvGrpSpPr>
        <p:grpSpPr>
          <a:xfrm>
            <a:off x="17430442" y="8823174"/>
            <a:ext cx="5319486" cy="2666539"/>
            <a:chOff x="4118429" y="5581783"/>
            <a:chExt cx="16226971" cy="8134217"/>
          </a:xfrm>
        </p:grpSpPr>
        <p:grpSp>
          <p:nvGrpSpPr>
            <p:cNvPr id="62" name="Group 61">
              <a:extLst>
                <a:ext uri="{FF2B5EF4-FFF2-40B4-BE49-F238E27FC236}">
                  <a16:creationId xmlns:a16="http://schemas.microsoft.com/office/drawing/2014/main" id="{662FD5A3-7F07-CE47-AADD-C99BB0790952}"/>
                </a:ext>
              </a:extLst>
            </p:cNvPr>
            <p:cNvGrpSpPr/>
            <p:nvPr/>
          </p:nvGrpSpPr>
          <p:grpSpPr>
            <a:xfrm>
              <a:off x="4118429" y="5581783"/>
              <a:ext cx="16226971" cy="8134217"/>
              <a:chOff x="1885950" y="5205413"/>
              <a:chExt cx="3727450" cy="1868487"/>
            </a:xfrm>
          </p:grpSpPr>
          <p:sp>
            <p:nvSpPr>
              <p:cNvPr id="67" name="Freeform 1">
                <a:extLst>
                  <a:ext uri="{FF2B5EF4-FFF2-40B4-BE49-F238E27FC236}">
                    <a16:creationId xmlns:a16="http://schemas.microsoft.com/office/drawing/2014/main" id="{5EF97346-B9FA-AA40-A474-FA203CF106F7}"/>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3">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68" name="Freeform 2">
                <a:extLst>
                  <a:ext uri="{FF2B5EF4-FFF2-40B4-BE49-F238E27FC236}">
                    <a16:creationId xmlns:a16="http://schemas.microsoft.com/office/drawing/2014/main" id="{EBDB64F6-4820-5B44-A185-B63F45FCEDB7}"/>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3">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69" name="Freeform 3">
                <a:extLst>
                  <a:ext uri="{FF2B5EF4-FFF2-40B4-BE49-F238E27FC236}">
                    <a16:creationId xmlns:a16="http://schemas.microsoft.com/office/drawing/2014/main" id="{CCCEB11F-D6FE-CA48-9088-FD12CCD7DAD3}"/>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70" name="Freeform 4">
                <a:extLst>
                  <a:ext uri="{FF2B5EF4-FFF2-40B4-BE49-F238E27FC236}">
                    <a16:creationId xmlns:a16="http://schemas.microsoft.com/office/drawing/2014/main" id="{02160313-E45E-4D4B-938D-C8B3A199526C}"/>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grpSp>
        <p:sp>
          <p:nvSpPr>
            <p:cNvPr id="63" name="Up Arrow 62">
              <a:extLst>
                <a:ext uri="{FF2B5EF4-FFF2-40B4-BE49-F238E27FC236}">
                  <a16:creationId xmlns:a16="http://schemas.microsoft.com/office/drawing/2014/main" id="{BF8464E9-7BA4-A04C-BDAF-89BBDACC634F}"/>
                </a:ext>
              </a:extLst>
            </p:cNvPr>
            <p:cNvSpPr/>
            <p:nvPr/>
          </p:nvSpPr>
          <p:spPr>
            <a:xfrm rot="19875563">
              <a:off x="9676670" y="6651792"/>
              <a:ext cx="2572845" cy="6816628"/>
            </a:xfrm>
            <a:prstGeom prst="upArrow">
              <a:avLst>
                <a:gd name="adj1" fmla="val 44742"/>
                <a:gd name="adj2" fmla="val 6379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74" name="Rectangle 73">
            <a:extLst>
              <a:ext uri="{FF2B5EF4-FFF2-40B4-BE49-F238E27FC236}">
                <a16:creationId xmlns:a16="http://schemas.microsoft.com/office/drawing/2014/main" id="{F61FCEDA-30C2-CF4A-A1F1-9DF7A9B273EB}"/>
              </a:ext>
            </a:extLst>
          </p:cNvPr>
          <p:cNvSpPr/>
          <p:nvPr/>
        </p:nvSpPr>
        <p:spPr>
          <a:xfrm>
            <a:off x="10763187" y="5080775"/>
            <a:ext cx="2432107"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NPR Score</a:t>
            </a:r>
          </a:p>
        </p:txBody>
      </p:sp>
      <p:sp>
        <p:nvSpPr>
          <p:cNvPr id="75" name="Rectangle 74">
            <a:extLst>
              <a:ext uri="{FF2B5EF4-FFF2-40B4-BE49-F238E27FC236}">
                <a16:creationId xmlns:a16="http://schemas.microsoft.com/office/drawing/2014/main" id="{93755499-5227-A946-A978-23FA2CA3302D}"/>
              </a:ext>
            </a:extLst>
          </p:cNvPr>
          <p:cNvSpPr/>
          <p:nvPr/>
        </p:nvSpPr>
        <p:spPr>
          <a:xfrm>
            <a:off x="10763187" y="5719744"/>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Source</a:t>
            </a:r>
          </a:p>
        </p:txBody>
      </p:sp>
      <p:sp>
        <p:nvSpPr>
          <p:cNvPr id="76" name="Rectangle 75">
            <a:extLst>
              <a:ext uri="{FF2B5EF4-FFF2-40B4-BE49-F238E27FC236}">
                <a16:creationId xmlns:a16="http://schemas.microsoft.com/office/drawing/2014/main" id="{07BCEB7E-C898-5347-A854-A4D04D6094F0}"/>
              </a:ext>
            </a:extLst>
          </p:cNvPr>
          <p:cNvSpPr/>
          <p:nvPr/>
        </p:nvSpPr>
        <p:spPr>
          <a:xfrm>
            <a:off x="10763187" y="6342973"/>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Sales Rep</a:t>
            </a:r>
          </a:p>
        </p:txBody>
      </p:sp>
      <p:sp>
        <p:nvSpPr>
          <p:cNvPr id="77" name="Rectangle 76">
            <a:extLst>
              <a:ext uri="{FF2B5EF4-FFF2-40B4-BE49-F238E27FC236}">
                <a16:creationId xmlns:a16="http://schemas.microsoft.com/office/drawing/2014/main" id="{68AD277C-158A-3047-AFAD-F25D77216EC2}"/>
              </a:ext>
            </a:extLst>
          </p:cNvPr>
          <p:cNvSpPr/>
          <p:nvPr/>
        </p:nvSpPr>
        <p:spPr>
          <a:xfrm>
            <a:off x="13471693" y="5080774"/>
            <a:ext cx="830034"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10</a:t>
            </a:r>
          </a:p>
        </p:txBody>
      </p:sp>
      <p:sp>
        <p:nvSpPr>
          <p:cNvPr id="78" name="Rectangle 77">
            <a:extLst>
              <a:ext uri="{FF2B5EF4-FFF2-40B4-BE49-F238E27FC236}">
                <a16:creationId xmlns:a16="http://schemas.microsoft.com/office/drawing/2014/main" id="{2E076069-A39D-1D48-951A-E965D300E96D}"/>
              </a:ext>
            </a:extLst>
          </p:cNvPr>
          <p:cNvSpPr/>
          <p:nvPr/>
        </p:nvSpPr>
        <p:spPr>
          <a:xfrm>
            <a:off x="13471692" y="5719743"/>
            <a:ext cx="2146265" cy="542201"/>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Instagram</a:t>
            </a:r>
          </a:p>
        </p:txBody>
      </p:sp>
      <p:sp>
        <p:nvSpPr>
          <p:cNvPr id="79" name="Rectangle 78">
            <a:extLst>
              <a:ext uri="{FF2B5EF4-FFF2-40B4-BE49-F238E27FC236}">
                <a16:creationId xmlns:a16="http://schemas.microsoft.com/office/drawing/2014/main" id="{28069EDA-00DB-CC40-B7B6-4102B260105D}"/>
              </a:ext>
            </a:extLst>
          </p:cNvPr>
          <p:cNvSpPr/>
          <p:nvPr/>
        </p:nvSpPr>
        <p:spPr>
          <a:xfrm>
            <a:off x="13471692" y="6342973"/>
            <a:ext cx="2146265"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Mary Smith</a:t>
            </a:r>
          </a:p>
        </p:txBody>
      </p:sp>
      <p:sp>
        <p:nvSpPr>
          <p:cNvPr id="80" name="Rectangle 79">
            <a:extLst>
              <a:ext uri="{FF2B5EF4-FFF2-40B4-BE49-F238E27FC236}">
                <a16:creationId xmlns:a16="http://schemas.microsoft.com/office/drawing/2014/main" id="{A7F2DA23-D223-784B-BD65-5D7F355A4BCC}"/>
              </a:ext>
            </a:extLst>
          </p:cNvPr>
          <p:cNvSpPr/>
          <p:nvPr/>
        </p:nvSpPr>
        <p:spPr>
          <a:xfrm>
            <a:off x="10763187" y="9347975"/>
            <a:ext cx="2432107"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NPR Score</a:t>
            </a:r>
          </a:p>
        </p:txBody>
      </p:sp>
      <p:sp>
        <p:nvSpPr>
          <p:cNvPr id="81" name="Rectangle 80">
            <a:extLst>
              <a:ext uri="{FF2B5EF4-FFF2-40B4-BE49-F238E27FC236}">
                <a16:creationId xmlns:a16="http://schemas.microsoft.com/office/drawing/2014/main" id="{BC177C34-F528-704A-9AE4-CDAF950D8D7E}"/>
              </a:ext>
            </a:extLst>
          </p:cNvPr>
          <p:cNvSpPr/>
          <p:nvPr/>
        </p:nvSpPr>
        <p:spPr>
          <a:xfrm>
            <a:off x="10763187" y="9986944"/>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Source</a:t>
            </a:r>
          </a:p>
        </p:txBody>
      </p:sp>
      <p:sp>
        <p:nvSpPr>
          <p:cNvPr id="82" name="Rectangle 81">
            <a:extLst>
              <a:ext uri="{FF2B5EF4-FFF2-40B4-BE49-F238E27FC236}">
                <a16:creationId xmlns:a16="http://schemas.microsoft.com/office/drawing/2014/main" id="{0B79D834-7CF5-2C4C-8C71-CBA0F8652604}"/>
              </a:ext>
            </a:extLst>
          </p:cNvPr>
          <p:cNvSpPr/>
          <p:nvPr/>
        </p:nvSpPr>
        <p:spPr>
          <a:xfrm>
            <a:off x="10763187" y="10610173"/>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Sales Rep</a:t>
            </a:r>
          </a:p>
        </p:txBody>
      </p:sp>
      <p:sp>
        <p:nvSpPr>
          <p:cNvPr id="83" name="Rectangle 82">
            <a:extLst>
              <a:ext uri="{FF2B5EF4-FFF2-40B4-BE49-F238E27FC236}">
                <a16:creationId xmlns:a16="http://schemas.microsoft.com/office/drawing/2014/main" id="{2CE9A613-B4D0-C54B-A001-8055A1919959}"/>
              </a:ext>
            </a:extLst>
          </p:cNvPr>
          <p:cNvSpPr/>
          <p:nvPr/>
        </p:nvSpPr>
        <p:spPr>
          <a:xfrm>
            <a:off x="13471693" y="9347974"/>
            <a:ext cx="830034"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10</a:t>
            </a:r>
          </a:p>
        </p:txBody>
      </p:sp>
      <p:sp>
        <p:nvSpPr>
          <p:cNvPr id="84" name="Rectangle 83">
            <a:extLst>
              <a:ext uri="{FF2B5EF4-FFF2-40B4-BE49-F238E27FC236}">
                <a16:creationId xmlns:a16="http://schemas.microsoft.com/office/drawing/2014/main" id="{5B1A5FDC-1E2C-5047-93FF-962AE149B0FD}"/>
              </a:ext>
            </a:extLst>
          </p:cNvPr>
          <p:cNvSpPr/>
          <p:nvPr/>
        </p:nvSpPr>
        <p:spPr>
          <a:xfrm>
            <a:off x="13471692" y="9986943"/>
            <a:ext cx="2146265" cy="542201"/>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Instagram</a:t>
            </a:r>
          </a:p>
        </p:txBody>
      </p:sp>
      <p:sp>
        <p:nvSpPr>
          <p:cNvPr id="85" name="Rectangle 84">
            <a:extLst>
              <a:ext uri="{FF2B5EF4-FFF2-40B4-BE49-F238E27FC236}">
                <a16:creationId xmlns:a16="http://schemas.microsoft.com/office/drawing/2014/main" id="{AA4C108D-FE08-A34B-9CC8-F0E73424EB54}"/>
              </a:ext>
            </a:extLst>
          </p:cNvPr>
          <p:cNvSpPr/>
          <p:nvPr/>
        </p:nvSpPr>
        <p:spPr>
          <a:xfrm>
            <a:off x="13471692" y="10610173"/>
            <a:ext cx="2146265"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Mary Smith</a:t>
            </a:r>
          </a:p>
        </p:txBody>
      </p:sp>
      <p:sp>
        <p:nvSpPr>
          <p:cNvPr id="86" name="Rectangle 85">
            <a:extLst>
              <a:ext uri="{FF2B5EF4-FFF2-40B4-BE49-F238E27FC236}">
                <a16:creationId xmlns:a16="http://schemas.microsoft.com/office/drawing/2014/main" id="{C6222A9E-6E58-4D4A-9CE1-C3334F47D2AB}"/>
              </a:ext>
            </a:extLst>
          </p:cNvPr>
          <p:cNvSpPr/>
          <p:nvPr/>
        </p:nvSpPr>
        <p:spPr>
          <a:xfrm>
            <a:off x="9065916" y="4083832"/>
            <a:ext cx="882171" cy="3814024"/>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87" name="Rectangle 86">
            <a:extLst>
              <a:ext uri="{FF2B5EF4-FFF2-40B4-BE49-F238E27FC236}">
                <a16:creationId xmlns:a16="http://schemas.microsoft.com/office/drawing/2014/main" id="{C9433566-2DAD-1741-8C92-60CF33FFFAE5}"/>
              </a:ext>
            </a:extLst>
          </p:cNvPr>
          <p:cNvSpPr/>
          <p:nvPr/>
        </p:nvSpPr>
        <p:spPr>
          <a:xfrm>
            <a:off x="9065916" y="8351032"/>
            <a:ext cx="882171" cy="3814024"/>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194853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7B216F92-B389-894C-9091-2C6D63F50866}"/>
              </a:ext>
            </a:extLst>
          </p:cNvPr>
          <p:cNvSpPr/>
          <p:nvPr/>
        </p:nvSpPr>
        <p:spPr>
          <a:xfrm>
            <a:off x="17731929" y="4342399"/>
            <a:ext cx="5330823" cy="8158252"/>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81" name="Rectangle 80">
            <a:extLst>
              <a:ext uri="{FF2B5EF4-FFF2-40B4-BE49-F238E27FC236}">
                <a16:creationId xmlns:a16="http://schemas.microsoft.com/office/drawing/2014/main" id="{C1232673-1E33-0049-9C6B-90116412F7AB}"/>
              </a:ext>
            </a:extLst>
          </p:cNvPr>
          <p:cNvSpPr/>
          <p:nvPr/>
        </p:nvSpPr>
        <p:spPr>
          <a:xfrm>
            <a:off x="12093129" y="4342399"/>
            <a:ext cx="5330823" cy="8158252"/>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9" name="CuadroTexto 350">
            <a:extLst>
              <a:ext uri="{FF2B5EF4-FFF2-40B4-BE49-F238E27FC236}">
                <a16:creationId xmlns:a16="http://schemas.microsoft.com/office/drawing/2014/main" id="{5FB57242-B5FE-1247-9EE5-FB558ED98439}"/>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21" name="CuadroTexto 351">
            <a:extLst>
              <a:ext uri="{FF2B5EF4-FFF2-40B4-BE49-F238E27FC236}">
                <a16:creationId xmlns:a16="http://schemas.microsoft.com/office/drawing/2014/main" id="{F6A0F0F4-E82E-A645-BEA3-9477111D1F1F}"/>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4" name="Rectangle 45">
            <a:extLst>
              <a:ext uri="{FF2B5EF4-FFF2-40B4-BE49-F238E27FC236}">
                <a16:creationId xmlns:a16="http://schemas.microsoft.com/office/drawing/2014/main" id="{A9025CB2-3757-3F48-8967-CC81AC0406CD}"/>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49" name="Table 48">
            <a:extLst>
              <a:ext uri="{FF2B5EF4-FFF2-40B4-BE49-F238E27FC236}">
                <a16:creationId xmlns:a16="http://schemas.microsoft.com/office/drawing/2014/main" id="{49AC7468-FC5B-C743-A1A1-38AC21BE34F9}"/>
              </a:ext>
            </a:extLst>
          </p:cNvPr>
          <p:cNvGraphicFramePr>
            <a:graphicFrameLocks noGrp="1"/>
          </p:cNvGraphicFramePr>
          <p:nvPr>
            <p:extLst>
              <p:ext uri="{D42A27DB-BD31-4B8C-83A1-F6EECF244321}">
                <p14:modId xmlns:p14="http://schemas.microsoft.com/office/powerpoint/2010/main" val="352077627"/>
              </p:ext>
            </p:extLst>
          </p:nvPr>
        </p:nvGraphicFramePr>
        <p:xfrm>
          <a:off x="12182012" y="7375488"/>
          <a:ext cx="10829940" cy="4768151"/>
        </p:xfrm>
        <a:graphic>
          <a:graphicData uri="http://schemas.openxmlformats.org/drawingml/2006/table">
            <a:tbl>
              <a:tblPr firstRow="1" bandRow="1">
                <a:tableStyleId>{5C22544A-7EE6-4342-B048-85BDC9FD1C3A}</a:tableStyleId>
              </a:tblPr>
              <a:tblGrid>
                <a:gridCol w="5414970">
                  <a:extLst>
                    <a:ext uri="{9D8B030D-6E8A-4147-A177-3AD203B41FA5}">
                      <a16:colId xmlns:a16="http://schemas.microsoft.com/office/drawing/2014/main" val="20001"/>
                    </a:ext>
                  </a:extLst>
                </a:gridCol>
                <a:gridCol w="5414970">
                  <a:extLst>
                    <a:ext uri="{9D8B030D-6E8A-4147-A177-3AD203B41FA5}">
                      <a16:colId xmlns:a16="http://schemas.microsoft.com/office/drawing/2014/main" val="20002"/>
                    </a:ext>
                  </a:extLst>
                </a:gridCol>
              </a:tblGrid>
              <a:tr h="1019061">
                <a:tc>
                  <a:txBody>
                    <a:bodyPr/>
                    <a:lstStyle/>
                    <a:p>
                      <a:pPr algn="ctr"/>
                      <a:r>
                        <a:rPr lang="en-US" sz="3600" b="1" i="0" dirty="0">
                          <a:solidFill>
                            <a:schemeClr val="tx2"/>
                          </a:solidFill>
                          <a:latin typeface="Century Gothic" panose="020B0502020202020204" pitchFamily="34" charset="0"/>
                          <a:ea typeface="Lato" panose="020F0502020204030203" pitchFamily="34" charset="0"/>
                          <a:cs typeface="Poppins Medium" pitchFamily="2" charset="77"/>
                        </a:rPr>
                        <a:t>Competitive Risk</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600" b="1" i="0" dirty="0">
                          <a:solidFill>
                            <a:schemeClr val="tx2"/>
                          </a:solidFill>
                          <a:latin typeface="Century Gothic" panose="020B0502020202020204" pitchFamily="34" charset="0"/>
                          <a:ea typeface="Lato" panose="020F0502020204030203" pitchFamily="34" charset="0"/>
                          <a:cs typeface="Poppins Medium" pitchFamily="2" charset="77"/>
                        </a:rPr>
                        <a:t>Financial Risk</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49818">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34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570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49818">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490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28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9818">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1950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49818">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2740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470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9818">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pitchFamily="2" charset="77"/>
                        </a:rPr>
                        <a:t>591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pSp>
        <p:nvGrpSpPr>
          <p:cNvPr id="2" name="Group 1">
            <a:extLst>
              <a:ext uri="{FF2B5EF4-FFF2-40B4-BE49-F238E27FC236}">
                <a16:creationId xmlns:a16="http://schemas.microsoft.com/office/drawing/2014/main" id="{38B7DEB7-B231-554C-991B-AD281FBF2E6D}"/>
              </a:ext>
            </a:extLst>
          </p:cNvPr>
          <p:cNvGrpSpPr/>
          <p:nvPr/>
        </p:nvGrpSpPr>
        <p:grpSpPr>
          <a:xfrm>
            <a:off x="13569050" y="4762451"/>
            <a:ext cx="2440058" cy="2440056"/>
            <a:chOff x="14021765" y="4070946"/>
            <a:chExt cx="2440058" cy="2440056"/>
          </a:xfrm>
        </p:grpSpPr>
        <p:sp>
          <p:nvSpPr>
            <p:cNvPr id="51" name="Freeform 787">
              <a:extLst>
                <a:ext uri="{FF2B5EF4-FFF2-40B4-BE49-F238E27FC236}">
                  <a16:creationId xmlns:a16="http://schemas.microsoft.com/office/drawing/2014/main" id="{401CA103-A35C-0948-9C48-B8C77D47AD89}"/>
                </a:ext>
              </a:extLst>
            </p:cNvPr>
            <p:cNvSpPr>
              <a:spLocks noChangeArrowheads="1"/>
            </p:cNvSpPr>
            <p:nvPr/>
          </p:nvSpPr>
          <p:spPr bwMode="auto">
            <a:xfrm>
              <a:off x="14021765" y="4070946"/>
              <a:ext cx="2440058" cy="2440056"/>
            </a:xfrm>
            <a:custGeom>
              <a:avLst/>
              <a:gdLst>
                <a:gd name="T0" fmla="*/ 5000 w 5001"/>
                <a:gd name="T1" fmla="*/ 2500 h 5000"/>
                <a:gd name="T2" fmla="*/ 5000 w 5001"/>
                <a:gd name="T3" fmla="*/ 2500 h 5000"/>
                <a:gd name="T4" fmla="*/ 2500 w 5001"/>
                <a:gd name="T5" fmla="*/ 4999 h 5000"/>
                <a:gd name="T6" fmla="*/ 0 w 5001"/>
                <a:gd name="T7" fmla="*/ 2500 h 5000"/>
                <a:gd name="T8" fmla="*/ 2500 w 5001"/>
                <a:gd name="T9" fmla="*/ 0 h 5000"/>
                <a:gd name="T10" fmla="*/ 5000 w 5001"/>
                <a:gd name="T11" fmla="*/ 2500 h 5000"/>
              </a:gdLst>
              <a:ahLst/>
              <a:cxnLst>
                <a:cxn ang="0">
                  <a:pos x="T0" y="T1"/>
                </a:cxn>
                <a:cxn ang="0">
                  <a:pos x="T2" y="T3"/>
                </a:cxn>
                <a:cxn ang="0">
                  <a:pos x="T4" y="T5"/>
                </a:cxn>
                <a:cxn ang="0">
                  <a:pos x="T6" y="T7"/>
                </a:cxn>
                <a:cxn ang="0">
                  <a:pos x="T8" y="T9"/>
                </a:cxn>
                <a:cxn ang="0">
                  <a:pos x="T10" y="T11"/>
                </a:cxn>
              </a:cxnLst>
              <a:rect l="0" t="0" r="r" b="b"/>
              <a:pathLst>
                <a:path w="5001" h="5000">
                  <a:moveTo>
                    <a:pt x="5000" y="2500"/>
                  </a:moveTo>
                  <a:lnTo>
                    <a:pt x="5000" y="2500"/>
                  </a:lnTo>
                  <a:cubicBezTo>
                    <a:pt x="5000" y="3879"/>
                    <a:pt x="3879" y="4999"/>
                    <a:pt x="2500" y="4999"/>
                  </a:cubicBezTo>
                  <a:cubicBezTo>
                    <a:pt x="1121" y="4999"/>
                    <a:pt x="0" y="3879"/>
                    <a:pt x="0" y="2500"/>
                  </a:cubicBezTo>
                  <a:cubicBezTo>
                    <a:pt x="0" y="1120"/>
                    <a:pt x="1121" y="0"/>
                    <a:pt x="2500" y="0"/>
                  </a:cubicBezTo>
                  <a:cubicBezTo>
                    <a:pt x="3879" y="0"/>
                    <a:pt x="5000" y="1120"/>
                    <a:pt x="5000" y="2500"/>
                  </a:cubicBezTo>
                </a:path>
              </a:pathLst>
            </a:custGeom>
            <a:solidFill>
              <a:schemeClr val="accent2"/>
            </a:solidFill>
            <a:ln>
              <a:noFill/>
            </a:ln>
            <a:effectLst/>
          </p:spPr>
          <p:txBody>
            <a:bodyPr wrap="none" anchor="ctr"/>
            <a:lstStyle/>
            <a:p>
              <a:endParaRPr lang="es-MX" dirty="0">
                <a:latin typeface="Century Gothic" panose="020B0502020202020204" pitchFamily="34" charset="0"/>
                <a:cs typeface="Poppins Light" pitchFamily="2" charset="77"/>
              </a:endParaRPr>
            </a:p>
          </p:txBody>
        </p:sp>
        <p:grpSp>
          <p:nvGrpSpPr>
            <p:cNvPr id="54" name="Grupo 488">
              <a:extLst>
                <a:ext uri="{FF2B5EF4-FFF2-40B4-BE49-F238E27FC236}">
                  <a16:creationId xmlns:a16="http://schemas.microsoft.com/office/drawing/2014/main" id="{9FE563B9-FBF9-FB4D-8011-EC681AF58DDD}"/>
                </a:ext>
              </a:extLst>
            </p:cNvPr>
            <p:cNvGrpSpPr/>
            <p:nvPr/>
          </p:nvGrpSpPr>
          <p:grpSpPr>
            <a:xfrm>
              <a:off x="14800474" y="4801340"/>
              <a:ext cx="848354" cy="847899"/>
              <a:chOff x="7597369" y="783671"/>
              <a:chExt cx="452865" cy="452622"/>
            </a:xfrm>
            <a:solidFill>
              <a:schemeClr val="bg1"/>
            </a:solidFill>
          </p:grpSpPr>
          <p:sp>
            <p:nvSpPr>
              <p:cNvPr id="56" name="Forma libre 89">
                <a:extLst>
                  <a:ext uri="{FF2B5EF4-FFF2-40B4-BE49-F238E27FC236}">
                    <a16:creationId xmlns:a16="http://schemas.microsoft.com/office/drawing/2014/main" id="{46FB45D8-373F-C247-BC8A-BD87368A1285}"/>
                  </a:ext>
                </a:extLst>
              </p:cNvPr>
              <p:cNvSpPr/>
              <p:nvPr/>
            </p:nvSpPr>
            <p:spPr>
              <a:xfrm>
                <a:off x="7597369" y="783671"/>
                <a:ext cx="448930" cy="452622"/>
              </a:xfrm>
              <a:custGeom>
                <a:avLst/>
                <a:gdLst>
                  <a:gd name="connsiteX0" fmla="*/ 435160 w 448930"/>
                  <a:gd name="connsiteY0" fmla="*/ 425856 h 452622"/>
                  <a:gd name="connsiteX1" fmla="*/ 27135 w 448930"/>
                  <a:gd name="connsiteY1" fmla="*/ 425856 h 452622"/>
                  <a:gd name="connsiteX2" fmla="*/ 27135 w 448930"/>
                  <a:gd name="connsiteY2" fmla="*/ 13844 h 452622"/>
                  <a:gd name="connsiteX3" fmla="*/ 13844 w 448930"/>
                  <a:gd name="connsiteY3" fmla="*/ 554 h 452622"/>
                  <a:gd name="connsiteX4" fmla="*/ 554 w 448930"/>
                  <a:gd name="connsiteY4" fmla="*/ 13844 h 452622"/>
                  <a:gd name="connsiteX5" fmla="*/ 554 w 448930"/>
                  <a:gd name="connsiteY5" fmla="*/ 438630 h 452622"/>
                  <a:gd name="connsiteX6" fmla="*/ 554 w 448930"/>
                  <a:gd name="connsiteY6" fmla="*/ 439147 h 452622"/>
                  <a:gd name="connsiteX7" fmla="*/ 5427 w 448930"/>
                  <a:gd name="connsiteY7" fmla="*/ 449410 h 452622"/>
                  <a:gd name="connsiteX8" fmla="*/ 13918 w 448930"/>
                  <a:gd name="connsiteY8" fmla="*/ 452438 h 452622"/>
                  <a:gd name="connsiteX9" fmla="*/ 14361 w 448930"/>
                  <a:gd name="connsiteY9" fmla="*/ 452438 h 452622"/>
                  <a:gd name="connsiteX10" fmla="*/ 435233 w 448930"/>
                  <a:gd name="connsiteY10" fmla="*/ 452438 h 452622"/>
                  <a:gd name="connsiteX11" fmla="*/ 448524 w 448930"/>
                  <a:gd name="connsiteY11" fmla="*/ 439147 h 452622"/>
                  <a:gd name="connsiteX12" fmla="*/ 435160 w 448930"/>
                  <a:gd name="connsiteY12" fmla="*/ 425856 h 45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8930" h="452622">
                    <a:moveTo>
                      <a:pt x="435160" y="425856"/>
                    </a:moveTo>
                    <a:lnTo>
                      <a:pt x="27135" y="425856"/>
                    </a:lnTo>
                    <a:lnTo>
                      <a:pt x="27135" y="13844"/>
                    </a:lnTo>
                    <a:cubicBezTo>
                      <a:pt x="27135" y="6535"/>
                      <a:pt x="21154" y="554"/>
                      <a:pt x="13844" y="554"/>
                    </a:cubicBezTo>
                    <a:cubicBezTo>
                      <a:pt x="6535" y="554"/>
                      <a:pt x="554" y="6535"/>
                      <a:pt x="554" y="13844"/>
                    </a:cubicBezTo>
                    <a:lnTo>
                      <a:pt x="554" y="438630"/>
                    </a:lnTo>
                    <a:cubicBezTo>
                      <a:pt x="554" y="438778"/>
                      <a:pt x="554" y="438925"/>
                      <a:pt x="554" y="439147"/>
                    </a:cubicBezTo>
                    <a:cubicBezTo>
                      <a:pt x="554" y="443282"/>
                      <a:pt x="2474" y="446974"/>
                      <a:pt x="5427" y="449410"/>
                    </a:cubicBezTo>
                    <a:cubicBezTo>
                      <a:pt x="7716" y="451330"/>
                      <a:pt x="10669" y="452438"/>
                      <a:pt x="13918" y="452438"/>
                    </a:cubicBezTo>
                    <a:cubicBezTo>
                      <a:pt x="14066" y="452438"/>
                      <a:pt x="14214" y="452438"/>
                      <a:pt x="14361" y="452438"/>
                    </a:cubicBezTo>
                    <a:lnTo>
                      <a:pt x="435233" y="452438"/>
                    </a:lnTo>
                    <a:cubicBezTo>
                      <a:pt x="442543" y="452438"/>
                      <a:pt x="448524" y="446457"/>
                      <a:pt x="448524" y="439147"/>
                    </a:cubicBezTo>
                    <a:cubicBezTo>
                      <a:pt x="448524" y="431837"/>
                      <a:pt x="442469" y="425856"/>
                      <a:pt x="435160" y="425856"/>
                    </a:cubicBez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sp>
            <p:nvSpPr>
              <p:cNvPr id="59" name="Forma libre 90">
                <a:extLst>
                  <a:ext uri="{FF2B5EF4-FFF2-40B4-BE49-F238E27FC236}">
                    <a16:creationId xmlns:a16="http://schemas.microsoft.com/office/drawing/2014/main" id="{78BD2E63-888D-F741-864F-B4588CDA848E}"/>
                  </a:ext>
                </a:extLst>
              </p:cNvPr>
              <p:cNvSpPr/>
              <p:nvPr/>
            </p:nvSpPr>
            <p:spPr>
              <a:xfrm>
                <a:off x="7658683" y="796389"/>
                <a:ext cx="286488" cy="386907"/>
              </a:xfrm>
              <a:custGeom>
                <a:avLst/>
                <a:gdLst>
                  <a:gd name="connsiteX0" fmla="*/ 136237 w 286488"/>
                  <a:gd name="connsiteY0" fmla="*/ 250770 h 386906"/>
                  <a:gd name="connsiteX1" fmla="*/ 41652 w 286488"/>
                  <a:gd name="connsiteY1" fmla="*/ 295146 h 386906"/>
                  <a:gd name="connsiteX2" fmla="*/ 35450 w 286488"/>
                  <a:gd name="connsiteY2" fmla="*/ 301201 h 386906"/>
                  <a:gd name="connsiteX3" fmla="*/ 2001 w 286488"/>
                  <a:gd name="connsiteY3" fmla="*/ 367211 h 386906"/>
                  <a:gd name="connsiteX4" fmla="*/ 7835 w 286488"/>
                  <a:gd name="connsiteY4" fmla="*/ 385080 h 386906"/>
                  <a:gd name="connsiteX5" fmla="*/ 13815 w 286488"/>
                  <a:gd name="connsiteY5" fmla="*/ 386557 h 386906"/>
                  <a:gd name="connsiteX6" fmla="*/ 25703 w 286488"/>
                  <a:gd name="connsiteY6" fmla="*/ 379247 h 386906"/>
                  <a:gd name="connsiteX7" fmla="*/ 57084 w 286488"/>
                  <a:gd name="connsiteY7" fmla="*/ 317371 h 386906"/>
                  <a:gd name="connsiteX8" fmla="*/ 146722 w 286488"/>
                  <a:gd name="connsiteY8" fmla="*/ 275284 h 386906"/>
                  <a:gd name="connsiteX9" fmla="*/ 212659 w 286488"/>
                  <a:gd name="connsiteY9" fmla="*/ 254610 h 386906"/>
                  <a:gd name="connsiteX10" fmla="*/ 221815 w 286488"/>
                  <a:gd name="connsiteY10" fmla="*/ 243829 h 386906"/>
                  <a:gd name="connsiteX11" fmla="*/ 234293 w 286488"/>
                  <a:gd name="connsiteY11" fmla="*/ 158252 h 386906"/>
                  <a:gd name="connsiteX12" fmla="*/ 245295 w 286488"/>
                  <a:gd name="connsiteY12" fmla="*/ 85301 h 386906"/>
                  <a:gd name="connsiteX13" fmla="*/ 284281 w 286488"/>
                  <a:gd name="connsiteY13" fmla="*/ 20693 h 386906"/>
                  <a:gd name="connsiteX14" fmla="*/ 279777 w 286488"/>
                  <a:gd name="connsiteY14" fmla="*/ 2456 h 386906"/>
                  <a:gd name="connsiteX15" fmla="*/ 261539 w 286488"/>
                  <a:gd name="connsiteY15" fmla="*/ 6960 h 386906"/>
                  <a:gd name="connsiteX16" fmla="*/ 221224 w 286488"/>
                  <a:gd name="connsiteY16" fmla="*/ 73856 h 386906"/>
                  <a:gd name="connsiteX17" fmla="*/ 219452 w 286488"/>
                  <a:gd name="connsiteY17" fmla="*/ 78729 h 386906"/>
                  <a:gd name="connsiteX18" fmla="*/ 208007 w 286488"/>
                  <a:gd name="connsiteY18" fmla="*/ 154339 h 386906"/>
                  <a:gd name="connsiteX19" fmla="*/ 196710 w 286488"/>
                  <a:gd name="connsiteY19" fmla="*/ 231720 h 386906"/>
                  <a:gd name="connsiteX20" fmla="*/ 137862 w 286488"/>
                  <a:gd name="connsiteY20" fmla="*/ 250179 h 386906"/>
                  <a:gd name="connsiteX21" fmla="*/ 136237 w 286488"/>
                  <a:gd name="connsiteY21" fmla="*/ 250770 h 38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6488" h="386906">
                    <a:moveTo>
                      <a:pt x="136237" y="250770"/>
                    </a:moveTo>
                    <a:lnTo>
                      <a:pt x="41652" y="295146"/>
                    </a:lnTo>
                    <a:cubicBezTo>
                      <a:pt x="38994" y="296401"/>
                      <a:pt x="36779" y="298543"/>
                      <a:pt x="35450" y="301201"/>
                    </a:cubicBezTo>
                    <a:lnTo>
                      <a:pt x="2001" y="367211"/>
                    </a:lnTo>
                    <a:cubicBezTo>
                      <a:pt x="-1321" y="373783"/>
                      <a:pt x="1263" y="381757"/>
                      <a:pt x="7835" y="385080"/>
                    </a:cubicBezTo>
                    <a:cubicBezTo>
                      <a:pt x="9754" y="386040"/>
                      <a:pt x="11822" y="386557"/>
                      <a:pt x="13815" y="386557"/>
                    </a:cubicBezTo>
                    <a:cubicBezTo>
                      <a:pt x="18689" y="386557"/>
                      <a:pt x="23340" y="383899"/>
                      <a:pt x="25703" y="379247"/>
                    </a:cubicBezTo>
                    <a:lnTo>
                      <a:pt x="57084" y="317371"/>
                    </a:lnTo>
                    <a:lnTo>
                      <a:pt x="146722" y="275284"/>
                    </a:lnTo>
                    <a:lnTo>
                      <a:pt x="212659" y="254610"/>
                    </a:lnTo>
                    <a:cubicBezTo>
                      <a:pt x="217532" y="253059"/>
                      <a:pt x="221076" y="248924"/>
                      <a:pt x="221815" y="243829"/>
                    </a:cubicBezTo>
                    <a:lnTo>
                      <a:pt x="234293" y="158252"/>
                    </a:lnTo>
                    <a:lnTo>
                      <a:pt x="245295" y="85301"/>
                    </a:lnTo>
                    <a:lnTo>
                      <a:pt x="284281" y="20693"/>
                    </a:lnTo>
                    <a:cubicBezTo>
                      <a:pt x="288047" y="14417"/>
                      <a:pt x="286053" y="6221"/>
                      <a:pt x="279777" y="2456"/>
                    </a:cubicBezTo>
                    <a:cubicBezTo>
                      <a:pt x="273501" y="-1310"/>
                      <a:pt x="265305" y="683"/>
                      <a:pt x="261539" y="6960"/>
                    </a:cubicBezTo>
                    <a:lnTo>
                      <a:pt x="221224" y="73856"/>
                    </a:lnTo>
                    <a:cubicBezTo>
                      <a:pt x="220338" y="75333"/>
                      <a:pt x="219747" y="77031"/>
                      <a:pt x="219452" y="78729"/>
                    </a:cubicBezTo>
                    <a:lnTo>
                      <a:pt x="208007" y="154339"/>
                    </a:lnTo>
                    <a:lnTo>
                      <a:pt x="196710" y="231720"/>
                    </a:lnTo>
                    <a:lnTo>
                      <a:pt x="137862" y="250179"/>
                    </a:lnTo>
                    <a:cubicBezTo>
                      <a:pt x="137345" y="250253"/>
                      <a:pt x="136828" y="250475"/>
                      <a:pt x="136237" y="250770"/>
                    </a:cubicBez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sp>
            <p:nvSpPr>
              <p:cNvPr id="60" name="Forma libre 91">
                <a:extLst>
                  <a:ext uri="{FF2B5EF4-FFF2-40B4-BE49-F238E27FC236}">
                    <a16:creationId xmlns:a16="http://schemas.microsoft.com/office/drawing/2014/main" id="{9246EEE9-EC77-E04C-B9E4-33BD7074C092}"/>
                  </a:ext>
                </a:extLst>
              </p:cNvPr>
              <p:cNvSpPr/>
              <p:nvPr/>
            </p:nvSpPr>
            <p:spPr>
              <a:xfrm>
                <a:off x="7658689" y="906422"/>
                <a:ext cx="195669" cy="156535"/>
              </a:xfrm>
              <a:custGeom>
                <a:avLst/>
                <a:gdLst>
                  <a:gd name="connsiteX0" fmla="*/ 13883 w 195668"/>
                  <a:gd name="connsiteY0" fmla="*/ 156244 h 156534"/>
                  <a:gd name="connsiteX1" fmla="*/ 23113 w 195668"/>
                  <a:gd name="connsiteY1" fmla="*/ 152478 h 156534"/>
                  <a:gd name="connsiteX2" fmla="*/ 86244 w 195668"/>
                  <a:gd name="connsiteY2" fmla="*/ 91045 h 156534"/>
                  <a:gd name="connsiteX3" fmla="*/ 88902 w 195668"/>
                  <a:gd name="connsiteY3" fmla="*/ 87353 h 156534"/>
                  <a:gd name="connsiteX4" fmla="*/ 117329 w 195668"/>
                  <a:gd name="connsiteY4" fmla="*/ 29613 h 156534"/>
                  <a:gd name="connsiteX5" fmla="*/ 178836 w 195668"/>
                  <a:gd name="connsiteY5" fmla="*/ 46669 h 156534"/>
                  <a:gd name="connsiteX6" fmla="*/ 195227 w 195668"/>
                  <a:gd name="connsiteY6" fmla="*/ 37440 h 156534"/>
                  <a:gd name="connsiteX7" fmla="*/ 185998 w 195668"/>
                  <a:gd name="connsiteY7" fmla="*/ 21048 h 156534"/>
                  <a:gd name="connsiteX8" fmla="*/ 113859 w 195668"/>
                  <a:gd name="connsiteY8" fmla="*/ 1038 h 156534"/>
                  <a:gd name="connsiteX9" fmla="*/ 98353 w 195668"/>
                  <a:gd name="connsiteY9" fmla="*/ 7978 h 156534"/>
                  <a:gd name="connsiteX10" fmla="*/ 66086 w 195668"/>
                  <a:gd name="connsiteY10" fmla="*/ 73546 h 156534"/>
                  <a:gd name="connsiteX11" fmla="*/ 4580 w 195668"/>
                  <a:gd name="connsiteY11" fmla="*/ 133354 h 156534"/>
                  <a:gd name="connsiteX12" fmla="*/ 4285 w 195668"/>
                  <a:gd name="connsiteY12" fmla="*/ 152182 h 156534"/>
                  <a:gd name="connsiteX13" fmla="*/ 13883 w 195668"/>
                  <a:gd name="connsiteY13" fmla="*/ 156244 h 15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668" h="156534">
                    <a:moveTo>
                      <a:pt x="13883" y="156244"/>
                    </a:moveTo>
                    <a:cubicBezTo>
                      <a:pt x="17206" y="156244"/>
                      <a:pt x="20529" y="154988"/>
                      <a:pt x="23113" y="152478"/>
                    </a:cubicBezTo>
                    <a:lnTo>
                      <a:pt x="86244" y="91045"/>
                    </a:lnTo>
                    <a:cubicBezTo>
                      <a:pt x="87351" y="90012"/>
                      <a:pt x="88237" y="88756"/>
                      <a:pt x="88902" y="87353"/>
                    </a:cubicBezTo>
                    <a:lnTo>
                      <a:pt x="117329" y="29613"/>
                    </a:lnTo>
                    <a:lnTo>
                      <a:pt x="178836" y="46669"/>
                    </a:lnTo>
                    <a:cubicBezTo>
                      <a:pt x="185924" y="48663"/>
                      <a:pt x="193234" y="44454"/>
                      <a:pt x="195227" y="37440"/>
                    </a:cubicBezTo>
                    <a:cubicBezTo>
                      <a:pt x="197221" y="30351"/>
                      <a:pt x="193012" y="23041"/>
                      <a:pt x="185998" y="21048"/>
                    </a:cubicBezTo>
                    <a:lnTo>
                      <a:pt x="113859" y="1038"/>
                    </a:lnTo>
                    <a:cubicBezTo>
                      <a:pt x="107730" y="-661"/>
                      <a:pt x="101233" y="2219"/>
                      <a:pt x="98353" y="7978"/>
                    </a:cubicBezTo>
                    <a:lnTo>
                      <a:pt x="66086" y="73546"/>
                    </a:lnTo>
                    <a:lnTo>
                      <a:pt x="4580" y="133354"/>
                    </a:lnTo>
                    <a:cubicBezTo>
                      <a:pt x="-663" y="138449"/>
                      <a:pt x="-811" y="146866"/>
                      <a:pt x="4285" y="152182"/>
                    </a:cubicBezTo>
                    <a:cubicBezTo>
                      <a:pt x="6942" y="154915"/>
                      <a:pt x="10413" y="156244"/>
                      <a:pt x="13883" y="156244"/>
                    </a:cubicBez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sp>
            <p:nvSpPr>
              <p:cNvPr id="61" name="Forma libre 92">
                <a:extLst>
                  <a:ext uri="{FF2B5EF4-FFF2-40B4-BE49-F238E27FC236}">
                    <a16:creationId xmlns:a16="http://schemas.microsoft.com/office/drawing/2014/main" id="{20A1A09A-4407-064D-9875-C2C148128DBE}"/>
                  </a:ext>
                </a:extLst>
              </p:cNvPr>
              <p:cNvSpPr/>
              <p:nvPr/>
            </p:nvSpPr>
            <p:spPr>
              <a:xfrm>
                <a:off x="7807072" y="1035493"/>
                <a:ext cx="194192" cy="140291"/>
              </a:xfrm>
              <a:custGeom>
                <a:avLst/>
                <a:gdLst>
                  <a:gd name="connsiteX0" fmla="*/ 171556 w 194191"/>
                  <a:gd name="connsiteY0" fmla="*/ 4430 h 140290"/>
                  <a:gd name="connsiteX1" fmla="*/ 91368 w 194191"/>
                  <a:gd name="connsiteY1" fmla="*/ 84322 h 140290"/>
                  <a:gd name="connsiteX2" fmla="*/ 9261 w 194191"/>
                  <a:gd name="connsiteY2" fmla="*/ 114448 h 140290"/>
                  <a:gd name="connsiteX3" fmla="*/ 1361 w 194191"/>
                  <a:gd name="connsiteY3" fmla="*/ 131504 h 140290"/>
                  <a:gd name="connsiteX4" fmla="*/ 13839 w 194191"/>
                  <a:gd name="connsiteY4" fmla="*/ 140217 h 140290"/>
                  <a:gd name="connsiteX5" fmla="*/ 18417 w 194191"/>
                  <a:gd name="connsiteY5" fmla="*/ 139405 h 140290"/>
                  <a:gd name="connsiteX6" fmla="*/ 103256 w 194191"/>
                  <a:gd name="connsiteY6" fmla="*/ 108319 h 140290"/>
                  <a:gd name="connsiteX7" fmla="*/ 108056 w 194191"/>
                  <a:gd name="connsiteY7" fmla="*/ 105218 h 140290"/>
                  <a:gd name="connsiteX8" fmla="*/ 190310 w 194191"/>
                  <a:gd name="connsiteY8" fmla="*/ 23259 h 140290"/>
                  <a:gd name="connsiteX9" fmla="*/ 190310 w 194191"/>
                  <a:gd name="connsiteY9" fmla="*/ 4430 h 140290"/>
                  <a:gd name="connsiteX10" fmla="*/ 171556 w 194191"/>
                  <a:gd name="connsiteY10" fmla="*/ 4430 h 14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191" h="140290">
                    <a:moveTo>
                      <a:pt x="171556" y="4430"/>
                    </a:moveTo>
                    <a:lnTo>
                      <a:pt x="91368" y="84322"/>
                    </a:lnTo>
                    <a:lnTo>
                      <a:pt x="9261" y="114448"/>
                    </a:lnTo>
                    <a:cubicBezTo>
                      <a:pt x="2394" y="116958"/>
                      <a:pt x="-1150" y="124637"/>
                      <a:pt x="1361" y="131504"/>
                    </a:cubicBezTo>
                    <a:cubicBezTo>
                      <a:pt x="3354" y="136894"/>
                      <a:pt x="8449" y="140217"/>
                      <a:pt x="13839" y="140217"/>
                    </a:cubicBezTo>
                    <a:cubicBezTo>
                      <a:pt x="15390" y="140217"/>
                      <a:pt x="16940" y="139922"/>
                      <a:pt x="18417" y="139405"/>
                    </a:cubicBezTo>
                    <a:lnTo>
                      <a:pt x="103256" y="108319"/>
                    </a:lnTo>
                    <a:cubicBezTo>
                      <a:pt x="105028" y="107655"/>
                      <a:pt x="106726" y="106621"/>
                      <a:pt x="108056" y="105218"/>
                    </a:cubicBezTo>
                    <a:lnTo>
                      <a:pt x="190310" y="23259"/>
                    </a:lnTo>
                    <a:cubicBezTo>
                      <a:pt x="195479" y="18090"/>
                      <a:pt x="195553" y="9673"/>
                      <a:pt x="190310" y="4430"/>
                    </a:cubicBezTo>
                    <a:cubicBezTo>
                      <a:pt x="185215" y="-738"/>
                      <a:pt x="176798" y="-738"/>
                      <a:pt x="171556" y="4430"/>
                    </a:cubicBez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sp>
            <p:nvSpPr>
              <p:cNvPr id="62" name="Forma libre 93">
                <a:extLst>
                  <a:ext uri="{FF2B5EF4-FFF2-40B4-BE49-F238E27FC236}">
                    <a16:creationId xmlns:a16="http://schemas.microsoft.com/office/drawing/2014/main" id="{FDB12427-E2F3-6746-84E5-3288EA239875}"/>
                  </a:ext>
                </a:extLst>
              </p:cNvPr>
              <p:cNvSpPr/>
              <p:nvPr/>
            </p:nvSpPr>
            <p:spPr>
              <a:xfrm>
                <a:off x="7901821" y="874657"/>
                <a:ext cx="148413" cy="106326"/>
              </a:xfrm>
              <a:custGeom>
                <a:avLst/>
                <a:gdLst>
                  <a:gd name="connsiteX0" fmla="*/ 69792 w 148412"/>
                  <a:gd name="connsiteY0" fmla="*/ 26747 h 106325"/>
                  <a:gd name="connsiteX1" fmla="*/ 102502 w 148412"/>
                  <a:gd name="connsiteY1" fmla="*/ 33540 h 106325"/>
                  <a:gd name="connsiteX2" fmla="*/ 35531 w 148412"/>
                  <a:gd name="connsiteY2" fmla="*/ 78434 h 106325"/>
                  <a:gd name="connsiteX3" fmla="*/ 17441 w 148412"/>
                  <a:gd name="connsiteY3" fmla="*/ 73413 h 106325"/>
                  <a:gd name="connsiteX4" fmla="*/ 1050 w 148412"/>
                  <a:gd name="connsiteY4" fmla="*/ 82642 h 106325"/>
                  <a:gd name="connsiteX5" fmla="*/ 10279 w 148412"/>
                  <a:gd name="connsiteY5" fmla="*/ 99034 h 106325"/>
                  <a:gd name="connsiteX6" fmla="*/ 34276 w 148412"/>
                  <a:gd name="connsiteY6" fmla="*/ 105679 h 106325"/>
                  <a:gd name="connsiteX7" fmla="*/ 37820 w 148412"/>
                  <a:gd name="connsiteY7" fmla="*/ 106196 h 106325"/>
                  <a:gd name="connsiteX8" fmla="*/ 45204 w 148412"/>
                  <a:gd name="connsiteY8" fmla="*/ 103981 h 106325"/>
                  <a:gd name="connsiteX9" fmla="*/ 113134 w 148412"/>
                  <a:gd name="connsiteY9" fmla="*/ 58497 h 106325"/>
                  <a:gd name="connsiteX10" fmla="*/ 107670 w 148412"/>
                  <a:gd name="connsiteY10" fmla="*/ 85005 h 106325"/>
                  <a:gd name="connsiteX11" fmla="*/ 118008 w 148412"/>
                  <a:gd name="connsiteY11" fmla="*/ 100732 h 106325"/>
                  <a:gd name="connsiteX12" fmla="*/ 120740 w 148412"/>
                  <a:gd name="connsiteY12" fmla="*/ 101028 h 106325"/>
                  <a:gd name="connsiteX13" fmla="*/ 133735 w 148412"/>
                  <a:gd name="connsiteY13" fmla="*/ 90395 h 106325"/>
                  <a:gd name="connsiteX14" fmla="*/ 144810 w 148412"/>
                  <a:gd name="connsiteY14" fmla="*/ 36642 h 106325"/>
                  <a:gd name="connsiteX15" fmla="*/ 145697 w 148412"/>
                  <a:gd name="connsiteY15" fmla="*/ 20693 h 106325"/>
                  <a:gd name="connsiteX16" fmla="*/ 144146 w 148412"/>
                  <a:gd name="connsiteY16" fmla="*/ 18847 h 106325"/>
                  <a:gd name="connsiteX17" fmla="*/ 144072 w 148412"/>
                  <a:gd name="connsiteY17" fmla="*/ 18773 h 106325"/>
                  <a:gd name="connsiteX18" fmla="*/ 143703 w 148412"/>
                  <a:gd name="connsiteY18" fmla="*/ 18256 h 106325"/>
                  <a:gd name="connsiteX19" fmla="*/ 143334 w 148412"/>
                  <a:gd name="connsiteY19" fmla="*/ 17813 h 106325"/>
                  <a:gd name="connsiteX20" fmla="*/ 142891 w 148412"/>
                  <a:gd name="connsiteY20" fmla="*/ 17296 h 106325"/>
                  <a:gd name="connsiteX21" fmla="*/ 142448 w 148412"/>
                  <a:gd name="connsiteY21" fmla="*/ 16927 h 106325"/>
                  <a:gd name="connsiteX22" fmla="*/ 141931 w 148412"/>
                  <a:gd name="connsiteY22" fmla="*/ 16410 h 106325"/>
                  <a:gd name="connsiteX23" fmla="*/ 141488 w 148412"/>
                  <a:gd name="connsiteY23" fmla="*/ 16041 h 106325"/>
                  <a:gd name="connsiteX24" fmla="*/ 140897 w 148412"/>
                  <a:gd name="connsiteY24" fmla="*/ 15598 h 106325"/>
                  <a:gd name="connsiteX25" fmla="*/ 140380 w 148412"/>
                  <a:gd name="connsiteY25" fmla="*/ 15303 h 106325"/>
                  <a:gd name="connsiteX26" fmla="*/ 139790 w 148412"/>
                  <a:gd name="connsiteY26" fmla="*/ 14934 h 106325"/>
                  <a:gd name="connsiteX27" fmla="*/ 139273 w 148412"/>
                  <a:gd name="connsiteY27" fmla="*/ 14638 h 106325"/>
                  <a:gd name="connsiteX28" fmla="*/ 138608 w 148412"/>
                  <a:gd name="connsiteY28" fmla="*/ 14343 h 106325"/>
                  <a:gd name="connsiteX29" fmla="*/ 138018 w 148412"/>
                  <a:gd name="connsiteY29" fmla="*/ 14121 h 106325"/>
                  <a:gd name="connsiteX30" fmla="*/ 137353 w 148412"/>
                  <a:gd name="connsiteY30" fmla="*/ 13900 h 106325"/>
                  <a:gd name="connsiteX31" fmla="*/ 136762 w 148412"/>
                  <a:gd name="connsiteY31" fmla="*/ 13752 h 106325"/>
                  <a:gd name="connsiteX32" fmla="*/ 136024 w 148412"/>
                  <a:gd name="connsiteY32" fmla="*/ 13531 h 106325"/>
                  <a:gd name="connsiteX33" fmla="*/ 75182 w 148412"/>
                  <a:gd name="connsiteY33" fmla="*/ 831 h 106325"/>
                  <a:gd name="connsiteX34" fmla="*/ 59455 w 148412"/>
                  <a:gd name="connsiteY34" fmla="*/ 11094 h 106325"/>
                  <a:gd name="connsiteX35" fmla="*/ 69792 w 148412"/>
                  <a:gd name="connsiteY35" fmla="*/ 26747 h 10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8412" h="106325">
                    <a:moveTo>
                      <a:pt x="69792" y="26747"/>
                    </a:moveTo>
                    <a:lnTo>
                      <a:pt x="102502" y="33540"/>
                    </a:lnTo>
                    <a:lnTo>
                      <a:pt x="35531" y="78434"/>
                    </a:lnTo>
                    <a:lnTo>
                      <a:pt x="17441" y="73413"/>
                    </a:lnTo>
                    <a:cubicBezTo>
                      <a:pt x="10353" y="71419"/>
                      <a:pt x="3043" y="75628"/>
                      <a:pt x="1050" y="82642"/>
                    </a:cubicBezTo>
                    <a:cubicBezTo>
                      <a:pt x="-944" y="89731"/>
                      <a:pt x="3265" y="97040"/>
                      <a:pt x="10279" y="99034"/>
                    </a:cubicBezTo>
                    <a:lnTo>
                      <a:pt x="34276" y="105679"/>
                    </a:lnTo>
                    <a:cubicBezTo>
                      <a:pt x="35458" y="105975"/>
                      <a:pt x="36639" y="106196"/>
                      <a:pt x="37820" y="106196"/>
                    </a:cubicBezTo>
                    <a:cubicBezTo>
                      <a:pt x="40405" y="106196"/>
                      <a:pt x="42989" y="105458"/>
                      <a:pt x="45204" y="103981"/>
                    </a:cubicBezTo>
                    <a:lnTo>
                      <a:pt x="113134" y="58497"/>
                    </a:lnTo>
                    <a:lnTo>
                      <a:pt x="107670" y="85005"/>
                    </a:lnTo>
                    <a:cubicBezTo>
                      <a:pt x="106194" y="92167"/>
                      <a:pt x="110845" y="99256"/>
                      <a:pt x="118008" y="100732"/>
                    </a:cubicBezTo>
                    <a:cubicBezTo>
                      <a:pt x="118894" y="100954"/>
                      <a:pt x="119854" y="101028"/>
                      <a:pt x="120740" y="101028"/>
                    </a:cubicBezTo>
                    <a:cubicBezTo>
                      <a:pt x="126942" y="101028"/>
                      <a:pt x="132480" y="96671"/>
                      <a:pt x="133735" y="90395"/>
                    </a:cubicBezTo>
                    <a:lnTo>
                      <a:pt x="144810" y="36642"/>
                    </a:lnTo>
                    <a:cubicBezTo>
                      <a:pt x="148502" y="32211"/>
                      <a:pt x="149093" y="25714"/>
                      <a:pt x="145697" y="20693"/>
                    </a:cubicBezTo>
                    <a:cubicBezTo>
                      <a:pt x="145253" y="20028"/>
                      <a:pt x="144737" y="19364"/>
                      <a:pt x="144146" y="18847"/>
                    </a:cubicBezTo>
                    <a:cubicBezTo>
                      <a:pt x="144146" y="18847"/>
                      <a:pt x="144072" y="18773"/>
                      <a:pt x="144072" y="18773"/>
                    </a:cubicBezTo>
                    <a:cubicBezTo>
                      <a:pt x="143925" y="18625"/>
                      <a:pt x="143851" y="18404"/>
                      <a:pt x="143703" y="18256"/>
                    </a:cubicBezTo>
                    <a:cubicBezTo>
                      <a:pt x="143555" y="18108"/>
                      <a:pt x="143408" y="17961"/>
                      <a:pt x="143334" y="17813"/>
                    </a:cubicBezTo>
                    <a:cubicBezTo>
                      <a:pt x="143186" y="17665"/>
                      <a:pt x="143038" y="17444"/>
                      <a:pt x="142891" y="17296"/>
                    </a:cubicBezTo>
                    <a:cubicBezTo>
                      <a:pt x="142743" y="17149"/>
                      <a:pt x="142595" y="17001"/>
                      <a:pt x="142448" y="16927"/>
                    </a:cubicBezTo>
                    <a:cubicBezTo>
                      <a:pt x="142300" y="16779"/>
                      <a:pt x="142079" y="16632"/>
                      <a:pt x="141931" y="16410"/>
                    </a:cubicBezTo>
                    <a:cubicBezTo>
                      <a:pt x="141783" y="16263"/>
                      <a:pt x="141636" y="16189"/>
                      <a:pt x="141488" y="16041"/>
                    </a:cubicBezTo>
                    <a:cubicBezTo>
                      <a:pt x="141266" y="15893"/>
                      <a:pt x="141119" y="15746"/>
                      <a:pt x="140897" y="15598"/>
                    </a:cubicBezTo>
                    <a:cubicBezTo>
                      <a:pt x="140749" y="15524"/>
                      <a:pt x="140602" y="15377"/>
                      <a:pt x="140380" y="15303"/>
                    </a:cubicBezTo>
                    <a:cubicBezTo>
                      <a:pt x="140159" y="15155"/>
                      <a:pt x="140011" y="15007"/>
                      <a:pt x="139790" y="14934"/>
                    </a:cubicBezTo>
                    <a:cubicBezTo>
                      <a:pt x="139642" y="14860"/>
                      <a:pt x="139420" y="14786"/>
                      <a:pt x="139273" y="14638"/>
                    </a:cubicBezTo>
                    <a:cubicBezTo>
                      <a:pt x="139051" y="14564"/>
                      <a:pt x="138830" y="14417"/>
                      <a:pt x="138608" y="14343"/>
                    </a:cubicBezTo>
                    <a:cubicBezTo>
                      <a:pt x="138387" y="14269"/>
                      <a:pt x="138239" y="14195"/>
                      <a:pt x="138018" y="14121"/>
                    </a:cubicBezTo>
                    <a:cubicBezTo>
                      <a:pt x="137796" y="14047"/>
                      <a:pt x="137574" y="13974"/>
                      <a:pt x="137353" y="13900"/>
                    </a:cubicBezTo>
                    <a:cubicBezTo>
                      <a:pt x="137131" y="13826"/>
                      <a:pt x="136984" y="13826"/>
                      <a:pt x="136762" y="13752"/>
                    </a:cubicBezTo>
                    <a:cubicBezTo>
                      <a:pt x="136541" y="13678"/>
                      <a:pt x="136319" y="13604"/>
                      <a:pt x="136024" y="13531"/>
                    </a:cubicBezTo>
                    <a:lnTo>
                      <a:pt x="75182" y="831"/>
                    </a:lnTo>
                    <a:cubicBezTo>
                      <a:pt x="68020" y="-646"/>
                      <a:pt x="60932" y="3932"/>
                      <a:pt x="59455" y="11094"/>
                    </a:cubicBezTo>
                    <a:cubicBezTo>
                      <a:pt x="57978" y="18256"/>
                      <a:pt x="62556" y="25271"/>
                      <a:pt x="69792" y="26747"/>
                    </a:cubicBez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grpSp>
      </p:grpSp>
      <p:grpSp>
        <p:nvGrpSpPr>
          <p:cNvPr id="3" name="Group 2">
            <a:extLst>
              <a:ext uri="{FF2B5EF4-FFF2-40B4-BE49-F238E27FC236}">
                <a16:creationId xmlns:a16="http://schemas.microsoft.com/office/drawing/2014/main" id="{A468050F-9A04-2C4D-974E-5E4600D4569D}"/>
              </a:ext>
            </a:extLst>
          </p:cNvPr>
          <p:cNvGrpSpPr/>
          <p:nvPr/>
        </p:nvGrpSpPr>
        <p:grpSpPr>
          <a:xfrm>
            <a:off x="19177311" y="4796005"/>
            <a:ext cx="2440058" cy="2440056"/>
            <a:chOff x="19245047" y="4070946"/>
            <a:chExt cx="2440058" cy="2440056"/>
          </a:xfrm>
        </p:grpSpPr>
        <p:sp>
          <p:nvSpPr>
            <p:cNvPr id="52" name="Freeform 787">
              <a:extLst>
                <a:ext uri="{FF2B5EF4-FFF2-40B4-BE49-F238E27FC236}">
                  <a16:creationId xmlns:a16="http://schemas.microsoft.com/office/drawing/2014/main" id="{0AAFACFF-11AD-C548-A986-687D4FB9BA6E}"/>
                </a:ext>
              </a:extLst>
            </p:cNvPr>
            <p:cNvSpPr>
              <a:spLocks noChangeArrowheads="1"/>
            </p:cNvSpPr>
            <p:nvPr/>
          </p:nvSpPr>
          <p:spPr bwMode="auto">
            <a:xfrm>
              <a:off x="19245047" y="4070946"/>
              <a:ext cx="2440058" cy="2440056"/>
            </a:xfrm>
            <a:custGeom>
              <a:avLst/>
              <a:gdLst>
                <a:gd name="T0" fmla="*/ 5000 w 5001"/>
                <a:gd name="T1" fmla="*/ 2500 h 5000"/>
                <a:gd name="T2" fmla="*/ 5000 w 5001"/>
                <a:gd name="T3" fmla="*/ 2500 h 5000"/>
                <a:gd name="T4" fmla="*/ 2500 w 5001"/>
                <a:gd name="T5" fmla="*/ 4999 h 5000"/>
                <a:gd name="T6" fmla="*/ 0 w 5001"/>
                <a:gd name="T7" fmla="*/ 2500 h 5000"/>
                <a:gd name="T8" fmla="*/ 2500 w 5001"/>
                <a:gd name="T9" fmla="*/ 0 h 5000"/>
                <a:gd name="T10" fmla="*/ 5000 w 5001"/>
                <a:gd name="T11" fmla="*/ 2500 h 5000"/>
              </a:gdLst>
              <a:ahLst/>
              <a:cxnLst>
                <a:cxn ang="0">
                  <a:pos x="T0" y="T1"/>
                </a:cxn>
                <a:cxn ang="0">
                  <a:pos x="T2" y="T3"/>
                </a:cxn>
                <a:cxn ang="0">
                  <a:pos x="T4" y="T5"/>
                </a:cxn>
                <a:cxn ang="0">
                  <a:pos x="T6" y="T7"/>
                </a:cxn>
                <a:cxn ang="0">
                  <a:pos x="T8" y="T9"/>
                </a:cxn>
                <a:cxn ang="0">
                  <a:pos x="T10" y="T11"/>
                </a:cxn>
              </a:cxnLst>
              <a:rect l="0" t="0" r="r" b="b"/>
              <a:pathLst>
                <a:path w="5001" h="5000">
                  <a:moveTo>
                    <a:pt x="5000" y="2500"/>
                  </a:moveTo>
                  <a:lnTo>
                    <a:pt x="5000" y="2500"/>
                  </a:lnTo>
                  <a:cubicBezTo>
                    <a:pt x="5000" y="3879"/>
                    <a:pt x="3879" y="4999"/>
                    <a:pt x="2500" y="4999"/>
                  </a:cubicBezTo>
                  <a:cubicBezTo>
                    <a:pt x="1121" y="4999"/>
                    <a:pt x="0" y="3879"/>
                    <a:pt x="0" y="2500"/>
                  </a:cubicBezTo>
                  <a:cubicBezTo>
                    <a:pt x="0" y="1120"/>
                    <a:pt x="1121" y="0"/>
                    <a:pt x="2500" y="0"/>
                  </a:cubicBezTo>
                  <a:cubicBezTo>
                    <a:pt x="3879" y="0"/>
                    <a:pt x="5000" y="1120"/>
                    <a:pt x="5000" y="2500"/>
                  </a:cubicBezTo>
                </a:path>
              </a:pathLst>
            </a:custGeom>
            <a:solidFill>
              <a:schemeClr val="accent3"/>
            </a:solidFill>
            <a:ln>
              <a:noFill/>
            </a:ln>
            <a:effectLst/>
          </p:spPr>
          <p:txBody>
            <a:bodyPr wrap="none" anchor="ctr"/>
            <a:lstStyle/>
            <a:p>
              <a:endParaRPr lang="es-MX" dirty="0">
                <a:latin typeface="Century Gothic" panose="020B0502020202020204" pitchFamily="34" charset="0"/>
                <a:cs typeface="Poppins Light" pitchFamily="2" charset="77"/>
              </a:endParaRPr>
            </a:p>
          </p:txBody>
        </p:sp>
        <p:grpSp>
          <p:nvGrpSpPr>
            <p:cNvPr id="63" name="Grupo 565">
              <a:extLst>
                <a:ext uri="{FF2B5EF4-FFF2-40B4-BE49-F238E27FC236}">
                  <a16:creationId xmlns:a16="http://schemas.microsoft.com/office/drawing/2014/main" id="{26C18ECA-CED3-BE42-8D42-DE3216FB7269}"/>
                </a:ext>
              </a:extLst>
            </p:cNvPr>
            <p:cNvGrpSpPr/>
            <p:nvPr/>
          </p:nvGrpSpPr>
          <p:grpSpPr>
            <a:xfrm>
              <a:off x="19907814" y="4696903"/>
              <a:ext cx="1112338" cy="1056772"/>
              <a:chOff x="4100894" y="6285176"/>
              <a:chExt cx="534193" cy="507508"/>
            </a:xfrm>
            <a:solidFill>
              <a:schemeClr val="bg1"/>
            </a:solidFill>
          </p:grpSpPr>
          <p:sp>
            <p:nvSpPr>
              <p:cNvPr id="64" name="Forma libre 456">
                <a:extLst>
                  <a:ext uri="{FF2B5EF4-FFF2-40B4-BE49-F238E27FC236}">
                    <a16:creationId xmlns:a16="http://schemas.microsoft.com/office/drawing/2014/main" id="{FBCCED1B-9543-B347-9D24-CDFB77F8C48D}"/>
                  </a:ext>
                </a:extLst>
              </p:cNvPr>
              <p:cNvSpPr/>
              <p:nvPr/>
            </p:nvSpPr>
            <p:spPr>
              <a:xfrm>
                <a:off x="4121918" y="6285176"/>
                <a:ext cx="513169" cy="230372"/>
              </a:xfrm>
              <a:custGeom>
                <a:avLst/>
                <a:gdLst>
                  <a:gd name="connsiteX0" fmla="*/ 502433 w 513168"/>
                  <a:gd name="connsiteY0" fmla="*/ 49836 h 230372"/>
                  <a:gd name="connsiteX1" fmla="*/ 486705 w 513168"/>
                  <a:gd name="connsiteY1" fmla="*/ 60098 h 230372"/>
                  <a:gd name="connsiteX2" fmla="*/ 471938 w 513168"/>
                  <a:gd name="connsiteY2" fmla="*/ 129875 h 230372"/>
                  <a:gd name="connsiteX3" fmla="*/ 387542 w 513168"/>
                  <a:gd name="connsiteY3" fmla="*/ 40458 h 230372"/>
                  <a:gd name="connsiteX4" fmla="*/ 311711 w 513168"/>
                  <a:gd name="connsiteY4" fmla="*/ 7896 h 230372"/>
                  <a:gd name="connsiteX5" fmla="*/ 226429 w 513168"/>
                  <a:gd name="connsiteY5" fmla="*/ 1767 h 230372"/>
                  <a:gd name="connsiteX6" fmla="*/ 144027 w 513168"/>
                  <a:gd name="connsiteY6" fmla="*/ 24214 h 230372"/>
                  <a:gd name="connsiteX7" fmla="*/ 76023 w 513168"/>
                  <a:gd name="connsiteY7" fmla="*/ 70731 h 230372"/>
                  <a:gd name="connsiteX8" fmla="*/ 709 w 513168"/>
                  <a:gd name="connsiteY8" fmla="*/ 214714 h 230372"/>
                  <a:gd name="connsiteX9" fmla="*/ 11784 w 513168"/>
                  <a:gd name="connsiteY9" fmla="*/ 229924 h 230372"/>
                  <a:gd name="connsiteX10" fmla="*/ 13852 w 513168"/>
                  <a:gd name="connsiteY10" fmla="*/ 230072 h 230372"/>
                  <a:gd name="connsiteX11" fmla="*/ 26995 w 513168"/>
                  <a:gd name="connsiteY11" fmla="*/ 218848 h 230372"/>
                  <a:gd name="connsiteX12" fmla="*/ 94408 w 513168"/>
                  <a:gd name="connsiteY12" fmla="*/ 90003 h 230372"/>
                  <a:gd name="connsiteX13" fmla="*/ 155250 w 513168"/>
                  <a:gd name="connsiteY13" fmla="*/ 48359 h 230372"/>
                  <a:gd name="connsiteX14" fmla="*/ 229013 w 513168"/>
                  <a:gd name="connsiteY14" fmla="*/ 28275 h 230372"/>
                  <a:gd name="connsiteX15" fmla="*/ 305361 w 513168"/>
                  <a:gd name="connsiteY15" fmla="*/ 33739 h 230372"/>
                  <a:gd name="connsiteX16" fmla="*/ 373217 w 513168"/>
                  <a:gd name="connsiteY16" fmla="*/ 62905 h 230372"/>
                  <a:gd name="connsiteX17" fmla="*/ 454512 w 513168"/>
                  <a:gd name="connsiteY17" fmla="*/ 153725 h 230372"/>
                  <a:gd name="connsiteX18" fmla="*/ 370264 w 513168"/>
                  <a:gd name="connsiteY18" fmla="*/ 135929 h 230372"/>
                  <a:gd name="connsiteX19" fmla="*/ 354537 w 513168"/>
                  <a:gd name="connsiteY19" fmla="*/ 146193 h 230372"/>
                  <a:gd name="connsiteX20" fmla="*/ 364800 w 513168"/>
                  <a:gd name="connsiteY20" fmla="*/ 161920 h 230372"/>
                  <a:gd name="connsiteX21" fmla="*/ 473931 w 513168"/>
                  <a:gd name="connsiteY21" fmla="*/ 184958 h 230372"/>
                  <a:gd name="connsiteX22" fmla="*/ 475925 w 513168"/>
                  <a:gd name="connsiteY22" fmla="*/ 185179 h 230372"/>
                  <a:gd name="connsiteX23" fmla="*/ 476220 w 513168"/>
                  <a:gd name="connsiteY23" fmla="*/ 185179 h 230372"/>
                  <a:gd name="connsiteX24" fmla="*/ 476737 w 513168"/>
                  <a:gd name="connsiteY24" fmla="*/ 185179 h 230372"/>
                  <a:gd name="connsiteX25" fmla="*/ 477254 w 513168"/>
                  <a:gd name="connsiteY25" fmla="*/ 185179 h 230372"/>
                  <a:gd name="connsiteX26" fmla="*/ 477549 w 513168"/>
                  <a:gd name="connsiteY26" fmla="*/ 185179 h 230372"/>
                  <a:gd name="connsiteX27" fmla="*/ 478362 w 513168"/>
                  <a:gd name="connsiteY27" fmla="*/ 185105 h 230372"/>
                  <a:gd name="connsiteX28" fmla="*/ 478879 w 513168"/>
                  <a:gd name="connsiteY28" fmla="*/ 185031 h 230372"/>
                  <a:gd name="connsiteX29" fmla="*/ 478952 w 513168"/>
                  <a:gd name="connsiteY29" fmla="*/ 185031 h 230372"/>
                  <a:gd name="connsiteX30" fmla="*/ 479248 w 513168"/>
                  <a:gd name="connsiteY30" fmla="*/ 184958 h 230372"/>
                  <a:gd name="connsiteX31" fmla="*/ 481241 w 513168"/>
                  <a:gd name="connsiteY31" fmla="*/ 184441 h 230372"/>
                  <a:gd name="connsiteX32" fmla="*/ 489954 w 513168"/>
                  <a:gd name="connsiteY32" fmla="*/ 173365 h 230372"/>
                  <a:gd name="connsiteX33" fmla="*/ 512696 w 513168"/>
                  <a:gd name="connsiteY33" fmla="*/ 65563 h 230372"/>
                  <a:gd name="connsiteX34" fmla="*/ 502433 w 513168"/>
                  <a:gd name="connsiteY34" fmla="*/ 49836 h 23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3168" h="230372">
                    <a:moveTo>
                      <a:pt x="502433" y="49836"/>
                    </a:moveTo>
                    <a:cubicBezTo>
                      <a:pt x="495270" y="48285"/>
                      <a:pt x="488182" y="52937"/>
                      <a:pt x="486705" y="60098"/>
                    </a:cubicBezTo>
                    <a:lnTo>
                      <a:pt x="471938" y="129875"/>
                    </a:lnTo>
                    <a:cubicBezTo>
                      <a:pt x="451633" y="93916"/>
                      <a:pt x="422615" y="62905"/>
                      <a:pt x="387542" y="40458"/>
                    </a:cubicBezTo>
                    <a:cubicBezTo>
                      <a:pt x="364136" y="25469"/>
                      <a:pt x="338662" y="14467"/>
                      <a:pt x="311711" y="7896"/>
                    </a:cubicBezTo>
                    <a:cubicBezTo>
                      <a:pt x="283874" y="1029"/>
                      <a:pt x="255226" y="-1039"/>
                      <a:pt x="226429" y="1767"/>
                    </a:cubicBezTo>
                    <a:cubicBezTo>
                      <a:pt x="197706" y="4573"/>
                      <a:pt x="170017" y="12104"/>
                      <a:pt x="144027" y="24214"/>
                    </a:cubicBezTo>
                    <a:cubicBezTo>
                      <a:pt x="118922" y="35880"/>
                      <a:pt x="96106" y="51534"/>
                      <a:pt x="76023" y="70731"/>
                    </a:cubicBezTo>
                    <a:cubicBezTo>
                      <a:pt x="35929" y="109053"/>
                      <a:pt x="9200" y="160222"/>
                      <a:pt x="709" y="214714"/>
                    </a:cubicBezTo>
                    <a:cubicBezTo>
                      <a:pt x="-399" y="221950"/>
                      <a:pt x="4548" y="228743"/>
                      <a:pt x="11784" y="229924"/>
                    </a:cubicBezTo>
                    <a:cubicBezTo>
                      <a:pt x="12449" y="229998"/>
                      <a:pt x="13187" y="230072"/>
                      <a:pt x="13852" y="230072"/>
                    </a:cubicBezTo>
                    <a:cubicBezTo>
                      <a:pt x="20276" y="230072"/>
                      <a:pt x="25961" y="225420"/>
                      <a:pt x="26995" y="218848"/>
                    </a:cubicBezTo>
                    <a:cubicBezTo>
                      <a:pt x="34600" y="170116"/>
                      <a:pt x="58523" y="124337"/>
                      <a:pt x="94408" y="90003"/>
                    </a:cubicBezTo>
                    <a:cubicBezTo>
                      <a:pt x="112351" y="72799"/>
                      <a:pt x="132877" y="58844"/>
                      <a:pt x="155250" y="48359"/>
                    </a:cubicBezTo>
                    <a:cubicBezTo>
                      <a:pt x="178435" y="37578"/>
                      <a:pt x="203244" y="30786"/>
                      <a:pt x="229013" y="28275"/>
                    </a:cubicBezTo>
                    <a:cubicBezTo>
                      <a:pt x="254783" y="25764"/>
                      <a:pt x="280478" y="27610"/>
                      <a:pt x="305361" y="33739"/>
                    </a:cubicBezTo>
                    <a:cubicBezTo>
                      <a:pt x="329432" y="39646"/>
                      <a:pt x="352248" y="49466"/>
                      <a:pt x="373217" y="62905"/>
                    </a:cubicBezTo>
                    <a:cubicBezTo>
                      <a:pt x="408069" y="85203"/>
                      <a:pt x="436348" y="116953"/>
                      <a:pt x="454512" y="153725"/>
                    </a:cubicBezTo>
                    <a:lnTo>
                      <a:pt x="370264" y="135929"/>
                    </a:lnTo>
                    <a:cubicBezTo>
                      <a:pt x="363102" y="134379"/>
                      <a:pt x="356013" y="139031"/>
                      <a:pt x="354537" y="146193"/>
                    </a:cubicBezTo>
                    <a:cubicBezTo>
                      <a:pt x="353060" y="153355"/>
                      <a:pt x="357638" y="160444"/>
                      <a:pt x="364800" y="161920"/>
                    </a:cubicBezTo>
                    <a:lnTo>
                      <a:pt x="473931" y="184958"/>
                    </a:lnTo>
                    <a:cubicBezTo>
                      <a:pt x="474596" y="185105"/>
                      <a:pt x="475261" y="185179"/>
                      <a:pt x="475925" y="185179"/>
                    </a:cubicBezTo>
                    <a:cubicBezTo>
                      <a:pt x="475999" y="185179"/>
                      <a:pt x="476073" y="185179"/>
                      <a:pt x="476220" y="185179"/>
                    </a:cubicBezTo>
                    <a:cubicBezTo>
                      <a:pt x="476368" y="185179"/>
                      <a:pt x="476516" y="185179"/>
                      <a:pt x="476737" y="185179"/>
                    </a:cubicBezTo>
                    <a:cubicBezTo>
                      <a:pt x="476885" y="185179"/>
                      <a:pt x="477106" y="185179"/>
                      <a:pt x="477254" y="185179"/>
                    </a:cubicBezTo>
                    <a:cubicBezTo>
                      <a:pt x="477328" y="185179"/>
                      <a:pt x="477476" y="185179"/>
                      <a:pt x="477549" y="185179"/>
                    </a:cubicBezTo>
                    <a:cubicBezTo>
                      <a:pt x="477845" y="185179"/>
                      <a:pt x="478066" y="185105"/>
                      <a:pt x="478362" y="185105"/>
                    </a:cubicBezTo>
                    <a:cubicBezTo>
                      <a:pt x="478509" y="185105"/>
                      <a:pt x="478731" y="185031"/>
                      <a:pt x="478879" y="185031"/>
                    </a:cubicBezTo>
                    <a:cubicBezTo>
                      <a:pt x="478879" y="185031"/>
                      <a:pt x="478952" y="185031"/>
                      <a:pt x="478952" y="185031"/>
                    </a:cubicBezTo>
                    <a:cubicBezTo>
                      <a:pt x="479026" y="185031"/>
                      <a:pt x="479174" y="184958"/>
                      <a:pt x="479248" y="184958"/>
                    </a:cubicBezTo>
                    <a:cubicBezTo>
                      <a:pt x="479912" y="184810"/>
                      <a:pt x="480577" y="184662"/>
                      <a:pt x="481241" y="184441"/>
                    </a:cubicBezTo>
                    <a:cubicBezTo>
                      <a:pt x="486188" y="182668"/>
                      <a:pt x="489437" y="178238"/>
                      <a:pt x="489954" y="173365"/>
                    </a:cubicBezTo>
                    <a:lnTo>
                      <a:pt x="512696" y="65563"/>
                    </a:lnTo>
                    <a:cubicBezTo>
                      <a:pt x="514173" y="58400"/>
                      <a:pt x="509595" y="51312"/>
                      <a:pt x="502433" y="49836"/>
                    </a:cubicBez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sp>
            <p:nvSpPr>
              <p:cNvPr id="65" name="Forma libre 457">
                <a:extLst>
                  <a:ext uri="{FF2B5EF4-FFF2-40B4-BE49-F238E27FC236}">
                    <a16:creationId xmlns:a16="http://schemas.microsoft.com/office/drawing/2014/main" id="{4676AAE0-D553-6243-8189-3F8941CB126C}"/>
                  </a:ext>
                </a:extLst>
              </p:cNvPr>
              <p:cNvSpPr/>
              <p:nvPr/>
            </p:nvSpPr>
            <p:spPr>
              <a:xfrm>
                <a:off x="4100894" y="6562312"/>
                <a:ext cx="522767" cy="230372"/>
              </a:xfrm>
              <a:custGeom>
                <a:avLst/>
                <a:gdLst>
                  <a:gd name="connsiteX0" fmla="*/ 511348 w 522767"/>
                  <a:gd name="connsiteY0" fmla="*/ 709 h 230372"/>
                  <a:gd name="connsiteX1" fmla="*/ 496137 w 522767"/>
                  <a:gd name="connsiteY1" fmla="*/ 11784 h 230372"/>
                  <a:gd name="connsiteX2" fmla="*/ 428724 w 522767"/>
                  <a:gd name="connsiteY2" fmla="*/ 140630 h 230372"/>
                  <a:gd name="connsiteX3" fmla="*/ 367882 w 522767"/>
                  <a:gd name="connsiteY3" fmla="*/ 182275 h 230372"/>
                  <a:gd name="connsiteX4" fmla="*/ 294119 w 522767"/>
                  <a:gd name="connsiteY4" fmla="*/ 202358 h 230372"/>
                  <a:gd name="connsiteX5" fmla="*/ 70318 w 522767"/>
                  <a:gd name="connsiteY5" fmla="*/ 80157 h 230372"/>
                  <a:gd name="connsiteX6" fmla="*/ 149250 w 522767"/>
                  <a:gd name="connsiteY6" fmla="*/ 104154 h 230372"/>
                  <a:gd name="connsiteX7" fmla="*/ 153090 w 522767"/>
                  <a:gd name="connsiteY7" fmla="*/ 104746 h 230372"/>
                  <a:gd name="connsiteX8" fmla="*/ 165790 w 522767"/>
                  <a:gd name="connsiteY8" fmla="*/ 95294 h 230372"/>
                  <a:gd name="connsiteX9" fmla="*/ 156929 w 522767"/>
                  <a:gd name="connsiteY9" fmla="*/ 78681 h 230372"/>
                  <a:gd name="connsiteX10" fmla="*/ 50234 w 522767"/>
                  <a:gd name="connsiteY10" fmla="*/ 46192 h 230372"/>
                  <a:gd name="connsiteX11" fmla="*/ 46247 w 522767"/>
                  <a:gd name="connsiteY11" fmla="*/ 45602 h 230372"/>
                  <a:gd name="connsiteX12" fmla="*/ 37018 w 522767"/>
                  <a:gd name="connsiteY12" fmla="*/ 49441 h 230372"/>
                  <a:gd name="connsiteX13" fmla="*/ 33621 w 522767"/>
                  <a:gd name="connsiteY13" fmla="*/ 55053 h 230372"/>
                  <a:gd name="connsiteX14" fmla="*/ 1133 w 522767"/>
                  <a:gd name="connsiteY14" fmla="*/ 161747 h 230372"/>
                  <a:gd name="connsiteX15" fmla="*/ 9993 w 522767"/>
                  <a:gd name="connsiteY15" fmla="*/ 178361 h 230372"/>
                  <a:gd name="connsiteX16" fmla="*/ 13833 w 522767"/>
                  <a:gd name="connsiteY16" fmla="*/ 178952 h 230372"/>
                  <a:gd name="connsiteX17" fmla="*/ 26533 w 522767"/>
                  <a:gd name="connsiteY17" fmla="*/ 169500 h 230372"/>
                  <a:gd name="connsiteX18" fmla="*/ 48758 w 522767"/>
                  <a:gd name="connsiteY18" fmla="*/ 96401 h 230372"/>
                  <a:gd name="connsiteX19" fmla="*/ 135959 w 522767"/>
                  <a:gd name="connsiteY19" fmla="*/ 190323 h 230372"/>
                  <a:gd name="connsiteX20" fmla="*/ 211569 w 522767"/>
                  <a:gd name="connsiteY20" fmla="*/ 222663 h 230372"/>
                  <a:gd name="connsiteX21" fmla="*/ 271672 w 522767"/>
                  <a:gd name="connsiteY21" fmla="*/ 229900 h 230372"/>
                  <a:gd name="connsiteX22" fmla="*/ 296555 w 522767"/>
                  <a:gd name="connsiteY22" fmla="*/ 228718 h 230372"/>
                  <a:gd name="connsiteX23" fmla="*/ 378958 w 522767"/>
                  <a:gd name="connsiteY23" fmla="*/ 206272 h 230372"/>
                  <a:gd name="connsiteX24" fmla="*/ 446962 w 522767"/>
                  <a:gd name="connsiteY24" fmla="*/ 159754 h 230372"/>
                  <a:gd name="connsiteX25" fmla="*/ 522276 w 522767"/>
                  <a:gd name="connsiteY25" fmla="*/ 15772 h 230372"/>
                  <a:gd name="connsiteX26" fmla="*/ 511348 w 522767"/>
                  <a:gd name="connsiteY26" fmla="*/ 709 h 23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2767" h="230372">
                    <a:moveTo>
                      <a:pt x="511348" y="709"/>
                    </a:moveTo>
                    <a:cubicBezTo>
                      <a:pt x="504112" y="-399"/>
                      <a:pt x="497319" y="4548"/>
                      <a:pt x="496137" y="11784"/>
                    </a:cubicBezTo>
                    <a:cubicBezTo>
                      <a:pt x="488532" y="60517"/>
                      <a:pt x="464609" y="106296"/>
                      <a:pt x="428724" y="140630"/>
                    </a:cubicBezTo>
                    <a:cubicBezTo>
                      <a:pt x="410782" y="157834"/>
                      <a:pt x="390255" y="171790"/>
                      <a:pt x="367882" y="182275"/>
                    </a:cubicBezTo>
                    <a:cubicBezTo>
                      <a:pt x="344697" y="193055"/>
                      <a:pt x="319888" y="199848"/>
                      <a:pt x="294119" y="202358"/>
                    </a:cubicBezTo>
                    <a:cubicBezTo>
                      <a:pt x="200567" y="211514"/>
                      <a:pt x="112184" y="162117"/>
                      <a:pt x="70318" y="80157"/>
                    </a:cubicBezTo>
                    <a:lnTo>
                      <a:pt x="149250" y="104154"/>
                    </a:lnTo>
                    <a:cubicBezTo>
                      <a:pt x="150505" y="104524"/>
                      <a:pt x="151834" y="104746"/>
                      <a:pt x="153090" y="104746"/>
                    </a:cubicBezTo>
                    <a:cubicBezTo>
                      <a:pt x="158775" y="104746"/>
                      <a:pt x="164091" y="101054"/>
                      <a:pt x="165790" y="95294"/>
                    </a:cubicBezTo>
                    <a:cubicBezTo>
                      <a:pt x="167931" y="88279"/>
                      <a:pt x="163944" y="80822"/>
                      <a:pt x="156929" y="78681"/>
                    </a:cubicBezTo>
                    <a:lnTo>
                      <a:pt x="50234" y="46192"/>
                    </a:lnTo>
                    <a:cubicBezTo>
                      <a:pt x="48905" y="45823"/>
                      <a:pt x="47576" y="45602"/>
                      <a:pt x="46247" y="45602"/>
                    </a:cubicBezTo>
                    <a:cubicBezTo>
                      <a:pt x="42777" y="45602"/>
                      <a:pt x="39454" y="47005"/>
                      <a:pt x="37018" y="49441"/>
                    </a:cubicBezTo>
                    <a:cubicBezTo>
                      <a:pt x="35467" y="50918"/>
                      <a:pt x="34286" y="52838"/>
                      <a:pt x="33621" y="55053"/>
                    </a:cubicBezTo>
                    <a:lnTo>
                      <a:pt x="1133" y="161747"/>
                    </a:lnTo>
                    <a:cubicBezTo>
                      <a:pt x="-1009" y="168762"/>
                      <a:pt x="2979" y="176220"/>
                      <a:pt x="9993" y="178361"/>
                    </a:cubicBezTo>
                    <a:cubicBezTo>
                      <a:pt x="11248" y="178730"/>
                      <a:pt x="12577" y="178952"/>
                      <a:pt x="13833" y="178952"/>
                    </a:cubicBezTo>
                    <a:cubicBezTo>
                      <a:pt x="19518" y="178952"/>
                      <a:pt x="24834" y="175260"/>
                      <a:pt x="26533" y="169500"/>
                    </a:cubicBezTo>
                    <a:lnTo>
                      <a:pt x="48758" y="96401"/>
                    </a:lnTo>
                    <a:cubicBezTo>
                      <a:pt x="69211" y="134354"/>
                      <a:pt x="99336" y="166990"/>
                      <a:pt x="135959" y="190323"/>
                    </a:cubicBezTo>
                    <a:cubicBezTo>
                      <a:pt x="159292" y="205238"/>
                      <a:pt x="184766" y="216092"/>
                      <a:pt x="211569" y="222663"/>
                    </a:cubicBezTo>
                    <a:cubicBezTo>
                      <a:pt x="231283" y="227463"/>
                      <a:pt x="251367" y="229900"/>
                      <a:pt x="271672" y="229900"/>
                    </a:cubicBezTo>
                    <a:cubicBezTo>
                      <a:pt x="279942" y="229900"/>
                      <a:pt x="288285" y="229531"/>
                      <a:pt x="296555" y="228718"/>
                    </a:cubicBezTo>
                    <a:cubicBezTo>
                      <a:pt x="325278" y="225912"/>
                      <a:pt x="352967" y="218381"/>
                      <a:pt x="378958" y="206272"/>
                    </a:cubicBezTo>
                    <a:cubicBezTo>
                      <a:pt x="404062" y="194605"/>
                      <a:pt x="426878" y="178952"/>
                      <a:pt x="446962" y="159754"/>
                    </a:cubicBezTo>
                    <a:cubicBezTo>
                      <a:pt x="487055" y="121433"/>
                      <a:pt x="513784" y="70264"/>
                      <a:pt x="522276" y="15772"/>
                    </a:cubicBezTo>
                    <a:cubicBezTo>
                      <a:pt x="523531" y="8609"/>
                      <a:pt x="518584" y="1816"/>
                      <a:pt x="511348" y="709"/>
                    </a:cubicBez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sp>
            <p:nvSpPr>
              <p:cNvPr id="66" name="Forma libre 458">
                <a:extLst>
                  <a:ext uri="{FF2B5EF4-FFF2-40B4-BE49-F238E27FC236}">
                    <a16:creationId xmlns:a16="http://schemas.microsoft.com/office/drawing/2014/main" id="{63BD9179-C794-064C-8209-EC3610C5776A}"/>
                  </a:ext>
                </a:extLst>
              </p:cNvPr>
              <p:cNvSpPr/>
              <p:nvPr/>
            </p:nvSpPr>
            <p:spPr>
              <a:xfrm>
                <a:off x="4221827" y="6460276"/>
                <a:ext cx="290180" cy="155058"/>
              </a:xfrm>
              <a:custGeom>
                <a:avLst/>
                <a:gdLst>
                  <a:gd name="connsiteX0" fmla="*/ 275376 w 290180"/>
                  <a:gd name="connsiteY0" fmla="*/ 154652 h 155058"/>
                  <a:gd name="connsiteX1" fmla="*/ 290143 w 290180"/>
                  <a:gd name="connsiteY1" fmla="*/ 139885 h 155058"/>
                  <a:gd name="connsiteX2" fmla="*/ 290143 w 290180"/>
                  <a:gd name="connsiteY2" fmla="*/ 15321 h 155058"/>
                  <a:gd name="connsiteX3" fmla="*/ 275376 w 290180"/>
                  <a:gd name="connsiteY3" fmla="*/ 554 h 155058"/>
                  <a:gd name="connsiteX4" fmla="*/ 15321 w 290180"/>
                  <a:gd name="connsiteY4" fmla="*/ 554 h 155058"/>
                  <a:gd name="connsiteX5" fmla="*/ 554 w 290180"/>
                  <a:gd name="connsiteY5" fmla="*/ 15321 h 155058"/>
                  <a:gd name="connsiteX6" fmla="*/ 554 w 290180"/>
                  <a:gd name="connsiteY6" fmla="*/ 139885 h 155058"/>
                  <a:gd name="connsiteX7" fmla="*/ 15321 w 290180"/>
                  <a:gd name="connsiteY7" fmla="*/ 154652 h 155058"/>
                  <a:gd name="connsiteX8" fmla="*/ 275376 w 290180"/>
                  <a:gd name="connsiteY8" fmla="*/ 154652 h 155058"/>
                  <a:gd name="connsiteX9" fmla="*/ 18349 w 290180"/>
                  <a:gd name="connsiteY9" fmla="*/ 18349 h 155058"/>
                  <a:gd name="connsiteX10" fmla="*/ 272496 w 290180"/>
                  <a:gd name="connsiteY10" fmla="*/ 18349 h 155058"/>
                  <a:gd name="connsiteX11" fmla="*/ 272496 w 290180"/>
                  <a:gd name="connsiteY11" fmla="*/ 137006 h 155058"/>
                  <a:gd name="connsiteX12" fmla="*/ 18349 w 290180"/>
                  <a:gd name="connsiteY12" fmla="*/ 137006 h 155058"/>
                  <a:gd name="connsiteX13" fmla="*/ 18349 w 290180"/>
                  <a:gd name="connsiteY13" fmla="*/ 18349 h 15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0180" h="155058">
                    <a:moveTo>
                      <a:pt x="275376" y="154652"/>
                    </a:moveTo>
                    <a:cubicBezTo>
                      <a:pt x="283498" y="154652"/>
                      <a:pt x="290143" y="148007"/>
                      <a:pt x="290143" y="139885"/>
                    </a:cubicBezTo>
                    <a:lnTo>
                      <a:pt x="290143" y="15321"/>
                    </a:lnTo>
                    <a:cubicBezTo>
                      <a:pt x="290143" y="7199"/>
                      <a:pt x="283498" y="554"/>
                      <a:pt x="275376" y="554"/>
                    </a:cubicBezTo>
                    <a:lnTo>
                      <a:pt x="15321" y="554"/>
                    </a:lnTo>
                    <a:cubicBezTo>
                      <a:pt x="7199" y="554"/>
                      <a:pt x="554" y="7199"/>
                      <a:pt x="554" y="15321"/>
                    </a:cubicBezTo>
                    <a:lnTo>
                      <a:pt x="554" y="139885"/>
                    </a:lnTo>
                    <a:cubicBezTo>
                      <a:pt x="554" y="148007"/>
                      <a:pt x="7199" y="154652"/>
                      <a:pt x="15321" y="154652"/>
                    </a:cubicBezTo>
                    <a:lnTo>
                      <a:pt x="275376" y="154652"/>
                    </a:lnTo>
                    <a:close/>
                    <a:moveTo>
                      <a:pt x="18349" y="18349"/>
                    </a:moveTo>
                    <a:lnTo>
                      <a:pt x="272496" y="18349"/>
                    </a:lnTo>
                    <a:lnTo>
                      <a:pt x="272496" y="137006"/>
                    </a:lnTo>
                    <a:lnTo>
                      <a:pt x="18349" y="137006"/>
                    </a:lnTo>
                    <a:lnTo>
                      <a:pt x="18349" y="18349"/>
                    </a:ln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sp>
            <p:nvSpPr>
              <p:cNvPr id="67" name="Forma libre 459">
                <a:extLst>
                  <a:ext uri="{FF2B5EF4-FFF2-40B4-BE49-F238E27FC236}">
                    <a16:creationId xmlns:a16="http://schemas.microsoft.com/office/drawing/2014/main" id="{C421A4F6-6166-C74C-A65D-D102D8A71456}"/>
                  </a:ext>
                </a:extLst>
              </p:cNvPr>
              <p:cNvSpPr/>
              <p:nvPr/>
            </p:nvSpPr>
            <p:spPr>
              <a:xfrm>
                <a:off x="4341000" y="6511667"/>
                <a:ext cx="52424" cy="52424"/>
              </a:xfrm>
              <a:custGeom>
                <a:avLst/>
                <a:gdLst>
                  <a:gd name="connsiteX0" fmla="*/ 26249 w 52424"/>
                  <a:gd name="connsiteY0" fmla="*/ 554 h 52424"/>
                  <a:gd name="connsiteX1" fmla="*/ 554 w 52424"/>
                  <a:gd name="connsiteY1" fmla="*/ 26249 h 52424"/>
                  <a:gd name="connsiteX2" fmla="*/ 26249 w 52424"/>
                  <a:gd name="connsiteY2" fmla="*/ 51944 h 52424"/>
                  <a:gd name="connsiteX3" fmla="*/ 51945 w 52424"/>
                  <a:gd name="connsiteY3" fmla="*/ 26249 h 52424"/>
                  <a:gd name="connsiteX4" fmla="*/ 26249 w 52424"/>
                  <a:gd name="connsiteY4" fmla="*/ 554 h 52424"/>
                  <a:gd name="connsiteX5" fmla="*/ 26249 w 52424"/>
                  <a:gd name="connsiteY5" fmla="*/ 34223 h 52424"/>
                  <a:gd name="connsiteX6" fmla="*/ 18275 w 52424"/>
                  <a:gd name="connsiteY6" fmla="*/ 26249 h 52424"/>
                  <a:gd name="connsiteX7" fmla="*/ 26249 w 52424"/>
                  <a:gd name="connsiteY7" fmla="*/ 18275 h 52424"/>
                  <a:gd name="connsiteX8" fmla="*/ 34224 w 52424"/>
                  <a:gd name="connsiteY8" fmla="*/ 26249 h 52424"/>
                  <a:gd name="connsiteX9" fmla="*/ 26249 w 52424"/>
                  <a:gd name="connsiteY9" fmla="*/ 34223 h 5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424" h="52424">
                    <a:moveTo>
                      <a:pt x="26249" y="554"/>
                    </a:moveTo>
                    <a:cubicBezTo>
                      <a:pt x="12072" y="554"/>
                      <a:pt x="554" y="12072"/>
                      <a:pt x="554" y="26249"/>
                    </a:cubicBezTo>
                    <a:cubicBezTo>
                      <a:pt x="554" y="40426"/>
                      <a:pt x="12072" y="51944"/>
                      <a:pt x="26249" y="51944"/>
                    </a:cubicBezTo>
                    <a:cubicBezTo>
                      <a:pt x="40426" y="51944"/>
                      <a:pt x="51945" y="40426"/>
                      <a:pt x="51945" y="26249"/>
                    </a:cubicBezTo>
                    <a:cubicBezTo>
                      <a:pt x="51945" y="12072"/>
                      <a:pt x="40426" y="554"/>
                      <a:pt x="26249" y="554"/>
                    </a:cubicBezTo>
                    <a:close/>
                    <a:moveTo>
                      <a:pt x="26249" y="34223"/>
                    </a:moveTo>
                    <a:cubicBezTo>
                      <a:pt x="21819" y="34223"/>
                      <a:pt x="18275" y="30679"/>
                      <a:pt x="18275" y="26249"/>
                    </a:cubicBezTo>
                    <a:cubicBezTo>
                      <a:pt x="18275" y="21819"/>
                      <a:pt x="21819" y="18275"/>
                      <a:pt x="26249" y="18275"/>
                    </a:cubicBezTo>
                    <a:cubicBezTo>
                      <a:pt x="30679" y="18275"/>
                      <a:pt x="34224" y="21819"/>
                      <a:pt x="34224" y="26249"/>
                    </a:cubicBezTo>
                    <a:cubicBezTo>
                      <a:pt x="34224" y="30679"/>
                      <a:pt x="30606" y="34223"/>
                      <a:pt x="26249" y="34223"/>
                    </a:cubicBez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sp>
            <p:nvSpPr>
              <p:cNvPr id="68" name="Forma libre 460">
                <a:extLst>
                  <a:ext uri="{FF2B5EF4-FFF2-40B4-BE49-F238E27FC236}">
                    <a16:creationId xmlns:a16="http://schemas.microsoft.com/office/drawing/2014/main" id="{D4FF229C-AF2D-D644-AEC8-7F9B3524706B}"/>
                  </a:ext>
                </a:extLst>
              </p:cNvPr>
              <p:cNvSpPr/>
              <p:nvPr/>
            </p:nvSpPr>
            <p:spPr>
              <a:xfrm>
                <a:off x="4247892" y="6485602"/>
                <a:ext cx="238494" cy="104110"/>
              </a:xfrm>
              <a:custGeom>
                <a:avLst/>
                <a:gdLst>
                  <a:gd name="connsiteX0" fmla="*/ 229228 w 238494"/>
                  <a:gd name="connsiteY0" fmla="*/ 21228 h 104110"/>
                  <a:gd name="connsiteX1" fmla="*/ 217414 w 238494"/>
                  <a:gd name="connsiteY1" fmla="*/ 9414 h 104110"/>
                  <a:gd name="connsiteX2" fmla="*/ 208553 w 238494"/>
                  <a:gd name="connsiteY2" fmla="*/ 554 h 104110"/>
                  <a:gd name="connsiteX3" fmla="*/ 30089 w 238494"/>
                  <a:gd name="connsiteY3" fmla="*/ 554 h 104110"/>
                  <a:gd name="connsiteX4" fmla="*/ 21228 w 238494"/>
                  <a:gd name="connsiteY4" fmla="*/ 9414 h 104110"/>
                  <a:gd name="connsiteX5" fmla="*/ 9414 w 238494"/>
                  <a:gd name="connsiteY5" fmla="*/ 21228 h 104110"/>
                  <a:gd name="connsiteX6" fmla="*/ 554 w 238494"/>
                  <a:gd name="connsiteY6" fmla="*/ 30089 h 104110"/>
                  <a:gd name="connsiteX7" fmla="*/ 554 w 238494"/>
                  <a:gd name="connsiteY7" fmla="*/ 74612 h 104110"/>
                  <a:gd name="connsiteX8" fmla="*/ 9414 w 238494"/>
                  <a:gd name="connsiteY8" fmla="*/ 83473 h 104110"/>
                  <a:gd name="connsiteX9" fmla="*/ 21228 w 238494"/>
                  <a:gd name="connsiteY9" fmla="*/ 95287 h 104110"/>
                  <a:gd name="connsiteX10" fmla="*/ 30089 w 238494"/>
                  <a:gd name="connsiteY10" fmla="*/ 104147 h 104110"/>
                  <a:gd name="connsiteX11" fmla="*/ 208553 w 238494"/>
                  <a:gd name="connsiteY11" fmla="*/ 104147 h 104110"/>
                  <a:gd name="connsiteX12" fmla="*/ 217414 w 238494"/>
                  <a:gd name="connsiteY12" fmla="*/ 95287 h 104110"/>
                  <a:gd name="connsiteX13" fmla="*/ 229228 w 238494"/>
                  <a:gd name="connsiteY13" fmla="*/ 83473 h 104110"/>
                  <a:gd name="connsiteX14" fmla="*/ 238088 w 238494"/>
                  <a:gd name="connsiteY14" fmla="*/ 74612 h 104110"/>
                  <a:gd name="connsiteX15" fmla="*/ 238088 w 238494"/>
                  <a:gd name="connsiteY15" fmla="*/ 30089 h 104110"/>
                  <a:gd name="connsiteX16" fmla="*/ 229228 w 238494"/>
                  <a:gd name="connsiteY16" fmla="*/ 21228 h 104110"/>
                  <a:gd name="connsiteX17" fmla="*/ 220367 w 238494"/>
                  <a:gd name="connsiteY17" fmla="*/ 67081 h 104110"/>
                  <a:gd name="connsiteX18" fmla="*/ 201022 w 238494"/>
                  <a:gd name="connsiteY18" fmla="*/ 86426 h 104110"/>
                  <a:gd name="connsiteX19" fmla="*/ 37620 w 238494"/>
                  <a:gd name="connsiteY19" fmla="*/ 86426 h 104110"/>
                  <a:gd name="connsiteX20" fmla="*/ 18275 w 238494"/>
                  <a:gd name="connsiteY20" fmla="*/ 67081 h 104110"/>
                  <a:gd name="connsiteX21" fmla="*/ 18275 w 238494"/>
                  <a:gd name="connsiteY21" fmla="*/ 37619 h 104110"/>
                  <a:gd name="connsiteX22" fmla="*/ 37620 w 238494"/>
                  <a:gd name="connsiteY22" fmla="*/ 18275 h 104110"/>
                  <a:gd name="connsiteX23" fmla="*/ 201022 w 238494"/>
                  <a:gd name="connsiteY23" fmla="*/ 18275 h 104110"/>
                  <a:gd name="connsiteX24" fmla="*/ 220367 w 238494"/>
                  <a:gd name="connsiteY24" fmla="*/ 37619 h 104110"/>
                  <a:gd name="connsiteX25" fmla="*/ 220367 w 238494"/>
                  <a:gd name="connsiteY25" fmla="*/ 67081 h 10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8494" h="104110">
                    <a:moveTo>
                      <a:pt x="229228" y="21228"/>
                    </a:moveTo>
                    <a:cubicBezTo>
                      <a:pt x="222730" y="21228"/>
                      <a:pt x="217414" y="15912"/>
                      <a:pt x="217414" y="9414"/>
                    </a:cubicBezTo>
                    <a:cubicBezTo>
                      <a:pt x="217414" y="4541"/>
                      <a:pt x="213426" y="554"/>
                      <a:pt x="208553" y="554"/>
                    </a:cubicBezTo>
                    <a:lnTo>
                      <a:pt x="30089" y="554"/>
                    </a:lnTo>
                    <a:cubicBezTo>
                      <a:pt x="25215" y="554"/>
                      <a:pt x="21228" y="4541"/>
                      <a:pt x="21228" y="9414"/>
                    </a:cubicBezTo>
                    <a:cubicBezTo>
                      <a:pt x="21228" y="15912"/>
                      <a:pt x="15912" y="21228"/>
                      <a:pt x="9414" y="21228"/>
                    </a:cubicBezTo>
                    <a:cubicBezTo>
                      <a:pt x="4541" y="21228"/>
                      <a:pt x="554" y="25215"/>
                      <a:pt x="554" y="30089"/>
                    </a:cubicBezTo>
                    <a:lnTo>
                      <a:pt x="554" y="74612"/>
                    </a:lnTo>
                    <a:cubicBezTo>
                      <a:pt x="554" y="79485"/>
                      <a:pt x="4541" y="83473"/>
                      <a:pt x="9414" y="83473"/>
                    </a:cubicBezTo>
                    <a:cubicBezTo>
                      <a:pt x="15912" y="83473"/>
                      <a:pt x="21228" y="88789"/>
                      <a:pt x="21228" y="95287"/>
                    </a:cubicBezTo>
                    <a:cubicBezTo>
                      <a:pt x="21228" y="100160"/>
                      <a:pt x="25215" y="104147"/>
                      <a:pt x="30089" y="104147"/>
                    </a:cubicBezTo>
                    <a:lnTo>
                      <a:pt x="208553" y="104147"/>
                    </a:lnTo>
                    <a:cubicBezTo>
                      <a:pt x="213426" y="104147"/>
                      <a:pt x="217414" y="100160"/>
                      <a:pt x="217414" y="95287"/>
                    </a:cubicBezTo>
                    <a:cubicBezTo>
                      <a:pt x="217414" y="88789"/>
                      <a:pt x="222730" y="83473"/>
                      <a:pt x="229228" y="83473"/>
                    </a:cubicBezTo>
                    <a:cubicBezTo>
                      <a:pt x="234101" y="83473"/>
                      <a:pt x="238088" y="79485"/>
                      <a:pt x="238088" y="74612"/>
                    </a:cubicBezTo>
                    <a:lnTo>
                      <a:pt x="238088" y="30089"/>
                    </a:lnTo>
                    <a:cubicBezTo>
                      <a:pt x="238088" y="25141"/>
                      <a:pt x="234101" y="21228"/>
                      <a:pt x="229228" y="21228"/>
                    </a:cubicBezTo>
                    <a:close/>
                    <a:moveTo>
                      <a:pt x="220367" y="67081"/>
                    </a:moveTo>
                    <a:cubicBezTo>
                      <a:pt x="211211" y="69961"/>
                      <a:pt x="203975" y="77197"/>
                      <a:pt x="201022" y="86426"/>
                    </a:cubicBezTo>
                    <a:lnTo>
                      <a:pt x="37620" y="86426"/>
                    </a:lnTo>
                    <a:cubicBezTo>
                      <a:pt x="34740" y="77270"/>
                      <a:pt x="27504" y="70034"/>
                      <a:pt x="18275" y="67081"/>
                    </a:cubicBezTo>
                    <a:lnTo>
                      <a:pt x="18275" y="37619"/>
                    </a:lnTo>
                    <a:cubicBezTo>
                      <a:pt x="27430" y="34740"/>
                      <a:pt x="34667" y="27504"/>
                      <a:pt x="37620" y="18275"/>
                    </a:cubicBezTo>
                    <a:lnTo>
                      <a:pt x="201022" y="18275"/>
                    </a:lnTo>
                    <a:cubicBezTo>
                      <a:pt x="203901" y="27430"/>
                      <a:pt x="211137" y="34666"/>
                      <a:pt x="220367" y="37619"/>
                    </a:cubicBezTo>
                    <a:lnTo>
                      <a:pt x="220367" y="67081"/>
                    </a:lnTo>
                    <a:close/>
                  </a:path>
                </a:pathLst>
              </a:custGeom>
              <a:grpFill/>
              <a:ln w="9525" cap="flat">
                <a:noFill/>
                <a:prstDash val="solid"/>
                <a:miter/>
              </a:ln>
            </p:spPr>
            <p:txBody>
              <a:bodyPr rtlCol="0" anchor="ctr"/>
              <a:lstStyle/>
              <a:p>
                <a:endParaRPr lang="es-MX" dirty="0">
                  <a:latin typeface="Century Gothic" panose="020B0502020202020204" pitchFamily="34" charset="0"/>
                </a:endParaRPr>
              </a:p>
            </p:txBody>
          </p:sp>
        </p:grpSp>
      </p:grpSp>
      <p:sp>
        <p:nvSpPr>
          <p:cNvPr id="70" name="Rectangle 69">
            <a:extLst>
              <a:ext uri="{FF2B5EF4-FFF2-40B4-BE49-F238E27FC236}">
                <a16:creationId xmlns:a16="http://schemas.microsoft.com/office/drawing/2014/main" id="{3921B4C7-B273-EB44-9952-0426F5C22342}"/>
              </a:ext>
            </a:extLst>
          </p:cNvPr>
          <p:cNvSpPr/>
          <p:nvPr/>
        </p:nvSpPr>
        <p:spPr>
          <a:xfrm>
            <a:off x="1379262" y="9910313"/>
            <a:ext cx="10356850" cy="259033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71" name="Group 70">
            <a:extLst>
              <a:ext uri="{FF2B5EF4-FFF2-40B4-BE49-F238E27FC236}">
                <a16:creationId xmlns:a16="http://schemas.microsoft.com/office/drawing/2014/main" id="{81D2B7F1-F20E-584E-AB1C-945915EA8037}"/>
              </a:ext>
            </a:extLst>
          </p:cNvPr>
          <p:cNvGrpSpPr/>
          <p:nvPr/>
        </p:nvGrpSpPr>
        <p:grpSpPr>
          <a:xfrm>
            <a:off x="2124433" y="10690639"/>
            <a:ext cx="3501266" cy="1015663"/>
            <a:chOff x="3075367" y="10662560"/>
            <a:chExt cx="3501266" cy="1015663"/>
          </a:xfrm>
        </p:grpSpPr>
        <p:sp>
          <p:nvSpPr>
            <p:cNvPr id="72" name="CuadroTexto 350">
              <a:extLst>
                <a:ext uri="{FF2B5EF4-FFF2-40B4-BE49-F238E27FC236}">
                  <a16:creationId xmlns:a16="http://schemas.microsoft.com/office/drawing/2014/main" id="{9ED6EEE8-DBA7-DB44-B4E1-701C2AFBB773}"/>
                </a:ext>
              </a:extLst>
            </p:cNvPr>
            <p:cNvSpPr txBox="1"/>
            <p:nvPr/>
          </p:nvSpPr>
          <p:spPr>
            <a:xfrm>
              <a:off x="3075367" y="10662560"/>
              <a:ext cx="3501266" cy="1015663"/>
            </a:xfrm>
            <a:prstGeom prst="rect">
              <a:avLst/>
            </a:prstGeom>
            <a:noFill/>
          </p:spPr>
          <p:txBody>
            <a:bodyPr wrap="square" rtlCol="0">
              <a:spAutoFit/>
            </a:bodyPr>
            <a:lstStyle/>
            <a:p>
              <a:r>
                <a:rPr lang="en-US" sz="6000" dirty="0">
                  <a:solidFill>
                    <a:schemeClr val="tx2"/>
                  </a:solidFill>
                  <a:latin typeface="Century Gothic" panose="020B0502020202020204" pitchFamily="34" charset="0"/>
                  <a:ea typeface="Lato Heavy" charset="0"/>
                  <a:cs typeface="Poppins" pitchFamily="2" charset="77"/>
                </a:rPr>
                <a:t>$</a:t>
              </a:r>
              <a:r>
                <a:rPr lang="en-US" sz="6000" b="1" dirty="0">
                  <a:solidFill>
                    <a:schemeClr val="tx2"/>
                  </a:solidFill>
                  <a:latin typeface="Century Gothic" panose="020B0502020202020204" pitchFamily="34" charset="0"/>
                  <a:ea typeface="Lato Heavy" charset="0"/>
                  <a:cs typeface="Poppins" pitchFamily="2" charset="77"/>
                </a:rPr>
                <a:t>1.5M</a:t>
              </a:r>
            </a:p>
          </p:txBody>
        </p:sp>
        <p:sp>
          <p:nvSpPr>
            <p:cNvPr id="73" name="Triangle 72">
              <a:extLst>
                <a:ext uri="{FF2B5EF4-FFF2-40B4-BE49-F238E27FC236}">
                  <a16:creationId xmlns:a16="http://schemas.microsoft.com/office/drawing/2014/main" id="{161D9317-EAA8-D646-AD84-6FA273D35EB0}"/>
                </a:ext>
              </a:extLst>
            </p:cNvPr>
            <p:cNvSpPr/>
            <p:nvPr/>
          </p:nvSpPr>
          <p:spPr>
            <a:xfrm>
              <a:off x="5750702" y="10945054"/>
              <a:ext cx="581128" cy="5009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74" name="Rectangle 73">
            <a:extLst>
              <a:ext uri="{FF2B5EF4-FFF2-40B4-BE49-F238E27FC236}">
                <a16:creationId xmlns:a16="http://schemas.microsoft.com/office/drawing/2014/main" id="{59544B3F-445A-A44B-8F21-08B49A6B8912}"/>
              </a:ext>
            </a:extLst>
          </p:cNvPr>
          <p:cNvSpPr/>
          <p:nvPr/>
        </p:nvSpPr>
        <p:spPr>
          <a:xfrm>
            <a:off x="6185978" y="10363951"/>
            <a:ext cx="2432107"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NPR Score</a:t>
            </a:r>
          </a:p>
        </p:txBody>
      </p:sp>
      <p:sp>
        <p:nvSpPr>
          <p:cNvPr id="75" name="Rectangle 74">
            <a:extLst>
              <a:ext uri="{FF2B5EF4-FFF2-40B4-BE49-F238E27FC236}">
                <a16:creationId xmlns:a16="http://schemas.microsoft.com/office/drawing/2014/main" id="{C48E7A52-C7C4-6F44-AFF4-A83F4849C13C}"/>
              </a:ext>
            </a:extLst>
          </p:cNvPr>
          <p:cNvSpPr/>
          <p:nvPr/>
        </p:nvSpPr>
        <p:spPr>
          <a:xfrm>
            <a:off x="6185978" y="11002920"/>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Source</a:t>
            </a:r>
          </a:p>
        </p:txBody>
      </p:sp>
      <p:sp>
        <p:nvSpPr>
          <p:cNvPr id="76" name="Rectangle 75">
            <a:extLst>
              <a:ext uri="{FF2B5EF4-FFF2-40B4-BE49-F238E27FC236}">
                <a16:creationId xmlns:a16="http://schemas.microsoft.com/office/drawing/2014/main" id="{86FB08AA-F585-1C42-A106-413CDB0FB891}"/>
              </a:ext>
            </a:extLst>
          </p:cNvPr>
          <p:cNvSpPr/>
          <p:nvPr/>
        </p:nvSpPr>
        <p:spPr>
          <a:xfrm>
            <a:off x="6185978" y="11626149"/>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Sales Rep</a:t>
            </a:r>
          </a:p>
        </p:txBody>
      </p:sp>
      <p:sp>
        <p:nvSpPr>
          <p:cNvPr id="77" name="Rectangle 76">
            <a:extLst>
              <a:ext uri="{FF2B5EF4-FFF2-40B4-BE49-F238E27FC236}">
                <a16:creationId xmlns:a16="http://schemas.microsoft.com/office/drawing/2014/main" id="{AC4AE299-910E-E246-BE36-9BADB5DD6394}"/>
              </a:ext>
            </a:extLst>
          </p:cNvPr>
          <p:cNvSpPr/>
          <p:nvPr/>
        </p:nvSpPr>
        <p:spPr>
          <a:xfrm>
            <a:off x="8894484" y="10363950"/>
            <a:ext cx="830034"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10</a:t>
            </a:r>
          </a:p>
        </p:txBody>
      </p:sp>
      <p:sp>
        <p:nvSpPr>
          <p:cNvPr id="78" name="Rectangle 77">
            <a:extLst>
              <a:ext uri="{FF2B5EF4-FFF2-40B4-BE49-F238E27FC236}">
                <a16:creationId xmlns:a16="http://schemas.microsoft.com/office/drawing/2014/main" id="{6F24AE3F-673F-F244-A2FB-E4F0BF79625B}"/>
              </a:ext>
            </a:extLst>
          </p:cNvPr>
          <p:cNvSpPr/>
          <p:nvPr/>
        </p:nvSpPr>
        <p:spPr>
          <a:xfrm>
            <a:off x="8894483" y="11002919"/>
            <a:ext cx="2146265" cy="542201"/>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Instagram</a:t>
            </a:r>
          </a:p>
        </p:txBody>
      </p:sp>
      <p:sp>
        <p:nvSpPr>
          <p:cNvPr id="79" name="Rectangle 78">
            <a:extLst>
              <a:ext uri="{FF2B5EF4-FFF2-40B4-BE49-F238E27FC236}">
                <a16:creationId xmlns:a16="http://schemas.microsoft.com/office/drawing/2014/main" id="{9B100B8F-DAF9-E741-9CFD-C3F1FBC0424E}"/>
              </a:ext>
            </a:extLst>
          </p:cNvPr>
          <p:cNvSpPr/>
          <p:nvPr/>
        </p:nvSpPr>
        <p:spPr>
          <a:xfrm>
            <a:off x="8894483" y="11626149"/>
            <a:ext cx="2146265"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Mary Smith</a:t>
            </a:r>
          </a:p>
        </p:txBody>
      </p:sp>
      <p:sp>
        <p:nvSpPr>
          <p:cNvPr id="80" name="Rectangle 79">
            <a:extLst>
              <a:ext uri="{FF2B5EF4-FFF2-40B4-BE49-F238E27FC236}">
                <a16:creationId xmlns:a16="http://schemas.microsoft.com/office/drawing/2014/main" id="{6B223B64-5B7C-2B4A-8C06-DA8F472723C7}"/>
              </a:ext>
            </a:extLst>
          </p:cNvPr>
          <p:cNvSpPr/>
          <p:nvPr/>
        </p:nvSpPr>
        <p:spPr>
          <a:xfrm>
            <a:off x="1379262" y="4342399"/>
            <a:ext cx="10356850" cy="5211852"/>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69" name="Chart 68">
            <a:extLst>
              <a:ext uri="{FF2B5EF4-FFF2-40B4-BE49-F238E27FC236}">
                <a16:creationId xmlns:a16="http://schemas.microsoft.com/office/drawing/2014/main" id="{8694A21D-DECE-6C45-8E40-BC79ABC36129}"/>
              </a:ext>
            </a:extLst>
          </p:cNvPr>
          <p:cNvGraphicFramePr/>
          <p:nvPr>
            <p:extLst>
              <p:ext uri="{D42A27DB-BD31-4B8C-83A1-F6EECF244321}">
                <p14:modId xmlns:p14="http://schemas.microsoft.com/office/powerpoint/2010/main" val="1370237452"/>
              </p:ext>
            </p:extLst>
          </p:nvPr>
        </p:nvGraphicFramePr>
        <p:xfrm>
          <a:off x="2259782" y="4885952"/>
          <a:ext cx="8743747" cy="39474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548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B7DD877-2925-134D-B089-F4DEADF7728A}"/>
              </a:ext>
            </a:extLst>
          </p:cNvPr>
          <p:cNvSpPr/>
          <p:nvPr/>
        </p:nvSpPr>
        <p:spPr>
          <a:xfrm>
            <a:off x="1166368" y="3595693"/>
            <a:ext cx="21994115" cy="4354463"/>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47" name="Chart 46">
            <a:extLst>
              <a:ext uri="{FF2B5EF4-FFF2-40B4-BE49-F238E27FC236}">
                <a16:creationId xmlns:a16="http://schemas.microsoft.com/office/drawing/2014/main" id="{6A5BA4E8-E61E-094D-9DBC-8A7D7968BF3F}"/>
              </a:ext>
            </a:extLst>
          </p:cNvPr>
          <p:cNvGraphicFramePr/>
          <p:nvPr>
            <p:extLst>
              <p:ext uri="{D42A27DB-BD31-4B8C-83A1-F6EECF244321}">
                <p14:modId xmlns:p14="http://schemas.microsoft.com/office/powerpoint/2010/main" val="1241435796"/>
              </p:ext>
            </p:extLst>
          </p:nvPr>
        </p:nvGraphicFramePr>
        <p:xfrm>
          <a:off x="7314649" y="4067374"/>
          <a:ext cx="15295948" cy="3212984"/>
        </p:xfrm>
        <a:graphic>
          <a:graphicData uri="http://schemas.openxmlformats.org/drawingml/2006/chart">
            <c:chart xmlns:c="http://schemas.openxmlformats.org/drawingml/2006/chart" xmlns:r="http://schemas.openxmlformats.org/officeDocument/2006/relationships" r:id="rId2"/>
          </a:graphicData>
        </a:graphic>
      </p:graphicFrame>
      <p:sp>
        <p:nvSpPr>
          <p:cNvPr id="49" name="CuadroTexto 350">
            <a:extLst>
              <a:ext uri="{FF2B5EF4-FFF2-40B4-BE49-F238E27FC236}">
                <a16:creationId xmlns:a16="http://schemas.microsoft.com/office/drawing/2014/main" id="{FF1A8DA9-4F9D-0F47-A5B2-B9562926AE26}"/>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50" name="CuadroTexto 351">
            <a:extLst>
              <a:ext uri="{FF2B5EF4-FFF2-40B4-BE49-F238E27FC236}">
                <a16:creationId xmlns:a16="http://schemas.microsoft.com/office/drawing/2014/main" id="{AD208365-7293-1848-8488-B42DBC9391E5}"/>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1" name="Rectangle 45">
            <a:extLst>
              <a:ext uri="{FF2B5EF4-FFF2-40B4-BE49-F238E27FC236}">
                <a16:creationId xmlns:a16="http://schemas.microsoft.com/office/drawing/2014/main" id="{302DC69F-51E0-A743-885B-33A83FEAB24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52" name="Rectangle 51">
            <a:extLst>
              <a:ext uri="{FF2B5EF4-FFF2-40B4-BE49-F238E27FC236}">
                <a16:creationId xmlns:a16="http://schemas.microsoft.com/office/drawing/2014/main" id="{72B5BBD2-E1EC-A842-8183-ECF69F81D669}"/>
              </a:ext>
            </a:extLst>
          </p:cNvPr>
          <p:cNvSpPr/>
          <p:nvPr/>
        </p:nvSpPr>
        <p:spPr>
          <a:xfrm>
            <a:off x="1166368" y="8232650"/>
            <a:ext cx="10797031" cy="4354463"/>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54" name="Rectangle 53">
            <a:extLst>
              <a:ext uri="{FF2B5EF4-FFF2-40B4-BE49-F238E27FC236}">
                <a16:creationId xmlns:a16="http://schemas.microsoft.com/office/drawing/2014/main" id="{6F50EEDD-4F87-F14C-9373-C117DF3EB3F5}"/>
              </a:ext>
            </a:extLst>
          </p:cNvPr>
          <p:cNvSpPr/>
          <p:nvPr/>
        </p:nvSpPr>
        <p:spPr>
          <a:xfrm>
            <a:off x="12316968" y="8232650"/>
            <a:ext cx="10797031" cy="4354463"/>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55" name="Rectangle 54">
            <a:extLst>
              <a:ext uri="{FF2B5EF4-FFF2-40B4-BE49-F238E27FC236}">
                <a16:creationId xmlns:a16="http://schemas.microsoft.com/office/drawing/2014/main" id="{B0611D78-B1C9-C64D-8EA3-DA52CAFDE7DB}"/>
              </a:ext>
            </a:extLst>
          </p:cNvPr>
          <p:cNvSpPr/>
          <p:nvPr/>
        </p:nvSpPr>
        <p:spPr>
          <a:xfrm>
            <a:off x="7314648" y="9030488"/>
            <a:ext cx="2432107"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NPR Score</a:t>
            </a:r>
          </a:p>
        </p:txBody>
      </p:sp>
      <p:sp>
        <p:nvSpPr>
          <p:cNvPr id="56" name="Rectangle 55">
            <a:extLst>
              <a:ext uri="{FF2B5EF4-FFF2-40B4-BE49-F238E27FC236}">
                <a16:creationId xmlns:a16="http://schemas.microsoft.com/office/drawing/2014/main" id="{40E697C3-6877-4B48-A2A4-B4876674EEF9}"/>
              </a:ext>
            </a:extLst>
          </p:cNvPr>
          <p:cNvSpPr/>
          <p:nvPr/>
        </p:nvSpPr>
        <p:spPr>
          <a:xfrm>
            <a:off x="7314648" y="10060338"/>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Source</a:t>
            </a:r>
          </a:p>
        </p:txBody>
      </p:sp>
      <p:sp>
        <p:nvSpPr>
          <p:cNvPr id="57" name="Rectangle 56">
            <a:extLst>
              <a:ext uri="{FF2B5EF4-FFF2-40B4-BE49-F238E27FC236}">
                <a16:creationId xmlns:a16="http://schemas.microsoft.com/office/drawing/2014/main" id="{024DB477-D950-3C4F-B1E9-9D6FC59A8A1B}"/>
              </a:ext>
            </a:extLst>
          </p:cNvPr>
          <p:cNvSpPr/>
          <p:nvPr/>
        </p:nvSpPr>
        <p:spPr>
          <a:xfrm>
            <a:off x="7314648" y="11111601"/>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Sales Rep</a:t>
            </a:r>
          </a:p>
        </p:txBody>
      </p:sp>
      <p:sp>
        <p:nvSpPr>
          <p:cNvPr id="61" name="Rectangle 60">
            <a:extLst>
              <a:ext uri="{FF2B5EF4-FFF2-40B4-BE49-F238E27FC236}">
                <a16:creationId xmlns:a16="http://schemas.microsoft.com/office/drawing/2014/main" id="{00B150C5-621E-5E4A-B9B2-8C24028F2D4B}"/>
              </a:ext>
            </a:extLst>
          </p:cNvPr>
          <p:cNvSpPr/>
          <p:nvPr/>
        </p:nvSpPr>
        <p:spPr>
          <a:xfrm>
            <a:off x="9790991" y="8896042"/>
            <a:ext cx="1288738" cy="75926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58" name="Rectangle 57">
            <a:extLst>
              <a:ext uri="{FF2B5EF4-FFF2-40B4-BE49-F238E27FC236}">
                <a16:creationId xmlns:a16="http://schemas.microsoft.com/office/drawing/2014/main" id="{FE8028E6-0D6E-1441-BE55-40EA1172413D}"/>
              </a:ext>
            </a:extLst>
          </p:cNvPr>
          <p:cNvSpPr/>
          <p:nvPr/>
        </p:nvSpPr>
        <p:spPr>
          <a:xfrm>
            <a:off x="9902010" y="9014934"/>
            <a:ext cx="1066700" cy="523220"/>
          </a:xfrm>
          <a:prstGeom prst="rect">
            <a:avLst/>
          </a:prstGeom>
        </p:spPr>
        <p:txBody>
          <a:bodyPr wrap="square">
            <a:spAutoFit/>
          </a:bodyPr>
          <a:lstStyle/>
          <a:p>
            <a:pPr algn="ctr"/>
            <a:r>
              <a:rPr lang="en-US" sz="2800" dirty="0">
                <a:solidFill>
                  <a:schemeClr val="bg1"/>
                </a:solidFill>
                <a:latin typeface="Century Gothic" panose="020B0502020202020204" pitchFamily="34" charset="0"/>
                <a:ea typeface="Lato" panose="020F0502020204030203" pitchFamily="34" charset="0"/>
                <a:cs typeface="Lato" panose="020F0502020204030203" pitchFamily="34" charset="0"/>
              </a:rPr>
              <a:t>10%</a:t>
            </a:r>
          </a:p>
        </p:txBody>
      </p:sp>
      <p:sp>
        <p:nvSpPr>
          <p:cNvPr id="64" name="Rectangle 63">
            <a:extLst>
              <a:ext uri="{FF2B5EF4-FFF2-40B4-BE49-F238E27FC236}">
                <a16:creationId xmlns:a16="http://schemas.microsoft.com/office/drawing/2014/main" id="{DBC4028D-BF5C-584D-9AE4-7C125BD0F640}"/>
              </a:ext>
            </a:extLst>
          </p:cNvPr>
          <p:cNvSpPr/>
          <p:nvPr/>
        </p:nvSpPr>
        <p:spPr>
          <a:xfrm>
            <a:off x="9790991" y="9947175"/>
            <a:ext cx="1288738" cy="75926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65" name="Rectangle 64">
            <a:extLst>
              <a:ext uri="{FF2B5EF4-FFF2-40B4-BE49-F238E27FC236}">
                <a16:creationId xmlns:a16="http://schemas.microsoft.com/office/drawing/2014/main" id="{465C175C-0D69-9048-823E-BA05C4D886F1}"/>
              </a:ext>
            </a:extLst>
          </p:cNvPr>
          <p:cNvSpPr/>
          <p:nvPr/>
        </p:nvSpPr>
        <p:spPr>
          <a:xfrm>
            <a:off x="9902010" y="10066067"/>
            <a:ext cx="1066700" cy="523220"/>
          </a:xfrm>
          <a:prstGeom prst="rect">
            <a:avLst/>
          </a:prstGeom>
        </p:spPr>
        <p:txBody>
          <a:bodyPr wrap="square">
            <a:spAutoFit/>
          </a:bodyPr>
          <a:lstStyle/>
          <a:p>
            <a:pPr algn="ctr"/>
            <a:r>
              <a:rPr lang="en-US" sz="2800" dirty="0">
                <a:solidFill>
                  <a:schemeClr val="bg1"/>
                </a:solidFill>
                <a:latin typeface="Century Gothic" panose="020B0502020202020204" pitchFamily="34" charset="0"/>
                <a:ea typeface="Lato" panose="020F0502020204030203" pitchFamily="34" charset="0"/>
                <a:cs typeface="Lato" panose="020F0502020204030203" pitchFamily="34" charset="0"/>
              </a:rPr>
              <a:t>20%</a:t>
            </a:r>
          </a:p>
        </p:txBody>
      </p:sp>
      <p:sp>
        <p:nvSpPr>
          <p:cNvPr id="66" name="Rectangle 65">
            <a:extLst>
              <a:ext uri="{FF2B5EF4-FFF2-40B4-BE49-F238E27FC236}">
                <a16:creationId xmlns:a16="http://schemas.microsoft.com/office/drawing/2014/main" id="{0CD7557E-20F1-E348-8A8C-86069C6EA680}"/>
              </a:ext>
            </a:extLst>
          </p:cNvPr>
          <p:cNvSpPr/>
          <p:nvPr/>
        </p:nvSpPr>
        <p:spPr>
          <a:xfrm>
            <a:off x="9790991" y="10981216"/>
            <a:ext cx="1288738" cy="75926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67" name="Rectangle 66">
            <a:extLst>
              <a:ext uri="{FF2B5EF4-FFF2-40B4-BE49-F238E27FC236}">
                <a16:creationId xmlns:a16="http://schemas.microsoft.com/office/drawing/2014/main" id="{E185D690-F181-C84C-991E-D7F9098C99A7}"/>
              </a:ext>
            </a:extLst>
          </p:cNvPr>
          <p:cNvSpPr/>
          <p:nvPr/>
        </p:nvSpPr>
        <p:spPr>
          <a:xfrm>
            <a:off x="9902010" y="11100108"/>
            <a:ext cx="1066700" cy="523220"/>
          </a:xfrm>
          <a:prstGeom prst="rect">
            <a:avLst/>
          </a:prstGeom>
        </p:spPr>
        <p:txBody>
          <a:bodyPr wrap="square">
            <a:spAutoFit/>
          </a:bodyPr>
          <a:lstStyle/>
          <a:p>
            <a:pPr algn="ctr"/>
            <a:r>
              <a:rPr lang="en-US" sz="2800" dirty="0">
                <a:solidFill>
                  <a:schemeClr val="bg1"/>
                </a:solidFill>
                <a:latin typeface="Century Gothic" panose="020B0502020202020204" pitchFamily="34" charset="0"/>
                <a:ea typeface="Lato" panose="020F0502020204030203" pitchFamily="34" charset="0"/>
                <a:cs typeface="Lato" panose="020F0502020204030203" pitchFamily="34" charset="0"/>
              </a:rPr>
              <a:t>30%</a:t>
            </a:r>
          </a:p>
        </p:txBody>
      </p:sp>
      <p:sp>
        <p:nvSpPr>
          <p:cNvPr id="68" name="Rectangle 67">
            <a:extLst>
              <a:ext uri="{FF2B5EF4-FFF2-40B4-BE49-F238E27FC236}">
                <a16:creationId xmlns:a16="http://schemas.microsoft.com/office/drawing/2014/main" id="{25DB0468-30B5-B34F-B788-0E69C76B2AB4}"/>
              </a:ext>
            </a:extLst>
          </p:cNvPr>
          <p:cNvSpPr/>
          <p:nvPr/>
        </p:nvSpPr>
        <p:spPr>
          <a:xfrm>
            <a:off x="18338248" y="9030488"/>
            <a:ext cx="2432107"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NPR Score</a:t>
            </a:r>
          </a:p>
        </p:txBody>
      </p:sp>
      <p:sp>
        <p:nvSpPr>
          <p:cNvPr id="69" name="Rectangle 68">
            <a:extLst>
              <a:ext uri="{FF2B5EF4-FFF2-40B4-BE49-F238E27FC236}">
                <a16:creationId xmlns:a16="http://schemas.microsoft.com/office/drawing/2014/main" id="{D49CA292-AA12-CB48-A69E-29545E6C2EB5}"/>
              </a:ext>
            </a:extLst>
          </p:cNvPr>
          <p:cNvSpPr/>
          <p:nvPr/>
        </p:nvSpPr>
        <p:spPr>
          <a:xfrm>
            <a:off x="18338248" y="10060338"/>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Source</a:t>
            </a:r>
          </a:p>
        </p:txBody>
      </p:sp>
      <p:sp>
        <p:nvSpPr>
          <p:cNvPr id="70" name="Rectangle 69">
            <a:extLst>
              <a:ext uri="{FF2B5EF4-FFF2-40B4-BE49-F238E27FC236}">
                <a16:creationId xmlns:a16="http://schemas.microsoft.com/office/drawing/2014/main" id="{65009EEC-6B8E-B64D-B178-E17E1F08E5BB}"/>
              </a:ext>
            </a:extLst>
          </p:cNvPr>
          <p:cNvSpPr/>
          <p:nvPr/>
        </p:nvSpPr>
        <p:spPr>
          <a:xfrm>
            <a:off x="18338248" y="11111601"/>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Sales Rep</a:t>
            </a:r>
          </a:p>
        </p:txBody>
      </p:sp>
      <p:sp>
        <p:nvSpPr>
          <p:cNvPr id="71" name="Rectangle 70">
            <a:extLst>
              <a:ext uri="{FF2B5EF4-FFF2-40B4-BE49-F238E27FC236}">
                <a16:creationId xmlns:a16="http://schemas.microsoft.com/office/drawing/2014/main" id="{6D3CD1E5-8C0E-6646-83A1-4F62A59CC431}"/>
              </a:ext>
            </a:extLst>
          </p:cNvPr>
          <p:cNvSpPr/>
          <p:nvPr/>
        </p:nvSpPr>
        <p:spPr>
          <a:xfrm>
            <a:off x="20814591" y="8896042"/>
            <a:ext cx="1288738" cy="75926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2" name="Rectangle 71">
            <a:extLst>
              <a:ext uri="{FF2B5EF4-FFF2-40B4-BE49-F238E27FC236}">
                <a16:creationId xmlns:a16="http://schemas.microsoft.com/office/drawing/2014/main" id="{4448F03D-923B-674D-83AC-5DD1213C63C5}"/>
              </a:ext>
            </a:extLst>
          </p:cNvPr>
          <p:cNvSpPr/>
          <p:nvPr/>
        </p:nvSpPr>
        <p:spPr>
          <a:xfrm>
            <a:off x="20925610" y="9014934"/>
            <a:ext cx="1066700" cy="523220"/>
          </a:xfrm>
          <a:prstGeom prst="rect">
            <a:avLst/>
          </a:prstGeom>
        </p:spPr>
        <p:txBody>
          <a:bodyPr wrap="square">
            <a:spAutoFit/>
          </a:bodyPr>
          <a:lstStyle/>
          <a:p>
            <a:pPr algn="ctr"/>
            <a:r>
              <a:rPr lang="en-US" sz="2800" dirty="0">
                <a:solidFill>
                  <a:schemeClr val="bg1"/>
                </a:solidFill>
                <a:latin typeface="Century Gothic" panose="020B0502020202020204" pitchFamily="34" charset="0"/>
                <a:ea typeface="Lato" panose="020F0502020204030203" pitchFamily="34" charset="0"/>
                <a:cs typeface="Lato" panose="020F0502020204030203" pitchFamily="34" charset="0"/>
              </a:rPr>
              <a:t>10%</a:t>
            </a:r>
          </a:p>
        </p:txBody>
      </p:sp>
      <p:sp>
        <p:nvSpPr>
          <p:cNvPr id="73" name="Rectangle 72">
            <a:extLst>
              <a:ext uri="{FF2B5EF4-FFF2-40B4-BE49-F238E27FC236}">
                <a16:creationId xmlns:a16="http://schemas.microsoft.com/office/drawing/2014/main" id="{39455147-39E0-A84C-82AD-C15E94C2D573}"/>
              </a:ext>
            </a:extLst>
          </p:cNvPr>
          <p:cNvSpPr/>
          <p:nvPr/>
        </p:nvSpPr>
        <p:spPr>
          <a:xfrm>
            <a:off x="20814591" y="9947175"/>
            <a:ext cx="1288738" cy="75926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4" name="Rectangle 73">
            <a:extLst>
              <a:ext uri="{FF2B5EF4-FFF2-40B4-BE49-F238E27FC236}">
                <a16:creationId xmlns:a16="http://schemas.microsoft.com/office/drawing/2014/main" id="{8BDEA98D-D8AE-8748-923E-4F9DD8B4FDEE}"/>
              </a:ext>
            </a:extLst>
          </p:cNvPr>
          <p:cNvSpPr/>
          <p:nvPr/>
        </p:nvSpPr>
        <p:spPr>
          <a:xfrm>
            <a:off x="20925610" y="10066067"/>
            <a:ext cx="1066700" cy="523220"/>
          </a:xfrm>
          <a:prstGeom prst="rect">
            <a:avLst/>
          </a:prstGeom>
        </p:spPr>
        <p:txBody>
          <a:bodyPr wrap="square">
            <a:spAutoFit/>
          </a:bodyPr>
          <a:lstStyle/>
          <a:p>
            <a:pPr algn="ctr"/>
            <a:r>
              <a:rPr lang="en-US" sz="2800" dirty="0">
                <a:solidFill>
                  <a:schemeClr val="bg1"/>
                </a:solidFill>
                <a:latin typeface="Century Gothic" panose="020B0502020202020204" pitchFamily="34" charset="0"/>
                <a:ea typeface="Lato" panose="020F0502020204030203" pitchFamily="34" charset="0"/>
                <a:cs typeface="Lato" panose="020F0502020204030203" pitchFamily="34" charset="0"/>
              </a:rPr>
              <a:t>20%</a:t>
            </a:r>
          </a:p>
        </p:txBody>
      </p:sp>
      <p:sp>
        <p:nvSpPr>
          <p:cNvPr id="75" name="Rectangle 74">
            <a:extLst>
              <a:ext uri="{FF2B5EF4-FFF2-40B4-BE49-F238E27FC236}">
                <a16:creationId xmlns:a16="http://schemas.microsoft.com/office/drawing/2014/main" id="{5E84717B-1ECC-8E4C-9114-EEF18D7B70AB}"/>
              </a:ext>
            </a:extLst>
          </p:cNvPr>
          <p:cNvSpPr/>
          <p:nvPr/>
        </p:nvSpPr>
        <p:spPr>
          <a:xfrm>
            <a:off x="20814591" y="10981216"/>
            <a:ext cx="1288738" cy="75926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76" name="Rectangle 75">
            <a:extLst>
              <a:ext uri="{FF2B5EF4-FFF2-40B4-BE49-F238E27FC236}">
                <a16:creationId xmlns:a16="http://schemas.microsoft.com/office/drawing/2014/main" id="{7BD4AEB7-F3FD-114F-8D71-5750C1B94DE6}"/>
              </a:ext>
            </a:extLst>
          </p:cNvPr>
          <p:cNvSpPr/>
          <p:nvPr/>
        </p:nvSpPr>
        <p:spPr>
          <a:xfrm>
            <a:off x="20925610" y="11100108"/>
            <a:ext cx="1066700" cy="523220"/>
          </a:xfrm>
          <a:prstGeom prst="rect">
            <a:avLst/>
          </a:prstGeom>
        </p:spPr>
        <p:txBody>
          <a:bodyPr wrap="square">
            <a:spAutoFit/>
          </a:bodyPr>
          <a:lstStyle/>
          <a:p>
            <a:pPr algn="ctr"/>
            <a:r>
              <a:rPr lang="en-US" sz="2800" dirty="0">
                <a:solidFill>
                  <a:schemeClr val="bg1"/>
                </a:solidFill>
                <a:latin typeface="Century Gothic" panose="020B0502020202020204" pitchFamily="34" charset="0"/>
                <a:ea typeface="Lato" panose="020F0502020204030203" pitchFamily="34" charset="0"/>
                <a:cs typeface="Lato" panose="020F0502020204030203" pitchFamily="34" charset="0"/>
              </a:rPr>
              <a:t>30%</a:t>
            </a:r>
          </a:p>
        </p:txBody>
      </p:sp>
      <p:grpSp>
        <p:nvGrpSpPr>
          <p:cNvPr id="77" name="Group 76">
            <a:extLst>
              <a:ext uri="{FF2B5EF4-FFF2-40B4-BE49-F238E27FC236}">
                <a16:creationId xmlns:a16="http://schemas.microsoft.com/office/drawing/2014/main" id="{DAC995F6-0140-D043-9C47-26F416846D83}"/>
              </a:ext>
            </a:extLst>
          </p:cNvPr>
          <p:cNvGrpSpPr/>
          <p:nvPr/>
        </p:nvGrpSpPr>
        <p:grpSpPr>
          <a:xfrm>
            <a:off x="2040914" y="9306285"/>
            <a:ext cx="3501266" cy="1015663"/>
            <a:chOff x="3075367" y="10662560"/>
            <a:chExt cx="3501266" cy="1015663"/>
          </a:xfrm>
        </p:grpSpPr>
        <p:sp>
          <p:nvSpPr>
            <p:cNvPr id="78" name="CuadroTexto 350">
              <a:extLst>
                <a:ext uri="{FF2B5EF4-FFF2-40B4-BE49-F238E27FC236}">
                  <a16:creationId xmlns:a16="http://schemas.microsoft.com/office/drawing/2014/main" id="{060E7223-575A-7144-9AAB-D59EBB20AE7D}"/>
                </a:ext>
              </a:extLst>
            </p:cNvPr>
            <p:cNvSpPr txBox="1"/>
            <p:nvPr/>
          </p:nvSpPr>
          <p:spPr>
            <a:xfrm>
              <a:off x="3075367" y="10662560"/>
              <a:ext cx="350126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+25%</a:t>
              </a:r>
            </a:p>
          </p:txBody>
        </p:sp>
        <p:sp>
          <p:nvSpPr>
            <p:cNvPr id="79" name="Triangle 78">
              <a:extLst>
                <a:ext uri="{FF2B5EF4-FFF2-40B4-BE49-F238E27FC236}">
                  <a16:creationId xmlns:a16="http://schemas.microsoft.com/office/drawing/2014/main" id="{94DA9DFE-08D8-4941-B834-7D264D09C2C4}"/>
                </a:ext>
              </a:extLst>
            </p:cNvPr>
            <p:cNvSpPr/>
            <p:nvPr/>
          </p:nvSpPr>
          <p:spPr>
            <a:xfrm>
              <a:off x="5750702" y="10945054"/>
              <a:ext cx="581128" cy="5009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grpSp>
        <p:nvGrpSpPr>
          <p:cNvPr id="80" name="Group 79">
            <a:extLst>
              <a:ext uri="{FF2B5EF4-FFF2-40B4-BE49-F238E27FC236}">
                <a16:creationId xmlns:a16="http://schemas.microsoft.com/office/drawing/2014/main" id="{EAD036C9-CD43-A943-A51F-8F5997E383E7}"/>
              </a:ext>
            </a:extLst>
          </p:cNvPr>
          <p:cNvGrpSpPr/>
          <p:nvPr/>
        </p:nvGrpSpPr>
        <p:grpSpPr>
          <a:xfrm>
            <a:off x="12988314" y="9306285"/>
            <a:ext cx="3501266" cy="1015663"/>
            <a:chOff x="3075367" y="10662560"/>
            <a:chExt cx="3501266" cy="1015663"/>
          </a:xfrm>
        </p:grpSpPr>
        <p:sp>
          <p:nvSpPr>
            <p:cNvPr id="81" name="CuadroTexto 350">
              <a:extLst>
                <a:ext uri="{FF2B5EF4-FFF2-40B4-BE49-F238E27FC236}">
                  <a16:creationId xmlns:a16="http://schemas.microsoft.com/office/drawing/2014/main" id="{0D11E23C-5B49-EC40-9B87-089B564432DD}"/>
                </a:ext>
              </a:extLst>
            </p:cNvPr>
            <p:cNvSpPr txBox="1"/>
            <p:nvPr/>
          </p:nvSpPr>
          <p:spPr>
            <a:xfrm>
              <a:off x="3075367" y="10662560"/>
              <a:ext cx="350126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+18%</a:t>
              </a:r>
            </a:p>
          </p:txBody>
        </p:sp>
        <p:sp>
          <p:nvSpPr>
            <p:cNvPr id="82" name="Triangle 81">
              <a:extLst>
                <a:ext uri="{FF2B5EF4-FFF2-40B4-BE49-F238E27FC236}">
                  <a16:creationId xmlns:a16="http://schemas.microsoft.com/office/drawing/2014/main" id="{89D5D1BD-F915-834E-9606-94FE044D94D8}"/>
                </a:ext>
              </a:extLst>
            </p:cNvPr>
            <p:cNvSpPr/>
            <p:nvPr/>
          </p:nvSpPr>
          <p:spPr>
            <a:xfrm>
              <a:off x="5750702" y="10945054"/>
              <a:ext cx="581128" cy="50097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83" name="TextBox 82">
            <a:extLst>
              <a:ext uri="{FF2B5EF4-FFF2-40B4-BE49-F238E27FC236}">
                <a16:creationId xmlns:a16="http://schemas.microsoft.com/office/drawing/2014/main" id="{3CEFB35A-93D9-EE47-B076-448912D3FDDE}"/>
              </a:ext>
            </a:extLst>
          </p:cNvPr>
          <p:cNvSpPr txBox="1"/>
          <p:nvPr/>
        </p:nvSpPr>
        <p:spPr>
          <a:xfrm>
            <a:off x="2206483" y="10378116"/>
            <a:ext cx="3813317" cy="1541640"/>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84" name="TextBox 83">
            <a:extLst>
              <a:ext uri="{FF2B5EF4-FFF2-40B4-BE49-F238E27FC236}">
                <a16:creationId xmlns:a16="http://schemas.microsoft.com/office/drawing/2014/main" id="{507D55BE-7B82-0349-9DF9-3598A3776F25}"/>
              </a:ext>
            </a:extLst>
          </p:cNvPr>
          <p:cNvSpPr txBox="1"/>
          <p:nvPr/>
        </p:nvSpPr>
        <p:spPr>
          <a:xfrm>
            <a:off x="13077683" y="10378116"/>
            <a:ext cx="3813317" cy="1541640"/>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grpSp>
        <p:nvGrpSpPr>
          <p:cNvPr id="87" name="Group 86">
            <a:extLst>
              <a:ext uri="{FF2B5EF4-FFF2-40B4-BE49-F238E27FC236}">
                <a16:creationId xmlns:a16="http://schemas.microsoft.com/office/drawing/2014/main" id="{06F242C5-6B8F-334E-AA9E-A6C93AE75B54}"/>
              </a:ext>
            </a:extLst>
          </p:cNvPr>
          <p:cNvGrpSpPr/>
          <p:nvPr/>
        </p:nvGrpSpPr>
        <p:grpSpPr>
          <a:xfrm>
            <a:off x="2040914" y="4516928"/>
            <a:ext cx="3501266" cy="1015663"/>
            <a:chOff x="3075367" y="10662560"/>
            <a:chExt cx="3501266" cy="1015663"/>
          </a:xfrm>
        </p:grpSpPr>
        <p:sp>
          <p:nvSpPr>
            <p:cNvPr id="88" name="CuadroTexto 350">
              <a:extLst>
                <a:ext uri="{FF2B5EF4-FFF2-40B4-BE49-F238E27FC236}">
                  <a16:creationId xmlns:a16="http://schemas.microsoft.com/office/drawing/2014/main" id="{8F3EC8F9-CE1E-AA4F-BA42-9667DB379D4A}"/>
                </a:ext>
              </a:extLst>
            </p:cNvPr>
            <p:cNvSpPr txBox="1"/>
            <p:nvPr/>
          </p:nvSpPr>
          <p:spPr>
            <a:xfrm>
              <a:off x="3075367" y="10662560"/>
              <a:ext cx="350126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-10%</a:t>
              </a:r>
            </a:p>
          </p:txBody>
        </p:sp>
        <p:sp>
          <p:nvSpPr>
            <p:cNvPr id="89" name="Triangle 88">
              <a:extLst>
                <a:ext uri="{FF2B5EF4-FFF2-40B4-BE49-F238E27FC236}">
                  <a16:creationId xmlns:a16="http://schemas.microsoft.com/office/drawing/2014/main" id="{BD946FB6-C123-5E46-B47D-258C44F28B02}"/>
                </a:ext>
              </a:extLst>
            </p:cNvPr>
            <p:cNvSpPr/>
            <p:nvPr/>
          </p:nvSpPr>
          <p:spPr>
            <a:xfrm rot="10800000">
              <a:off x="5750702" y="10945054"/>
              <a:ext cx="581128" cy="5009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90" name="TextBox 89">
            <a:extLst>
              <a:ext uri="{FF2B5EF4-FFF2-40B4-BE49-F238E27FC236}">
                <a16:creationId xmlns:a16="http://schemas.microsoft.com/office/drawing/2014/main" id="{5BCD9E6C-1729-A04B-A8F0-4950F1515CF0}"/>
              </a:ext>
            </a:extLst>
          </p:cNvPr>
          <p:cNvSpPr txBox="1"/>
          <p:nvPr/>
        </p:nvSpPr>
        <p:spPr>
          <a:xfrm>
            <a:off x="2206483" y="5588759"/>
            <a:ext cx="3813317" cy="1541640"/>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Tree>
    <p:extLst>
      <p:ext uri="{BB962C8B-B14F-4D97-AF65-F5344CB8AC3E}">
        <p14:creationId xmlns:p14="http://schemas.microsoft.com/office/powerpoint/2010/main" val="2819549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350">
            <a:extLst>
              <a:ext uri="{FF2B5EF4-FFF2-40B4-BE49-F238E27FC236}">
                <a16:creationId xmlns:a16="http://schemas.microsoft.com/office/drawing/2014/main" id="{98BC52B3-3497-6E45-B849-E625A7EB7076}"/>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1" name="CuadroTexto 351">
            <a:extLst>
              <a:ext uri="{FF2B5EF4-FFF2-40B4-BE49-F238E27FC236}">
                <a16:creationId xmlns:a16="http://schemas.microsoft.com/office/drawing/2014/main" id="{04D6DB57-E3FB-8C4A-82F9-D392A1904AF5}"/>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2" name="Rectangle 45">
            <a:extLst>
              <a:ext uri="{FF2B5EF4-FFF2-40B4-BE49-F238E27FC236}">
                <a16:creationId xmlns:a16="http://schemas.microsoft.com/office/drawing/2014/main" id="{150A7CD5-9359-4947-8AD9-7D9D28363186}"/>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13" name="Chart 12">
            <a:extLst>
              <a:ext uri="{FF2B5EF4-FFF2-40B4-BE49-F238E27FC236}">
                <a16:creationId xmlns:a16="http://schemas.microsoft.com/office/drawing/2014/main" id="{0F27BF19-F4C1-6B40-B44F-64FB062CE991}"/>
              </a:ext>
            </a:extLst>
          </p:cNvPr>
          <p:cNvGraphicFramePr/>
          <p:nvPr>
            <p:extLst>
              <p:ext uri="{D42A27DB-BD31-4B8C-83A1-F6EECF244321}">
                <p14:modId xmlns:p14="http://schemas.microsoft.com/office/powerpoint/2010/main" val="1727830012"/>
              </p:ext>
            </p:extLst>
          </p:nvPr>
        </p:nvGraphicFramePr>
        <p:xfrm>
          <a:off x="9837145" y="4109431"/>
          <a:ext cx="4980920" cy="49917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2F0C38B6-E3DE-DF45-B815-9C3C7665E4A0}"/>
              </a:ext>
            </a:extLst>
          </p:cNvPr>
          <p:cNvGraphicFramePr/>
          <p:nvPr>
            <p:extLst>
              <p:ext uri="{D42A27DB-BD31-4B8C-83A1-F6EECF244321}">
                <p14:modId xmlns:p14="http://schemas.microsoft.com/office/powerpoint/2010/main" val="432653727"/>
              </p:ext>
            </p:extLst>
          </p:nvPr>
        </p:nvGraphicFramePr>
        <p:xfrm>
          <a:off x="1920323" y="4164202"/>
          <a:ext cx="6612852" cy="46598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3C7F1EA0-3133-BB4D-BF4D-3FBF3C67FC42}"/>
              </a:ext>
            </a:extLst>
          </p:cNvPr>
          <p:cNvGraphicFramePr/>
          <p:nvPr>
            <p:extLst>
              <p:ext uri="{D42A27DB-BD31-4B8C-83A1-F6EECF244321}">
                <p14:modId xmlns:p14="http://schemas.microsoft.com/office/powerpoint/2010/main" val="3607557022"/>
              </p:ext>
            </p:extLst>
          </p:nvPr>
        </p:nvGraphicFramePr>
        <p:xfrm>
          <a:off x="16779522" y="4164203"/>
          <a:ext cx="5459118" cy="4991756"/>
        </p:xfrm>
        <a:graphic>
          <a:graphicData uri="http://schemas.openxmlformats.org/drawingml/2006/chart">
            <c:chart xmlns:c="http://schemas.openxmlformats.org/drawingml/2006/chart" xmlns:r="http://schemas.openxmlformats.org/officeDocument/2006/relationships" r:id="rId4"/>
          </a:graphicData>
        </a:graphic>
      </p:graphicFrame>
      <p:sp>
        <p:nvSpPr>
          <p:cNvPr id="16" name="Rectangle 15">
            <a:extLst>
              <a:ext uri="{FF2B5EF4-FFF2-40B4-BE49-F238E27FC236}">
                <a16:creationId xmlns:a16="http://schemas.microsoft.com/office/drawing/2014/main" id="{DA024A23-3FDC-2648-B67E-881163C9156A}"/>
              </a:ext>
            </a:extLst>
          </p:cNvPr>
          <p:cNvSpPr/>
          <p:nvPr/>
        </p:nvSpPr>
        <p:spPr>
          <a:xfrm>
            <a:off x="1707544" y="9628482"/>
            <a:ext cx="20531096" cy="259033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17" name="Group 16">
            <a:extLst>
              <a:ext uri="{FF2B5EF4-FFF2-40B4-BE49-F238E27FC236}">
                <a16:creationId xmlns:a16="http://schemas.microsoft.com/office/drawing/2014/main" id="{3E3AC4E1-679B-C94B-BF2D-71239C61485D}"/>
              </a:ext>
            </a:extLst>
          </p:cNvPr>
          <p:cNvGrpSpPr/>
          <p:nvPr/>
        </p:nvGrpSpPr>
        <p:grpSpPr>
          <a:xfrm>
            <a:off x="2452715" y="9865552"/>
            <a:ext cx="3501266" cy="1015663"/>
            <a:chOff x="3075367" y="10662560"/>
            <a:chExt cx="3501266" cy="1015663"/>
          </a:xfrm>
        </p:grpSpPr>
        <p:sp>
          <p:nvSpPr>
            <p:cNvPr id="18" name="CuadroTexto 350">
              <a:extLst>
                <a:ext uri="{FF2B5EF4-FFF2-40B4-BE49-F238E27FC236}">
                  <a16:creationId xmlns:a16="http://schemas.microsoft.com/office/drawing/2014/main" id="{CF57803C-F7FB-9043-8A70-F31774B5DF0C}"/>
                </a:ext>
              </a:extLst>
            </p:cNvPr>
            <p:cNvSpPr txBox="1"/>
            <p:nvPr/>
          </p:nvSpPr>
          <p:spPr>
            <a:xfrm>
              <a:off x="3075367" y="10662560"/>
              <a:ext cx="350126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$1.5M</a:t>
              </a:r>
            </a:p>
          </p:txBody>
        </p:sp>
        <p:sp>
          <p:nvSpPr>
            <p:cNvPr id="20" name="Triangle 19">
              <a:extLst>
                <a:ext uri="{FF2B5EF4-FFF2-40B4-BE49-F238E27FC236}">
                  <a16:creationId xmlns:a16="http://schemas.microsoft.com/office/drawing/2014/main" id="{FCE8A532-ECF2-2F4C-B3D5-7ECF7BF899E6}"/>
                </a:ext>
              </a:extLst>
            </p:cNvPr>
            <p:cNvSpPr/>
            <p:nvPr/>
          </p:nvSpPr>
          <p:spPr>
            <a:xfrm>
              <a:off x="5750702" y="10945054"/>
              <a:ext cx="581128" cy="5009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21" name="Rectangle 20">
            <a:extLst>
              <a:ext uri="{FF2B5EF4-FFF2-40B4-BE49-F238E27FC236}">
                <a16:creationId xmlns:a16="http://schemas.microsoft.com/office/drawing/2014/main" id="{1E36CA4E-7FBE-9E46-9858-3E44AB8DEFF7}"/>
              </a:ext>
            </a:extLst>
          </p:cNvPr>
          <p:cNvSpPr/>
          <p:nvPr/>
        </p:nvSpPr>
        <p:spPr>
          <a:xfrm>
            <a:off x="9963295" y="9985868"/>
            <a:ext cx="2432107"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NPR Score</a:t>
            </a:r>
          </a:p>
        </p:txBody>
      </p:sp>
      <p:sp>
        <p:nvSpPr>
          <p:cNvPr id="22" name="Rectangle 21">
            <a:extLst>
              <a:ext uri="{FF2B5EF4-FFF2-40B4-BE49-F238E27FC236}">
                <a16:creationId xmlns:a16="http://schemas.microsoft.com/office/drawing/2014/main" id="{71ED2735-CE95-1B44-A3D8-D4266C5E2D16}"/>
              </a:ext>
            </a:extLst>
          </p:cNvPr>
          <p:cNvSpPr/>
          <p:nvPr/>
        </p:nvSpPr>
        <p:spPr>
          <a:xfrm>
            <a:off x="9963295" y="10624837"/>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Source</a:t>
            </a:r>
          </a:p>
        </p:txBody>
      </p:sp>
      <p:sp>
        <p:nvSpPr>
          <p:cNvPr id="26" name="Rectangle 25">
            <a:extLst>
              <a:ext uri="{FF2B5EF4-FFF2-40B4-BE49-F238E27FC236}">
                <a16:creationId xmlns:a16="http://schemas.microsoft.com/office/drawing/2014/main" id="{66D654E4-1FFB-5E4D-9508-9C6C585B6269}"/>
              </a:ext>
            </a:extLst>
          </p:cNvPr>
          <p:cNvSpPr/>
          <p:nvPr/>
        </p:nvSpPr>
        <p:spPr>
          <a:xfrm>
            <a:off x="9963295" y="11248066"/>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Sales Rep</a:t>
            </a:r>
          </a:p>
        </p:txBody>
      </p:sp>
      <p:sp>
        <p:nvSpPr>
          <p:cNvPr id="27" name="Rectangle 26">
            <a:extLst>
              <a:ext uri="{FF2B5EF4-FFF2-40B4-BE49-F238E27FC236}">
                <a16:creationId xmlns:a16="http://schemas.microsoft.com/office/drawing/2014/main" id="{9D6FEDDE-4DA4-7C4F-A1B1-F67C2C235585}"/>
              </a:ext>
            </a:extLst>
          </p:cNvPr>
          <p:cNvSpPr/>
          <p:nvPr/>
        </p:nvSpPr>
        <p:spPr>
          <a:xfrm>
            <a:off x="12671801" y="9985867"/>
            <a:ext cx="830034"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10</a:t>
            </a:r>
          </a:p>
        </p:txBody>
      </p:sp>
      <p:sp>
        <p:nvSpPr>
          <p:cNvPr id="28" name="Rectangle 27">
            <a:extLst>
              <a:ext uri="{FF2B5EF4-FFF2-40B4-BE49-F238E27FC236}">
                <a16:creationId xmlns:a16="http://schemas.microsoft.com/office/drawing/2014/main" id="{54A9F6ED-1189-EC4D-8ABC-707194F8C4FB}"/>
              </a:ext>
            </a:extLst>
          </p:cNvPr>
          <p:cNvSpPr/>
          <p:nvPr/>
        </p:nvSpPr>
        <p:spPr>
          <a:xfrm>
            <a:off x="12671800" y="10624836"/>
            <a:ext cx="2146265" cy="542201"/>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Instagram</a:t>
            </a:r>
          </a:p>
        </p:txBody>
      </p:sp>
      <p:sp>
        <p:nvSpPr>
          <p:cNvPr id="29" name="Rectangle 28">
            <a:extLst>
              <a:ext uri="{FF2B5EF4-FFF2-40B4-BE49-F238E27FC236}">
                <a16:creationId xmlns:a16="http://schemas.microsoft.com/office/drawing/2014/main" id="{412EAEC0-E97C-874F-BD6E-5A50FC12A7C8}"/>
              </a:ext>
            </a:extLst>
          </p:cNvPr>
          <p:cNvSpPr/>
          <p:nvPr/>
        </p:nvSpPr>
        <p:spPr>
          <a:xfrm>
            <a:off x="12671800" y="11248066"/>
            <a:ext cx="2146265"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John Smith</a:t>
            </a:r>
          </a:p>
        </p:txBody>
      </p:sp>
      <p:grpSp>
        <p:nvGrpSpPr>
          <p:cNvPr id="30" name="Group 29">
            <a:extLst>
              <a:ext uri="{FF2B5EF4-FFF2-40B4-BE49-F238E27FC236}">
                <a16:creationId xmlns:a16="http://schemas.microsoft.com/office/drawing/2014/main" id="{541C4262-5DBA-1F42-AD00-6FF865BC09D3}"/>
              </a:ext>
            </a:extLst>
          </p:cNvPr>
          <p:cNvGrpSpPr/>
          <p:nvPr/>
        </p:nvGrpSpPr>
        <p:grpSpPr>
          <a:xfrm>
            <a:off x="16688870" y="9985867"/>
            <a:ext cx="3501266" cy="1015663"/>
            <a:chOff x="3075367" y="10662560"/>
            <a:chExt cx="3501266" cy="1015663"/>
          </a:xfrm>
        </p:grpSpPr>
        <p:sp>
          <p:nvSpPr>
            <p:cNvPr id="31" name="CuadroTexto 350">
              <a:extLst>
                <a:ext uri="{FF2B5EF4-FFF2-40B4-BE49-F238E27FC236}">
                  <a16:creationId xmlns:a16="http://schemas.microsoft.com/office/drawing/2014/main" id="{EF3A3497-2025-E046-8E13-A7AD01AD169D}"/>
                </a:ext>
              </a:extLst>
            </p:cNvPr>
            <p:cNvSpPr txBox="1"/>
            <p:nvPr/>
          </p:nvSpPr>
          <p:spPr>
            <a:xfrm>
              <a:off x="3075367" y="10662560"/>
              <a:ext cx="3501266" cy="1015663"/>
            </a:xfrm>
            <a:prstGeom prst="rect">
              <a:avLst/>
            </a:prstGeom>
            <a:noFill/>
          </p:spPr>
          <p:txBody>
            <a:bodyPr wrap="square" rtlCol="0">
              <a:spAutoFit/>
            </a:bodyPr>
            <a:lstStyle/>
            <a:p>
              <a:r>
                <a:rPr lang="en-US" sz="6000" b="1" dirty="0">
                  <a:solidFill>
                    <a:schemeClr val="tx2"/>
                  </a:solidFill>
                  <a:latin typeface="Century Gothic" panose="020B0502020202020204" pitchFamily="34" charset="0"/>
                  <a:ea typeface="Lato Heavy" charset="0"/>
                  <a:cs typeface="Poppins" pitchFamily="2" charset="77"/>
                </a:rPr>
                <a:t>$2.3M</a:t>
              </a:r>
            </a:p>
          </p:txBody>
        </p:sp>
        <p:sp>
          <p:nvSpPr>
            <p:cNvPr id="32" name="Triangle 31">
              <a:extLst>
                <a:ext uri="{FF2B5EF4-FFF2-40B4-BE49-F238E27FC236}">
                  <a16:creationId xmlns:a16="http://schemas.microsoft.com/office/drawing/2014/main" id="{C03B90AF-D466-4D44-85C1-AF042E46A755}"/>
                </a:ext>
              </a:extLst>
            </p:cNvPr>
            <p:cNvSpPr/>
            <p:nvPr/>
          </p:nvSpPr>
          <p:spPr>
            <a:xfrm rot="10800000">
              <a:off x="5750702" y="10945054"/>
              <a:ext cx="581128" cy="500972"/>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33" name="TextBox 32">
            <a:extLst>
              <a:ext uri="{FF2B5EF4-FFF2-40B4-BE49-F238E27FC236}">
                <a16:creationId xmlns:a16="http://schemas.microsoft.com/office/drawing/2014/main" id="{8A0F3E63-4BD7-D644-94DC-166262A68267}"/>
              </a:ext>
            </a:extLst>
          </p:cNvPr>
          <p:cNvSpPr txBox="1"/>
          <p:nvPr/>
        </p:nvSpPr>
        <p:spPr>
          <a:xfrm>
            <a:off x="2326798" y="10881215"/>
            <a:ext cx="4844022" cy="1041504"/>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34" name="TextBox 33">
            <a:extLst>
              <a:ext uri="{FF2B5EF4-FFF2-40B4-BE49-F238E27FC236}">
                <a16:creationId xmlns:a16="http://schemas.microsoft.com/office/drawing/2014/main" id="{05BD00D9-F230-0C43-A7B4-5E936CE1299F}"/>
              </a:ext>
            </a:extLst>
          </p:cNvPr>
          <p:cNvSpPr txBox="1"/>
          <p:nvPr/>
        </p:nvSpPr>
        <p:spPr>
          <a:xfrm>
            <a:off x="16779522" y="10881215"/>
            <a:ext cx="4844022" cy="1041504"/>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Tree>
    <p:extLst>
      <p:ext uri="{BB962C8B-B14F-4D97-AF65-F5344CB8AC3E}">
        <p14:creationId xmlns:p14="http://schemas.microsoft.com/office/powerpoint/2010/main" val="2165253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350">
            <a:extLst>
              <a:ext uri="{FF2B5EF4-FFF2-40B4-BE49-F238E27FC236}">
                <a16:creationId xmlns:a16="http://schemas.microsoft.com/office/drawing/2014/main" id="{1B75E9DD-97C2-0748-9C81-947BD6D42B1A}"/>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8" name="CuadroTexto 351">
            <a:extLst>
              <a:ext uri="{FF2B5EF4-FFF2-40B4-BE49-F238E27FC236}">
                <a16:creationId xmlns:a16="http://schemas.microsoft.com/office/drawing/2014/main" id="{2F3D1D52-16B5-9C45-8674-B2EB6B9748C7}"/>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82829148-E89C-544F-8CEB-DF74694A05B6}"/>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0" name="Chart 19">
            <a:extLst>
              <a:ext uri="{FF2B5EF4-FFF2-40B4-BE49-F238E27FC236}">
                <a16:creationId xmlns:a16="http://schemas.microsoft.com/office/drawing/2014/main" id="{1AE96357-B6EC-C348-8720-E759368ABAC8}"/>
              </a:ext>
            </a:extLst>
          </p:cNvPr>
          <p:cNvGraphicFramePr/>
          <p:nvPr>
            <p:extLst>
              <p:ext uri="{D42A27DB-BD31-4B8C-83A1-F6EECF244321}">
                <p14:modId xmlns:p14="http://schemas.microsoft.com/office/powerpoint/2010/main" val="3213619991"/>
              </p:ext>
            </p:extLst>
          </p:nvPr>
        </p:nvGraphicFramePr>
        <p:xfrm>
          <a:off x="9231214" y="5187018"/>
          <a:ext cx="6542852" cy="3815097"/>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a:extLst>
              <a:ext uri="{FF2B5EF4-FFF2-40B4-BE49-F238E27FC236}">
                <a16:creationId xmlns:a16="http://schemas.microsoft.com/office/drawing/2014/main" id="{5DBBC011-FE1C-8449-B385-A174F5450563}"/>
              </a:ext>
            </a:extLst>
          </p:cNvPr>
          <p:cNvGrpSpPr/>
          <p:nvPr/>
        </p:nvGrpSpPr>
        <p:grpSpPr>
          <a:xfrm>
            <a:off x="2568264" y="5878219"/>
            <a:ext cx="5167473" cy="2590338"/>
            <a:chOff x="4118429" y="5581783"/>
            <a:chExt cx="16226971" cy="8134217"/>
          </a:xfrm>
        </p:grpSpPr>
        <p:grpSp>
          <p:nvGrpSpPr>
            <p:cNvPr id="22" name="Group 21">
              <a:extLst>
                <a:ext uri="{FF2B5EF4-FFF2-40B4-BE49-F238E27FC236}">
                  <a16:creationId xmlns:a16="http://schemas.microsoft.com/office/drawing/2014/main" id="{ADE1ABA8-0F19-9540-98B7-BA6209079AF0}"/>
                </a:ext>
              </a:extLst>
            </p:cNvPr>
            <p:cNvGrpSpPr/>
            <p:nvPr/>
          </p:nvGrpSpPr>
          <p:grpSpPr>
            <a:xfrm>
              <a:off x="4118429" y="5581783"/>
              <a:ext cx="16226971" cy="8134217"/>
              <a:chOff x="1885950" y="5205413"/>
              <a:chExt cx="3727450" cy="1868487"/>
            </a:xfrm>
          </p:grpSpPr>
          <p:sp>
            <p:nvSpPr>
              <p:cNvPr id="24" name="Freeform 1">
                <a:extLst>
                  <a:ext uri="{FF2B5EF4-FFF2-40B4-BE49-F238E27FC236}">
                    <a16:creationId xmlns:a16="http://schemas.microsoft.com/office/drawing/2014/main" id="{E145156A-2BFE-F048-A494-FAE41F439E98}"/>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1">
                  <a:lumMod val="25000"/>
                  <a:lumOff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26" name="Freeform 2">
                <a:extLst>
                  <a:ext uri="{FF2B5EF4-FFF2-40B4-BE49-F238E27FC236}">
                    <a16:creationId xmlns:a16="http://schemas.microsoft.com/office/drawing/2014/main" id="{2ADFDBC1-3BAB-EE4C-9FC0-D7A5FDEF1F9E}"/>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1">
                  <a:lumMod val="50000"/>
                  <a:lumOff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27" name="Freeform 3">
                <a:extLst>
                  <a:ext uri="{FF2B5EF4-FFF2-40B4-BE49-F238E27FC236}">
                    <a16:creationId xmlns:a16="http://schemas.microsoft.com/office/drawing/2014/main" id="{1F6C3734-4F29-2B45-8999-BCC0D6FA3BBA}"/>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1">
                  <a:lumMod val="10000"/>
                  <a:lumOff val="9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sp>
            <p:nvSpPr>
              <p:cNvPr id="28" name="Freeform 4">
                <a:extLst>
                  <a:ext uri="{FF2B5EF4-FFF2-40B4-BE49-F238E27FC236}">
                    <a16:creationId xmlns:a16="http://schemas.microsoft.com/office/drawing/2014/main" id="{7E6C6387-1AD7-8842-9D9D-EF5E9A3675C7}"/>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Century Gothic" panose="020B0502020202020204" pitchFamily="34" charset="0"/>
                </a:endParaRPr>
              </a:p>
            </p:txBody>
          </p:sp>
        </p:grpSp>
        <p:sp>
          <p:nvSpPr>
            <p:cNvPr id="23" name="Up Arrow 22">
              <a:extLst>
                <a:ext uri="{FF2B5EF4-FFF2-40B4-BE49-F238E27FC236}">
                  <a16:creationId xmlns:a16="http://schemas.microsoft.com/office/drawing/2014/main" id="{9A9DBB9A-BD74-A841-8EC8-B353135E9C8A}"/>
                </a:ext>
              </a:extLst>
            </p:cNvPr>
            <p:cNvSpPr/>
            <p:nvPr/>
          </p:nvSpPr>
          <p:spPr>
            <a:xfrm rot="19875563">
              <a:off x="9676670" y="6651792"/>
              <a:ext cx="2572845" cy="6816628"/>
            </a:xfrm>
            <a:prstGeom prst="upArrow">
              <a:avLst>
                <a:gd name="adj1" fmla="val 44742"/>
                <a:gd name="adj2" fmla="val 6379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31" name="TextBox 30">
            <a:extLst>
              <a:ext uri="{FF2B5EF4-FFF2-40B4-BE49-F238E27FC236}">
                <a16:creationId xmlns:a16="http://schemas.microsoft.com/office/drawing/2014/main" id="{ABF3A69D-76E0-D44D-A5E7-AF8579BEBAEE}"/>
              </a:ext>
            </a:extLst>
          </p:cNvPr>
          <p:cNvSpPr txBox="1"/>
          <p:nvPr/>
        </p:nvSpPr>
        <p:spPr>
          <a:xfrm>
            <a:off x="3655078" y="3972702"/>
            <a:ext cx="3149010" cy="592470"/>
          </a:xfrm>
          <a:prstGeom prst="rect">
            <a:avLst/>
          </a:prstGeom>
          <a:noFill/>
        </p:spPr>
        <p:txBody>
          <a:bodyPr wrap="square" rtlCol="0">
            <a:spAutoFit/>
          </a:bodyPr>
          <a:lstStyle/>
          <a:p>
            <a:pPr algn="ctr">
              <a:lnSpc>
                <a:spcPts val="3860"/>
              </a:lnSpc>
            </a:pPr>
            <a:r>
              <a:rPr lang="en-US" sz="3600" dirty="0">
                <a:solidFill>
                  <a:schemeClr val="tx2"/>
                </a:solidFill>
                <a:latin typeface="Century Gothic" panose="020B0502020202020204" pitchFamily="34" charset="0"/>
                <a:ea typeface="Lato Light" panose="020F0502020204030203" pitchFamily="34" charset="0"/>
                <a:cs typeface="Poppins Medium" pitchFamily="2" charset="77"/>
              </a:rPr>
              <a:t>Sales</a:t>
            </a:r>
          </a:p>
        </p:txBody>
      </p:sp>
      <p:sp>
        <p:nvSpPr>
          <p:cNvPr id="37" name="TextBox 36">
            <a:extLst>
              <a:ext uri="{FF2B5EF4-FFF2-40B4-BE49-F238E27FC236}">
                <a16:creationId xmlns:a16="http://schemas.microsoft.com/office/drawing/2014/main" id="{1E6BFCBF-5AC3-014A-8F89-BA85904382B2}"/>
              </a:ext>
            </a:extLst>
          </p:cNvPr>
          <p:cNvSpPr txBox="1"/>
          <p:nvPr/>
        </p:nvSpPr>
        <p:spPr>
          <a:xfrm>
            <a:off x="8668642" y="3891452"/>
            <a:ext cx="7104343" cy="605935"/>
          </a:xfrm>
          <a:prstGeom prst="rect">
            <a:avLst/>
          </a:prstGeom>
          <a:noFill/>
        </p:spPr>
        <p:txBody>
          <a:bodyPr wrap="square" rtlCol="0">
            <a:spAutoFit/>
          </a:bodyPr>
          <a:lstStyle/>
          <a:p>
            <a:pPr algn="ctr">
              <a:lnSpc>
                <a:spcPts val="3860"/>
              </a:lnSpc>
            </a:pPr>
            <a:r>
              <a:rPr lang="en-US" sz="3600" dirty="0">
                <a:solidFill>
                  <a:schemeClr val="tx2"/>
                </a:solidFill>
                <a:latin typeface="Century Gothic" panose="020B0502020202020204" pitchFamily="34" charset="0"/>
                <a:ea typeface="Lato Light" panose="020F0502020204030203" pitchFamily="34" charset="0"/>
                <a:cs typeface="Poppins Medium" pitchFamily="2" charset="77"/>
              </a:rPr>
              <a:t>Performance</a:t>
            </a:r>
          </a:p>
        </p:txBody>
      </p:sp>
      <p:sp>
        <p:nvSpPr>
          <p:cNvPr id="4" name="TextBox 3">
            <a:extLst>
              <a:ext uri="{FF2B5EF4-FFF2-40B4-BE49-F238E27FC236}">
                <a16:creationId xmlns:a16="http://schemas.microsoft.com/office/drawing/2014/main" id="{80B06A3D-8A06-4A4D-B7CB-D46D7142DE98}"/>
              </a:ext>
            </a:extLst>
          </p:cNvPr>
          <p:cNvSpPr txBox="1"/>
          <p:nvPr/>
        </p:nvSpPr>
        <p:spPr>
          <a:xfrm>
            <a:off x="18841453" y="1852863"/>
            <a:ext cx="184731" cy="369332"/>
          </a:xfrm>
          <a:prstGeom prst="rect">
            <a:avLst/>
          </a:prstGeom>
          <a:noFill/>
        </p:spPr>
        <p:txBody>
          <a:bodyPr wrap="none" rtlCol="0">
            <a:spAutoFit/>
          </a:bodyPr>
          <a:lstStyle/>
          <a:p>
            <a:endParaRPr lang="en-SV" dirty="0">
              <a:latin typeface="Century Gothic" panose="020B0502020202020204" pitchFamily="34" charset="0"/>
            </a:endParaRPr>
          </a:p>
        </p:txBody>
      </p:sp>
      <p:sp>
        <p:nvSpPr>
          <p:cNvPr id="38" name="Rectangle 37">
            <a:extLst>
              <a:ext uri="{FF2B5EF4-FFF2-40B4-BE49-F238E27FC236}">
                <a16:creationId xmlns:a16="http://schemas.microsoft.com/office/drawing/2014/main" id="{3A772A4C-6AFD-5B45-BA0B-7BCDCBA896BE}"/>
              </a:ext>
            </a:extLst>
          </p:cNvPr>
          <p:cNvSpPr/>
          <p:nvPr/>
        </p:nvSpPr>
        <p:spPr>
          <a:xfrm>
            <a:off x="1635360" y="9628482"/>
            <a:ext cx="7033282" cy="259033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39" name="Group 38">
            <a:extLst>
              <a:ext uri="{FF2B5EF4-FFF2-40B4-BE49-F238E27FC236}">
                <a16:creationId xmlns:a16="http://schemas.microsoft.com/office/drawing/2014/main" id="{E329A7CD-0A1F-0F45-AD0E-D6C4D65C5C8B}"/>
              </a:ext>
            </a:extLst>
          </p:cNvPr>
          <p:cNvGrpSpPr/>
          <p:nvPr/>
        </p:nvGrpSpPr>
        <p:grpSpPr>
          <a:xfrm>
            <a:off x="3700707" y="9865552"/>
            <a:ext cx="2728287" cy="1015663"/>
            <a:chOff x="3075367" y="10662560"/>
            <a:chExt cx="2728287" cy="1015663"/>
          </a:xfrm>
        </p:grpSpPr>
        <p:sp>
          <p:nvSpPr>
            <p:cNvPr id="40" name="CuadroTexto 350">
              <a:extLst>
                <a:ext uri="{FF2B5EF4-FFF2-40B4-BE49-F238E27FC236}">
                  <a16:creationId xmlns:a16="http://schemas.microsoft.com/office/drawing/2014/main" id="{25DA547B-8777-9246-9CD7-2AD7C4773D3C}"/>
                </a:ext>
              </a:extLst>
            </p:cNvPr>
            <p:cNvSpPr txBox="1"/>
            <p:nvPr/>
          </p:nvSpPr>
          <p:spPr>
            <a:xfrm>
              <a:off x="3075367" y="10662560"/>
              <a:ext cx="2728287" cy="1015663"/>
            </a:xfrm>
            <a:prstGeom prst="rect">
              <a:avLst/>
            </a:prstGeom>
            <a:noFill/>
          </p:spPr>
          <p:txBody>
            <a:bodyPr wrap="square" rtlCol="0">
              <a:spAutoFit/>
            </a:bodyPr>
            <a:lstStyle/>
            <a:p>
              <a:r>
                <a:rPr lang="en-US" sz="6000" dirty="0">
                  <a:solidFill>
                    <a:schemeClr val="tx2"/>
                  </a:solidFill>
                  <a:latin typeface="Century Gothic" panose="020B0502020202020204" pitchFamily="34" charset="0"/>
                  <a:ea typeface="Lato Heavy" charset="0"/>
                  <a:cs typeface="Poppins" pitchFamily="2" charset="77"/>
                </a:rPr>
                <a:t>+23%</a:t>
              </a:r>
            </a:p>
          </p:txBody>
        </p:sp>
        <p:sp>
          <p:nvSpPr>
            <p:cNvPr id="41" name="Triangle 40">
              <a:extLst>
                <a:ext uri="{FF2B5EF4-FFF2-40B4-BE49-F238E27FC236}">
                  <a16:creationId xmlns:a16="http://schemas.microsoft.com/office/drawing/2014/main" id="{FF7FB37C-6E4B-CF4E-A8F2-D6399BF3B71F}"/>
                </a:ext>
              </a:extLst>
            </p:cNvPr>
            <p:cNvSpPr/>
            <p:nvPr/>
          </p:nvSpPr>
          <p:spPr>
            <a:xfrm>
              <a:off x="5222526" y="10945054"/>
              <a:ext cx="581128" cy="5009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42" name="TextBox 41">
            <a:extLst>
              <a:ext uri="{FF2B5EF4-FFF2-40B4-BE49-F238E27FC236}">
                <a16:creationId xmlns:a16="http://schemas.microsoft.com/office/drawing/2014/main" id="{7B687D48-46EC-4340-9482-AA9723309F30}"/>
              </a:ext>
            </a:extLst>
          </p:cNvPr>
          <p:cNvSpPr txBox="1"/>
          <p:nvPr/>
        </p:nvSpPr>
        <p:spPr>
          <a:xfrm>
            <a:off x="2729990" y="10881215"/>
            <a:ext cx="4844022" cy="1041504"/>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3" name="Rectangle 42">
            <a:extLst>
              <a:ext uri="{FF2B5EF4-FFF2-40B4-BE49-F238E27FC236}">
                <a16:creationId xmlns:a16="http://schemas.microsoft.com/office/drawing/2014/main" id="{DD2E7155-4428-CC4C-91B0-D51F1B46A075}"/>
              </a:ext>
            </a:extLst>
          </p:cNvPr>
          <p:cNvSpPr/>
          <p:nvPr/>
        </p:nvSpPr>
        <p:spPr>
          <a:xfrm>
            <a:off x="9038465" y="9628482"/>
            <a:ext cx="7033282" cy="259033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44" name="Group 43">
            <a:extLst>
              <a:ext uri="{FF2B5EF4-FFF2-40B4-BE49-F238E27FC236}">
                <a16:creationId xmlns:a16="http://schemas.microsoft.com/office/drawing/2014/main" id="{60771F0F-DB89-A742-8045-AB2DF1367819}"/>
              </a:ext>
            </a:extLst>
          </p:cNvPr>
          <p:cNvGrpSpPr/>
          <p:nvPr/>
        </p:nvGrpSpPr>
        <p:grpSpPr>
          <a:xfrm>
            <a:off x="10670072" y="9865552"/>
            <a:ext cx="3501266" cy="1015663"/>
            <a:chOff x="3075367" y="10662560"/>
            <a:chExt cx="3501266" cy="1015663"/>
          </a:xfrm>
        </p:grpSpPr>
        <p:sp>
          <p:nvSpPr>
            <p:cNvPr id="45" name="CuadroTexto 350">
              <a:extLst>
                <a:ext uri="{FF2B5EF4-FFF2-40B4-BE49-F238E27FC236}">
                  <a16:creationId xmlns:a16="http://schemas.microsoft.com/office/drawing/2014/main" id="{C9649BF0-65AB-5545-B6F1-AA1E86FBCB56}"/>
                </a:ext>
              </a:extLst>
            </p:cNvPr>
            <p:cNvSpPr txBox="1"/>
            <p:nvPr/>
          </p:nvSpPr>
          <p:spPr>
            <a:xfrm>
              <a:off x="3075367" y="10662560"/>
              <a:ext cx="3501266" cy="1015663"/>
            </a:xfrm>
            <a:prstGeom prst="rect">
              <a:avLst/>
            </a:prstGeom>
            <a:noFill/>
          </p:spPr>
          <p:txBody>
            <a:bodyPr wrap="square" rtlCol="0">
              <a:spAutoFit/>
            </a:bodyPr>
            <a:lstStyle/>
            <a:p>
              <a:r>
                <a:rPr lang="en-US" sz="6000" dirty="0">
                  <a:solidFill>
                    <a:schemeClr val="tx2"/>
                  </a:solidFill>
                  <a:latin typeface="Century Gothic" panose="020B0502020202020204" pitchFamily="34" charset="0"/>
                  <a:ea typeface="Lato Heavy" charset="0"/>
                  <a:cs typeface="Poppins" pitchFamily="2" charset="77"/>
                </a:rPr>
                <a:t>+17%</a:t>
              </a:r>
            </a:p>
          </p:txBody>
        </p:sp>
        <p:sp>
          <p:nvSpPr>
            <p:cNvPr id="46" name="Triangle 45">
              <a:extLst>
                <a:ext uri="{FF2B5EF4-FFF2-40B4-BE49-F238E27FC236}">
                  <a16:creationId xmlns:a16="http://schemas.microsoft.com/office/drawing/2014/main" id="{264CAC6B-31E8-A647-8A0D-A7D7C5435D4F}"/>
                </a:ext>
              </a:extLst>
            </p:cNvPr>
            <p:cNvSpPr/>
            <p:nvPr/>
          </p:nvSpPr>
          <p:spPr>
            <a:xfrm>
              <a:off x="5283715" y="10945054"/>
              <a:ext cx="581128" cy="50097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47" name="TextBox 46">
            <a:extLst>
              <a:ext uri="{FF2B5EF4-FFF2-40B4-BE49-F238E27FC236}">
                <a16:creationId xmlns:a16="http://schemas.microsoft.com/office/drawing/2014/main" id="{D3F1632C-146C-AB44-8EDB-63CDDD8C4240}"/>
              </a:ext>
            </a:extLst>
          </p:cNvPr>
          <p:cNvSpPr txBox="1"/>
          <p:nvPr/>
        </p:nvSpPr>
        <p:spPr>
          <a:xfrm>
            <a:off x="10005244" y="10881215"/>
            <a:ext cx="4844022" cy="1041504"/>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9" name="TextBox 48">
            <a:extLst>
              <a:ext uri="{FF2B5EF4-FFF2-40B4-BE49-F238E27FC236}">
                <a16:creationId xmlns:a16="http://schemas.microsoft.com/office/drawing/2014/main" id="{43C067BC-8C00-AE43-90CD-7D8E9EF3C4B5}"/>
              </a:ext>
            </a:extLst>
          </p:cNvPr>
          <p:cNvSpPr txBox="1"/>
          <p:nvPr/>
        </p:nvSpPr>
        <p:spPr>
          <a:xfrm>
            <a:off x="17023786" y="3891452"/>
            <a:ext cx="5981796" cy="605935"/>
          </a:xfrm>
          <a:prstGeom prst="rect">
            <a:avLst/>
          </a:prstGeom>
          <a:noFill/>
        </p:spPr>
        <p:txBody>
          <a:bodyPr wrap="square" rtlCol="0">
            <a:spAutoFit/>
          </a:bodyPr>
          <a:lstStyle/>
          <a:p>
            <a:pPr algn="ctr">
              <a:lnSpc>
                <a:spcPts val="3860"/>
              </a:lnSpc>
            </a:pPr>
            <a:r>
              <a:rPr lang="en-US" sz="3600" dirty="0">
                <a:solidFill>
                  <a:schemeClr val="tx2"/>
                </a:solidFill>
                <a:latin typeface="Century Gothic" panose="020B0502020202020204" pitchFamily="34" charset="0"/>
                <a:ea typeface="Lato Light" panose="020F0502020204030203" pitchFamily="34" charset="0"/>
                <a:cs typeface="Poppins Medium" pitchFamily="2" charset="77"/>
              </a:rPr>
              <a:t>Investment</a:t>
            </a:r>
          </a:p>
        </p:txBody>
      </p:sp>
      <p:sp>
        <p:nvSpPr>
          <p:cNvPr id="50" name="Rectangle 49">
            <a:extLst>
              <a:ext uri="{FF2B5EF4-FFF2-40B4-BE49-F238E27FC236}">
                <a16:creationId xmlns:a16="http://schemas.microsoft.com/office/drawing/2014/main" id="{316A9E72-807F-8946-8BFF-FC13DF051BAE}"/>
              </a:ext>
            </a:extLst>
          </p:cNvPr>
          <p:cNvSpPr/>
          <p:nvPr/>
        </p:nvSpPr>
        <p:spPr>
          <a:xfrm>
            <a:off x="16498043" y="9628482"/>
            <a:ext cx="7033282" cy="259033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51" name="Group 50">
            <a:extLst>
              <a:ext uri="{FF2B5EF4-FFF2-40B4-BE49-F238E27FC236}">
                <a16:creationId xmlns:a16="http://schemas.microsoft.com/office/drawing/2014/main" id="{49767AA0-2F46-8A44-B94D-84FB3D222A42}"/>
              </a:ext>
            </a:extLst>
          </p:cNvPr>
          <p:cNvGrpSpPr/>
          <p:nvPr/>
        </p:nvGrpSpPr>
        <p:grpSpPr>
          <a:xfrm>
            <a:off x="18933818" y="9865552"/>
            <a:ext cx="2331761" cy="1015663"/>
            <a:chOff x="3075367" y="10662560"/>
            <a:chExt cx="2331761" cy="1015663"/>
          </a:xfrm>
        </p:grpSpPr>
        <p:sp>
          <p:nvSpPr>
            <p:cNvPr id="52" name="CuadroTexto 350">
              <a:extLst>
                <a:ext uri="{FF2B5EF4-FFF2-40B4-BE49-F238E27FC236}">
                  <a16:creationId xmlns:a16="http://schemas.microsoft.com/office/drawing/2014/main" id="{D577E53E-68CE-F34F-BD65-01EA12C4DA12}"/>
                </a:ext>
              </a:extLst>
            </p:cNvPr>
            <p:cNvSpPr txBox="1"/>
            <p:nvPr/>
          </p:nvSpPr>
          <p:spPr>
            <a:xfrm>
              <a:off x="3075367" y="10662560"/>
              <a:ext cx="2331761" cy="1015663"/>
            </a:xfrm>
            <a:prstGeom prst="rect">
              <a:avLst/>
            </a:prstGeom>
            <a:noFill/>
          </p:spPr>
          <p:txBody>
            <a:bodyPr wrap="square" rtlCol="0">
              <a:spAutoFit/>
            </a:bodyPr>
            <a:lstStyle/>
            <a:p>
              <a:r>
                <a:rPr lang="en-US" sz="6000" dirty="0">
                  <a:solidFill>
                    <a:schemeClr val="tx2"/>
                  </a:solidFill>
                  <a:latin typeface="Century Gothic" panose="020B0502020202020204" pitchFamily="34" charset="0"/>
                  <a:ea typeface="Lato Heavy" charset="0"/>
                  <a:cs typeface="Poppins" pitchFamily="2" charset="77"/>
                </a:rPr>
                <a:t>+9%</a:t>
              </a:r>
            </a:p>
          </p:txBody>
        </p:sp>
        <p:sp>
          <p:nvSpPr>
            <p:cNvPr id="53" name="Triangle 52">
              <a:extLst>
                <a:ext uri="{FF2B5EF4-FFF2-40B4-BE49-F238E27FC236}">
                  <a16:creationId xmlns:a16="http://schemas.microsoft.com/office/drawing/2014/main" id="{09E6AE19-AB32-BA46-A1A6-38EDA8B967BF}"/>
                </a:ext>
              </a:extLst>
            </p:cNvPr>
            <p:cNvSpPr/>
            <p:nvPr/>
          </p:nvSpPr>
          <p:spPr>
            <a:xfrm>
              <a:off x="4826000" y="10945054"/>
              <a:ext cx="581128" cy="500972"/>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54" name="TextBox 53">
            <a:extLst>
              <a:ext uri="{FF2B5EF4-FFF2-40B4-BE49-F238E27FC236}">
                <a16:creationId xmlns:a16="http://schemas.microsoft.com/office/drawing/2014/main" id="{A22F2698-13A5-444B-9ABE-D0FD076EAFC5}"/>
              </a:ext>
            </a:extLst>
          </p:cNvPr>
          <p:cNvSpPr txBox="1"/>
          <p:nvPr/>
        </p:nvSpPr>
        <p:spPr>
          <a:xfrm>
            <a:off x="17471305" y="10881215"/>
            <a:ext cx="4844022" cy="1041504"/>
          </a:xfrm>
          <a:prstGeom prst="rect">
            <a:avLst/>
          </a:prstGeom>
          <a:noFill/>
        </p:spPr>
        <p:txBody>
          <a:bodyPr wrap="square" rtlCol="0">
            <a:spAutoFit/>
          </a:bodyPr>
          <a:lstStyle/>
          <a:p>
            <a:pP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graphicFrame>
        <p:nvGraphicFramePr>
          <p:cNvPr id="55" name="Chart 54">
            <a:extLst>
              <a:ext uri="{FF2B5EF4-FFF2-40B4-BE49-F238E27FC236}">
                <a16:creationId xmlns:a16="http://schemas.microsoft.com/office/drawing/2014/main" id="{55DD48EF-5A6B-2146-94E5-260CB1D907C8}"/>
              </a:ext>
            </a:extLst>
          </p:cNvPr>
          <p:cNvGraphicFramePr/>
          <p:nvPr>
            <p:extLst>
              <p:ext uri="{D42A27DB-BD31-4B8C-83A1-F6EECF244321}">
                <p14:modId xmlns:p14="http://schemas.microsoft.com/office/powerpoint/2010/main" val="3548464831"/>
              </p:ext>
            </p:extLst>
          </p:nvPr>
        </p:nvGraphicFramePr>
        <p:xfrm>
          <a:off x="17880767" y="5034543"/>
          <a:ext cx="4267834" cy="42771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744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9CF55F73-3B3B-B84E-831D-31E28A4038D9}"/>
              </a:ext>
            </a:extLst>
          </p:cNvPr>
          <p:cNvSpPr/>
          <p:nvPr/>
        </p:nvSpPr>
        <p:spPr>
          <a:xfrm>
            <a:off x="15166253" y="3728853"/>
            <a:ext cx="7370230" cy="872828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32" name="Group 31">
            <a:extLst>
              <a:ext uri="{FF2B5EF4-FFF2-40B4-BE49-F238E27FC236}">
                <a16:creationId xmlns:a16="http://schemas.microsoft.com/office/drawing/2014/main" id="{39A7E40F-D3ED-9949-8AF5-5D0B50E4EBBD}"/>
              </a:ext>
            </a:extLst>
          </p:cNvPr>
          <p:cNvGrpSpPr/>
          <p:nvPr/>
        </p:nvGrpSpPr>
        <p:grpSpPr>
          <a:xfrm>
            <a:off x="8458676" y="3778303"/>
            <a:ext cx="5504227" cy="6159394"/>
            <a:chOff x="3827844" y="4602359"/>
            <a:chExt cx="5450883" cy="6099701"/>
          </a:xfrm>
        </p:grpSpPr>
        <p:graphicFrame>
          <p:nvGraphicFramePr>
            <p:cNvPr id="33" name="Chart 32">
              <a:extLst>
                <a:ext uri="{FF2B5EF4-FFF2-40B4-BE49-F238E27FC236}">
                  <a16:creationId xmlns:a16="http://schemas.microsoft.com/office/drawing/2014/main" id="{4876152E-45CD-1544-9D5D-49B437D8A274}"/>
                </a:ext>
              </a:extLst>
            </p:cNvPr>
            <p:cNvGraphicFramePr/>
            <p:nvPr>
              <p:extLst>
                <p:ext uri="{D42A27DB-BD31-4B8C-83A1-F6EECF244321}">
                  <p14:modId xmlns:p14="http://schemas.microsoft.com/office/powerpoint/2010/main" val="3302434157"/>
                </p:ext>
              </p:extLst>
            </p:nvPr>
          </p:nvGraphicFramePr>
          <p:xfrm>
            <a:off x="3827844" y="4602359"/>
            <a:ext cx="5450883" cy="6099701"/>
          </p:xfrm>
          <a:graphic>
            <a:graphicData uri="http://schemas.openxmlformats.org/drawingml/2006/chart">
              <c:chart xmlns:c="http://schemas.openxmlformats.org/drawingml/2006/chart" xmlns:r="http://schemas.openxmlformats.org/officeDocument/2006/relationships" r:id="rId2"/>
            </a:graphicData>
          </a:graphic>
        </p:graphicFrame>
        <p:sp>
          <p:nvSpPr>
            <p:cNvPr id="34" name="Rectangle 33">
              <a:extLst>
                <a:ext uri="{FF2B5EF4-FFF2-40B4-BE49-F238E27FC236}">
                  <a16:creationId xmlns:a16="http://schemas.microsoft.com/office/drawing/2014/main" id="{F45D89F5-D153-9443-B532-B64C724F1375}"/>
                </a:ext>
              </a:extLst>
            </p:cNvPr>
            <p:cNvSpPr/>
            <p:nvPr/>
          </p:nvSpPr>
          <p:spPr>
            <a:xfrm>
              <a:off x="6553285" y="6595084"/>
              <a:ext cx="2445361" cy="822943"/>
            </a:xfrm>
            <a:prstGeom prst="rect">
              <a:avLst/>
            </a:prstGeom>
          </p:spPr>
          <p:txBody>
            <a:bodyPr wrap="square">
              <a:spAutoFit/>
            </a:bodyPr>
            <a:lstStyle/>
            <a:p>
              <a:pPr algn="ctr"/>
              <a:r>
                <a:rPr lang="es-MX" sz="4800" dirty="0">
                  <a:solidFill>
                    <a:schemeClr val="bg1"/>
                  </a:solidFill>
                  <a:latin typeface="Century Gothic" panose="020B0502020202020204" pitchFamily="34" charset="0"/>
                  <a:cs typeface="Poppins Medium" pitchFamily="2" charset="77"/>
                </a:rPr>
                <a:t>35%</a:t>
              </a:r>
              <a:endParaRPr lang="en-US" sz="4800" dirty="0">
                <a:solidFill>
                  <a:schemeClr val="bg1"/>
                </a:solidFill>
                <a:latin typeface="Century Gothic" panose="020B0502020202020204" pitchFamily="34" charset="0"/>
                <a:cs typeface="Poppins Medium" pitchFamily="2" charset="77"/>
              </a:endParaRPr>
            </a:p>
          </p:txBody>
        </p:sp>
      </p:grpSp>
      <p:sp>
        <p:nvSpPr>
          <p:cNvPr id="41" name="TextBox 40">
            <a:extLst>
              <a:ext uri="{FF2B5EF4-FFF2-40B4-BE49-F238E27FC236}">
                <a16:creationId xmlns:a16="http://schemas.microsoft.com/office/drawing/2014/main" id="{D4AD82E6-1959-8A4D-9ADC-61385A780A26}"/>
              </a:ext>
            </a:extLst>
          </p:cNvPr>
          <p:cNvSpPr txBox="1"/>
          <p:nvPr/>
        </p:nvSpPr>
        <p:spPr>
          <a:xfrm>
            <a:off x="2321687" y="9832952"/>
            <a:ext cx="12513426" cy="2047484"/>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 Business professionals like you connecting to share advice. Business professionals like you connecting to share advice. Business professionals like you connecting to share advice.</a:t>
            </a:r>
          </a:p>
        </p:txBody>
      </p:sp>
      <p:sp>
        <p:nvSpPr>
          <p:cNvPr id="18" name="CuadroTexto 350">
            <a:extLst>
              <a:ext uri="{FF2B5EF4-FFF2-40B4-BE49-F238E27FC236}">
                <a16:creationId xmlns:a16="http://schemas.microsoft.com/office/drawing/2014/main" id="{3DA0869C-DC05-B041-A930-67C34DB247B5}"/>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9" name="CuadroTexto 351">
            <a:extLst>
              <a:ext uri="{FF2B5EF4-FFF2-40B4-BE49-F238E27FC236}">
                <a16:creationId xmlns:a16="http://schemas.microsoft.com/office/drawing/2014/main" id="{AED8F0C6-9136-3F4C-B68E-6CB9E185773E}"/>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1" name="Rectangle 45">
            <a:extLst>
              <a:ext uri="{FF2B5EF4-FFF2-40B4-BE49-F238E27FC236}">
                <a16:creationId xmlns:a16="http://schemas.microsoft.com/office/drawing/2014/main" id="{A145BD3C-8446-BD48-BBB8-045CE6414B1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0" name="TextBox 19">
            <a:extLst>
              <a:ext uri="{FF2B5EF4-FFF2-40B4-BE49-F238E27FC236}">
                <a16:creationId xmlns:a16="http://schemas.microsoft.com/office/drawing/2014/main" id="{CCF11D74-94C8-2E42-9E70-BA3AE81CBA76}"/>
              </a:ext>
            </a:extLst>
          </p:cNvPr>
          <p:cNvSpPr txBox="1"/>
          <p:nvPr/>
        </p:nvSpPr>
        <p:spPr>
          <a:xfrm>
            <a:off x="2321685" y="4500876"/>
            <a:ext cx="2102255"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Finance</a:t>
            </a:r>
          </a:p>
        </p:txBody>
      </p:sp>
      <p:sp>
        <p:nvSpPr>
          <p:cNvPr id="22" name="CuadroTexto 350">
            <a:extLst>
              <a:ext uri="{FF2B5EF4-FFF2-40B4-BE49-F238E27FC236}">
                <a16:creationId xmlns:a16="http://schemas.microsoft.com/office/drawing/2014/main" id="{33510A22-133A-2E42-9789-154543639D24}"/>
              </a:ext>
            </a:extLst>
          </p:cNvPr>
          <p:cNvSpPr txBox="1"/>
          <p:nvPr/>
        </p:nvSpPr>
        <p:spPr>
          <a:xfrm>
            <a:off x="5269312" y="4475549"/>
            <a:ext cx="1944763" cy="830997"/>
          </a:xfrm>
          <a:prstGeom prst="rect">
            <a:avLst/>
          </a:prstGeom>
          <a:noFill/>
        </p:spPr>
        <p:txBody>
          <a:bodyPr wrap="none" rtlCol="0">
            <a:spAutoFit/>
          </a:bodyPr>
          <a:lstStyle/>
          <a:p>
            <a:r>
              <a:rPr lang="en-US" sz="4800" dirty="0">
                <a:solidFill>
                  <a:schemeClr val="tx2"/>
                </a:solidFill>
                <a:latin typeface="Century Gothic" panose="020B0502020202020204" pitchFamily="34" charset="0"/>
                <a:ea typeface="Lato Heavy" charset="0"/>
                <a:cs typeface="Poppins" pitchFamily="2" charset="77"/>
              </a:rPr>
              <a:t>$1.5M</a:t>
            </a:r>
          </a:p>
        </p:txBody>
      </p:sp>
      <p:sp>
        <p:nvSpPr>
          <p:cNvPr id="23" name="TextBox 22">
            <a:extLst>
              <a:ext uri="{FF2B5EF4-FFF2-40B4-BE49-F238E27FC236}">
                <a16:creationId xmlns:a16="http://schemas.microsoft.com/office/drawing/2014/main" id="{80B4976C-95BA-974D-A5E0-634BECF24FA3}"/>
              </a:ext>
            </a:extLst>
          </p:cNvPr>
          <p:cNvSpPr txBox="1"/>
          <p:nvPr/>
        </p:nvSpPr>
        <p:spPr>
          <a:xfrm>
            <a:off x="2321685" y="6365800"/>
            <a:ext cx="2102255"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Risk</a:t>
            </a:r>
          </a:p>
        </p:txBody>
      </p:sp>
      <p:sp>
        <p:nvSpPr>
          <p:cNvPr id="24" name="CuadroTexto 350">
            <a:extLst>
              <a:ext uri="{FF2B5EF4-FFF2-40B4-BE49-F238E27FC236}">
                <a16:creationId xmlns:a16="http://schemas.microsoft.com/office/drawing/2014/main" id="{2448667C-593D-6043-9128-5F020D8B0EE0}"/>
              </a:ext>
            </a:extLst>
          </p:cNvPr>
          <p:cNvSpPr txBox="1"/>
          <p:nvPr/>
        </p:nvSpPr>
        <p:spPr>
          <a:xfrm>
            <a:off x="5269312" y="6343280"/>
            <a:ext cx="1433406" cy="830997"/>
          </a:xfrm>
          <a:prstGeom prst="rect">
            <a:avLst/>
          </a:prstGeom>
          <a:noFill/>
        </p:spPr>
        <p:txBody>
          <a:bodyPr wrap="none" rtlCol="0">
            <a:spAutoFit/>
          </a:bodyPr>
          <a:lstStyle/>
          <a:p>
            <a:r>
              <a:rPr lang="en-US" sz="4800" dirty="0">
                <a:solidFill>
                  <a:schemeClr val="tx2"/>
                </a:solidFill>
                <a:latin typeface="Century Gothic" panose="020B0502020202020204" pitchFamily="34" charset="0"/>
                <a:ea typeface="Lato Heavy" charset="0"/>
                <a:cs typeface="Poppins" pitchFamily="2" charset="77"/>
              </a:rPr>
              <a:t>$2M</a:t>
            </a:r>
          </a:p>
        </p:txBody>
      </p:sp>
      <p:sp>
        <p:nvSpPr>
          <p:cNvPr id="25" name="TextBox 24">
            <a:extLst>
              <a:ext uri="{FF2B5EF4-FFF2-40B4-BE49-F238E27FC236}">
                <a16:creationId xmlns:a16="http://schemas.microsoft.com/office/drawing/2014/main" id="{1BA44241-72C0-AF44-AB14-8D4A5BC32154}"/>
              </a:ext>
            </a:extLst>
          </p:cNvPr>
          <p:cNvSpPr txBox="1"/>
          <p:nvPr/>
        </p:nvSpPr>
        <p:spPr>
          <a:xfrm>
            <a:off x="2321685" y="8292808"/>
            <a:ext cx="2798603"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Lato" panose="020F0502020204030203" pitchFamily="34" charset="0"/>
                <a:cs typeface="Poppins Medium" pitchFamily="2" charset="77"/>
              </a:rPr>
              <a:t>Investment</a:t>
            </a:r>
          </a:p>
        </p:txBody>
      </p:sp>
      <p:sp>
        <p:nvSpPr>
          <p:cNvPr id="26" name="CuadroTexto 350">
            <a:extLst>
              <a:ext uri="{FF2B5EF4-FFF2-40B4-BE49-F238E27FC236}">
                <a16:creationId xmlns:a16="http://schemas.microsoft.com/office/drawing/2014/main" id="{5ECB6366-E46C-4A4B-AF03-AADD08CD832D}"/>
              </a:ext>
            </a:extLst>
          </p:cNvPr>
          <p:cNvSpPr txBox="1"/>
          <p:nvPr/>
        </p:nvSpPr>
        <p:spPr>
          <a:xfrm>
            <a:off x="5269312" y="8167419"/>
            <a:ext cx="1944763" cy="830997"/>
          </a:xfrm>
          <a:prstGeom prst="rect">
            <a:avLst/>
          </a:prstGeom>
          <a:noFill/>
        </p:spPr>
        <p:txBody>
          <a:bodyPr wrap="none" rtlCol="0">
            <a:spAutoFit/>
          </a:bodyPr>
          <a:lstStyle/>
          <a:p>
            <a:r>
              <a:rPr lang="en-US" sz="4800" dirty="0">
                <a:solidFill>
                  <a:schemeClr val="tx2"/>
                </a:solidFill>
                <a:latin typeface="Century Gothic" panose="020B0502020202020204" pitchFamily="34" charset="0"/>
                <a:ea typeface="Lato Heavy" charset="0"/>
                <a:cs typeface="Poppins" pitchFamily="2" charset="77"/>
              </a:rPr>
              <a:t>$2.1M</a:t>
            </a:r>
          </a:p>
        </p:txBody>
      </p:sp>
      <p:grpSp>
        <p:nvGrpSpPr>
          <p:cNvPr id="35" name="Group 34">
            <a:extLst>
              <a:ext uri="{FF2B5EF4-FFF2-40B4-BE49-F238E27FC236}">
                <a16:creationId xmlns:a16="http://schemas.microsoft.com/office/drawing/2014/main" id="{773901F2-C2D0-BB47-97E9-647A63A1A7C8}"/>
              </a:ext>
            </a:extLst>
          </p:cNvPr>
          <p:cNvGrpSpPr/>
          <p:nvPr/>
        </p:nvGrpSpPr>
        <p:grpSpPr>
          <a:xfrm>
            <a:off x="15679238" y="4900746"/>
            <a:ext cx="6434383" cy="2455043"/>
            <a:chOff x="17112034" y="6594601"/>
            <a:chExt cx="6434383" cy="2455043"/>
          </a:xfrm>
        </p:grpSpPr>
        <p:grpSp>
          <p:nvGrpSpPr>
            <p:cNvPr id="36" name="Group 35">
              <a:extLst>
                <a:ext uri="{FF2B5EF4-FFF2-40B4-BE49-F238E27FC236}">
                  <a16:creationId xmlns:a16="http://schemas.microsoft.com/office/drawing/2014/main" id="{160FAE0D-07BE-CB46-B622-3ECBA672C9BC}"/>
                </a:ext>
              </a:extLst>
            </p:cNvPr>
            <p:cNvGrpSpPr/>
            <p:nvPr/>
          </p:nvGrpSpPr>
          <p:grpSpPr>
            <a:xfrm>
              <a:off x="17819729" y="6783654"/>
              <a:ext cx="4520429" cy="2265990"/>
              <a:chOff x="1885950" y="5205413"/>
              <a:chExt cx="3727450" cy="1868487"/>
            </a:xfrm>
          </p:grpSpPr>
          <p:sp>
            <p:nvSpPr>
              <p:cNvPr id="51" name="Freeform 1">
                <a:extLst>
                  <a:ext uri="{FF2B5EF4-FFF2-40B4-BE49-F238E27FC236}">
                    <a16:creationId xmlns:a16="http://schemas.microsoft.com/office/drawing/2014/main" id="{AC99B32C-3285-3F4C-B308-8CF2E27D5D6E}"/>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2">
                  <a:lumMod val="60000"/>
                  <a:lumOff val="4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52" name="Freeform 2">
                <a:extLst>
                  <a:ext uri="{FF2B5EF4-FFF2-40B4-BE49-F238E27FC236}">
                    <a16:creationId xmlns:a16="http://schemas.microsoft.com/office/drawing/2014/main" id="{EE61CBC7-BCFE-EC46-B75B-37468CCAD2EC}"/>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2">
                  <a:lumMod val="40000"/>
                  <a:lumOff val="6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53" name="Freeform 3">
                <a:extLst>
                  <a:ext uri="{FF2B5EF4-FFF2-40B4-BE49-F238E27FC236}">
                    <a16:creationId xmlns:a16="http://schemas.microsoft.com/office/drawing/2014/main" id="{F60B6BF4-23A6-D44F-BB39-E421C1A0EF2E}"/>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2"/>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54" name="Freeform 4">
                <a:extLst>
                  <a:ext uri="{FF2B5EF4-FFF2-40B4-BE49-F238E27FC236}">
                    <a16:creationId xmlns:a16="http://schemas.microsoft.com/office/drawing/2014/main" id="{73C08A94-AB71-0646-8FFB-F8C1A6D0941A}"/>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2">
                  <a:lumMod val="20000"/>
                  <a:lumOff val="8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grpSp>
        <p:grpSp>
          <p:nvGrpSpPr>
            <p:cNvPr id="37" name="Group 36">
              <a:extLst>
                <a:ext uri="{FF2B5EF4-FFF2-40B4-BE49-F238E27FC236}">
                  <a16:creationId xmlns:a16="http://schemas.microsoft.com/office/drawing/2014/main" id="{F37E991F-4B0A-2C47-82B5-FDD720E364DC}"/>
                </a:ext>
              </a:extLst>
            </p:cNvPr>
            <p:cNvGrpSpPr/>
            <p:nvPr/>
          </p:nvGrpSpPr>
          <p:grpSpPr>
            <a:xfrm rot="17035031">
              <a:off x="19018495" y="7557089"/>
              <a:ext cx="751136" cy="1880028"/>
              <a:chOff x="8215469" y="4334182"/>
              <a:chExt cx="1001485" cy="2506628"/>
            </a:xfrm>
            <a:solidFill>
              <a:schemeClr val="tx1"/>
            </a:solidFill>
          </p:grpSpPr>
          <p:sp>
            <p:nvSpPr>
              <p:cNvPr id="46" name="Rounded Rectangle 45">
                <a:extLst>
                  <a:ext uri="{FF2B5EF4-FFF2-40B4-BE49-F238E27FC236}">
                    <a16:creationId xmlns:a16="http://schemas.microsoft.com/office/drawing/2014/main" id="{FC5731EF-1A28-F84B-9142-95B1D54BAEBB}"/>
                  </a:ext>
                </a:extLst>
              </p:cNvPr>
              <p:cNvSpPr/>
              <p:nvPr/>
            </p:nvSpPr>
            <p:spPr>
              <a:xfrm>
                <a:off x="8481683" y="4702630"/>
                <a:ext cx="469059" cy="21381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50" name="Chevron 49">
                <a:extLst>
                  <a:ext uri="{FF2B5EF4-FFF2-40B4-BE49-F238E27FC236}">
                    <a16:creationId xmlns:a16="http://schemas.microsoft.com/office/drawing/2014/main" id="{648E0178-B963-CE45-BE1D-FC9DEBD07963}"/>
                  </a:ext>
                </a:extLst>
              </p:cNvPr>
              <p:cNvSpPr/>
              <p:nvPr/>
            </p:nvSpPr>
            <p:spPr>
              <a:xfrm rot="16200000">
                <a:off x="8215469" y="4334182"/>
                <a:ext cx="1001485" cy="100148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Century Gothic" panose="020B0502020202020204" pitchFamily="34" charset="0"/>
                </a:endParaRPr>
              </a:p>
            </p:txBody>
          </p:sp>
        </p:grpSp>
        <p:sp>
          <p:nvSpPr>
            <p:cNvPr id="39" name="TextBox 38">
              <a:extLst>
                <a:ext uri="{FF2B5EF4-FFF2-40B4-BE49-F238E27FC236}">
                  <a16:creationId xmlns:a16="http://schemas.microsoft.com/office/drawing/2014/main" id="{D19EB283-5D02-C343-9411-CEEB920D639E}"/>
                </a:ext>
              </a:extLst>
            </p:cNvPr>
            <p:cNvSpPr txBox="1"/>
            <p:nvPr/>
          </p:nvSpPr>
          <p:spPr>
            <a:xfrm>
              <a:off x="17112034" y="8097021"/>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Low</a:t>
              </a:r>
            </a:p>
          </p:txBody>
        </p:sp>
        <p:sp>
          <p:nvSpPr>
            <p:cNvPr id="42" name="TextBox 41">
              <a:extLst>
                <a:ext uri="{FF2B5EF4-FFF2-40B4-BE49-F238E27FC236}">
                  <a16:creationId xmlns:a16="http://schemas.microsoft.com/office/drawing/2014/main" id="{6A8136EB-A565-AB4A-A079-ACD6B038A01F}"/>
                </a:ext>
              </a:extLst>
            </p:cNvPr>
            <p:cNvSpPr txBox="1"/>
            <p:nvPr/>
          </p:nvSpPr>
          <p:spPr>
            <a:xfrm>
              <a:off x="17606265" y="6627943"/>
              <a:ext cx="1534857" cy="461665"/>
            </a:xfrm>
            <a:prstGeom prst="rect">
              <a:avLst/>
            </a:prstGeom>
            <a:noFill/>
            <a:ln>
              <a:noFill/>
            </a:ln>
          </p:spPr>
          <p:txBody>
            <a:bodyPr wrap="square" rtlCol="0">
              <a:spAutoFit/>
            </a:bodyPr>
            <a:lstStyle/>
            <a:p>
              <a:pPr algn="ctr"/>
              <a:r>
                <a:rPr lang="en-US" sz="2400" dirty="0">
                  <a:latin typeface="Century Gothic" panose="020B0502020202020204" pitchFamily="34" charset="0"/>
                  <a:ea typeface="Lato" panose="020F0502020204030203" pitchFamily="34" charset="0"/>
                  <a:cs typeface="Lato" panose="020F0502020204030203" pitchFamily="34" charset="0"/>
                </a:rPr>
                <a:t>Medium</a:t>
              </a:r>
            </a:p>
          </p:txBody>
        </p:sp>
        <p:sp>
          <p:nvSpPr>
            <p:cNvPr id="43" name="TextBox 42">
              <a:extLst>
                <a:ext uri="{FF2B5EF4-FFF2-40B4-BE49-F238E27FC236}">
                  <a16:creationId xmlns:a16="http://schemas.microsoft.com/office/drawing/2014/main" id="{FBFCDA34-F61C-9346-975C-EE5B586A90F7}"/>
                </a:ext>
              </a:extLst>
            </p:cNvPr>
            <p:cNvSpPr txBox="1"/>
            <p:nvPr/>
          </p:nvSpPr>
          <p:spPr>
            <a:xfrm>
              <a:off x="21546737" y="6594601"/>
              <a:ext cx="1734858" cy="830997"/>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Medium </a:t>
              </a:r>
            </a:p>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sp>
          <p:nvSpPr>
            <p:cNvPr id="44" name="TextBox 43">
              <a:extLst>
                <a:ext uri="{FF2B5EF4-FFF2-40B4-BE49-F238E27FC236}">
                  <a16:creationId xmlns:a16="http://schemas.microsoft.com/office/drawing/2014/main" id="{C1CE38CF-AAE3-E346-B716-55083C30B391}"/>
                </a:ext>
              </a:extLst>
            </p:cNvPr>
            <p:cNvSpPr txBox="1"/>
            <p:nvPr/>
          </p:nvSpPr>
          <p:spPr>
            <a:xfrm>
              <a:off x="22340158" y="8097021"/>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grpSp>
      <p:grpSp>
        <p:nvGrpSpPr>
          <p:cNvPr id="56" name="Group 55">
            <a:extLst>
              <a:ext uri="{FF2B5EF4-FFF2-40B4-BE49-F238E27FC236}">
                <a16:creationId xmlns:a16="http://schemas.microsoft.com/office/drawing/2014/main" id="{BE53B50D-2B90-2D48-BA81-D9A0348AB828}"/>
              </a:ext>
            </a:extLst>
          </p:cNvPr>
          <p:cNvGrpSpPr/>
          <p:nvPr/>
        </p:nvGrpSpPr>
        <p:grpSpPr>
          <a:xfrm>
            <a:off x="15679238" y="8734242"/>
            <a:ext cx="6434383" cy="2455043"/>
            <a:chOff x="17112034" y="6594601"/>
            <a:chExt cx="6434383" cy="2455043"/>
          </a:xfrm>
        </p:grpSpPr>
        <p:grpSp>
          <p:nvGrpSpPr>
            <p:cNvPr id="57" name="Group 56">
              <a:extLst>
                <a:ext uri="{FF2B5EF4-FFF2-40B4-BE49-F238E27FC236}">
                  <a16:creationId xmlns:a16="http://schemas.microsoft.com/office/drawing/2014/main" id="{14608221-38B0-0A44-968C-62B678C8A3CE}"/>
                </a:ext>
              </a:extLst>
            </p:cNvPr>
            <p:cNvGrpSpPr/>
            <p:nvPr/>
          </p:nvGrpSpPr>
          <p:grpSpPr>
            <a:xfrm>
              <a:off x="17819729" y="6783654"/>
              <a:ext cx="4520429" cy="2265990"/>
              <a:chOff x="1885950" y="5205413"/>
              <a:chExt cx="3727450" cy="1868487"/>
            </a:xfrm>
          </p:grpSpPr>
          <p:sp>
            <p:nvSpPr>
              <p:cNvPr id="65" name="Freeform 1">
                <a:extLst>
                  <a:ext uri="{FF2B5EF4-FFF2-40B4-BE49-F238E27FC236}">
                    <a16:creationId xmlns:a16="http://schemas.microsoft.com/office/drawing/2014/main" id="{E0415E17-0D0D-1A47-841B-C95304844E65}"/>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3">
                  <a:lumMod val="60000"/>
                  <a:lumOff val="4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66" name="Freeform 2">
                <a:extLst>
                  <a:ext uri="{FF2B5EF4-FFF2-40B4-BE49-F238E27FC236}">
                    <a16:creationId xmlns:a16="http://schemas.microsoft.com/office/drawing/2014/main" id="{A43AFFCB-8890-1546-8F5C-6D65682D795E}"/>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3">
                  <a:lumMod val="40000"/>
                  <a:lumOff val="6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67" name="Freeform 3">
                <a:extLst>
                  <a:ext uri="{FF2B5EF4-FFF2-40B4-BE49-F238E27FC236}">
                    <a16:creationId xmlns:a16="http://schemas.microsoft.com/office/drawing/2014/main" id="{528953C8-B364-5743-B7D1-00D8B0B240A0}"/>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3"/>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68" name="Freeform 4">
                <a:extLst>
                  <a:ext uri="{FF2B5EF4-FFF2-40B4-BE49-F238E27FC236}">
                    <a16:creationId xmlns:a16="http://schemas.microsoft.com/office/drawing/2014/main" id="{D3A8D8B4-D2A8-2344-A2B1-1B9B28DBCC55}"/>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3">
                  <a:lumMod val="20000"/>
                  <a:lumOff val="8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grpSp>
        <p:grpSp>
          <p:nvGrpSpPr>
            <p:cNvPr id="58" name="Group 57">
              <a:extLst>
                <a:ext uri="{FF2B5EF4-FFF2-40B4-BE49-F238E27FC236}">
                  <a16:creationId xmlns:a16="http://schemas.microsoft.com/office/drawing/2014/main" id="{DF366454-A5E9-3345-B296-ACADF45A0914}"/>
                </a:ext>
              </a:extLst>
            </p:cNvPr>
            <p:cNvGrpSpPr/>
            <p:nvPr/>
          </p:nvGrpSpPr>
          <p:grpSpPr>
            <a:xfrm rot="17035031">
              <a:off x="19018495" y="7557089"/>
              <a:ext cx="751136" cy="1880028"/>
              <a:chOff x="8215469" y="4334182"/>
              <a:chExt cx="1001485" cy="2506628"/>
            </a:xfrm>
            <a:solidFill>
              <a:schemeClr val="tx1"/>
            </a:solidFill>
          </p:grpSpPr>
          <p:sp>
            <p:nvSpPr>
              <p:cNvPr id="63" name="Rounded Rectangle 62">
                <a:extLst>
                  <a:ext uri="{FF2B5EF4-FFF2-40B4-BE49-F238E27FC236}">
                    <a16:creationId xmlns:a16="http://schemas.microsoft.com/office/drawing/2014/main" id="{F37DB1E9-7C93-D245-B387-DBB6EB3E2276}"/>
                  </a:ext>
                </a:extLst>
              </p:cNvPr>
              <p:cNvSpPr/>
              <p:nvPr/>
            </p:nvSpPr>
            <p:spPr>
              <a:xfrm>
                <a:off x="8481683" y="4702630"/>
                <a:ext cx="469059" cy="21381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64" name="Chevron 63">
                <a:extLst>
                  <a:ext uri="{FF2B5EF4-FFF2-40B4-BE49-F238E27FC236}">
                    <a16:creationId xmlns:a16="http://schemas.microsoft.com/office/drawing/2014/main" id="{E47DD60E-5263-B342-8254-2701F459A83C}"/>
                  </a:ext>
                </a:extLst>
              </p:cNvPr>
              <p:cNvSpPr/>
              <p:nvPr/>
            </p:nvSpPr>
            <p:spPr>
              <a:xfrm rot="16200000">
                <a:off x="8215469" y="4334182"/>
                <a:ext cx="1001485" cy="100148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Century Gothic" panose="020B0502020202020204" pitchFamily="34" charset="0"/>
                </a:endParaRPr>
              </a:p>
            </p:txBody>
          </p:sp>
        </p:grpSp>
        <p:sp>
          <p:nvSpPr>
            <p:cNvPr id="59" name="TextBox 58">
              <a:extLst>
                <a:ext uri="{FF2B5EF4-FFF2-40B4-BE49-F238E27FC236}">
                  <a16:creationId xmlns:a16="http://schemas.microsoft.com/office/drawing/2014/main" id="{9F6FC9DA-AF7D-F642-B69A-5099F8329D14}"/>
                </a:ext>
              </a:extLst>
            </p:cNvPr>
            <p:cNvSpPr txBox="1"/>
            <p:nvPr/>
          </p:nvSpPr>
          <p:spPr>
            <a:xfrm>
              <a:off x="17112034" y="8097021"/>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Low</a:t>
              </a:r>
            </a:p>
          </p:txBody>
        </p:sp>
        <p:sp>
          <p:nvSpPr>
            <p:cNvPr id="60" name="TextBox 59">
              <a:extLst>
                <a:ext uri="{FF2B5EF4-FFF2-40B4-BE49-F238E27FC236}">
                  <a16:creationId xmlns:a16="http://schemas.microsoft.com/office/drawing/2014/main" id="{73939CFD-DCA4-4547-94A3-B8DC525FC008}"/>
                </a:ext>
              </a:extLst>
            </p:cNvPr>
            <p:cNvSpPr txBox="1"/>
            <p:nvPr/>
          </p:nvSpPr>
          <p:spPr>
            <a:xfrm>
              <a:off x="17606265" y="6627943"/>
              <a:ext cx="1534857" cy="461665"/>
            </a:xfrm>
            <a:prstGeom prst="rect">
              <a:avLst/>
            </a:prstGeom>
            <a:noFill/>
            <a:ln>
              <a:noFill/>
            </a:ln>
          </p:spPr>
          <p:txBody>
            <a:bodyPr wrap="square" rtlCol="0">
              <a:spAutoFit/>
            </a:bodyPr>
            <a:lstStyle/>
            <a:p>
              <a:pPr algn="ctr"/>
              <a:r>
                <a:rPr lang="en-US" sz="2400" dirty="0">
                  <a:latin typeface="Century Gothic" panose="020B0502020202020204" pitchFamily="34" charset="0"/>
                  <a:ea typeface="Lato" panose="020F0502020204030203" pitchFamily="34" charset="0"/>
                  <a:cs typeface="Lato" panose="020F0502020204030203" pitchFamily="34" charset="0"/>
                </a:rPr>
                <a:t>Medium</a:t>
              </a:r>
            </a:p>
          </p:txBody>
        </p:sp>
        <p:sp>
          <p:nvSpPr>
            <p:cNvPr id="61" name="TextBox 60">
              <a:extLst>
                <a:ext uri="{FF2B5EF4-FFF2-40B4-BE49-F238E27FC236}">
                  <a16:creationId xmlns:a16="http://schemas.microsoft.com/office/drawing/2014/main" id="{4EFDFFFC-064A-FD44-8B26-98F2294FDB33}"/>
                </a:ext>
              </a:extLst>
            </p:cNvPr>
            <p:cNvSpPr txBox="1"/>
            <p:nvPr/>
          </p:nvSpPr>
          <p:spPr>
            <a:xfrm>
              <a:off x="21546737" y="6594601"/>
              <a:ext cx="1734858" cy="830997"/>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Medium </a:t>
              </a:r>
            </a:p>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sp>
          <p:nvSpPr>
            <p:cNvPr id="62" name="TextBox 61">
              <a:extLst>
                <a:ext uri="{FF2B5EF4-FFF2-40B4-BE49-F238E27FC236}">
                  <a16:creationId xmlns:a16="http://schemas.microsoft.com/office/drawing/2014/main" id="{C5E1A6D3-19AB-C546-A3AD-179B27F1FDE5}"/>
                </a:ext>
              </a:extLst>
            </p:cNvPr>
            <p:cNvSpPr txBox="1"/>
            <p:nvPr/>
          </p:nvSpPr>
          <p:spPr>
            <a:xfrm>
              <a:off x="22340158" y="8097021"/>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grpSp>
    </p:spTree>
    <p:extLst>
      <p:ext uri="{BB962C8B-B14F-4D97-AF65-F5344CB8AC3E}">
        <p14:creationId xmlns:p14="http://schemas.microsoft.com/office/powerpoint/2010/main" val="3022160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745E82F-3D6C-2647-ADA4-2582E4C4F35E}"/>
              </a:ext>
            </a:extLst>
          </p:cNvPr>
          <p:cNvSpPr/>
          <p:nvPr/>
        </p:nvSpPr>
        <p:spPr>
          <a:xfrm>
            <a:off x="1371600" y="8210031"/>
            <a:ext cx="21564600" cy="4034826"/>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8" name="Rectangle 27">
            <a:extLst>
              <a:ext uri="{FF2B5EF4-FFF2-40B4-BE49-F238E27FC236}">
                <a16:creationId xmlns:a16="http://schemas.microsoft.com/office/drawing/2014/main" id="{7697B1F9-228F-ED4F-9A37-31F0CEC043E3}"/>
              </a:ext>
            </a:extLst>
          </p:cNvPr>
          <p:cNvSpPr/>
          <p:nvPr/>
        </p:nvSpPr>
        <p:spPr>
          <a:xfrm>
            <a:off x="1371600" y="3866631"/>
            <a:ext cx="21564600" cy="4034826"/>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CuadroTexto 350">
            <a:extLst>
              <a:ext uri="{FF2B5EF4-FFF2-40B4-BE49-F238E27FC236}">
                <a16:creationId xmlns:a16="http://schemas.microsoft.com/office/drawing/2014/main" id="{A4D8F984-3D2D-5D49-8683-87881ED42B54}"/>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25" name="CuadroTexto 351">
            <a:extLst>
              <a:ext uri="{FF2B5EF4-FFF2-40B4-BE49-F238E27FC236}">
                <a16:creationId xmlns:a16="http://schemas.microsoft.com/office/drawing/2014/main" id="{CE8748F9-7D1B-554D-AAF8-5091F5F27CA2}"/>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6" name="Rectangle 45">
            <a:extLst>
              <a:ext uri="{FF2B5EF4-FFF2-40B4-BE49-F238E27FC236}">
                <a16:creationId xmlns:a16="http://schemas.microsoft.com/office/drawing/2014/main" id="{2D3B3F22-6813-2045-861A-ADA465B53EA1}"/>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27" name="Chart 26">
            <a:extLst>
              <a:ext uri="{FF2B5EF4-FFF2-40B4-BE49-F238E27FC236}">
                <a16:creationId xmlns:a16="http://schemas.microsoft.com/office/drawing/2014/main" id="{C9E9F885-DB13-C14E-878D-80070F30FA78}"/>
              </a:ext>
            </a:extLst>
          </p:cNvPr>
          <p:cNvGraphicFramePr/>
          <p:nvPr>
            <p:extLst>
              <p:ext uri="{D42A27DB-BD31-4B8C-83A1-F6EECF244321}">
                <p14:modId xmlns:p14="http://schemas.microsoft.com/office/powerpoint/2010/main" val="3308759319"/>
              </p:ext>
            </p:extLst>
          </p:nvPr>
        </p:nvGraphicFramePr>
        <p:xfrm>
          <a:off x="7435515" y="4543606"/>
          <a:ext cx="15087601" cy="2621725"/>
        </p:xfrm>
        <a:graphic>
          <a:graphicData uri="http://schemas.openxmlformats.org/drawingml/2006/chart">
            <c:chart xmlns:c="http://schemas.openxmlformats.org/drawingml/2006/chart" xmlns:r="http://schemas.openxmlformats.org/officeDocument/2006/relationships" r:id="rId2"/>
          </a:graphicData>
        </a:graphic>
      </p:graphicFrame>
      <p:sp>
        <p:nvSpPr>
          <p:cNvPr id="29" name="TextBox 28">
            <a:extLst>
              <a:ext uri="{FF2B5EF4-FFF2-40B4-BE49-F238E27FC236}">
                <a16:creationId xmlns:a16="http://schemas.microsoft.com/office/drawing/2014/main" id="{964368EB-3823-2E44-A2D7-D883421898C0}"/>
              </a:ext>
            </a:extLst>
          </p:cNvPr>
          <p:cNvSpPr txBox="1"/>
          <p:nvPr/>
        </p:nvSpPr>
        <p:spPr>
          <a:xfrm>
            <a:off x="2421655" y="5208234"/>
            <a:ext cx="457200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Competitive Risk</a:t>
            </a:r>
          </a:p>
        </p:txBody>
      </p:sp>
      <p:sp>
        <p:nvSpPr>
          <p:cNvPr id="30" name="TextBox 29">
            <a:extLst>
              <a:ext uri="{FF2B5EF4-FFF2-40B4-BE49-F238E27FC236}">
                <a16:creationId xmlns:a16="http://schemas.microsoft.com/office/drawing/2014/main" id="{947E950E-EB81-804D-94DD-7583DEE759B7}"/>
              </a:ext>
            </a:extLst>
          </p:cNvPr>
          <p:cNvSpPr txBox="1"/>
          <p:nvPr/>
        </p:nvSpPr>
        <p:spPr>
          <a:xfrm>
            <a:off x="2421655" y="4284905"/>
            <a:ext cx="4572000" cy="1015663"/>
          </a:xfrm>
          <a:prstGeom prst="rect">
            <a:avLst/>
          </a:prstGeom>
          <a:noFill/>
        </p:spPr>
        <p:txBody>
          <a:bodyPr wrap="square" rtlCol="0">
            <a:spAutoFit/>
          </a:bodyPr>
          <a:lstStyle/>
          <a:p>
            <a:pPr algn="ctr"/>
            <a:r>
              <a:rPr lang="en-US" sz="6000" b="1" dirty="0">
                <a:solidFill>
                  <a:schemeClr val="tx2"/>
                </a:solidFill>
                <a:latin typeface="Century Gothic" panose="020B0502020202020204" pitchFamily="34" charset="0"/>
                <a:ea typeface="Lato" panose="020F0502020204030203" pitchFamily="34" charset="0"/>
                <a:cs typeface="Poppins Medium" pitchFamily="2" charset="77"/>
              </a:rPr>
              <a:t>+68%</a:t>
            </a:r>
          </a:p>
        </p:txBody>
      </p:sp>
      <p:graphicFrame>
        <p:nvGraphicFramePr>
          <p:cNvPr id="41" name="Chart 40">
            <a:extLst>
              <a:ext uri="{FF2B5EF4-FFF2-40B4-BE49-F238E27FC236}">
                <a16:creationId xmlns:a16="http://schemas.microsoft.com/office/drawing/2014/main" id="{17967739-4505-D54F-B980-7E7837805418}"/>
              </a:ext>
            </a:extLst>
          </p:cNvPr>
          <p:cNvGraphicFramePr/>
          <p:nvPr>
            <p:extLst>
              <p:ext uri="{D42A27DB-BD31-4B8C-83A1-F6EECF244321}">
                <p14:modId xmlns:p14="http://schemas.microsoft.com/office/powerpoint/2010/main" val="1500925672"/>
              </p:ext>
            </p:extLst>
          </p:nvPr>
        </p:nvGraphicFramePr>
        <p:xfrm>
          <a:off x="7435515" y="8947164"/>
          <a:ext cx="15087601" cy="2621725"/>
        </p:xfrm>
        <a:graphic>
          <a:graphicData uri="http://schemas.openxmlformats.org/drawingml/2006/chart">
            <c:chart xmlns:c="http://schemas.openxmlformats.org/drawingml/2006/chart" xmlns:r="http://schemas.openxmlformats.org/officeDocument/2006/relationships" r:id="rId3"/>
          </a:graphicData>
        </a:graphic>
      </p:graphicFrame>
      <p:sp>
        <p:nvSpPr>
          <p:cNvPr id="44" name="TextBox 43">
            <a:extLst>
              <a:ext uri="{FF2B5EF4-FFF2-40B4-BE49-F238E27FC236}">
                <a16:creationId xmlns:a16="http://schemas.microsoft.com/office/drawing/2014/main" id="{1E9557B9-96D6-5444-BCBD-430E4CBCF907}"/>
              </a:ext>
            </a:extLst>
          </p:cNvPr>
          <p:cNvSpPr txBox="1"/>
          <p:nvPr/>
        </p:nvSpPr>
        <p:spPr>
          <a:xfrm>
            <a:off x="2758689" y="5913368"/>
            <a:ext cx="3954932" cy="1541640"/>
          </a:xfrm>
          <a:prstGeom prst="rect">
            <a:avLst/>
          </a:prstGeom>
          <a:noFill/>
        </p:spPr>
        <p:txBody>
          <a:bodyPr wrap="square" rtlCol="0">
            <a:spAutoFit/>
          </a:bodyPr>
          <a:lstStyle/>
          <a:p>
            <a:pPr algn="ct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45" name="TextBox 44">
            <a:extLst>
              <a:ext uri="{FF2B5EF4-FFF2-40B4-BE49-F238E27FC236}">
                <a16:creationId xmlns:a16="http://schemas.microsoft.com/office/drawing/2014/main" id="{A7FEBE5E-D89D-DB41-83AE-5759401C7C0A}"/>
              </a:ext>
            </a:extLst>
          </p:cNvPr>
          <p:cNvSpPr txBox="1"/>
          <p:nvPr/>
        </p:nvSpPr>
        <p:spPr>
          <a:xfrm>
            <a:off x="2421655" y="9635855"/>
            <a:ext cx="457200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Lato" panose="020F0502020204030203" pitchFamily="34" charset="0"/>
                <a:cs typeface="Poppins Medium" pitchFamily="2" charset="77"/>
              </a:rPr>
              <a:t>Competitive Risk</a:t>
            </a:r>
          </a:p>
        </p:txBody>
      </p:sp>
      <p:sp>
        <p:nvSpPr>
          <p:cNvPr id="46" name="TextBox 45">
            <a:extLst>
              <a:ext uri="{FF2B5EF4-FFF2-40B4-BE49-F238E27FC236}">
                <a16:creationId xmlns:a16="http://schemas.microsoft.com/office/drawing/2014/main" id="{15BA6AE8-468E-9D49-8FD5-E76A3C3118A2}"/>
              </a:ext>
            </a:extLst>
          </p:cNvPr>
          <p:cNvSpPr txBox="1"/>
          <p:nvPr/>
        </p:nvSpPr>
        <p:spPr>
          <a:xfrm>
            <a:off x="2421655" y="8712526"/>
            <a:ext cx="4572000" cy="1015663"/>
          </a:xfrm>
          <a:prstGeom prst="rect">
            <a:avLst/>
          </a:prstGeom>
          <a:noFill/>
        </p:spPr>
        <p:txBody>
          <a:bodyPr wrap="square" rtlCol="0">
            <a:spAutoFit/>
          </a:bodyPr>
          <a:lstStyle/>
          <a:p>
            <a:pPr algn="ctr"/>
            <a:r>
              <a:rPr lang="en-US" sz="6000" b="1" dirty="0">
                <a:solidFill>
                  <a:schemeClr val="tx2"/>
                </a:solidFill>
                <a:latin typeface="Century Gothic" panose="020B0502020202020204" pitchFamily="34" charset="0"/>
                <a:ea typeface="Lato" panose="020F0502020204030203" pitchFamily="34" charset="0"/>
                <a:cs typeface="Poppins Medium" pitchFamily="2" charset="77"/>
              </a:rPr>
              <a:t>+32%</a:t>
            </a:r>
          </a:p>
        </p:txBody>
      </p:sp>
      <p:sp>
        <p:nvSpPr>
          <p:cNvPr id="47" name="TextBox 46">
            <a:extLst>
              <a:ext uri="{FF2B5EF4-FFF2-40B4-BE49-F238E27FC236}">
                <a16:creationId xmlns:a16="http://schemas.microsoft.com/office/drawing/2014/main" id="{8D8C2631-1637-EC46-BB4D-FAA68DAB6D3D}"/>
              </a:ext>
            </a:extLst>
          </p:cNvPr>
          <p:cNvSpPr txBox="1"/>
          <p:nvPr/>
        </p:nvSpPr>
        <p:spPr>
          <a:xfrm>
            <a:off x="2758689" y="10340989"/>
            <a:ext cx="3954932" cy="1541640"/>
          </a:xfrm>
          <a:prstGeom prst="rect">
            <a:avLst/>
          </a:prstGeom>
          <a:noFill/>
        </p:spPr>
        <p:txBody>
          <a:bodyPr wrap="square" rtlCol="0">
            <a:spAutoFit/>
          </a:bodyPr>
          <a:lstStyle/>
          <a:p>
            <a:pPr algn="ctr">
              <a:lnSpc>
                <a:spcPts val="3860"/>
              </a:lnSpc>
            </a:pPr>
            <a:r>
              <a:rPr lang="en-US" sz="26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Tree>
    <p:extLst>
      <p:ext uri="{BB962C8B-B14F-4D97-AF65-F5344CB8AC3E}">
        <p14:creationId xmlns:p14="http://schemas.microsoft.com/office/powerpoint/2010/main" val="423281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2A4F123-0885-4D45-BCA8-C13BC61DDD08}"/>
              </a:ext>
            </a:extLst>
          </p:cNvPr>
          <p:cNvSpPr/>
          <p:nvPr/>
        </p:nvSpPr>
        <p:spPr>
          <a:xfrm>
            <a:off x="3302000" y="6668914"/>
            <a:ext cx="8320211" cy="2752752"/>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0" name="Rectangle 39">
            <a:extLst>
              <a:ext uri="{FF2B5EF4-FFF2-40B4-BE49-F238E27FC236}">
                <a16:creationId xmlns:a16="http://schemas.microsoft.com/office/drawing/2014/main" id="{E96F3B43-0850-0740-8D7D-A1910EA960A9}"/>
              </a:ext>
            </a:extLst>
          </p:cNvPr>
          <p:cNvSpPr/>
          <p:nvPr/>
        </p:nvSpPr>
        <p:spPr>
          <a:xfrm>
            <a:off x="3302000" y="9691514"/>
            <a:ext cx="8320211" cy="2752752"/>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8" name="Rectangle 37">
            <a:extLst>
              <a:ext uri="{FF2B5EF4-FFF2-40B4-BE49-F238E27FC236}">
                <a16:creationId xmlns:a16="http://schemas.microsoft.com/office/drawing/2014/main" id="{A6274510-6885-364A-B720-290A32A2ECB4}"/>
              </a:ext>
            </a:extLst>
          </p:cNvPr>
          <p:cNvSpPr/>
          <p:nvPr/>
        </p:nvSpPr>
        <p:spPr>
          <a:xfrm>
            <a:off x="3302000" y="3722514"/>
            <a:ext cx="8320211" cy="2752752"/>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5" name="Rectangle 34">
            <a:extLst>
              <a:ext uri="{FF2B5EF4-FFF2-40B4-BE49-F238E27FC236}">
                <a16:creationId xmlns:a16="http://schemas.microsoft.com/office/drawing/2014/main" id="{23C2600B-1452-104E-A68C-762E48275072}"/>
              </a:ext>
            </a:extLst>
          </p:cNvPr>
          <p:cNvSpPr/>
          <p:nvPr/>
        </p:nvSpPr>
        <p:spPr>
          <a:xfrm>
            <a:off x="11817844" y="3708071"/>
            <a:ext cx="3609387" cy="872828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56" name="TextBox 55">
            <a:extLst>
              <a:ext uri="{FF2B5EF4-FFF2-40B4-BE49-F238E27FC236}">
                <a16:creationId xmlns:a16="http://schemas.microsoft.com/office/drawing/2014/main" id="{F409E84E-B1A3-2A46-BDA3-30C213BCF7A0}"/>
              </a:ext>
            </a:extLst>
          </p:cNvPr>
          <p:cNvSpPr txBox="1"/>
          <p:nvPr/>
        </p:nvSpPr>
        <p:spPr>
          <a:xfrm>
            <a:off x="15661213" y="5328660"/>
            <a:ext cx="5979587" cy="1067536"/>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57" name="TextBox 56">
            <a:extLst>
              <a:ext uri="{FF2B5EF4-FFF2-40B4-BE49-F238E27FC236}">
                <a16:creationId xmlns:a16="http://schemas.microsoft.com/office/drawing/2014/main" id="{BE2EC2C9-4F48-7243-8769-14ABAB18F67B}"/>
              </a:ext>
            </a:extLst>
          </p:cNvPr>
          <p:cNvSpPr txBox="1"/>
          <p:nvPr/>
        </p:nvSpPr>
        <p:spPr>
          <a:xfrm>
            <a:off x="15661212" y="7966033"/>
            <a:ext cx="5979587" cy="1067536"/>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59" name="TextBox 58">
            <a:extLst>
              <a:ext uri="{FF2B5EF4-FFF2-40B4-BE49-F238E27FC236}">
                <a16:creationId xmlns:a16="http://schemas.microsoft.com/office/drawing/2014/main" id="{2C009539-9B52-1941-BECC-8B47692F8736}"/>
              </a:ext>
            </a:extLst>
          </p:cNvPr>
          <p:cNvSpPr txBox="1"/>
          <p:nvPr/>
        </p:nvSpPr>
        <p:spPr>
          <a:xfrm>
            <a:off x="15661211" y="10714419"/>
            <a:ext cx="5979587" cy="1067536"/>
          </a:xfrm>
          <a:prstGeom prst="rect">
            <a:avLst/>
          </a:prstGeom>
          <a:noFill/>
        </p:spPr>
        <p:txBody>
          <a:bodyPr wrap="square" rtlCol="0">
            <a:spAutoFit/>
          </a:bodyPr>
          <a:lstStyle/>
          <a:p>
            <a:pPr>
              <a:lnSpc>
                <a:spcPts val="3860"/>
              </a:lnSpc>
            </a:pPr>
            <a:r>
              <a:rPr lang="en-US" sz="2800" dirty="0">
                <a:latin typeface="Century Gothic" panose="020B0502020202020204" pitchFamily="34" charset="0"/>
                <a:ea typeface="Lato Light" panose="020F0502020204030203" pitchFamily="34" charset="0"/>
                <a:cs typeface="Poppins Light" pitchFamily="2" charset="77"/>
              </a:rPr>
              <a:t>Business professionals like you connecting to share advice.</a:t>
            </a:r>
          </a:p>
        </p:txBody>
      </p:sp>
      <p:sp>
        <p:nvSpPr>
          <p:cNvPr id="28" name="Rectangle 27">
            <a:extLst>
              <a:ext uri="{FF2B5EF4-FFF2-40B4-BE49-F238E27FC236}">
                <a16:creationId xmlns:a16="http://schemas.microsoft.com/office/drawing/2014/main" id="{BBAF2274-E8A3-E34B-8D90-85E02D6F32ED}"/>
              </a:ext>
            </a:extLst>
          </p:cNvPr>
          <p:cNvSpPr/>
          <p:nvPr/>
        </p:nvSpPr>
        <p:spPr>
          <a:xfrm>
            <a:off x="12041187" y="9982549"/>
            <a:ext cx="3038011" cy="523220"/>
          </a:xfrm>
          <a:prstGeom prst="rect">
            <a:avLst/>
          </a:prstGeom>
        </p:spPr>
        <p:txBody>
          <a:bodyPr wrap="square">
            <a:spAutoFit/>
          </a:bodyPr>
          <a:lstStyle/>
          <a:p>
            <a:pPr algn="ctr"/>
            <a:r>
              <a:rPr lang="en-US" sz="2800" b="1" dirty="0">
                <a:solidFill>
                  <a:schemeClr val="tx2"/>
                </a:solidFill>
                <a:latin typeface="Century Gothic" panose="020B0502020202020204" pitchFamily="34" charset="0"/>
                <a:ea typeface="Roboto Medium" panose="02000000000000000000" pitchFamily="2" charset="0"/>
                <a:cs typeface="Montserrat" charset="0"/>
              </a:rPr>
              <a:t>Overview</a:t>
            </a:r>
          </a:p>
        </p:txBody>
      </p:sp>
      <p:sp>
        <p:nvSpPr>
          <p:cNvPr id="29" name="CuadroTexto 350">
            <a:extLst>
              <a:ext uri="{FF2B5EF4-FFF2-40B4-BE49-F238E27FC236}">
                <a16:creationId xmlns:a16="http://schemas.microsoft.com/office/drawing/2014/main" id="{F52ECE27-F9B8-9846-9C85-831410ADE074}"/>
              </a:ext>
            </a:extLst>
          </p:cNvPr>
          <p:cNvSpPr txBox="1"/>
          <p:nvPr/>
        </p:nvSpPr>
        <p:spPr>
          <a:xfrm>
            <a:off x="12427510" y="10714419"/>
            <a:ext cx="2265364" cy="1323439"/>
          </a:xfrm>
          <a:prstGeom prst="rect">
            <a:avLst/>
          </a:prstGeom>
          <a:noFill/>
        </p:spPr>
        <p:txBody>
          <a:bodyPr wrap="none" rtlCol="0">
            <a:spAutoFit/>
          </a:bodyPr>
          <a:lstStyle/>
          <a:p>
            <a:pPr algn="ctr"/>
            <a:r>
              <a:rPr lang="en-US" sz="8000" dirty="0">
                <a:solidFill>
                  <a:schemeClr val="accent3"/>
                </a:solidFill>
                <a:latin typeface="Century Gothic" panose="020B0502020202020204" pitchFamily="34" charset="0"/>
                <a:ea typeface="Roboto Medium" pitchFamily="2" charset="0"/>
                <a:cs typeface="Poppins" pitchFamily="2" charset="77"/>
              </a:rPr>
              <a:t>$1M</a:t>
            </a:r>
          </a:p>
        </p:txBody>
      </p:sp>
      <p:sp>
        <p:nvSpPr>
          <p:cNvPr id="30" name="Rectangle 29">
            <a:extLst>
              <a:ext uri="{FF2B5EF4-FFF2-40B4-BE49-F238E27FC236}">
                <a16:creationId xmlns:a16="http://schemas.microsoft.com/office/drawing/2014/main" id="{6B36345B-82C0-5D46-A68D-7A017F1A43C2}"/>
              </a:ext>
            </a:extLst>
          </p:cNvPr>
          <p:cNvSpPr/>
          <p:nvPr/>
        </p:nvSpPr>
        <p:spPr>
          <a:xfrm>
            <a:off x="12041187" y="7171433"/>
            <a:ext cx="3038011" cy="523220"/>
          </a:xfrm>
          <a:prstGeom prst="rect">
            <a:avLst/>
          </a:prstGeom>
        </p:spPr>
        <p:txBody>
          <a:bodyPr wrap="square">
            <a:spAutoFit/>
          </a:bodyPr>
          <a:lstStyle/>
          <a:p>
            <a:pPr algn="ctr"/>
            <a:r>
              <a:rPr lang="en-US" sz="2800" b="1" dirty="0">
                <a:solidFill>
                  <a:schemeClr val="tx2"/>
                </a:solidFill>
                <a:latin typeface="Century Gothic" panose="020B0502020202020204" pitchFamily="34" charset="0"/>
                <a:ea typeface="Roboto Medium" panose="02000000000000000000" pitchFamily="2" charset="0"/>
                <a:cs typeface="Montserrat" charset="0"/>
              </a:rPr>
              <a:t>Investment</a:t>
            </a:r>
          </a:p>
        </p:txBody>
      </p:sp>
      <p:sp>
        <p:nvSpPr>
          <p:cNvPr id="31" name="CuadroTexto 350">
            <a:extLst>
              <a:ext uri="{FF2B5EF4-FFF2-40B4-BE49-F238E27FC236}">
                <a16:creationId xmlns:a16="http://schemas.microsoft.com/office/drawing/2014/main" id="{5B825D91-722D-6746-820E-3966BF730198}"/>
              </a:ext>
            </a:extLst>
          </p:cNvPr>
          <p:cNvSpPr txBox="1"/>
          <p:nvPr/>
        </p:nvSpPr>
        <p:spPr>
          <a:xfrm>
            <a:off x="12385031" y="7903303"/>
            <a:ext cx="2350322" cy="1323439"/>
          </a:xfrm>
          <a:prstGeom prst="rect">
            <a:avLst/>
          </a:prstGeom>
          <a:noFill/>
        </p:spPr>
        <p:txBody>
          <a:bodyPr wrap="none" rtlCol="0">
            <a:spAutoFit/>
          </a:bodyPr>
          <a:lstStyle/>
          <a:p>
            <a:pPr algn="ctr"/>
            <a:r>
              <a:rPr lang="en-US" sz="8000" dirty="0">
                <a:solidFill>
                  <a:schemeClr val="accent2"/>
                </a:solidFill>
                <a:latin typeface="Century Gothic" panose="020B0502020202020204" pitchFamily="34" charset="0"/>
                <a:ea typeface="Roboto Medium" pitchFamily="2" charset="0"/>
                <a:cs typeface="Poppins" pitchFamily="2" charset="77"/>
              </a:rPr>
              <a:t>$2M</a:t>
            </a:r>
          </a:p>
        </p:txBody>
      </p:sp>
      <p:sp>
        <p:nvSpPr>
          <p:cNvPr id="32" name="Rectangle 31">
            <a:extLst>
              <a:ext uri="{FF2B5EF4-FFF2-40B4-BE49-F238E27FC236}">
                <a16:creationId xmlns:a16="http://schemas.microsoft.com/office/drawing/2014/main" id="{A5D1084E-4355-B546-8F35-7C0603D567DC}"/>
              </a:ext>
            </a:extLst>
          </p:cNvPr>
          <p:cNvSpPr/>
          <p:nvPr/>
        </p:nvSpPr>
        <p:spPr>
          <a:xfrm>
            <a:off x="12066587" y="4419957"/>
            <a:ext cx="3038011" cy="523220"/>
          </a:xfrm>
          <a:prstGeom prst="rect">
            <a:avLst/>
          </a:prstGeom>
        </p:spPr>
        <p:txBody>
          <a:bodyPr wrap="square">
            <a:spAutoFit/>
          </a:bodyPr>
          <a:lstStyle/>
          <a:p>
            <a:pPr algn="ctr"/>
            <a:r>
              <a:rPr lang="en-US" sz="2800" b="1" dirty="0">
                <a:solidFill>
                  <a:schemeClr val="tx2"/>
                </a:solidFill>
                <a:latin typeface="Century Gothic" panose="020B0502020202020204" pitchFamily="34" charset="0"/>
                <a:ea typeface="Roboto Medium" panose="02000000000000000000" pitchFamily="2" charset="0"/>
                <a:cs typeface="Montserrat" charset="0"/>
              </a:rPr>
              <a:t>Build Status</a:t>
            </a:r>
          </a:p>
        </p:txBody>
      </p:sp>
      <p:sp>
        <p:nvSpPr>
          <p:cNvPr id="33" name="CuadroTexto 350">
            <a:extLst>
              <a:ext uri="{FF2B5EF4-FFF2-40B4-BE49-F238E27FC236}">
                <a16:creationId xmlns:a16="http://schemas.microsoft.com/office/drawing/2014/main" id="{F50A00C8-794A-F74F-B260-93A864DAE7A7}"/>
              </a:ext>
            </a:extLst>
          </p:cNvPr>
          <p:cNvSpPr txBox="1"/>
          <p:nvPr/>
        </p:nvSpPr>
        <p:spPr>
          <a:xfrm>
            <a:off x="12452910" y="5151827"/>
            <a:ext cx="2265364" cy="1323439"/>
          </a:xfrm>
          <a:prstGeom prst="rect">
            <a:avLst/>
          </a:prstGeom>
          <a:noFill/>
        </p:spPr>
        <p:txBody>
          <a:bodyPr wrap="none" rtlCol="0">
            <a:spAutoFit/>
          </a:bodyPr>
          <a:lstStyle/>
          <a:p>
            <a:pPr algn="ctr"/>
            <a:r>
              <a:rPr lang="en-US" sz="8000" dirty="0">
                <a:solidFill>
                  <a:schemeClr val="accent1"/>
                </a:solidFill>
                <a:latin typeface="Century Gothic" panose="020B0502020202020204" pitchFamily="34" charset="0"/>
                <a:ea typeface="Roboto Medium" pitchFamily="2" charset="0"/>
                <a:cs typeface="Poppins" pitchFamily="2" charset="77"/>
              </a:rPr>
              <a:t>$3M</a:t>
            </a:r>
          </a:p>
        </p:txBody>
      </p:sp>
      <p:graphicFrame>
        <p:nvGraphicFramePr>
          <p:cNvPr id="34" name="Chart 33">
            <a:extLst>
              <a:ext uri="{FF2B5EF4-FFF2-40B4-BE49-F238E27FC236}">
                <a16:creationId xmlns:a16="http://schemas.microsoft.com/office/drawing/2014/main" id="{F6013796-DBED-1F49-90E5-7EA697408287}"/>
              </a:ext>
            </a:extLst>
          </p:cNvPr>
          <p:cNvGraphicFramePr/>
          <p:nvPr>
            <p:extLst>
              <p:ext uri="{D42A27DB-BD31-4B8C-83A1-F6EECF244321}">
                <p14:modId xmlns:p14="http://schemas.microsoft.com/office/powerpoint/2010/main" val="776754047"/>
              </p:ext>
            </p:extLst>
          </p:nvPr>
        </p:nvGraphicFramePr>
        <p:xfrm>
          <a:off x="3740727" y="4024845"/>
          <a:ext cx="7495160" cy="23713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6" name="Chart 35">
            <a:extLst>
              <a:ext uri="{FF2B5EF4-FFF2-40B4-BE49-F238E27FC236}">
                <a16:creationId xmlns:a16="http://schemas.microsoft.com/office/drawing/2014/main" id="{2FDB4ED5-5FD5-624D-9FE7-3C7EC787E2CD}"/>
              </a:ext>
            </a:extLst>
          </p:cNvPr>
          <p:cNvGraphicFramePr/>
          <p:nvPr>
            <p:extLst>
              <p:ext uri="{D42A27DB-BD31-4B8C-83A1-F6EECF244321}">
                <p14:modId xmlns:p14="http://schemas.microsoft.com/office/powerpoint/2010/main" val="509609839"/>
              </p:ext>
            </p:extLst>
          </p:nvPr>
        </p:nvGraphicFramePr>
        <p:xfrm>
          <a:off x="3918527" y="7032595"/>
          <a:ext cx="6932688" cy="20553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 name="Chart 36">
            <a:extLst>
              <a:ext uri="{FF2B5EF4-FFF2-40B4-BE49-F238E27FC236}">
                <a16:creationId xmlns:a16="http://schemas.microsoft.com/office/drawing/2014/main" id="{C54C966B-B1A6-174B-B105-62406552349C}"/>
              </a:ext>
            </a:extLst>
          </p:cNvPr>
          <p:cNvGraphicFramePr/>
          <p:nvPr>
            <p:extLst>
              <p:ext uri="{D42A27DB-BD31-4B8C-83A1-F6EECF244321}">
                <p14:modId xmlns:p14="http://schemas.microsoft.com/office/powerpoint/2010/main" val="3691051461"/>
              </p:ext>
            </p:extLst>
          </p:nvPr>
        </p:nvGraphicFramePr>
        <p:xfrm>
          <a:off x="3918527" y="10044134"/>
          <a:ext cx="6932688" cy="2055310"/>
        </p:xfrm>
        <a:graphic>
          <a:graphicData uri="http://schemas.openxmlformats.org/drawingml/2006/chart">
            <c:chart xmlns:c="http://schemas.openxmlformats.org/drawingml/2006/chart" xmlns:r="http://schemas.openxmlformats.org/officeDocument/2006/relationships" r:id="rId4"/>
          </a:graphicData>
        </a:graphic>
      </p:graphicFrame>
      <p:sp>
        <p:nvSpPr>
          <p:cNvPr id="21" name="CuadroTexto 350">
            <a:extLst>
              <a:ext uri="{FF2B5EF4-FFF2-40B4-BE49-F238E27FC236}">
                <a16:creationId xmlns:a16="http://schemas.microsoft.com/office/drawing/2014/main" id="{2F15A7FD-72B0-F843-B7B5-4D0063ED246C}"/>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22" name="CuadroTexto 351">
            <a:extLst>
              <a:ext uri="{FF2B5EF4-FFF2-40B4-BE49-F238E27FC236}">
                <a16:creationId xmlns:a16="http://schemas.microsoft.com/office/drawing/2014/main" id="{6D499E7D-6BD3-2840-84AC-60192604599F}"/>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3" name="Rectangle 45">
            <a:extLst>
              <a:ext uri="{FF2B5EF4-FFF2-40B4-BE49-F238E27FC236}">
                <a16:creationId xmlns:a16="http://schemas.microsoft.com/office/drawing/2014/main" id="{154845AE-A840-544B-B8A6-C9D10045FED4}"/>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30814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5A17E1F-1584-6D4E-BBA9-55A70460937E}"/>
              </a:ext>
            </a:extLst>
          </p:cNvPr>
          <p:cNvSpPr/>
          <p:nvPr/>
        </p:nvSpPr>
        <p:spPr>
          <a:xfrm>
            <a:off x="16121844" y="3835071"/>
            <a:ext cx="6798382" cy="872828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9" name="Rectangle 28">
            <a:extLst>
              <a:ext uri="{FF2B5EF4-FFF2-40B4-BE49-F238E27FC236}">
                <a16:creationId xmlns:a16="http://schemas.microsoft.com/office/drawing/2014/main" id="{8A3C0A1C-59B3-5E46-9156-44EC6C32D3F0}"/>
              </a:ext>
            </a:extLst>
          </p:cNvPr>
          <p:cNvSpPr/>
          <p:nvPr/>
        </p:nvSpPr>
        <p:spPr>
          <a:xfrm>
            <a:off x="8857444" y="3835071"/>
            <a:ext cx="6798382" cy="872828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8" name="Rectangle 27">
            <a:extLst>
              <a:ext uri="{FF2B5EF4-FFF2-40B4-BE49-F238E27FC236}">
                <a16:creationId xmlns:a16="http://schemas.microsoft.com/office/drawing/2014/main" id="{4DB9A35D-A591-1642-B4FC-4A5A1DE21DA6}"/>
              </a:ext>
            </a:extLst>
          </p:cNvPr>
          <p:cNvSpPr/>
          <p:nvPr/>
        </p:nvSpPr>
        <p:spPr>
          <a:xfrm>
            <a:off x="1646558" y="3835071"/>
            <a:ext cx="6798382" cy="8728288"/>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750B3550-8FFF-B045-AEEE-61852D861557}"/>
                  </a:ext>
                </a:extLst>
              </p:cNvPr>
              <p:cNvGraphicFramePr/>
              <p:nvPr>
                <p:extLst>
                  <p:ext uri="{D42A27DB-BD31-4B8C-83A1-F6EECF244321}">
                    <p14:modId xmlns:p14="http://schemas.microsoft.com/office/powerpoint/2010/main" val="3698934860"/>
                  </p:ext>
                </p:extLst>
              </p:nvPr>
            </p:nvGraphicFramePr>
            <p:xfrm>
              <a:off x="2080896" y="7581304"/>
              <a:ext cx="5558142" cy="395020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750B3550-8FFF-B045-AEEE-61852D861557}"/>
                  </a:ext>
                </a:extLst>
              </p:cNvPr>
              <p:cNvPicPr>
                <a:picLocks noGrp="1" noRot="1" noChangeAspect="1" noMove="1" noResize="1" noEditPoints="1" noAdjustHandles="1" noChangeArrowheads="1" noChangeShapeType="1"/>
              </p:cNvPicPr>
              <p:nvPr/>
            </p:nvPicPr>
            <p:blipFill>
              <a:blip r:embed="rId3"/>
              <a:stretch>
                <a:fillRect/>
              </a:stretch>
            </p:blipFill>
            <p:spPr>
              <a:xfrm>
                <a:off x="2080896" y="7581304"/>
                <a:ext cx="5558142" cy="3950208"/>
              </a:xfrm>
              <a:prstGeom prst="rect">
                <a:avLst/>
              </a:prstGeom>
            </p:spPr>
          </p:pic>
        </mc:Fallback>
      </mc:AlternateContent>
      <p:graphicFrame>
        <p:nvGraphicFramePr>
          <p:cNvPr id="16" name="Chart 15">
            <a:extLst>
              <a:ext uri="{FF2B5EF4-FFF2-40B4-BE49-F238E27FC236}">
                <a16:creationId xmlns:a16="http://schemas.microsoft.com/office/drawing/2014/main" id="{2E05C68B-94DF-3642-8FCF-0F1307C9DA36}"/>
              </a:ext>
            </a:extLst>
          </p:cNvPr>
          <p:cNvGraphicFramePr/>
          <p:nvPr>
            <p:extLst>
              <p:ext uri="{D42A27DB-BD31-4B8C-83A1-F6EECF244321}">
                <p14:modId xmlns:p14="http://schemas.microsoft.com/office/powerpoint/2010/main" val="3073028711"/>
              </p:ext>
            </p:extLst>
          </p:nvPr>
        </p:nvGraphicFramePr>
        <p:xfrm>
          <a:off x="16272281" y="7581304"/>
          <a:ext cx="6511174" cy="4340782"/>
        </p:xfrm>
        <a:graphic>
          <a:graphicData uri="http://schemas.openxmlformats.org/drawingml/2006/chart">
            <c:chart xmlns:c="http://schemas.openxmlformats.org/drawingml/2006/chart" xmlns:r="http://schemas.openxmlformats.org/officeDocument/2006/relationships" r:id="rId4"/>
          </a:graphicData>
        </a:graphic>
      </p:graphicFrame>
      <p:sp>
        <p:nvSpPr>
          <p:cNvPr id="17" name="CuadroTexto 350">
            <a:extLst>
              <a:ext uri="{FF2B5EF4-FFF2-40B4-BE49-F238E27FC236}">
                <a16:creationId xmlns:a16="http://schemas.microsoft.com/office/drawing/2014/main" id="{F9372088-F7D0-2C41-8A63-7554EE01CBBE}"/>
              </a:ext>
            </a:extLst>
          </p:cNvPr>
          <p:cNvSpPr txBox="1"/>
          <p:nvPr/>
        </p:nvSpPr>
        <p:spPr>
          <a:xfrm>
            <a:off x="18855246" y="9336196"/>
            <a:ext cx="1345240" cy="830997"/>
          </a:xfrm>
          <a:prstGeom prst="rect">
            <a:avLst/>
          </a:prstGeom>
          <a:noFill/>
        </p:spPr>
        <p:txBody>
          <a:bodyPr wrap="none" rtlCol="0">
            <a:spAutoFit/>
          </a:bodyPr>
          <a:lstStyle/>
          <a:p>
            <a:pPr algn="ctr"/>
            <a:r>
              <a:rPr lang="en-US" sz="4800" dirty="0">
                <a:solidFill>
                  <a:schemeClr val="tx2"/>
                </a:solidFill>
                <a:latin typeface="Century Gothic" panose="020B0502020202020204" pitchFamily="34" charset="0"/>
                <a:ea typeface="Roboto Medium" pitchFamily="2" charset="0"/>
                <a:cs typeface="Lato Light" panose="020F0502020204030203" pitchFamily="34" charset="0"/>
              </a:rPr>
              <a:t>12%</a:t>
            </a:r>
          </a:p>
        </p:txBody>
      </p:sp>
      <p:graphicFrame>
        <p:nvGraphicFramePr>
          <p:cNvPr id="18" name="Chart 17">
            <a:extLst>
              <a:ext uri="{FF2B5EF4-FFF2-40B4-BE49-F238E27FC236}">
                <a16:creationId xmlns:a16="http://schemas.microsoft.com/office/drawing/2014/main" id="{2CE31507-3159-4548-BCBF-6CC8BF0E35A7}"/>
              </a:ext>
            </a:extLst>
          </p:cNvPr>
          <p:cNvGraphicFramePr/>
          <p:nvPr>
            <p:extLst>
              <p:ext uri="{D42A27DB-BD31-4B8C-83A1-F6EECF244321}">
                <p14:modId xmlns:p14="http://schemas.microsoft.com/office/powerpoint/2010/main" val="990249731"/>
              </p:ext>
            </p:extLst>
          </p:nvPr>
        </p:nvGraphicFramePr>
        <p:xfrm>
          <a:off x="9270028" y="7465053"/>
          <a:ext cx="5754948" cy="4457033"/>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9B1586C2-0641-FF41-B255-ECB04FDBF3FD}"/>
              </a:ext>
            </a:extLst>
          </p:cNvPr>
          <p:cNvSpPr/>
          <p:nvPr/>
        </p:nvSpPr>
        <p:spPr>
          <a:xfrm>
            <a:off x="3451251" y="4802691"/>
            <a:ext cx="3038011" cy="646331"/>
          </a:xfrm>
          <a:prstGeom prst="rect">
            <a:avLst/>
          </a:prstGeom>
        </p:spPr>
        <p:txBody>
          <a:bodyPr wrap="square">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Montserrat" charset="0"/>
              </a:rPr>
              <a:t>Build Status</a:t>
            </a:r>
          </a:p>
        </p:txBody>
      </p:sp>
      <p:sp>
        <p:nvSpPr>
          <p:cNvPr id="21" name="CuadroTexto 350">
            <a:extLst>
              <a:ext uri="{FF2B5EF4-FFF2-40B4-BE49-F238E27FC236}">
                <a16:creationId xmlns:a16="http://schemas.microsoft.com/office/drawing/2014/main" id="{7EB0EEFF-6E92-DE46-ACB5-C67CA0A22662}"/>
              </a:ext>
            </a:extLst>
          </p:cNvPr>
          <p:cNvSpPr txBox="1"/>
          <p:nvPr/>
        </p:nvSpPr>
        <p:spPr>
          <a:xfrm>
            <a:off x="3837574" y="5534561"/>
            <a:ext cx="2265364" cy="1323439"/>
          </a:xfrm>
          <a:prstGeom prst="rect">
            <a:avLst/>
          </a:prstGeom>
          <a:noFill/>
        </p:spPr>
        <p:txBody>
          <a:bodyPr wrap="none" rtlCol="0">
            <a:spAutoFit/>
          </a:bodyPr>
          <a:lstStyle/>
          <a:p>
            <a:pPr algn="ctr"/>
            <a:r>
              <a:rPr lang="en-US" sz="8000" dirty="0">
                <a:solidFill>
                  <a:schemeClr val="accent1"/>
                </a:solidFill>
                <a:latin typeface="Century Gothic" panose="020B0502020202020204" pitchFamily="34" charset="0"/>
                <a:ea typeface="Roboto Medium" pitchFamily="2" charset="0"/>
                <a:cs typeface="Poppins" pitchFamily="2" charset="77"/>
              </a:rPr>
              <a:t>$4M</a:t>
            </a:r>
          </a:p>
        </p:txBody>
      </p:sp>
      <p:sp>
        <p:nvSpPr>
          <p:cNvPr id="23" name="Rectangle 22">
            <a:extLst>
              <a:ext uri="{FF2B5EF4-FFF2-40B4-BE49-F238E27FC236}">
                <a16:creationId xmlns:a16="http://schemas.microsoft.com/office/drawing/2014/main" id="{BE1083F9-02C7-6F4A-817D-C34E6F13AE0A}"/>
              </a:ext>
            </a:extLst>
          </p:cNvPr>
          <p:cNvSpPr/>
          <p:nvPr/>
        </p:nvSpPr>
        <p:spPr>
          <a:xfrm>
            <a:off x="10825971" y="4802691"/>
            <a:ext cx="3038011" cy="646331"/>
          </a:xfrm>
          <a:prstGeom prst="rect">
            <a:avLst/>
          </a:prstGeom>
        </p:spPr>
        <p:txBody>
          <a:bodyPr wrap="square">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Montserrat" charset="0"/>
              </a:rPr>
              <a:t>Overview</a:t>
            </a:r>
          </a:p>
        </p:txBody>
      </p:sp>
      <p:sp>
        <p:nvSpPr>
          <p:cNvPr id="24" name="CuadroTexto 350">
            <a:extLst>
              <a:ext uri="{FF2B5EF4-FFF2-40B4-BE49-F238E27FC236}">
                <a16:creationId xmlns:a16="http://schemas.microsoft.com/office/drawing/2014/main" id="{15D4BDC9-B67F-7C4F-9208-1C7A4136DAA0}"/>
              </a:ext>
            </a:extLst>
          </p:cNvPr>
          <p:cNvSpPr txBox="1"/>
          <p:nvPr/>
        </p:nvSpPr>
        <p:spPr>
          <a:xfrm>
            <a:off x="11212294" y="5534561"/>
            <a:ext cx="2265364" cy="1323439"/>
          </a:xfrm>
          <a:prstGeom prst="rect">
            <a:avLst/>
          </a:prstGeom>
          <a:noFill/>
        </p:spPr>
        <p:txBody>
          <a:bodyPr wrap="none" rtlCol="0">
            <a:spAutoFit/>
          </a:bodyPr>
          <a:lstStyle/>
          <a:p>
            <a:pPr algn="ctr"/>
            <a:r>
              <a:rPr lang="en-US" sz="8000" dirty="0">
                <a:solidFill>
                  <a:schemeClr val="accent2"/>
                </a:solidFill>
                <a:latin typeface="Century Gothic" panose="020B0502020202020204" pitchFamily="34" charset="0"/>
                <a:ea typeface="Roboto Medium" pitchFamily="2" charset="0"/>
                <a:cs typeface="Poppins" pitchFamily="2" charset="77"/>
              </a:rPr>
              <a:t>$5M</a:t>
            </a:r>
          </a:p>
        </p:txBody>
      </p:sp>
      <p:sp>
        <p:nvSpPr>
          <p:cNvPr id="26" name="Rectangle 25">
            <a:extLst>
              <a:ext uri="{FF2B5EF4-FFF2-40B4-BE49-F238E27FC236}">
                <a16:creationId xmlns:a16="http://schemas.microsoft.com/office/drawing/2014/main" id="{56689636-AFC3-2B43-A718-21CCA5A194AC}"/>
              </a:ext>
            </a:extLst>
          </p:cNvPr>
          <p:cNvSpPr/>
          <p:nvPr/>
        </p:nvSpPr>
        <p:spPr>
          <a:xfrm>
            <a:off x="17951791" y="4896659"/>
            <a:ext cx="3038011" cy="646331"/>
          </a:xfrm>
          <a:prstGeom prst="rect">
            <a:avLst/>
          </a:prstGeom>
        </p:spPr>
        <p:txBody>
          <a:bodyPr wrap="square">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Montserrat" charset="0"/>
              </a:rPr>
              <a:t>Cash Flow</a:t>
            </a:r>
          </a:p>
        </p:txBody>
      </p:sp>
      <p:sp>
        <p:nvSpPr>
          <p:cNvPr id="27" name="CuadroTexto 350">
            <a:extLst>
              <a:ext uri="{FF2B5EF4-FFF2-40B4-BE49-F238E27FC236}">
                <a16:creationId xmlns:a16="http://schemas.microsoft.com/office/drawing/2014/main" id="{1FC40887-7D42-6F47-B900-625B72C64041}"/>
              </a:ext>
            </a:extLst>
          </p:cNvPr>
          <p:cNvSpPr txBox="1"/>
          <p:nvPr/>
        </p:nvSpPr>
        <p:spPr>
          <a:xfrm>
            <a:off x="18338114" y="5534561"/>
            <a:ext cx="2265364" cy="1323439"/>
          </a:xfrm>
          <a:prstGeom prst="rect">
            <a:avLst/>
          </a:prstGeom>
          <a:noFill/>
        </p:spPr>
        <p:txBody>
          <a:bodyPr wrap="none" rtlCol="0">
            <a:spAutoFit/>
          </a:bodyPr>
          <a:lstStyle/>
          <a:p>
            <a:pPr algn="ctr"/>
            <a:r>
              <a:rPr lang="en-US" sz="8000" dirty="0">
                <a:solidFill>
                  <a:schemeClr val="accent3"/>
                </a:solidFill>
                <a:latin typeface="Century Gothic" panose="020B0502020202020204" pitchFamily="34" charset="0"/>
                <a:ea typeface="Lato Medium" panose="020F0502020204030203" pitchFamily="34" charset="0"/>
                <a:cs typeface="Lato Medium" panose="020F0502020204030203" pitchFamily="34" charset="0"/>
              </a:rPr>
              <a:t>$6M</a:t>
            </a:r>
          </a:p>
        </p:txBody>
      </p:sp>
      <p:sp>
        <p:nvSpPr>
          <p:cNvPr id="31" name="CuadroTexto 350">
            <a:extLst>
              <a:ext uri="{FF2B5EF4-FFF2-40B4-BE49-F238E27FC236}">
                <a16:creationId xmlns:a16="http://schemas.microsoft.com/office/drawing/2014/main" id="{FE3152CE-F1A4-5B4A-A3C2-AABEBDFD3464}"/>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32" name="CuadroTexto 351">
            <a:extLst>
              <a:ext uri="{FF2B5EF4-FFF2-40B4-BE49-F238E27FC236}">
                <a16:creationId xmlns:a16="http://schemas.microsoft.com/office/drawing/2014/main" id="{F09539A6-EA3E-2F42-9403-5DA339724E8F}"/>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3" name="Rectangle 45">
            <a:extLst>
              <a:ext uri="{FF2B5EF4-FFF2-40B4-BE49-F238E27FC236}">
                <a16:creationId xmlns:a16="http://schemas.microsoft.com/office/drawing/2014/main" id="{356D2694-311B-4E42-AADA-7DA40EF7EC3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36791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C9206C6-393E-4742-9BA2-1FC6C03DBDCD}"/>
              </a:ext>
            </a:extLst>
          </p:cNvPr>
          <p:cNvSpPr/>
          <p:nvPr/>
        </p:nvSpPr>
        <p:spPr>
          <a:xfrm>
            <a:off x="2819212" y="9234933"/>
            <a:ext cx="3944156" cy="2998225"/>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4" name="CuadroTexto 350">
            <a:extLst>
              <a:ext uri="{FF2B5EF4-FFF2-40B4-BE49-F238E27FC236}">
                <a16:creationId xmlns:a16="http://schemas.microsoft.com/office/drawing/2014/main" id="{D5B34454-4D76-3B4B-A76A-A44DEB25AD7B}"/>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5" name="CuadroTexto 351">
            <a:extLst>
              <a:ext uri="{FF2B5EF4-FFF2-40B4-BE49-F238E27FC236}">
                <a16:creationId xmlns:a16="http://schemas.microsoft.com/office/drawing/2014/main" id="{2AA6E733-FBA9-4748-9A83-C1FDEA670BAF}"/>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6" name="Rectangle 45">
            <a:extLst>
              <a:ext uri="{FF2B5EF4-FFF2-40B4-BE49-F238E27FC236}">
                <a16:creationId xmlns:a16="http://schemas.microsoft.com/office/drawing/2014/main" id="{2FDC9FAA-FA59-B84F-B065-CF7889C25F80}"/>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7" name="Rectangle 16">
            <a:extLst>
              <a:ext uri="{FF2B5EF4-FFF2-40B4-BE49-F238E27FC236}">
                <a16:creationId xmlns:a16="http://schemas.microsoft.com/office/drawing/2014/main" id="{509872CC-4A0D-734E-9D30-42D1B04F701C}"/>
              </a:ext>
            </a:extLst>
          </p:cNvPr>
          <p:cNvSpPr/>
          <p:nvPr/>
        </p:nvSpPr>
        <p:spPr>
          <a:xfrm>
            <a:off x="3272285" y="9755691"/>
            <a:ext cx="3038011" cy="646331"/>
          </a:xfrm>
          <a:prstGeom prst="rect">
            <a:avLst/>
          </a:prstGeom>
        </p:spPr>
        <p:txBody>
          <a:bodyPr wrap="square">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Montserrat" charset="0"/>
              </a:rPr>
              <a:t>Build Status</a:t>
            </a:r>
          </a:p>
        </p:txBody>
      </p:sp>
      <p:sp>
        <p:nvSpPr>
          <p:cNvPr id="18" name="CuadroTexto 350">
            <a:extLst>
              <a:ext uri="{FF2B5EF4-FFF2-40B4-BE49-F238E27FC236}">
                <a16:creationId xmlns:a16="http://schemas.microsoft.com/office/drawing/2014/main" id="{6B96850B-E0E8-F445-AE47-D7A2546B7A18}"/>
              </a:ext>
            </a:extLst>
          </p:cNvPr>
          <p:cNvSpPr txBox="1"/>
          <p:nvPr/>
        </p:nvSpPr>
        <p:spPr>
          <a:xfrm>
            <a:off x="3658608" y="10487561"/>
            <a:ext cx="2265364" cy="1323439"/>
          </a:xfrm>
          <a:prstGeom prst="rect">
            <a:avLst/>
          </a:prstGeom>
          <a:noFill/>
        </p:spPr>
        <p:txBody>
          <a:bodyPr wrap="none" rtlCol="0">
            <a:spAutoFit/>
          </a:bodyPr>
          <a:lstStyle/>
          <a:p>
            <a:pPr algn="ctr"/>
            <a:r>
              <a:rPr lang="en-US" sz="8000" dirty="0">
                <a:solidFill>
                  <a:schemeClr val="accent1"/>
                </a:solidFill>
                <a:latin typeface="Century Gothic" panose="020B0502020202020204" pitchFamily="34" charset="0"/>
                <a:ea typeface="Roboto Medium" pitchFamily="2" charset="0"/>
                <a:cs typeface="Poppins" pitchFamily="2" charset="77"/>
              </a:rPr>
              <a:t>$4M</a:t>
            </a:r>
          </a:p>
        </p:txBody>
      </p:sp>
      <p:sp>
        <p:nvSpPr>
          <p:cNvPr id="20" name="Rectangle 19">
            <a:extLst>
              <a:ext uri="{FF2B5EF4-FFF2-40B4-BE49-F238E27FC236}">
                <a16:creationId xmlns:a16="http://schemas.microsoft.com/office/drawing/2014/main" id="{66CE2F59-BC37-AE43-96E3-194F961F58DF}"/>
              </a:ext>
            </a:extLst>
          </p:cNvPr>
          <p:cNvSpPr/>
          <p:nvPr/>
        </p:nvSpPr>
        <p:spPr>
          <a:xfrm>
            <a:off x="7804827" y="9234933"/>
            <a:ext cx="3944156" cy="2998225"/>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1" name="Rectangle 20">
            <a:extLst>
              <a:ext uri="{FF2B5EF4-FFF2-40B4-BE49-F238E27FC236}">
                <a16:creationId xmlns:a16="http://schemas.microsoft.com/office/drawing/2014/main" id="{C4F1DA1B-A5C7-484F-8A80-7BB8C343A3F7}"/>
              </a:ext>
            </a:extLst>
          </p:cNvPr>
          <p:cNvSpPr/>
          <p:nvPr/>
        </p:nvSpPr>
        <p:spPr>
          <a:xfrm>
            <a:off x="8257900" y="9755691"/>
            <a:ext cx="3038011" cy="646331"/>
          </a:xfrm>
          <a:prstGeom prst="rect">
            <a:avLst/>
          </a:prstGeom>
        </p:spPr>
        <p:txBody>
          <a:bodyPr wrap="square">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Montserrat" charset="0"/>
              </a:rPr>
              <a:t>Overview</a:t>
            </a:r>
          </a:p>
        </p:txBody>
      </p:sp>
      <p:sp>
        <p:nvSpPr>
          <p:cNvPr id="22" name="CuadroTexto 350">
            <a:extLst>
              <a:ext uri="{FF2B5EF4-FFF2-40B4-BE49-F238E27FC236}">
                <a16:creationId xmlns:a16="http://schemas.microsoft.com/office/drawing/2014/main" id="{5EAB3D06-48A1-F84C-A00A-5A4980D9D9D3}"/>
              </a:ext>
            </a:extLst>
          </p:cNvPr>
          <p:cNvSpPr txBox="1"/>
          <p:nvPr/>
        </p:nvSpPr>
        <p:spPr>
          <a:xfrm>
            <a:off x="8644223" y="10487561"/>
            <a:ext cx="2265364" cy="1323439"/>
          </a:xfrm>
          <a:prstGeom prst="rect">
            <a:avLst/>
          </a:prstGeom>
          <a:noFill/>
        </p:spPr>
        <p:txBody>
          <a:bodyPr wrap="none" rtlCol="0">
            <a:spAutoFit/>
          </a:bodyPr>
          <a:lstStyle/>
          <a:p>
            <a:pPr algn="ctr"/>
            <a:r>
              <a:rPr lang="en-US" sz="8000" dirty="0">
                <a:solidFill>
                  <a:schemeClr val="accent2"/>
                </a:solidFill>
                <a:latin typeface="Century Gothic" panose="020B0502020202020204" pitchFamily="34" charset="0"/>
                <a:ea typeface="Roboto Medium" pitchFamily="2" charset="0"/>
                <a:cs typeface="Poppins" pitchFamily="2" charset="77"/>
              </a:rPr>
              <a:t>$2M</a:t>
            </a:r>
          </a:p>
        </p:txBody>
      </p:sp>
      <p:sp>
        <p:nvSpPr>
          <p:cNvPr id="23" name="Rectangle 22">
            <a:extLst>
              <a:ext uri="{FF2B5EF4-FFF2-40B4-BE49-F238E27FC236}">
                <a16:creationId xmlns:a16="http://schemas.microsoft.com/office/drawing/2014/main" id="{4DD1EFB1-4C01-964E-AE80-83AE48DCC56A}"/>
              </a:ext>
            </a:extLst>
          </p:cNvPr>
          <p:cNvSpPr/>
          <p:nvPr/>
        </p:nvSpPr>
        <p:spPr>
          <a:xfrm>
            <a:off x="12826909" y="9234933"/>
            <a:ext cx="3944156" cy="2998225"/>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4" name="Rectangle 23">
            <a:extLst>
              <a:ext uri="{FF2B5EF4-FFF2-40B4-BE49-F238E27FC236}">
                <a16:creationId xmlns:a16="http://schemas.microsoft.com/office/drawing/2014/main" id="{A7630AF1-AE6D-C34E-A7FB-FB4AABE59B8A}"/>
              </a:ext>
            </a:extLst>
          </p:cNvPr>
          <p:cNvSpPr/>
          <p:nvPr/>
        </p:nvSpPr>
        <p:spPr>
          <a:xfrm>
            <a:off x="13279982" y="9755691"/>
            <a:ext cx="3038011" cy="646331"/>
          </a:xfrm>
          <a:prstGeom prst="rect">
            <a:avLst/>
          </a:prstGeom>
        </p:spPr>
        <p:txBody>
          <a:bodyPr wrap="square">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Montserrat" charset="0"/>
              </a:rPr>
              <a:t>Cash Flow</a:t>
            </a:r>
          </a:p>
        </p:txBody>
      </p:sp>
      <p:sp>
        <p:nvSpPr>
          <p:cNvPr id="25" name="CuadroTexto 350">
            <a:extLst>
              <a:ext uri="{FF2B5EF4-FFF2-40B4-BE49-F238E27FC236}">
                <a16:creationId xmlns:a16="http://schemas.microsoft.com/office/drawing/2014/main" id="{D0C76F20-E34C-AB48-986B-0DBA44F61EF3}"/>
              </a:ext>
            </a:extLst>
          </p:cNvPr>
          <p:cNvSpPr txBox="1"/>
          <p:nvPr/>
        </p:nvSpPr>
        <p:spPr>
          <a:xfrm>
            <a:off x="13666305" y="10487561"/>
            <a:ext cx="2265364" cy="1323439"/>
          </a:xfrm>
          <a:prstGeom prst="rect">
            <a:avLst/>
          </a:prstGeom>
          <a:noFill/>
        </p:spPr>
        <p:txBody>
          <a:bodyPr wrap="none" rtlCol="0">
            <a:spAutoFit/>
          </a:bodyPr>
          <a:lstStyle/>
          <a:p>
            <a:pPr algn="ctr"/>
            <a:r>
              <a:rPr lang="en-US" sz="8000" dirty="0">
                <a:solidFill>
                  <a:schemeClr val="accent3"/>
                </a:solidFill>
                <a:latin typeface="Century Gothic" panose="020B0502020202020204" pitchFamily="34" charset="0"/>
                <a:ea typeface="Roboto Medium" pitchFamily="2" charset="0"/>
                <a:cs typeface="Poppins" pitchFamily="2" charset="77"/>
              </a:rPr>
              <a:t>$3M</a:t>
            </a:r>
          </a:p>
        </p:txBody>
      </p:sp>
      <p:sp>
        <p:nvSpPr>
          <p:cNvPr id="26" name="Rectangle 25">
            <a:extLst>
              <a:ext uri="{FF2B5EF4-FFF2-40B4-BE49-F238E27FC236}">
                <a16:creationId xmlns:a16="http://schemas.microsoft.com/office/drawing/2014/main" id="{8928A869-26D7-2341-8FE8-86801A355FE9}"/>
              </a:ext>
            </a:extLst>
          </p:cNvPr>
          <p:cNvSpPr/>
          <p:nvPr/>
        </p:nvSpPr>
        <p:spPr>
          <a:xfrm>
            <a:off x="17812524" y="9234933"/>
            <a:ext cx="3944156" cy="2998225"/>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7" name="Rectangle 26">
            <a:extLst>
              <a:ext uri="{FF2B5EF4-FFF2-40B4-BE49-F238E27FC236}">
                <a16:creationId xmlns:a16="http://schemas.microsoft.com/office/drawing/2014/main" id="{BB32C341-AFB4-9E42-98F7-443DA9384332}"/>
              </a:ext>
            </a:extLst>
          </p:cNvPr>
          <p:cNvSpPr/>
          <p:nvPr/>
        </p:nvSpPr>
        <p:spPr>
          <a:xfrm>
            <a:off x="18265597" y="9755691"/>
            <a:ext cx="3038011" cy="646331"/>
          </a:xfrm>
          <a:prstGeom prst="rect">
            <a:avLst/>
          </a:prstGeom>
        </p:spPr>
        <p:txBody>
          <a:bodyPr wrap="square">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Montserrat" charset="0"/>
              </a:rPr>
              <a:t>Attendance</a:t>
            </a:r>
          </a:p>
        </p:txBody>
      </p:sp>
      <p:sp>
        <p:nvSpPr>
          <p:cNvPr id="28" name="CuadroTexto 350">
            <a:extLst>
              <a:ext uri="{FF2B5EF4-FFF2-40B4-BE49-F238E27FC236}">
                <a16:creationId xmlns:a16="http://schemas.microsoft.com/office/drawing/2014/main" id="{163EA841-E682-684F-9D35-5460C530209D}"/>
              </a:ext>
            </a:extLst>
          </p:cNvPr>
          <p:cNvSpPr txBox="1"/>
          <p:nvPr/>
        </p:nvSpPr>
        <p:spPr>
          <a:xfrm>
            <a:off x="18651920" y="10487561"/>
            <a:ext cx="2265364" cy="1323439"/>
          </a:xfrm>
          <a:prstGeom prst="rect">
            <a:avLst/>
          </a:prstGeom>
          <a:noFill/>
        </p:spPr>
        <p:txBody>
          <a:bodyPr wrap="none" rtlCol="0">
            <a:spAutoFit/>
          </a:bodyPr>
          <a:lstStyle/>
          <a:p>
            <a:pPr algn="ctr"/>
            <a:r>
              <a:rPr lang="en-US" sz="8000" dirty="0">
                <a:solidFill>
                  <a:schemeClr val="accent4"/>
                </a:solidFill>
                <a:latin typeface="Century Gothic" panose="020B0502020202020204" pitchFamily="34" charset="0"/>
                <a:ea typeface="Roboto Medium" pitchFamily="2" charset="0"/>
                <a:cs typeface="Poppins" pitchFamily="2" charset="77"/>
              </a:rPr>
              <a:t>$1M</a:t>
            </a:r>
          </a:p>
        </p:txBody>
      </p:sp>
      <mc:AlternateContent xmlns:mc="http://schemas.openxmlformats.org/markup-compatibility/2006" xmlns:cx1="http://schemas.microsoft.com/office/drawing/2015/9/8/chartex">
        <mc:Choice Requires="cx1">
          <p:graphicFrame>
            <p:nvGraphicFramePr>
              <p:cNvPr id="29" name="Chart 28">
                <a:extLst>
                  <a:ext uri="{FF2B5EF4-FFF2-40B4-BE49-F238E27FC236}">
                    <a16:creationId xmlns:a16="http://schemas.microsoft.com/office/drawing/2014/main" id="{5DC17AA1-EFDA-5D4E-93A8-976CC50D09DC}"/>
                  </a:ext>
                </a:extLst>
              </p:cNvPr>
              <p:cNvGraphicFramePr/>
              <p:nvPr>
                <p:extLst>
                  <p:ext uri="{D42A27DB-BD31-4B8C-83A1-F6EECF244321}">
                    <p14:modId xmlns:p14="http://schemas.microsoft.com/office/powerpoint/2010/main" val="766482707"/>
                  </p:ext>
                </p:extLst>
              </p:nvPr>
            </p:nvGraphicFramePr>
            <p:xfrm>
              <a:off x="2819212" y="4735097"/>
              <a:ext cx="3491084" cy="407767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9" name="Chart 28">
                <a:extLst>
                  <a:ext uri="{FF2B5EF4-FFF2-40B4-BE49-F238E27FC236}">
                    <a16:creationId xmlns:a16="http://schemas.microsoft.com/office/drawing/2014/main" id="{5DC17AA1-EFDA-5D4E-93A8-976CC50D09DC}"/>
                  </a:ext>
                </a:extLst>
              </p:cNvPr>
              <p:cNvPicPr>
                <a:picLocks noGrp="1" noRot="1" noChangeAspect="1" noMove="1" noResize="1" noEditPoints="1" noAdjustHandles="1" noChangeArrowheads="1" noChangeShapeType="1"/>
              </p:cNvPicPr>
              <p:nvPr/>
            </p:nvPicPr>
            <p:blipFill>
              <a:blip r:embed="rId3"/>
              <a:stretch>
                <a:fillRect/>
              </a:stretch>
            </p:blipFill>
            <p:spPr>
              <a:xfrm>
                <a:off x="2819212" y="4735097"/>
                <a:ext cx="3491084" cy="4077678"/>
              </a:xfrm>
              <a:prstGeom prst="rect">
                <a:avLst/>
              </a:prstGeom>
            </p:spPr>
          </p:pic>
        </mc:Fallback>
      </mc:AlternateContent>
      <p:graphicFrame>
        <p:nvGraphicFramePr>
          <p:cNvPr id="32" name="Chart 31">
            <a:extLst>
              <a:ext uri="{FF2B5EF4-FFF2-40B4-BE49-F238E27FC236}">
                <a16:creationId xmlns:a16="http://schemas.microsoft.com/office/drawing/2014/main" id="{98D2DF8A-C0AC-EF4C-B35D-4072392CD51C}"/>
              </a:ext>
            </a:extLst>
          </p:cNvPr>
          <p:cNvGraphicFramePr/>
          <p:nvPr>
            <p:extLst>
              <p:ext uri="{D42A27DB-BD31-4B8C-83A1-F6EECF244321}">
                <p14:modId xmlns:p14="http://schemas.microsoft.com/office/powerpoint/2010/main" val="3452997292"/>
              </p:ext>
            </p:extLst>
          </p:nvPr>
        </p:nvGraphicFramePr>
        <p:xfrm>
          <a:off x="7088154" y="5046778"/>
          <a:ext cx="5377499" cy="3584999"/>
        </p:xfrm>
        <a:graphic>
          <a:graphicData uri="http://schemas.openxmlformats.org/drawingml/2006/chart">
            <c:chart xmlns:c="http://schemas.openxmlformats.org/drawingml/2006/chart" xmlns:r="http://schemas.openxmlformats.org/officeDocument/2006/relationships" r:id="rId4"/>
          </a:graphicData>
        </a:graphic>
      </p:graphicFrame>
      <p:sp>
        <p:nvSpPr>
          <p:cNvPr id="40" name="CuadroTexto 350">
            <a:extLst>
              <a:ext uri="{FF2B5EF4-FFF2-40B4-BE49-F238E27FC236}">
                <a16:creationId xmlns:a16="http://schemas.microsoft.com/office/drawing/2014/main" id="{2C366D3C-88CF-3641-BAC8-A07A2049B985}"/>
              </a:ext>
            </a:extLst>
          </p:cNvPr>
          <p:cNvSpPr txBox="1"/>
          <p:nvPr/>
        </p:nvSpPr>
        <p:spPr>
          <a:xfrm>
            <a:off x="9104282" y="6358437"/>
            <a:ext cx="1345240" cy="830997"/>
          </a:xfrm>
          <a:prstGeom prst="rect">
            <a:avLst/>
          </a:prstGeom>
          <a:noFill/>
        </p:spPr>
        <p:txBody>
          <a:bodyPr wrap="none" rtlCol="0">
            <a:spAutoFit/>
          </a:bodyPr>
          <a:lstStyle/>
          <a:p>
            <a:pPr algn="ctr"/>
            <a:r>
              <a:rPr lang="en-US" sz="4800" dirty="0">
                <a:solidFill>
                  <a:schemeClr val="tx2"/>
                </a:solidFill>
                <a:latin typeface="Century Gothic" panose="020B0502020202020204" pitchFamily="34" charset="0"/>
                <a:ea typeface="Roboto Medium" pitchFamily="2" charset="0"/>
                <a:cs typeface="Lato Light" panose="020F0502020204030203" pitchFamily="34" charset="0"/>
              </a:rPr>
              <a:t>12%</a:t>
            </a:r>
          </a:p>
        </p:txBody>
      </p:sp>
      <p:graphicFrame>
        <p:nvGraphicFramePr>
          <p:cNvPr id="41" name="Chart 40">
            <a:extLst>
              <a:ext uri="{FF2B5EF4-FFF2-40B4-BE49-F238E27FC236}">
                <a16:creationId xmlns:a16="http://schemas.microsoft.com/office/drawing/2014/main" id="{53451D00-10F4-714D-965F-457E74BA5183}"/>
              </a:ext>
            </a:extLst>
          </p:cNvPr>
          <p:cNvGraphicFramePr/>
          <p:nvPr>
            <p:extLst>
              <p:ext uri="{D42A27DB-BD31-4B8C-83A1-F6EECF244321}">
                <p14:modId xmlns:p14="http://schemas.microsoft.com/office/powerpoint/2010/main" val="658139362"/>
              </p:ext>
            </p:extLst>
          </p:nvPr>
        </p:nvGraphicFramePr>
        <p:xfrm>
          <a:off x="12826909" y="4501227"/>
          <a:ext cx="3959727" cy="442491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2" name="Chart 41">
            <a:extLst>
              <a:ext uri="{FF2B5EF4-FFF2-40B4-BE49-F238E27FC236}">
                <a16:creationId xmlns:a16="http://schemas.microsoft.com/office/drawing/2014/main" id="{82A0D325-9D84-564E-91A0-B03BD90853CD}"/>
              </a:ext>
            </a:extLst>
          </p:cNvPr>
          <p:cNvGraphicFramePr/>
          <p:nvPr>
            <p:extLst>
              <p:ext uri="{D42A27DB-BD31-4B8C-83A1-F6EECF244321}">
                <p14:modId xmlns:p14="http://schemas.microsoft.com/office/powerpoint/2010/main" val="1379496866"/>
              </p:ext>
            </p:extLst>
          </p:nvPr>
        </p:nvGraphicFramePr>
        <p:xfrm>
          <a:off x="17968435" y="4681596"/>
          <a:ext cx="3788245" cy="435280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7666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adroTexto 350">
            <a:extLst>
              <a:ext uri="{FF2B5EF4-FFF2-40B4-BE49-F238E27FC236}">
                <a16:creationId xmlns:a16="http://schemas.microsoft.com/office/drawing/2014/main" id="{2FE2D36D-E6F7-0C42-8D9F-9C1B7A6BB541}"/>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30" name="CuadroTexto 351">
            <a:extLst>
              <a:ext uri="{FF2B5EF4-FFF2-40B4-BE49-F238E27FC236}">
                <a16:creationId xmlns:a16="http://schemas.microsoft.com/office/drawing/2014/main" id="{BE80CF8F-4936-334A-90BF-F0287F7CFCA4}"/>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1" name="Rectangle 45">
            <a:extLst>
              <a:ext uri="{FF2B5EF4-FFF2-40B4-BE49-F238E27FC236}">
                <a16:creationId xmlns:a16="http://schemas.microsoft.com/office/drawing/2014/main" id="{9982B6ED-9586-AF42-BA09-01F9D8B09E1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32" name="Chart 31">
            <a:extLst>
              <a:ext uri="{FF2B5EF4-FFF2-40B4-BE49-F238E27FC236}">
                <a16:creationId xmlns:a16="http://schemas.microsoft.com/office/drawing/2014/main" id="{E24F2231-3652-DE40-8054-325804A9796E}"/>
              </a:ext>
            </a:extLst>
          </p:cNvPr>
          <p:cNvGraphicFramePr/>
          <p:nvPr>
            <p:extLst>
              <p:ext uri="{D42A27DB-BD31-4B8C-83A1-F6EECF244321}">
                <p14:modId xmlns:p14="http://schemas.microsoft.com/office/powerpoint/2010/main" val="3361914290"/>
              </p:ext>
            </p:extLst>
          </p:nvPr>
        </p:nvGraphicFramePr>
        <p:xfrm>
          <a:off x="2828926" y="3972042"/>
          <a:ext cx="19827874" cy="3117755"/>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C0E717A0-A2A4-8F46-8E2B-6377C68FFD98}"/>
              </a:ext>
            </a:extLst>
          </p:cNvPr>
          <p:cNvGrpSpPr/>
          <p:nvPr/>
        </p:nvGrpSpPr>
        <p:grpSpPr>
          <a:xfrm>
            <a:off x="2828926" y="7799211"/>
            <a:ext cx="18326928" cy="4532512"/>
            <a:chOff x="2828926" y="4053334"/>
            <a:chExt cx="18326928" cy="4532512"/>
          </a:xfrm>
        </p:grpSpPr>
        <p:sp>
          <p:nvSpPr>
            <p:cNvPr id="33" name="Rectangle 32">
              <a:extLst>
                <a:ext uri="{FF2B5EF4-FFF2-40B4-BE49-F238E27FC236}">
                  <a16:creationId xmlns:a16="http://schemas.microsoft.com/office/drawing/2014/main" id="{29DC7975-B240-7E45-A28E-252F5903DCB9}"/>
                </a:ext>
              </a:extLst>
            </p:cNvPr>
            <p:cNvSpPr/>
            <p:nvPr/>
          </p:nvSpPr>
          <p:spPr>
            <a:xfrm>
              <a:off x="2828926" y="4053334"/>
              <a:ext cx="8743766" cy="2119512"/>
            </a:xfrm>
            <a:prstGeom prst="rect">
              <a:avLst/>
            </a:prstGeom>
            <a:solidFill>
              <a:srgbClr val="073D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4" name="Rectangle 33">
              <a:extLst>
                <a:ext uri="{FF2B5EF4-FFF2-40B4-BE49-F238E27FC236}">
                  <a16:creationId xmlns:a16="http://schemas.microsoft.com/office/drawing/2014/main" id="{48D1DF4C-240E-F24B-B054-9506C10FA0A5}"/>
                </a:ext>
              </a:extLst>
            </p:cNvPr>
            <p:cNvSpPr/>
            <p:nvPr/>
          </p:nvSpPr>
          <p:spPr>
            <a:xfrm>
              <a:off x="3332692" y="4851480"/>
              <a:ext cx="3038011" cy="523220"/>
            </a:xfrm>
            <a:prstGeom prst="rect">
              <a:avLst/>
            </a:prstGeom>
          </p:spPr>
          <p:txBody>
            <a:bodyPr wrap="square">
              <a:spAutoFit/>
            </a:bodyPr>
            <a:lstStyle/>
            <a:p>
              <a:r>
                <a:rPr lang="en-US" sz="2800" dirty="0">
                  <a:solidFill>
                    <a:schemeClr val="bg2"/>
                  </a:solidFill>
                  <a:latin typeface="Century Gothic" panose="020B0502020202020204" pitchFamily="34" charset="0"/>
                  <a:ea typeface="Roboto Medium" panose="02000000000000000000" pitchFamily="2" charset="0"/>
                  <a:cs typeface="Montserrat" charset="0"/>
                </a:rPr>
                <a:t>Build Status</a:t>
              </a:r>
            </a:p>
          </p:txBody>
        </p:sp>
        <p:sp>
          <p:nvSpPr>
            <p:cNvPr id="35" name="CuadroTexto 350">
              <a:extLst>
                <a:ext uri="{FF2B5EF4-FFF2-40B4-BE49-F238E27FC236}">
                  <a16:creationId xmlns:a16="http://schemas.microsoft.com/office/drawing/2014/main" id="{BCA07740-B05B-F443-B5A2-9057BD911F63}"/>
                </a:ext>
              </a:extLst>
            </p:cNvPr>
            <p:cNvSpPr txBox="1"/>
            <p:nvPr/>
          </p:nvSpPr>
          <p:spPr>
            <a:xfrm>
              <a:off x="8161924" y="4617959"/>
              <a:ext cx="2678940" cy="1015663"/>
            </a:xfrm>
            <a:prstGeom prst="rect">
              <a:avLst/>
            </a:prstGeom>
            <a:noFill/>
          </p:spPr>
          <p:txBody>
            <a:bodyPr wrap="none" rtlCol="0">
              <a:spAutoFit/>
            </a:bodyPr>
            <a:lstStyle/>
            <a:p>
              <a:pPr algn="ctr"/>
              <a:r>
                <a:rPr lang="en-US" sz="6000" b="1" dirty="0">
                  <a:solidFill>
                    <a:schemeClr val="bg2"/>
                  </a:solidFill>
                  <a:latin typeface="Century Gothic" panose="020B0502020202020204" pitchFamily="34" charset="0"/>
                  <a:ea typeface="Roboto Medium" pitchFamily="2" charset="0"/>
                  <a:cs typeface="Poppins" pitchFamily="2" charset="77"/>
                </a:rPr>
                <a:t>-0.05%</a:t>
              </a:r>
            </a:p>
          </p:txBody>
        </p:sp>
        <p:sp>
          <p:nvSpPr>
            <p:cNvPr id="37" name="Rectangle 36">
              <a:extLst>
                <a:ext uri="{FF2B5EF4-FFF2-40B4-BE49-F238E27FC236}">
                  <a16:creationId xmlns:a16="http://schemas.microsoft.com/office/drawing/2014/main" id="{783EE7A4-E81E-3A4F-948A-805DAA21B9AC}"/>
                </a:ext>
              </a:extLst>
            </p:cNvPr>
            <p:cNvSpPr/>
            <p:nvPr/>
          </p:nvSpPr>
          <p:spPr>
            <a:xfrm>
              <a:off x="12412088" y="4053334"/>
              <a:ext cx="8743766" cy="2119512"/>
            </a:xfrm>
            <a:prstGeom prst="rect">
              <a:avLst/>
            </a:prstGeom>
            <a:solidFill>
              <a:srgbClr val="FF9B3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8" name="Rectangle 37">
              <a:extLst>
                <a:ext uri="{FF2B5EF4-FFF2-40B4-BE49-F238E27FC236}">
                  <a16:creationId xmlns:a16="http://schemas.microsoft.com/office/drawing/2014/main" id="{D0EA4F30-46E3-4E4A-9A7A-4C3FDCB156E8}"/>
                </a:ext>
              </a:extLst>
            </p:cNvPr>
            <p:cNvSpPr/>
            <p:nvPr/>
          </p:nvSpPr>
          <p:spPr>
            <a:xfrm>
              <a:off x="2828926" y="6466334"/>
              <a:ext cx="8743766" cy="2119512"/>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9" name="Rectangle 38">
              <a:extLst>
                <a:ext uri="{FF2B5EF4-FFF2-40B4-BE49-F238E27FC236}">
                  <a16:creationId xmlns:a16="http://schemas.microsoft.com/office/drawing/2014/main" id="{C74BA82B-AD31-1A45-9B3A-90B71951F60C}"/>
                </a:ext>
              </a:extLst>
            </p:cNvPr>
            <p:cNvSpPr/>
            <p:nvPr/>
          </p:nvSpPr>
          <p:spPr>
            <a:xfrm>
              <a:off x="12412088" y="6466334"/>
              <a:ext cx="8743766" cy="2119512"/>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0" name="Triangle 39">
              <a:extLst>
                <a:ext uri="{FF2B5EF4-FFF2-40B4-BE49-F238E27FC236}">
                  <a16:creationId xmlns:a16="http://schemas.microsoft.com/office/drawing/2014/main" id="{D0F1D95D-4E89-EF46-957E-0B597E1B0F06}"/>
                </a:ext>
              </a:extLst>
            </p:cNvPr>
            <p:cNvSpPr/>
            <p:nvPr/>
          </p:nvSpPr>
          <p:spPr>
            <a:xfrm rot="10800000">
              <a:off x="6817454" y="4796946"/>
              <a:ext cx="581128" cy="50097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1" name="Rectangle 40">
              <a:extLst>
                <a:ext uri="{FF2B5EF4-FFF2-40B4-BE49-F238E27FC236}">
                  <a16:creationId xmlns:a16="http://schemas.microsoft.com/office/drawing/2014/main" id="{E659A477-923C-F041-BD90-F0524041FC70}"/>
                </a:ext>
              </a:extLst>
            </p:cNvPr>
            <p:cNvSpPr/>
            <p:nvPr/>
          </p:nvSpPr>
          <p:spPr>
            <a:xfrm>
              <a:off x="3332692" y="7239080"/>
              <a:ext cx="3038011" cy="523220"/>
            </a:xfrm>
            <a:prstGeom prst="rect">
              <a:avLst/>
            </a:prstGeom>
          </p:spPr>
          <p:txBody>
            <a:bodyPr wrap="square">
              <a:spAutoFit/>
            </a:bodyPr>
            <a:lstStyle/>
            <a:p>
              <a:r>
                <a:rPr lang="en-US" sz="2800" dirty="0">
                  <a:solidFill>
                    <a:schemeClr val="bg2"/>
                  </a:solidFill>
                  <a:latin typeface="Century Gothic" panose="020B0502020202020204" pitchFamily="34" charset="0"/>
                  <a:ea typeface="Roboto Medium" panose="02000000000000000000" pitchFamily="2" charset="0"/>
                  <a:cs typeface="Montserrat" charset="0"/>
                </a:rPr>
                <a:t>Build Status</a:t>
              </a:r>
            </a:p>
          </p:txBody>
        </p:sp>
        <p:sp>
          <p:nvSpPr>
            <p:cNvPr id="42" name="CuadroTexto 350">
              <a:extLst>
                <a:ext uri="{FF2B5EF4-FFF2-40B4-BE49-F238E27FC236}">
                  <a16:creationId xmlns:a16="http://schemas.microsoft.com/office/drawing/2014/main" id="{CFC1682C-C63A-3145-88B7-ABEAFC6DA644}"/>
                </a:ext>
              </a:extLst>
            </p:cNvPr>
            <p:cNvSpPr txBox="1"/>
            <p:nvPr/>
          </p:nvSpPr>
          <p:spPr>
            <a:xfrm>
              <a:off x="8161924" y="7005559"/>
              <a:ext cx="2678940" cy="1015663"/>
            </a:xfrm>
            <a:prstGeom prst="rect">
              <a:avLst/>
            </a:prstGeom>
            <a:noFill/>
          </p:spPr>
          <p:txBody>
            <a:bodyPr wrap="none" rtlCol="0">
              <a:spAutoFit/>
            </a:bodyPr>
            <a:lstStyle/>
            <a:p>
              <a:pPr algn="ctr"/>
              <a:r>
                <a:rPr lang="en-US" sz="6000" b="1" dirty="0">
                  <a:solidFill>
                    <a:schemeClr val="bg2"/>
                  </a:solidFill>
                  <a:latin typeface="Century Gothic" panose="020B0502020202020204" pitchFamily="34" charset="0"/>
                  <a:ea typeface="Roboto Medium" pitchFamily="2" charset="0"/>
                  <a:cs typeface="Poppins" pitchFamily="2" charset="77"/>
                </a:rPr>
                <a:t>-0.03%</a:t>
              </a:r>
            </a:p>
          </p:txBody>
        </p:sp>
        <p:sp>
          <p:nvSpPr>
            <p:cNvPr id="43" name="Triangle 42">
              <a:extLst>
                <a:ext uri="{FF2B5EF4-FFF2-40B4-BE49-F238E27FC236}">
                  <a16:creationId xmlns:a16="http://schemas.microsoft.com/office/drawing/2014/main" id="{7D2A66FD-97A7-AB48-9198-3948FB2A3413}"/>
                </a:ext>
              </a:extLst>
            </p:cNvPr>
            <p:cNvSpPr/>
            <p:nvPr/>
          </p:nvSpPr>
          <p:spPr>
            <a:xfrm rot="10800000">
              <a:off x="6817454" y="7184546"/>
              <a:ext cx="581128" cy="50097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4" name="Rectangle 43">
              <a:extLst>
                <a:ext uri="{FF2B5EF4-FFF2-40B4-BE49-F238E27FC236}">
                  <a16:creationId xmlns:a16="http://schemas.microsoft.com/office/drawing/2014/main" id="{6ADBC3F8-B836-0D4A-88CC-85A2F70AE6D1}"/>
                </a:ext>
              </a:extLst>
            </p:cNvPr>
            <p:cNvSpPr/>
            <p:nvPr/>
          </p:nvSpPr>
          <p:spPr>
            <a:xfrm>
              <a:off x="13010092" y="4851480"/>
              <a:ext cx="3038011" cy="523220"/>
            </a:xfrm>
            <a:prstGeom prst="rect">
              <a:avLst/>
            </a:prstGeom>
          </p:spPr>
          <p:txBody>
            <a:bodyPr wrap="square">
              <a:spAutoFit/>
            </a:bodyPr>
            <a:lstStyle/>
            <a:p>
              <a:r>
                <a:rPr lang="en-US" sz="2800" dirty="0">
                  <a:solidFill>
                    <a:schemeClr val="bg2"/>
                  </a:solidFill>
                  <a:latin typeface="Century Gothic" panose="020B0502020202020204" pitchFamily="34" charset="0"/>
                  <a:ea typeface="Roboto Medium" panose="02000000000000000000" pitchFamily="2" charset="0"/>
                  <a:cs typeface="Montserrat" charset="0"/>
                </a:rPr>
                <a:t>Build Status</a:t>
              </a:r>
            </a:p>
          </p:txBody>
        </p:sp>
        <p:sp>
          <p:nvSpPr>
            <p:cNvPr id="45" name="CuadroTexto 350">
              <a:extLst>
                <a:ext uri="{FF2B5EF4-FFF2-40B4-BE49-F238E27FC236}">
                  <a16:creationId xmlns:a16="http://schemas.microsoft.com/office/drawing/2014/main" id="{2FF7279B-02A0-DA49-9737-837D5F74812A}"/>
                </a:ext>
              </a:extLst>
            </p:cNvPr>
            <p:cNvSpPr txBox="1"/>
            <p:nvPr/>
          </p:nvSpPr>
          <p:spPr>
            <a:xfrm>
              <a:off x="17839324" y="4617959"/>
              <a:ext cx="2678940" cy="1015663"/>
            </a:xfrm>
            <a:prstGeom prst="rect">
              <a:avLst/>
            </a:prstGeom>
            <a:noFill/>
          </p:spPr>
          <p:txBody>
            <a:bodyPr wrap="none" rtlCol="0">
              <a:spAutoFit/>
            </a:bodyPr>
            <a:lstStyle/>
            <a:p>
              <a:pPr algn="ctr"/>
              <a:r>
                <a:rPr lang="en-US" sz="6000" b="1" dirty="0">
                  <a:solidFill>
                    <a:schemeClr val="bg2"/>
                  </a:solidFill>
                  <a:latin typeface="Century Gothic" panose="020B0502020202020204" pitchFamily="34" charset="0"/>
                  <a:ea typeface="Roboto Medium" pitchFamily="2" charset="0"/>
                  <a:cs typeface="Poppins" pitchFamily="2" charset="77"/>
                </a:rPr>
                <a:t>-0.05%</a:t>
              </a:r>
            </a:p>
          </p:txBody>
        </p:sp>
        <p:sp>
          <p:nvSpPr>
            <p:cNvPr id="46" name="Triangle 45">
              <a:extLst>
                <a:ext uri="{FF2B5EF4-FFF2-40B4-BE49-F238E27FC236}">
                  <a16:creationId xmlns:a16="http://schemas.microsoft.com/office/drawing/2014/main" id="{30EDE0E3-875B-0640-BE3B-377BC3DD0929}"/>
                </a:ext>
              </a:extLst>
            </p:cNvPr>
            <p:cNvSpPr/>
            <p:nvPr/>
          </p:nvSpPr>
          <p:spPr>
            <a:xfrm rot="10800000">
              <a:off x="16494854" y="4796946"/>
              <a:ext cx="581128" cy="50097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7" name="Rectangle 46">
              <a:extLst>
                <a:ext uri="{FF2B5EF4-FFF2-40B4-BE49-F238E27FC236}">
                  <a16:creationId xmlns:a16="http://schemas.microsoft.com/office/drawing/2014/main" id="{A097F7A1-774A-0C44-A43D-CF0BBE39C80E}"/>
                </a:ext>
              </a:extLst>
            </p:cNvPr>
            <p:cNvSpPr/>
            <p:nvPr/>
          </p:nvSpPr>
          <p:spPr>
            <a:xfrm>
              <a:off x="13010092" y="7239080"/>
              <a:ext cx="3038011" cy="523220"/>
            </a:xfrm>
            <a:prstGeom prst="rect">
              <a:avLst/>
            </a:prstGeom>
          </p:spPr>
          <p:txBody>
            <a:bodyPr wrap="square">
              <a:spAutoFit/>
            </a:bodyPr>
            <a:lstStyle/>
            <a:p>
              <a:r>
                <a:rPr lang="en-US" sz="2800" dirty="0">
                  <a:solidFill>
                    <a:schemeClr val="bg2"/>
                  </a:solidFill>
                  <a:latin typeface="Century Gothic" panose="020B0502020202020204" pitchFamily="34" charset="0"/>
                  <a:ea typeface="Roboto Medium" panose="02000000000000000000" pitchFamily="2" charset="0"/>
                  <a:cs typeface="Montserrat" charset="0"/>
                </a:rPr>
                <a:t>Build Status</a:t>
              </a:r>
            </a:p>
          </p:txBody>
        </p:sp>
        <p:sp>
          <p:nvSpPr>
            <p:cNvPr id="48" name="CuadroTexto 350">
              <a:extLst>
                <a:ext uri="{FF2B5EF4-FFF2-40B4-BE49-F238E27FC236}">
                  <a16:creationId xmlns:a16="http://schemas.microsoft.com/office/drawing/2014/main" id="{95112C68-8151-424B-B8DA-D1D5B4335004}"/>
                </a:ext>
              </a:extLst>
            </p:cNvPr>
            <p:cNvSpPr txBox="1"/>
            <p:nvPr/>
          </p:nvSpPr>
          <p:spPr>
            <a:xfrm>
              <a:off x="17839324" y="7005559"/>
              <a:ext cx="2678940" cy="1015663"/>
            </a:xfrm>
            <a:prstGeom prst="rect">
              <a:avLst/>
            </a:prstGeom>
            <a:noFill/>
          </p:spPr>
          <p:txBody>
            <a:bodyPr wrap="none" rtlCol="0">
              <a:spAutoFit/>
            </a:bodyPr>
            <a:lstStyle/>
            <a:p>
              <a:pPr algn="ctr"/>
              <a:r>
                <a:rPr lang="en-US" sz="6000" b="1" dirty="0">
                  <a:solidFill>
                    <a:schemeClr val="bg2"/>
                  </a:solidFill>
                  <a:latin typeface="Century Gothic" panose="020B0502020202020204" pitchFamily="34" charset="0"/>
                  <a:ea typeface="Roboto Medium" pitchFamily="2" charset="0"/>
                  <a:cs typeface="Poppins" pitchFamily="2" charset="77"/>
                </a:rPr>
                <a:t>-0.03%</a:t>
              </a:r>
            </a:p>
          </p:txBody>
        </p:sp>
        <p:sp>
          <p:nvSpPr>
            <p:cNvPr id="49" name="Triangle 48">
              <a:extLst>
                <a:ext uri="{FF2B5EF4-FFF2-40B4-BE49-F238E27FC236}">
                  <a16:creationId xmlns:a16="http://schemas.microsoft.com/office/drawing/2014/main" id="{642C92FC-51D5-3847-A01E-198CA10DA36E}"/>
                </a:ext>
              </a:extLst>
            </p:cNvPr>
            <p:cNvSpPr/>
            <p:nvPr/>
          </p:nvSpPr>
          <p:spPr>
            <a:xfrm rot="10800000">
              <a:off x="16494854" y="7184546"/>
              <a:ext cx="581128" cy="50097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Tree>
    <p:extLst>
      <p:ext uri="{BB962C8B-B14F-4D97-AF65-F5344CB8AC3E}">
        <p14:creationId xmlns:p14="http://schemas.microsoft.com/office/powerpoint/2010/main" val="330644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E722DA82-D5FF-CC47-8194-C4696307DB70}"/>
              </a:ext>
            </a:extLst>
          </p:cNvPr>
          <p:cNvSpPr/>
          <p:nvPr/>
        </p:nvSpPr>
        <p:spPr>
          <a:xfrm>
            <a:off x="16690350" y="9005478"/>
            <a:ext cx="5405215" cy="2998225"/>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96" name="Rectangle 95">
            <a:extLst>
              <a:ext uri="{FF2B5EF4-FFF2-40B4-BE49-F238E27FC236}">
                <a16:creationId xmlns:a16="http://schemas.microsoft.com/office/drawing/2014/main" id="{EE5B903B-775D-174A-B9EC-EECBDEA65E49}"/>
              </a:ext>
            </a:extLst>
          </p:cNvPr>
          <p:cNvSpPr/>
          <p:nvPr/>
        </p:nvSpPr>
        <p:spPr>
          <a:xfrm>
            <a:off x="9476750" y="9005478"/>
            <a:ext cx="5405215" cy="2998225"/>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95" name="Rectangle 94">
            <a:extLst>
              <a:ext uri="{FF2B5EF4-FFF2-40B4-BE49-F238E27FC236}">
                <a16:creationId xmlns:a16="http://schemas.microsoft.com/office/drawing/2014/main" id="{D6765D65-21AD-9F45-9D89-510F696C74A0}"/>
              </a:ext>
            </a:extLst>
          </p:cNvPr>
          <p:cNvSpPr/>
          <p:nvPr/>
        </p:nvSpPr>
        <p:spPr>
          <a:xfrm>
            <a:off x="2136150" y="9005478"/>
            <a:ext cx="5405215" cy="2998225"/>
          </a:xfrm>
          <a:prstGeom prst="rect">
            <a:avLst/>
          </a:prstGeom>
          <a:solidFill>
            <a:srgbClr val="F2F2F2">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26" name="CuadroTexto 350">
            <a:extLst>
              <a:ext uri="{FF2B5EF4-FFF2-40B4-BE49-F238E27FC236}">
                <a16:creationId xmlns:a16="http://schemas.microsoft.com/office/drawing/2014/main" id="{55854CF4-DDD2-264F-8678-9A71F94B88E9}"/>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27" name="CuadroTexto 351">
            <a:extLst>
              <a:ext uri="{FF2B5EF4-FFF2-40B4-BE49-F238E27FC236}">
                <a16:creationId xmlns:a16="http://schemas.microsoft.com/office/drawing/2014/main" id="{0E62911D-2D23-6546-A67D-2F58B9C97331}"/>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8" name="Rectangle 45">
            <a:extLst>
              <a:ext uri="{FF2B5EF4-FFF2-40B4-BE49-F238E27FC236}">
                <a16:creationId xmlns:a16="http://schemas.microsoft.com/office/drawing/2014/main" id="{DF76E651-A587-014F-92FE-D79DA64C930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29" name="Group 28">
            <a:extLst>
              <a:ext uri="{FF2B5EF4-FFF2-40B4-BE49-F238E27FC236}">
                <a16:creationId xmlns:a16="http://schemas.microsoft.com/office/drawing/2014/main" id="{6FDA8506-E7DC-0F42-A306-4FD1448D7379}"/>
              </a:ext>
            </a:extLst>
          </p:cNvPr>
          <p:cNvGrpSpPr/>
          <p:nvPr/>
        </p:nvGrpSpPr>
        <p:grpSpPr>
          <a:xfrm>
            <a:off x="1017750" y="4648199"/>
            <a:ext cx="7829041" cy="3476865"/>
            <a:chOff x="2137814" y="4974841"/>
            <a:chExt cx="5126516" cy="2276678"/>
          </a:xfrm>
        </p:grpSpPr>
        <p:grpSp>
          <p:nvGrpSpPr>
            <p:cNvPr id="30" name="Group 29">
              <a:extLst>
                <a:ext uri="{FF2B5EF4-FFF2-40B4-BE49-F238E27FC236}">
                  <a16:creationId xmlns:a16="http://schemas.microsoft.com/office/drawing/2014/main" id="{BBD7D61C-218F-4941-9612-39CA2663A7C9}"/>
                </a:ext>
              </a:extLst>
            </p:cNvPr>
            <p:cNvGrpSpPr/>
            <p:nvPr/>
          </p:nvGrpSpPr>
          <p:grpSpPr>
            <a:xfrm>
              <a:off x="2137814" y="4974841"/>
              <a:ext cx="5122187" cy="1785889"/>
              <a:chOff x="1487218" y="4731001"/>
              <a:chExt cx="5122187" cy="1785889"/>
            </a:xfrm>
          </p:grpSpPr>
          <p:sp>
            <p:nvSpPr>
              <p:cNvPr id="32" name="Freeform 31">
                <a:extLst>
                  <a:ext uri="{FF2B5EF4-FFF2-40B4-BE49-F238E27FC236}">
                    <a16:creationId xmlns:a16="http://schemas.microsoft.com/office/drawing/2014/main" id="{C5769D10-E591-2E48-8739-DCAA9780BD74}"/>
                  </a:ext>
                </a:extLst>
              </p:cNvPr>
              <p:cNvSpPr/>
              <p:nvPr/>
            </p:nvSpPr>
            <p:spPr>
              <a:xfrm>
                <a:off x="2269207" y="4731001"/>
                <a:ext cx="3489724" cy="1742931"/>
              </a:xfrm>
              <a:custGeom>
                <a:avLst/>
                <a:gdLst>
                  <a:gd name="connsiteX0" fmla="*/ 1779598 w 1779650"/>
                  <a:gd name="connsiteY0" fmla="*/ 888722 h 888840"/>
                  <a:gd name="connsiteX1" fmla="*/ 889773 w 1779650"/>
                  <a:gd name="connsiteY1" fmla="*/ -118 h 888840"/>
                  <a:gd name="connsiteX2" fmla="*/ -53 w 1779650"/>
                  <a:gd name="connsiteY2" fmla="*/ 888722 h 888840"/>
                  <a:gd name="connsiteX3" fmla="*/ 386758 w 1779650"/>
                  <a:gd name="connsiteY3" fmla="*/ 888722 h 888840"/>
                  <a:gd name="connsiteX4" fmla="*/ 882801 w 1779650"/>
                  <a:gd name="connsiteY4" fmla="*/ 379394 h 888840"/>
                  <a:gd name="connsiteX5" fmla="*/ 1392693 w 1779650"/>
                  <a:gd name="connsiteY5" fmla="*/ 874897 h 888840"/>
                  <a:gd name="connsiteX6" fmla="*/ 1392693 w 1779650"/>
                  <a:gd name="connsiteY6" fmla="*/ 888722 h 8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650" h="888840">
                    <a:moveTo>
                      <a:pt x="1779598" y="888722"/>
                    </a:moveTo>
                    <a:cubicBezTo>
                      <a:pt x="1779598" y="397833"/>
                      <a:pt x="1381206" y="-118"/>
                      <a:pt x="889773" y="-118"/>
                    </a:cubicBezTo>
                    <a:cubicBezTo>
                      <a:pt x="398336" y="-118"/>
                      <a:pt x="-53" y="397833"/>
                      <a:pt x="-53" y="888722"/>
                    </a:cubicBezTo>
                    <a:lnTo>
                      <a:pt x="386758" y="888722"/>
                    </a:lnTo>
                    <a:cubicBezTo>
                      <a:pt x="382935" y="611252"/>
                      <a:pt x="605023" y="383219"/>
                      <a:pt x="882801" y="379394"/>
                    </a:cubicBezTo>
                    <a:cubicBezTo>
                      <a:pt x="1160588" y="375579"/>
                      <a:pt x="1388874" y="597418"/>
                      <a:pt x="1392693" y="874897"/>
                    </a:cubicBezTo>
                    <a:cubicBezTo>
                      <a:pt x="1392760" y="879502"/>
                      <a:pt x="1392760" y="884117"/>
                      <a:pt x="1392693" y="888722"/>
                    </a:cubicBezTo>
                    <a:close/>
                  </a:path>
                </a:pathLst>
              </a:custGeom>
              <a:solidFill>
                <a:schemeClr val="accent1"/>
              </a:solidFill>
              <a:ln w="9525" cap="flat">
                <a:noFill/>
                <a:prstDash val="solid"/>
                <a:miter/>
              </a:ln>
            </p:spPr>
            <p:txBody>
              <a:bodyPr rtlCol="0" anchor="ctr"/>
              <a:lstStyle/>
              <a:p>
                <a:endParaRPr lang="en-US" dirty="0">
                  <a:latin typeface="Century Gothic" panose="020B0502020202020204" pitchFamily="34" charset="0"/>
                </a:endParaRPr>
              </a:p>
            </p:txBody>
          </p:sp>
          <p:sp>
            <p:nvSpPr>
              <p:cNvPr id="33" name="Freeform 32">
                <a:extLst>
                  <a:ext uri="{FF2B5EF4-FFF2-40B4-BE49-F238E27FC236}">
                    <a16:creationId xmlns:a16="http://schemas.microsoft.com/office/drawing/2014/main" id="{E4F06B2D-7B3E-624A-9C3E-275B0CAEC304}"/>
                  </a:ext>
                </a:extLst>
              </p:cNvPr>
              <p:cNvSpPr/>
              <p:nvPr/>
            </p:nvSpPr>
            <p:spPr>
              <a:xfrm>
                <a:off x="3829772" y="4777085"/>
                <a:ext cx="585867" cy="1739805"/>
              </a:xfrm>
              <a:custGeom>
                <a:avLst/>
                <a:gdLst>
                  <a:gd name="connsiteX0" fmla="*/ 46785 w 298774"/>
                  <a:gd name="connsiteY0" fmla="*/ 884535 h 887246"/>
                  <a:gd name="connsiteX1" fmla="*/ 2399 w 298774"/>
                  <a:gd name="connsiteY1" fmla="*/ 804804 h 887246"/>
                  <a:gd name="connsiteX2" fmla="*/ 298722 w 298774"/>
                  <a:gd name="connsiteY2" fmla="*/ -118 h 887246"/>
                  <a:gd name="connsiteX3" fmla="*/ 127272 w 298774"/>
                  <a:gd name="connsiteY3" fmla="*/ 840483 h 887246"/>
                  <a:gd name="connsiteX4" fmla="*/ 127272 w 298774"/>
                  <a:gd name="connsiteY4" fmla="*/ 840483 h 887246"/>
                  <a:gd name="connsiteX5" fmla="*/ 47319 w 298774"/>
                  <a:gd name="connsiteY5" fmla="*/ 884583 h 887246"/>
                  <a:gd name="connsiteX6" fmla="*/ 47166 w 298774"/>
                  <a:gd name="connsiteY6" fmla="*/ 884535 h 88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774" h="887246">
                    <a:moveTo>
                      <a:pt x="46785" y="884535"/>
                    </a:moveTo>
                    <a:cubicBezTo>
                      <a:pt x="12553" y="874669"/>
                      <a:pt x="-7278" y="839056"/>
                      <a:pt x="2399" y="804804"/>
                    </a:cubicBezTo>
                    <a:lnTo>
                      <a:pt x="298722" y="-118"/>
                    </a:lnTo>
                    <a:lnTo>
                      <a:pt x="127272" y="840483"/>
                    </a:lnTo>
                    <a:lnTo>
                      <a:pt x="127272" y="840483"/>
                    </a:lnTo>
                    <a:cubicBezTo>
                      <a:pt x="117385" y="874716"/>
                      <a:pt x="81590" y="894459"/>
                      <a:pt x="47319" y="884583"/>
                    </a:cubicBezTo>
                    <a:cubicBezTo>
                      <a:pt x="47271" y="884564"/>
                      <a:pt x="47214" y="884554"/>
                      <a:pt x="47166" y="884535"/>
                    </a:cubicBezTo>
                    <a:close/>
                  </a:path>
                </a:pathLst>
              </a:custGeom>
              <a:solidFill>
                <a:schemeClr val="tx2"/>
              </a:solidFill>
              <a:ln w="9525" cap="flat">
                <a:noFill/>
                <a:prstDash val="solid"/>
                <a:miter/>
              </a:ln>
            </p:spPr>
            <p:txBody>
              <a:bodyPr rtlCol="0" anchor="ctr"/>
              <a:lstStyle/>
              <a:p>
                <a:endParaRPr lang="en-US" dirty="0">
                  <a:latin typeface="Century Gothic" panose="020B0502020202020204" pitchFamily="34" charset="0"/>
                </a:endParaRPr>
              </a:p>
            </p:txBody>
          </p:sp>
          <p:sp>
            <p:nvSpPr>
              <p:cNvPr id="34" name="TextBox 33">
                <a:extLst>
                  <a:ext uri="{FF2B5EF4-FFF2-40B4-BE49-F238E27FC236}">
                    <a16:creationId xmlns:a16="http://schemas.microsoft.com/office/drawing/2014/main" id="{3F1F4280-81D4-1641-8B64-896288C05EF6}"/>
                  </a:ext>
                </a:extLst>
              </p:cNvPr>
              <p:cNvSpPr txBox="1"/>
              <p:nvPr/>
            </p:nvSpPr>
            <p:spPr>
              <a:xfrm flipH="1">
                <a:off x="1487218" y="6038318"/>
                <a:ext cx="643397" cy="363392"/>
              </a:xfrm>
              <a:prstGeom prst="rect">
                <a:avLst/>
              </a:prstGeom>
              <a:solidFill>
                <a:srgbClr val="000000">
                  <a:alpha val="0"/>
                </a:srgbClr>
              </a:solidFill>
            </p:spPr>
            <p:txBody>
              <a:bodyPr wrap="square" rtlCol="0">
                <a:spAutoFit/>
              </a:bodyPr>
              <a:lstStyle/>
              <a:p>
                <a:pPr algn="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a:t>
                </a:r>
              </a:p>
            </p:txBody>
          </p:sp>
          <p:sp>
            <p:nvSpPr>
              <p:cNvPr id="35" name="TextBox 34">
                <a:extLst>
                  <a:ext uri="{FF2B5EF4-FFF2-40B4-BE49-F238E27FC236}">
                    <a16:creationId xmlns:a16="http://schemas.microsoft.com/office/drawing/2014/main" id="{84D187E3-C240-8245-B906-C0DA0DC27DA7}"/>
                  </a:ext>
                </a:extLst>
              </p:cNvPr>
              <p:cNvSpPr txBox="1"/>
              <p:nvPr/>
            </p:nvSpPr>
            <p:spPr>
              <a:xfrm>
                <a:off x="5787416" y="6038318"/>
                <a:ext cx="821989" cy="363392"/>
              </a:xfrm>
              <a:prstGeom prst="rect">
                <a:avLst/>
              </a:prstGeom>
              <a:solidFill>
                <a:srgbClr val="000000">
                  <a:alpha val="0"/>
                </a:srgbClr>
              </a:solidFill>
            </p:spPr>
            <p:txBody>
              <a:bodyPr wrap="square" rtlCol="0">
                <a:spAutoFit/>
              </a:bodyPr>
              <a:lstStyle/>
              <a:p>
                <a:pP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100</a:t>
                </a:r>
              </a:p>
            </p:txBody>
          </p:sp>
        </p:grpSp>
        <p:sp>
          <p:nvSpPr>
            <p:cNvPr id="31" name="Rectangle 30">
              <a:extLst>
                <a:ext uri="{FF2B5EF4-FFF2-40B4-BE49-F238E27FC236}">
                  <a16:creationId xmlns:a16="http://schemas.microsoft.com/office/drawing/2014/main" id="{22684C3A-1D5A-CC45-9964-89BE1392DF20}"/>
                </a:ext>
              </a:extLst>
            </p:cNvPr>
            <p:cNvSpPr/>
            <p:nvPr/>
          </p:nvSpPr>
          <p:spPr>
            <a:xfrm>
              <a:off x="2145960" y="6908911"/>
              <a:ext cx="5118370" cy="342608"/>
            </a:xfrm>
            <a:prstGeom prst="rect">
              <a:avLst/>
            </a:prstGeom>
          </p:spPr>
          <p:txBody>
            <a:bodyPr wrap="square">
              <a:spAutoFit/>
            </a:bodyPr>
            <a:lstStyle/>
            <a:p>
              <a:pPr algn="ctr"/>
              <a:r>
                <a:rPr lang="en-US" sz="2800" dirty="0">
                  <a:solidFill>
                    <a:schemeClr val="tx2"/>
                  </a:solidFill>
                  <a:latin typeface="Century Gothic" panose="020B0502020202020204" pitchFamily="34" charset="0"/>
                  <a:ea typeface="Roboto Medium" panose="02000000000000000000" pitchFamily="2" charset="0"/>
                  <a:cs typeface="Montserrat" charset="0"/>
                </a:rPr>
                <a:t>2010</a:t>
              </a:r>
            </a:p>
          </p:txBody>
        </p:sp>
      </p:grpSp>
      <p:grpSp>
        <p:nvGrpSpPr>
          <p:cNvPr id="36" name="Group 35">
            <a:extLst>
              <a:ext uri="{FF2B5EF4-FFF2-40B4-BE49-F238E27FC236}">
                <a16:creationId xmlns:a16="http://schemas.microsoft.com/office/drawing/2014/main" id="{97CCDB2D-2782-DE43-826B-94B1A4B25EF7}"/>
              </a:ext>
            </a:extLst>
          </p:cNvPr>
          <p:cNvGrpSpPr/>
          <p:nvPr/>
        </p:nvGrpSpPr>
        <p:grpSpPr>
          <a:xfrm>
            <a:off x="8279066" y="4648199"/>
            <a:ext cx="7829041" cy="3476865"/>
            <a:chOff x="2137814" y="4974841"/>
            <a:chExt cx="5126516" cy="2276678"/>
          </a:xfrm>
        </p:grpSpPr>
        <p:grpSp>
          <p:nvGrpSpPr>
            <p:cNvPr id="37" name="Group 36">
              <a:extLst>
                <a:ext uri="{FF2B5EF4-FFF2-40B4-BE49-F238E27FC236}">
                  <a16:creationId xmlns:a16="http://schemas.microsoft.com/office/drawing/2014/main" id="{6B756134-959F-4844-ABDE-FD613843400D}"/>
                </a:ext>
              </a:extLst>
            </p:cNvPr>
            <p:cNvGrpSpPr/>
            <p:nvPr/>
          </p:nvGrpSpPr>
          <p:grpSpPr>
            <a:xfrm>
              <a:off x="2137814" y="4974841"/>
              <a:ext cx="5122187" cy="1957288"/>
              <a:chOff x="1487218" y="4731001"/>
              <a:chExt cx="5122187" cy="1957288"/>
            </a:xfrm>
          </p:grpSpPr>
          <p:sp>
            <p:nvSpPr>
              <p:cNvPr id="39" name="Freeform 38">
                <a:extLst>
                  <a:ext uri="{FF2B5EF4-FFF2-40B4-BE49-F238E27FC236}">
                    <a16:creationId xmlns:a16="http://schemas.microsoft.com/office/drawing/2014/main" id="{C397B9B9-18E7-804B-AED9-9EB3299FBFAE}"/>
                  </a:ext>
                </a:extLst>
              </p:cNvPr>
              <p:cNvSpPr/>
              <p:nvPr/>
            </p:nvSpPr>
            <p:spPr>
              <a:xfrm>
                <a:off x="2269207" y="4731001"/>
                <a:ext cx="3489724" cy="1742931"/>
              </a:xfrm>
              <a:custGeom>
                <a:avLst/>
                <a:gdLst>
                  <a:gd name="connsiteX0" fmla="*/ 1779598 w 1779650"/>
                  <a:gd name="connsiteY0" fmla="*/ 888722 h 888840"/>
                  <a:gd name="connsiteX1" fmla="*/ 889773 w 1779650"/>
                  <a:gd name="connsiteY1" fmla="*/ -118 h 888840"/>
                  <a:gd name="connsiteX2" fmla="*/ -53 w 1779650"/>
                  <a:gd name="connsiteY2" fmla="*/ 888722 h 888840"/>
                  <a:gd name="connsiteX3" fmla="*/ 386758 w 1779650"/>
                  <a:gd name="connsiteY3" fmla="*/ 888722 h 888840"/>
                  <a:gd name="connsiteX4" fmla="*/ 882801 w 1779650"/>
                  <a:gd name="connsiteY4" fmla="*/ 379394 h 888840"/>
                  <a:gd name="connsiteX5" fmla="*/ 1392693 w 1779650"/>
                  <a:gd name="connsiteY5" fmla="*/ 874897 h 888840"/>
                  <a:gd name="connsiteX6" fmla="*/ 1392693 w 1779650"/>
                  <a:gd name="connsiteY6" fmla="*/ 888722 h 8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650" h="888840">
                    <a:moveTo>
                      <a:pt x="1779598" y="888722"/>
                    </a:moveTo>
                    <a:cubicBezTo>
                      <a:pt x="1779598" y="397833"/>
                      <a:pt x="1381206" y="-118"/>
                      <a:pt x="889773" y="-118"/>
                    </a:cubicBezTo>
                    <a:cubicBezTo>
                      <a:pt x="398336" y="-118"/>
                      <a:pt x="-53" y="397833"/>
                      <a:pt x="-53" y="888722"/>
                    </a:cubicBezTo>
                    <a:lnTo>
                      <a:pt x="386758" y="888722"/>
                    </a:lnTo>
                    <a:cubicBezTo>
                      <a:pt x="382935" y="611252"/>
                      <a:pt x="605023" y="383219"/>
                      <a:pt x="882801" y="379394"/>
                    </a:cubicBezTo>
                    <a:cubicBezTo>
                      <a:pt x="1160588" y="375579"/>
                      <a:pt x="1388874" y="597418"/>
                      <a:pt x="1392693" y="874897"/>
                    </a:cubicBezTo>
                    <a:cubicBezTo>
                      <a:pt x="1392760" y="879502"/>
                      <a:pt x="1392760" y="884117"/>
                      <a:pt x="1392693" y="888722"/>
                    </a:cubicBezTo>
                    <a:close/>
                  </a:path>
                </a:pathLst>
              </a:custGeom>
              <a:solidFill>
                <a:schemeClr val="accent2"/>
              </a:solidFill>
              <a:ln w="9525" cap="flat">
                <a:noFill/>
                <a:prstDash val="solid"/>
                <a:miter/>
              </a:ln>
            </p:spPr>
            <p:txBody>
              <a:bodyPr rtlCol="0" anchor="ctr"/>
              <a:lstStyle/>
              <a:p>
                <a:endParaRPr lang="en-US" dirty="0">
                  <a:latin typeface="Century Gothic" panose="020B0502020202020204" pitchFamily="34" charset="0"/>
                </a:endParaRPr>
              </a:p>
            </p:txBody>
          </p:sp>
          <p:sp>
            <p:nvSpPr>
              <p:cNvPr id="40" name="Freeform 39">
                <a:extLst>
                  <a:ext uri="{FF2B5EF4-FFF2-40B4-BE49-F238E27FC236}">
                    <a16:creationId xmlns:a16="http://schemas.microsoft.com/office/drawing/2014/main" id="{357331E2-22D2-0E44-A77E-D7F8989EEDFE}"/>
                  </a:ext>
                </a:extLst>
              </p:cNvPr>
              <p:cNvSpPr/>
              <p:nvPr/>
            </p:nvSpPr>
            <p:spPr>
              <a:xfrm rot="2187926">
                <a:off x="4287538" y="4948484"/>
                <a:ext cx="585867" cy="1739805"/>
              </a:xfrm>
              <a:custGeom>
                <a:avLst/>
                <a:gdLst>
                  <a:gd name="connsiteX0" fmla="*/ 46785 w 298774"/>
                  <a:gd name="connsiteY0" fmla="*/ 884535 h 887246"/>
                  <a:gd name="connsiteX1" fmla="*/ 2399 w 298774"/>
                  <a:gd name="connsiteY1" fmla="*/ 804804 h 887246"/>
                  <a:gd name="connsiteX2" fmla="*/ 298722 w 298774"/>
                  <a:gd name="connsiteY2" fmla="*/ -118 h 887246"/>
                  <a:gd name="connsiteX3" fmla="*/ 127272 w 298774"/>
                  <a:gd name="connsiteY3" fmla="*/ 840483 h 887246"/>
                  <a:gd name="connsiteX4" fmla="*/ 127272 w 298774"/>
                  <a:gd name="connsiteY4" fmla="*/ 840483 h 887246"/>
                  <a:gd name="connsiteX5" fmla="*/ 47319 w 298774"/>
                  <a:gd name="connsiteY5" fmla="*/ 884583 h 887246"/>
                  <a:gd name="connsiteX6" fmla="*/ 47166 w 298774"/>
                  <a:gd name="connsiteY6" fmla="*/ 884535 h 88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774" h="887246">
                    <a:moveTo>
                      <a:pt x="46785" y="884535"/>
                    </a:moveTo>
                    <a:cubicBezTo>
                      <a:pt x="12553" y="874669"/>
                      <a:pt x="-7278" y="839056"/>
                      <a:pt x="2399" y="804804"/>
                    </a:cubicBezTo>
                    <a:lnTo>
                      <a:pt x="298722" y="-118"/>
                    </a:lnTo>
                    <a:lnTo>
                      <a:pt x="127272" y="840483"/>
                    </a:lnTo>
                    <a:lnTo>
                      <a:pt x="127272" y="840483"/>
                    </a:lnTo>
                    <a:cubicBezTo>
                      <a:pt x="117385" y="874716"/>
                      <a:pt x="81590" y="894459"/>
                      <a:pt x="47319" y="884583"/>
                    </a:cubicBezTo>
                    <a:cubicBezTo>
                      <a:pt x="47271" y="884564"/>
                      <a:pt x="47214" y="884554"/>
                      <a:pt x="47166" y="884535"/>
                    </a:cubicBezTo>
                    <a:close/>
                  </a:path>
                </a:pathLst>
              </a:custGeom>
              <a:solidFill>
                <a:schemeClr val="tx2"/>
              </a:solidFill>
              <a:ln w="9525" cap="flat">
                <a:noFill/>
                <a:prstDash val="solid"/>
                <a:miter/>
              </a:ln>
            </p:spPr>
            <p:txBody>
              <a:bodyPr rtlCol="0" anchor="ctr"/>
              <a:lstStyle/>
              <a:p>
                <a:endParaRPr lang="en-US" dirty="0">
                  <a:latin typeface="Century Gothic" panose="020B0502020202020204" pitchFamily="34" charset="0"/>
                </a:endParaRPr>
              </a:p>
            </p:txBody>
          </p:sp>
          <p:sp>
            <p:nvSpPr>
              <p:cNvPr id="41" name="TextBox 40">
                <a:extLst>
                  <a:ext uri="{FF2B5EF4-FFF2-40B4-BE49-F238E27FC236}">
                    <a16:creationId xmlns:a16="http://schemas.microsoft.com/office/drawing/2014/main" id="{9C9F4ADC-E26B-804F-9F9F-9BD05BA71FF1}"/>
                  </a:ext>
                </a:extLst>
              </p:cNvPr>
              <p:cNvSpPr txBox="1"/>
              <p:nvPr/>
            </p:nvSpPr>
            <p:spPr>
              <a:xfrm flipH="1">
                <a:off x="1487218" y="6038318"/>
                <a:ext cx="643397" cy="363392"/>
              </a:xfrm>
              <a:prstGeom prst="rect">
                <a:avLst/>
              </a:prstGeom>
              <a:solidFill>
                <a:srgbClr val="000000">
                  <a:alpha val="0"/>
                </a:srgbClr>
              </a:solidFill>
            </p:spPr>
            <p:txBody>
              <a:bodyPr wrap="square" rtlCol="0">
                <a:spAutoFit/>
              </a:bodyPr>
              <a:lstStyle/>
              <a:p>
                <a:pPr algn="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a:t>
                </a:r>
              </a:p>
            </p:txBody>
          </p:sp>
          <p:sp>
            <p:nvSpPr>
              <p:cNvPr id="42" name="TextBox 41">
                <a:extLst>
                  <a:ext uri="{FF2B5EF4-FFF2-40B4-BE49-F238E27FC236}">
                    <a16:creationId xmlns:a16="http://schemas.microsoft.com/office/drawing/2014/main" id="{F0D5FDF9-1E29-AD4D-A40C-B46BDB77357F}"/>
                  </a:ext>
                </a:extLst>
              </p:cNvPr>
              <p:cNvSpPr txBox="1"/>
              <p:nvPr/>
            </p:nvSpPr>
            <p:spPr>
              <a:xfrm>
                <a:off x="5787416" y="6038318"/>
                <a:ext cx="821989" cy="363392"/>
              </a:xfrm>
              <a:prstGeom prst="rect">
                <a:avLst/>
              </a:prstGeom>
              <a:solidFill>
                <a:srgbClr val="000000">
                  <a:alpha val="0"/>
                </a:srgbClr>
              </a:solidFill>
            </p:spPr>
            <p:txBody>
              <a:bodyPr wrap="square" rtlCol="0">
                <a:spAutoFit/>
              </a:bodyPr>
              <a:lstStyle/>
              <a:p>
                <a:pP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100</a:t>
                </a:r>
              </a:p>
            </p:txBody>
          </p:sp>
        </p:grpSp>
        <p:sp>
          <p:nvSpPr>
            <p:cNvPr id="38" name="Rectangle 37">
              <a:extLst>
                <a:ext uri="{FF2B5EF4-FFF2-40B4-BE49-F238E27FC236}">
                  <a16:creationId xmlns:a16="http://schemas.microsoft.com/office/drawing/2014/main" id="{0C11FABB-F93D-3D42-A71D-8AC5171A04CB}"/>
                </a:ext>
              </a:extLst>
            </p:cNvPr>
            <p:cNvSpPr/>
            <p:nvPr/>
          </p:nvSpPr>
          <p:spPr>
            <a:xfrm>
              <a:off x="2145960" y="6908911"/>
              <a:ext cx="5118370" cy="342608"/>
            </a:xfrm>
            <a:prstGeom prst="rect">
              <a:avLst/>
            </a:prstGeom>
          </p:spPr>
          <p:txBody>
            <a:bodyPr wrap="square">
              <a:spAutoFit/>
            </a:bodyPr>
            <a:lstStyle/>
            <a:p>
              <a:pPr algn="ctr"/>
              <a:r>
                <a:rPr lang="en-US" sz="2800" dirty="0">
                  <a:solidFill>
                    <a:schemeClr val="tx2"/>
                  </a:solidFill>
                  <a:latin typeface="Century Gothic" panose="020B0502020202020204" pitchFamily="34" charset="0"/>
                  <a:ea typeface="Roboto Medium" panose="02000000000000000000" pitchFamily="2" charset="0"/>
                  <a:cs typeface="Montserrat" charset="0"/>
                </a:rPr>
                <a:t>2015</a:t>
              </a:r>
            </a:p>
          </p:txBody>
        </p:sp>
      </p:grpSp>
      <p:grpSp>
        <p:nvGrpSpPr>
          <p:cNvPr id="43" name="Group 42">
            <a:extLst>
              <a:ext uri="{FF2B5EF4-FFF2-40B4-BE49-F238E27FC236}">
                <a16:creationId xmlns:a16="http://schemas.microsoft.com/office/drawing/2014/main" id="{BDB22BC8-B6F4-2549-A91F-6601D58C098D}"/>
              </a:ext>
            </a:extLst>
          </p:cNvPr>
          <p:cNvGrpSpPr/>
          <p:nvPr/>
        </p:nvGrpSpPr>
        <p:grpSpPr>
          <a:xfrm>
            <a:off x="15543466" y="4648199"/>
            <a:ext cx="7829041" cy="3476865"/>
            <a:chOff x="2137814" y="4974841"/>
            <a:chExt cx="5126516" cy="2276678"/>
          </a:xfrm>
        </p:grpSpPr>
        <p:grpSp>
          <p:nvGrpSpPr>
            <p:cNvPr id="44" name="Group 43">
              <a:extLst>
                <a:ext uri="{FF2B5EF4-FFF2-40B4-BE49-F238E27FC236}">
                  <a16:creationId xmlns:a16="http://schemas.microsoft.com/office/drawing/2014/main" id="{99796437-7036-7245-964D-A476A39E5866}"/>
                </a:ext>
              </a:extLst>
            </p:cNvPr>
            <p:cNvGrpSpPr/>
            <p:nvPr/>
          </p:nvGrpSpPr>
          <p:grpSpPr>
            <a:xfrm>
              <a:off x="2137814" y="4974841"/>
              <a:ext cx="5122187" cy="1742931"/>
              <a:chOff x="1487218" y="4731001"/>
              <a:chExt cx="5122187" cy="1742931"/>
            </a:xfrm>
          </p:grpSpPr>
          <p:sp>
            <p:nvSpPr>
              <p:cNvPr id="46" name="Freeform 45">
                <a:extLst>
                  <a:ext uri="{FF2B5EF4-FFF2-40B4-BE49-F238E27FC236}">
                    <a16:creationId xmlns:a16="http://schemas.microsoft.com/office/drawing/2014/main" id="{2CD628D8-8DE0-814F-A601-3B45B4602346}"/>
                  </a:ext>
                </a:extLst>
              </p:cNvPr>
              <p:cNvSpPr/>
              <p:nvPr/>
            </p:nvSpPr>
            <p:spPr>
              <a:xfrm>
                <a:off x="2269207" y="4731001"/>
                <a:ext cx="3489724" cy="1742931"/>
              </a:xfrm>
              <a:custGeom>
                <a:avLst/>
                <a:gdLst>
                  <a:gd name="connsiteX0" fmla="*/ 1779598 w 1779650"/>
                  <a:gd name="connsiteY0" fmla="*/ 888722 h 888840"/>
                  <a:gd name="connsiteX1" fmla="*/ 889773 w 1779650"/>
                  <a:gd name="connsiteY1" fmla="*/ -118 h 888840"/>
                  <a:gd name="connsiteX2" fmla="*/ -53 w 1779650"/>
                  <a:gd name="connsiteY2" fmla="*/ 888722 h 888840"/>
                  <a:gd name="connsiteX3" fmla="*/ 386758 w 1779650"/>
                  <a:gd name="connsiteY3" fmla="*/ 888722 h 888840"/>
                  <a:gd name="connsiteX4" fmla="*/ 882801 w 1779650"/>
                  <a:gd name="connsiteY4" fmla="*/ 379394 h 888840"/>
                  <a:gd name="connsiteX5" fmla="*/ 1392693 w 1779650"/>
                  <a:gd name="connsiteY5" fmla="*/ 874897 h 888840"/>
                  <a:gd name="connsiteX6" fmla="*/ 1392693 w 1779650"/>
                  <a:gd name="connsiteY6" fmla="*/ 888722 h 8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650" h="888840">
                    <a:moveTo>
                      <a:pt x="1779598" y="888722"/>
                    </a:moveTo>
                    <a:cubicBezTo>
                      <a:pt x="1779598" y="397833"/>
                      <a:pt x="1381206" y="-118"/>
                      <a:pt x="889773" y="-118"/>
                    </a:cubicBezTo>
                    <a:cubicBezTo>
                      <a:pt x="398336" y="-118"/>
                      <a:pt x="-53" y="397833"/>
                      <a:pt x="-53" y="888722"/>
                    </a:cubicBezTo>
                    <a:lnTo>
                      <a:pt x="386758" y="888722"/>
                    </a:lnTo>
                    <a:cubicBezTo>
                      <a:pt x="382935" y="611252"/>
                      <a:pt x="605023" y="383219"/>
                      <a:pt x="882801" y="379394"/>
                    </a:cubicBezTo>
                    <a:cubicBezTo>
                      <a:pt x="1160588" y="375579"/>
                      <a:pt x="1388874" y="597418"/>
                      <a:pt x="1392693" y="874897"/>
                    </a:cubicBezTo>
                    <a:cubicBezTo>
                      <a:pt x="1392760" y="879502"/>
                      <a:pt x="1392760" y="884117"/>
                      <a:pt x="1392693" y="888722"/>
                    </a:cubicBezTo>
                    <a:close/>
                  </a:path>
                </a:pathLst>
              </a:custGeom>
              <a:solidFill>
                <a:schemeClr val="accent3"/>
              </a:solidFill>
              <a:ln w="9525" cap="flat">
                <a:noFill/>
                <a:prstDash val="solid"/>
                <a:miter/>
              </a:ln>
            </p:spPr>
            <p:txBody>
              <a:bodyPr rtlCol="0" anchor="ctr"/>
              <a:lstStyle/>
              <a:p>
                <a:endParaRPr lang="en-US" dirty="0">
                  <a:latin typeface="Century Gothic" panose="020B0502020202020204" pitchFamily="34" charset="0"/>
                </a:endParaRPr>
              </a:p>
            </p:txBody>
          </p:sp>
          <p:sp>
            <p:nvSpPr>
              <p:cNvPr id="47" name="Freeform 46">
                <a:extLst>
                  <a:ext uri="{FF2B5EF4-FFF2-40B4-BE49-F238E27FC236}">
                    <a16:creationId xmlns:a16="http://schemas.microsoft.com/office/drawing/2014/main" id="{D1B87088-5CA9-4E4E-8C08-379ED2B56CC3}"/>
                  </a:ext>
                </a:extLst>
              </p:cNvPr>
              <p:cNvSpPr/>
              <p:nvPr/>
            </p:nvSpPr>
            <p:spPr>
              <a:xfrm rot="18689546">
                <a:off x="3387159" y="4850810"/>
                <a:ext cx="585867" cy="1739805"/>
              </a:xfrm>
              <a:custGeom>
                <a:avLst/>
                <a:gdLst>
                  <a:gd name="connsiteX0" fmla="*/ 46785 w 298774"/>
                  <a:gd name="connsiteY0" fmla="*/ 884535 h 887246"/>
                  <a:gd name="connsiteX1" fmla="*/ 2399 w 298774"/>
                  <a:gd name="connsiteY1" fmla="*/ 804804 h 887246"/>
                  <a:gd name="connsiteX2" fmla="*/ 298722 w 298774"/>
                  <a:gd name="connsiteY2" fmla="*/ -118 h 887246"/>
                  <a:gd name="connsiteX3" fmla="*/ 127272 w 298774"/>
                  <a:gd name="connsiteY3" fmla="*/ 840483 h 887246"/>
                  <a:gd name="connsiteX4" fmla="*/ 127272 w 298774"/>
                  <a:gd name="connsiteY4" fmla="*/ 840483 h 887246"/>
                  <a:gd name="connsiteX5" fmla="*/ 47319 w 298774"/>
                  <a:gd name="connsiteY5" fmla="*/ 884583 h 887246"/>
                  <a:gd name="connsiteX6" fmla="*/ 47166 w 298774"/>
                  <a:gd name="connsiteY6" fmla="*/ 884535 h 88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774" h="887246">
                    <a:moveTo>
                      <a:pt x="46785" y="884535"/>
                    </a:moveTo>
                    <a:cubicBezTo>
                      <a:pt x="12553" y="874669"/>
                      <a:pt x="-7278" y="839056"/>
                      <a:pt x="2399" y="804804"/>
                    </a:cubicBezTo>
                    <a:lnTo>
                      <a:pt x="298722" y="-118"/>
                    </a:lnTo>
                    <a:lnTo>
                      <a:pt x="127272" y="840483"/>
                    </a:lnTo>
                    <a:lnTo>
                      <a:pt x="127272" y="840483"/>
                    </a:lnTo>
                    <a:cubicBezTo>
                      <a:pt x="117385" y="874716"/>
                      <a:pt x="81590" y="894459"/>
                      <a:pt x="47319" y="884583"/>
                    </a:cubicBezTo>
                    <a:cubicBezTo>
                      <a:pt x="47271" y="884564"/>
                      <a:pt x="47214" y="884554"/>
                      <a:pt x="47166" y="884535"/>
                    </a:cubicBezTo>
                    <a:close/>
                  </a:path>
                </a:pathLst>
              </a:custGeom>
              <a:solidFill>
                <a:schemeClr val="tx2"/>
              </a:solidFill>
              <a:ln w="9525" cap="flat">
                <a:noFill/>
                <a:prstDash val="solid"/>
                <a:miter/>
              </a:ln>
            </p:spPr>
            <p:txBody>
              <a:bodyPr rtlCol="0" anchor="ctr"/>
              <a:lstStyle/>
              <a:p>
                <a:endParaRPr lang="en-US" dirty="0">
                  <a:latin typeface="Century Gothic" panose="020B0502020202020204" pitchFamily="34" charset="0"/>
                </a:endParaRPr>
              </a:p>
            </p:txBody>
          </p:sp>
          <p:sp>
            <p:nvSpPr>
              <p:cNvPr id="48" name="TextBox 47">
                <a:extLst>
                  <a:ext uri="{FF2B5EF4-FFF2-40B4-BE49-F238E27FC236}">
                    <a16:creationId xmlns:a16="http://schemas.microsoft.com/office/drawing/2014/main" id="{9BD362E9-E46A-C740-A4D0-0334004B0AC4}"/>
                  </a:ext>
                </a:extLst>
              </p:cNvPr>
              <p:cNvSpPr txBox="1"/>
              <p:nvPr/>
            </p:nvSpPr>
            <p:spPr>
              <a:xfrm flipH="1">
                <a:off x="1487218" y="6038318"/>
                <a:ext cx="643397" cy="363392"/>
              </a:xfrm>
              <a:prstGeom prst="rect">
                <a:avLst/>
              </a:prstGeom>
              <a:solidFill>
                <a:srgbClr val="000000">
                  <a:alpha val="0"/>
                </a:srgbClr>
              </a:solidFill>
            </p:spPr>
            <p:txBody>
              <a:bodyPr wrap="square" rtlCol="0">
                <a:spAutoFit/>
              </a:bodyPr>
              <a:lstStyle/>
              <a:p>
                <a:pPr algn="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a:t>
                </a:r>
              </a:p>
            </p:txBody>
          </p:sp>
          <p:sp>
            <p:nvSpPr>
              <p:cNvPr id="49" name="TextBox 48">
                <a:extLst>
                  <a:ext uri="{FF2B5EF4-FFF2-40B4-BE49-F238E27FC236}">
                    <a16:creationId xmlns:a16="http://schemas.microsoft.com/office/drawing/2014/main" id="{42BE4FE1-490E-F946-9D33-E4592DDE3F4A}"/>
                  </a:ext>
                </a:extLst>
              </p:cNvPr>
              <p:cNvSpPr txBox="1"/>
              <p:nvPr/>
            </p:nvSpPr>
            <p:spPr>
              <a:xfrm>
                <a:off x="5787416" y="6038318"/>
                <a:ext cx="821989" cy="363392"/>
              </a:xfrm>
              <a:prstGeom prst="rect">
                <a:avLst/>
              </a:prstGeom>
              <a:solidFill>
                <a:srgbClr val="000000">
                  <a:alpha val="0"/>
                </a:srgbClr>
              </a:solidFill>
            </p:spPr>
            <p:txBody>
              <a:bodyPr wrap="square" rtlCol="0">
                <a:spAutoFit/>
              </a:bodyPr>
              <a:lstStyle/>
              <a:p>
                <a:pP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100</a:t>
                </a:r>
              </a:p>
            </p:txBody>
          </p:sp>
        </p:grpSp>
        <p:sp>
          <p:nvSpPr>
            <p:cNvPr id="45" name="Rectangle 44">
              <a:extLst>
                <a:ext uri="{FF2B5EF4-FFF2-40B4-BE49-F238E27FC236}">
                  <a16:creationId xmlns:a16="http://schemas.microsoft.com/office/drawing/2014/main" id="{D121B9B5-2373-B14D-A46C-621D9579CFD0}"/>
                </a:ext>
              </a:extLst>
            </p:cNvPr>
            <p:cNvSpPr/>
            <p:nvPr/>
          </p:nvSpPr>
          <p:spPr>
            <a:xfrm>
              <a:off x="2145960" y="6908911"/>
              <a:ext cx="5118370" cy="342608"/>
            </a:xfrm>
            <a:prstGeom prst="rect">
              <a:avLst/>
            </a:prstGeom>
          </p:spPr>
          <p:txBody>
            <a:bodyPr wrap="square">
              <a:spAutoFit/>
            </a:bodyPr>
            <a:lstStyle/>
            <a:p>
              <a:pPr algn="ctr"/>
              <a:r>
                <a:rPr lang="en-US" sz="2800" dirty="0">
                  <a:solidFill>
                    <a:schemeClr val="tx2"/>
                  </a:solidFill>
                  <a:latin typeface="Century Gothic" panose="020B0502020202020204" pitchFamily="34" charset="0"/>
                  <a:ea typeface="Roboto Medium" panose="02000000000000000000" pitchFamily="2" charset="0"/>
                  <a:cs typeface="Montserrat" charset="0"/>
                </a:rPr>
                <a:t>2020</a:t>
              </a:r>
            </a:p>
          </p:txBody>
        </p:sp>
      </p:grpSp>
      <p:grpSp>
        <p:nvGrpSpPr>
          <p:cNvPr id="54" name="Group 53">
            <a:extLst>
              <a:ext uri="{FF2B5EF4-FFF2-40B4-BE49-F238E27FC236}">
                <a16:creationId xmlns:a16="http://schemas.microsoft.com/office/drawing/2014/main" id="{8BF965F8-8C5A-C443-B7ED-5B36519029FF}"/>
              </a:ext>
            </a:extLst>
          </p:cNvPr>
          <p:cNvGrpSpPr/>
          <p:nvPr/>
        </p:nvGrpSpPr>
        <p:grpSpPr>
          <a:xfrm>
            <a:off x="2434490" y="9604011"/>
            <a:ext cx="4854770" cy="1785419"/>
            <a:chOff x="16075347" y="9801490"/>
            <a:chExt cx="4854770" cy="1785419"/>
          </a:xfrm>
        </p:grpSpPr>
        <p:sp>
          <p:nvSpPr>
            <p:cNvPr id="55" name="Rectangle 54">
              <a:extLst>
                <a:ext uri="{FF2B5EF4-FFF2-40B4-BE49-F238E27FC236}">
                  <a16:creationId xmlns:a16="http://schemas.microsoft.com/office/drawing/2014/main" id="{798F43C7-A81F-1C4E-AFA2-AC562EE019E3}"/>
                </a:ext>
              </a:extLst>
            </p:cNvPr>
            <p:cNvSpPr/>
            <p:nvPr/>
          </p:nvSpPr>
          <p:spPr>
            <a:xfrm>
              <a:off x="16075347" y="9801491"/>
              <a:ext cx="2432107"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NPR Score</a:t>
              </a:r>
            </a:p>
          </p:txBody>
        </p:sp>
        <p:sp>
          <p:nvSpPr>
            <p:cNvPr id="56" name="Rectangle 55">
              <a:extLst>
                <a:ext uri="{FF2B5EF4-FFF2-40B4-BE49-F238E27FC236}">
                  <a16:creationId xmlns:a16="http://schemas.microsoft.com/office/drawing/2014/main" id="{233D3F40-F81F-364E-8E9B-CCC07553F5FE}"/>
                </a:ext>
              </a:extLst>
            </p:cNvPr>
            <p:cNvSpPr/>
            <p:nvPr/>
          </p:nvSpPr>
          <p:spPr>
            <a:xfrm>
              <a:off x="16075347" y="10440460"/>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Source</a:t>
              </a:r>
            </a:p>
          </p:txBody>
        </p:sp>
        <p:sp>
          <p:nvSpPr>
            <p:cNvPr id="57" name="Rectangle 56">
              <a:extLst>
                <a:ext uri="{FF2B5EF4-FFF2-40B4-BE49-F238E27FC236}">
                  <a16:creationId xmlns:a16="http://schemas.microsoft.com/office/drawing/2014/main" id="{FFE74CA2-9BF7-BB4B-A6FB-7A392BBF2B5C}"/>
                </a:ext>
              </a:extLst>
            </p:cNvPr>
            <p:cNvSpPr/>
            <p:nvPr/>
          </p:nvSpPr>
          <p:spPr>
            <a:xfrm>
              <a:off x="16075347" y="11063689"/>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Sales Rep</a:t>
              </a:r>
            </a:p>
          </p:txBody>
        </p:sp>
        <p:sp>
          <p:nvSpPr>
            <p:cNvPr id="58" name="Rectangle 57">
              <a:extLst>
                <a:ext uri="{FF2B5EF4-FFF2-40B4-BE49-F238E27FC236}">
                  <a16:creationId xmlns:a16="http://schemas.microsoft.com/office/drawing/2014/main" id="{225490AF-E029-CE43-995C-B150C3D5C422}"/>
                </a:ext>
              </a:extLst>
            </p:cNvPr>
            <p:cNvSpPr/>
            <p:nvPr/>
          </p:nvSpPr>
          <p:spPr>
            <a:xfrm>
              <a:off x="18783853" y="9801490"/>
              <a:ext cx="830034"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10</a:t>
              </a:r>
            </a:p>
          </p:txBody>
        </p:sp>
        <p:sp>
          <p:nvSpPr>
            <p:cNvPr id="60" name="Rectangle 59">
              <a:extLst>
                <a:ext uri="{FF2B5EF4-FFF2-40B4-BE49-F238E27FC236}">
                  <a16:creationId xmlns:a16="http://schemas.microsoft.com/office/drawing/2014/main" id="{6C72E040-EE46-6E43-8748-9FAF1A11C86B}"/>
                </a:ext>
              </a:extLst>
            </p:cNvPr>
            <p:cNvSpPr/>
            <p:nvPr/>
          </p:nvSpPr>
          <p:spPr>
            <a:xfrm>
              <a:off x="18783852" y="10440459"/>
              <a:ext cx="2146265" cy="542201"/>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Instagram</a:t>
              </a:r>
            </a:p>
          </p:txBody>
        </p:sp>
        <p:sp>
          <p:nvSpPr>
            <p:cNvPr id="65" name="Rectangle 64">
              <a:extLst>
                <a:ext uri="{FF2B5EF4-FFF2-40B4-BE49-F238E27FC236}">
                  <a16:creationId xmlns:a16="http://schemas.microsoft.com/office/drawing/2014/main" id="{6270AED1-7CE5-D647-A906-543CA2DC9D85}"/>
                </a:ext>
              </a:extLst>
            </p:cNvPr>
            <p:cNvSpPr/>
            <p:nvPr/>
          </p:nvSpPr>
          <p:spPr>
            <a:xfrm>
              <a:off x="18783852" y="11063689"/>
              <a:ext cx="2146265"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Mary Smith</a:t>
              </a:r>
            </a:p>
          </p:txBody>
        </p:sp>
      </p:grpSp>
      <p:grpSp>
        <p:nvGrpSpPr>
          <p:cNvPr id="67" name="Group 66">
            <a:extLst>
              <a:ext uri="{FF2B5EF4-FFF2-40B4-BE49-F238E27FC236}">
                <a16:creationId xmlns:a16="http://schemas.microsoft.com/office/drawing/2014/main" id="{9B072AFF-7425-1C41-86AD-8D827B210E2B}"/>
              </a:ext>
            </a:extLst>
          </p:cNvPr>
          <p:cNvGrpSpPr/>
          <p:nvPr/>
        </p:nvGrpSpPr>
        <p:grpSpPr>
          <a:xfrm>
            <a:off x="9775090" y="9604011"/>
            <a:ext cx="4854770" cy="1785419"/>
            <a:chOff x="16075347" y="9801490"/>
            <a:chExt cx="4854770" cy="1785419"/>
          </a:xfrm>
        </p:grpSpPr>
        <p:sp>
          <p:nvSpPr>
            <p:cNvPr id="72" name="Rectangle 71">
              <a:extLst>
                <a:ext uri="{FF2B5EF4-FFF2-40B4-BE49-F238E27FC236}">
                  <a16:creationId xmlns:a16="http://schemas.microsoft.com/office/drawing/2014/main" id="{80DA148D-718E-FA4A-84EF-5A850623DD1D}"/>
                </a:ext>
              </a:extLst>
            </p:cNvPr>
            <p:cNvSpPr/>
            <p:nvPr/>
          </p:nvSpPr>
          <p:spPr>
            <a:xfrm>
              <a:off x="16075347" y="9801491"/>
              <a:ext cx="2432107"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NPR Score</a:t>
              </a:r>
            </a:p>
          </p:txBody>
        </p:sp>
        <p:sp>
          <p:nvSpPr>
            <p:cNvPr id="73" name="Rectangle 72">
              <a:extLst>
                <a:ext uri="{FF2B5EF4-FFF2-40B4-BE49-F238E27FC236}">
                  <a16:creationId xmlns:a16="http://schemas.microsoft.com/office/drawing/2014/main" id="{07AC9D31-016A-7D49-956A-6DE5885D0413}"/>
                </a:ext>
              </a:extLst>
            </p:cNvPr>
            <p:cNvSpPr/>
            <p:nvPr/>
          </p:nvSpPr>
          <p:spPr>
            <a:xfrm>
              <a:off x="16075347" y="10440460"/>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Source</a:t>
              </a:r>
            </a:p>
          </p:txBody>
        </p:sp>
        <p:sp>
          <p:nvSpPr>
            <p:cNvPr id="74" name="Rectangle 73">
              <a:extLst>
                <a:ext uri="{FF2B5EF4-FFF2-40B4-BE49-F238E27FC236}">
                  <a16:creationId xmlns:a16="http://schemas.microsoft.com/office/drawing/2014/main" id="{ED872174-40F5-604D-B951-239400C9CDCE}"/>
                </a:ext>
              </a:extLst>
            </p:cNvPr>
            <p:cNvSpPr/>
            <p:nvPr/>
          </p:nvSpPr>
          <p:spPr>
            <a:xfrm>
              <a:off x="16075347" y="11063689"/>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Sales Rep</a:t>
              </a:r>
            </a:p>
          </p:txBody>
        </p:sp>
        <p:sp>
          <p:nvSpPr>
            <p:cNvPr id="75" name="Rectangle 74">
              <a:extLst>
                <a:ext uri="{FF2B5EF4-FFF2-40B4-BE49-F238E27FC236}">
                  <a16:creationId xmlns:a16="http://schemas.microsoft.com/office/drawing/2014/main" id="{83AD9D32-9A04-184E-AB05-FA54859F1B26}"/>
                </a:ext>
              </a:extLst>
            </p:cNvPr>
            <p:cNvSpPr/>
            <p:nvPr/>
          </p:nvSpPr>
          <p:spPr>
            <a:xfrm>
              <a:off x="18783853" y="9801490"/>
              <a:ext cx="830034"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30</a:t>
              </a:r>
            </a:p>
          </p:txBody>
        </p:sp>
        <p:sp>
          <p:nvSpPr>
            <p:cNvPr id="76" name="Rectangle 75">
              <a:extLst>
                <a:ext uri="{FF2B5EF4-FFF2-40B4-BE49-F238E27FC236}">
                  <a16:creationId xmlns:a16="http://schemas.microsoft.com/office/drawing/2014/main" id="{63B7165D-7063-CC42-9F13-D570E8A070CA}"/>
                </a:ext>
              </a:extLst>
            </p:cNvPr>
            <p:cNvSpPr/>
            <p:nvPr/>
          </p:nvSpPr>
          <p:spPr>
            <a:xfrm>
              <a:off x="18783852" y="10440459"/>
              <a:ext cx="2146265" cy="542201"/>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Instagram</a:t>
              </a:r>
            </a:p>
          </p:txBody>
        </p:sp>
        <p:sp>
          <p:nvSpPr>
            <p:cNvPr id="77" name="Rectangle 76">
              <a:extLst>
                <a:ext uri="{FF2B5EF4-FFF2-40B4-BE49-F238E27FC236}">
                  <a16:creationId xmlns:a16="http://schemas.microsoft.com/office/drawing/2014/main" id="{66DD7827-B68C-F84F-ABBB-DD569BFF2856}"/>
                </a:ext>
              </a:extLst>
            </p:cNvPr>
            <p:cNvSpPr/>
            <p:nvPr/>
          </p:nvSpPr>
          <p:spPr>
            <a:xfrm>
              <a:off x="18783852" y="11063689"/>
              <a:ext cx="2146265"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Mary Smith</a:t>
              </a:r>
            </a:p>
          </p:txBody>
        </p:sp>
      </p:grpSp>
      <p:grpSp>
        <p:nvGrpSpPr>
          <p:cNvPr id="79" name="Group 78">
            <a:extLst>
              <a:ext uri="{FF2B5EF4-FFF2-40B4-BE49-F238E27FC236}">
                <a16:creationId xmlns:a16="http://schemas.microsoft.com/office/drawing/2014/main" id="{FBCA7D98-AE91-6341-8E88-30FFBC057056}"/>
              </a:ext>
            </a:extLst>
          </p:cNvPr>
          <p:cNvGrpSpPr/>
          <p:nvPr/>
        </p:nvGrpSpPr>
        <p:grpSpPr>
          <a:xfrm>
            <a:off x="17039490" y="9604011"/>
            <a:ext cx="4854770" cy="1785419"/>
            <a:chOff x="16075347" y="9801490"/>
            <a:chExt cx="4854770" cy="1785419"/>
          </a:xfrm>
        </p:grpSpPr>
        <p:sp>
          <p:nvSpPr>
            <p:cNvPr id="80" name="Rectangle 79">
              <a:extLst>
                <a:ext uri="{FF2B5EF4-FFF2-40B4-BE49-F238E27FC236}">
                  <a16:creationId xmlns:a16="http://schemas.microsoft.com/office/drawing/2014/main" id="{7CEBA206-F7AB-EA47-A4FC-D2BEB2E86AD7}"/>
                </a:ext>
              </a:extLst>
            </p:cNvPr>
            <p:cNvSpPr/>
            <p:nvPr/>
          </p:nvSpPr>
          <p:spPr>
            <a:xfrm>
              <a:off x="16075347" y="9801491"/>
              <a:ext cx="2432107"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NPR Score</a:t>
              </a:r>
            </a:p>
          </p:txBody>
        </p:sp>
        <p:sp>
          <p:nvSpPr>
            <p:cNvPr id="81" name="Rectangle 80">
              <a:extLst>
                <a:ext uri="{FF2B5EF4-FFF2-40B4-BE49-F238E27FC236}">
                  <a16:creationId xmlns:a16="http://schemas.microsoft.com/office/drawing/2014/main" id="{49632623-1297-CF4B-AD89-A18FE61D03A9}"/>
                </a:ext>
              </a:extLst>
            </p:cNvPr>
            <p:cNvSpPr/>
            <p:nvPr/>
          </p:nvSpPr>
          <p:spPr>
            <a:xfrm>
              <a:off x="16075347" y="10440460"/>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Source</a:t>
              </a:r>
            </a:p>
          </p:txBody>
        </p:sp>
        <p:sp>
          <p:nvSpPr>
            <p:cNvPr id="82" name="Rectangle 81">
              <a:extLst>
                <a:ext uri="{FF2B5EF4-FFF2-40B4-BE49-F238E27FC236}">
                  <a16:creationId xmlns:a16="http://schemas.microsoft.com/office/drawing/2014/main" id="{35CBCD55-A70E-B34B-86DC-9ACD4F9508CE}"/>
                </a:ext>
              </a:extLst>
            </p:cNvPr>
            <p:cNvSpPr/>
            <p:nvPr/>
          </p:nvSpPr>
          <p:spPr>
            <a:xfrm>
              <a:off x="16075347" y="11063689"/>
              <a:ext cx="2797869" cy="523220"/>
            </a:xfrm>
            <a:prstGeom prst="rect">
              <a:avLst/>
            </a:prstGeom>
          </p:spPr>
          <p:txBody>
            <a:bodyPr wrap="square">
              <a:spAutoFit/>
            </a:bodyPr>
            <a:lstStyle/>
            <a:p>
              <a:r>
                <a:rPr lang="en-US" sz="2800" b="1" dirty="0">
                  <a:solidFill>
                    <a:schemeClr val="tx2"/>
                  </a:solidFill>
                  <a:latin typeface="Century Gothic" panose="020B0502020202020204" pitchFamily="34" charset="0"/>
                  <a:ea typeface="Lato" panose="020F0502020204030203" pitchFamily="34" charset="0"/>
                  <a:cs typeface="Lato" panose="020F0502020204030203" pitchFamily="34" charset="0"/>
                </a:rPr>
                <a:t>Sales Rep</a:t>
              </a:r>
            </a:p>
          </p:txBody>
        </p:sp>
        <p:sp>
          <p:nvSpPr>
            <p:cNvPr id="92" name="Rectangle 91">
              <a:extLst>
                <a:ext uri="{FF2B5EF4-FFF2-40B4-BE49-F238E27FC236}">
                  <a16:creationId xmlns:a16="http://schemas.microsoft.com/office/drawing/2014/main" id="{20E4135B-10C8-9D4E-B011-84C205625A6F}"/>
                </a:ext>
              </a:extLst>
            </p:cNvPr>
            <p:cNvSpPr/>
            <p:nvPr/>
          </p:nvSpPr>
          <p:spPr>
            <a:xfrm>
              <a:off x="18783853" y="9801490"/>
              <a:ext cx="830034"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46</a:t>
              </a:r>
            </a:p>
          </p:txBody>
        </p:sp>
        <p:sp>
          <p:nvSpPr>
            <p:cNvPr id="93" name="Rectangle 92">
              <a:extLst>
                <a:ext uri="{FF2B5EF4-FFF2-40B4-BE49-F238E27FC236}">
                  <a16:creationId xmlns:a16="http://schemas.microsoft.com/office/drawing/2014/main" id="{4BCE628A-7BBA-FC4E-8C02-DC795FCE601C}"/>
                </a:ext>
              </a:extLst>
            </p:cNvPr>
            <p:cNvSpPr/>
            <p:nvPr/>
          </p:nvSpPr>
          <p:spPr>
            <a:xfrm>
              <a:off x="18783852" y="10440459"/>
              <a:ext cx="2146265" cy="542201"/>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Instagram</a:t>
              </a:r>
            </a:p>
          </p:txBody>
        </p:sp>
        <p:sp>
          <p:nvSpPr>
            <p:cNvPr id="94" name="Rectangle 93">
              <a:extLst>
                <a:ext uri="{FF2B5EF4-FFF2-40B4-BE49-F238E27FC236}">
                  <a16:creationId xmlns:a16="http://schemas.microsoft.com/office/drawing/2014/main" id="{5A327DDA-34AB-8246-9DD7-B52C8B8E4EE7}"/>
                </a:ext>
              </a:extLst>
            </p:cNvPr>
            <p:cNvSpPr/>
            <p:nvPr/>
          </p:nvSpPr>
          <p:spPr>
            <a:xfrm>
              <a:off x="18783852" y="11063689"/>
              <a:ext cx="2146265"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Lato" panose="020F0502020204030203" pitchFamily="34" charset="0"/>
                </a:rPr>
                <a:t>Mary Smith</a:t>
              </a:r>
            </a:p>
          </p:txBody>
        </p:sp>
      </p:grpSp>
      <p:sp>
        <p:nvSpPr>
          <p:cNvPr id="2" name="Right Triangle 1">
            <a:extLst>
              <a:ext uri="{FF2B5EF4-FFF2-40B4-BE49-F238E27FC236}">
                <a16:creationId xmlns:a16="http://schemas.microsoft.com/office/drawing/2014/main" id="{C6A01399-6125-8246-8AD6-5BA5FD0AE04C}"/>
              </a:ext>
            </a:extLst>
          </p:cNvPr>
          <p:cNvSpPr/>
          <p:nvPr/>
        </p:nvSpPr>
        <p:spPr>
          <a:xfrm rot="10800000">
            <a:off x="6757485" y="9026646"/>
            <a:ext cx="783880" cy="7838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Century Gothic" panose="020B0502020202020204" pitchFamily="34" charset="0"/>
            </a:endParaRPr>
          </a:p>
        </p:txBody>
      </p:sp>
      <p:sp>
        <p:nvSpPr>
          <p:cNvPr id="97" name="Right Triangle 96">
            <a:extLst>
              <a:ext uri="{FF2B5EF4-FFF2-40B4-BE49-F238E27FC236}">
                <a16:creationId xmlns:a16="http://schemas.microsoft.com/office/drawing/2014/main" id="{FB2698D8-71E4-1846-9CC3-F659E03276C8}"/>
              </a:ext>
            </a:extLst>
          </p:cNvPr>
          <p:cNvSpPr/>
          <p:nvPr/>
        </p:nvSpPr>
        <p:spPr>
          <a:xfrm rot="10800000">
            <a:off x="14098085" y="9026646"/>
            <a:ext cx="783880" cy="78388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Century Gothic" panose="020B0502020202020204" pitchFamily="34" charset="0"/>
            </a:endParaRPr>
          </a:p>
        </p:txBody>
      </p:sp>
      <p:sp>
        <p:nvSpPr>
          <p:cNvPr id="99" name="Right Triangle 98">
            <a:extLst>
              <a:ext uri="{FF2B5EF4-FFF2-40B4-BE49-F238E27FC236}">
                <a16:creationId xmlns:a16="http://schemas.microsoft.com/office/drawing/2014/main" id="{25EE2A9F-7EA4-7241-B5BD-5DF4D47F810D}"/>
              </a:ext>
            </a:extLst>
          </p:cNvPr>
          <p:cNvSpPr/>
          <p:nvPr/>
        </p:nvSpPr>
        <p:spPr>
          <a:xfrm rot="10800000">
            <a:off x="21311685" y="9026646"/>
            <a:ext cx="783880" cy="78388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dirty="0">
              <a:latin typeface="Century Gothic" panose="020B0502020202020204" pitchFamily="34" charset="0"/>
            </a:endParaRPr>
          </a:p>
        </p:txBody>
      </p:sp>
    </p:spTree>
    <p:extLst>
      <p:ext uri="{BB962C8B-B14F-4D97-AF65-F5344CB8AC3E}">
        <p14:creationId xmlns:p14="http://schemas.microsoft.com/office/powerpoint/2010/main" val="333644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350">
            <a:extLst>
              <a:ext uri="{FF2B5EF4-FFF2-40B4-BE49-F238E27FC236}">
                <a16:creationId xmlns:a16="http://schemas.microsoft.com/office/drawing/2014/main" id="{DB7E7294-A0D0-7A47-AF21-4DAA15F4EC0B}"/>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3" name="CuadroTexto 351">
            <a:extLst>
              <a:ext uri="{FF2B5EF4-FFF2-40B4-BE49-F238E27FC236}">
                <a16:creationId xmlns:a16="http://schemas.microsoft.com/office/drawing/2014/main" id="{2918721B-4A95-2F4A-ABAA-221559565C7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4" name="Rectangle 45">
            <a:extLst>
              <a:ext uri="{FF2B5EF4-FFF2-40B4-BE49-F238E27FC236}">
                <a16:creationId xmlns:a16="http://schemas.microsoft.com/office/drawing/2014/main" id="{6DACB0D7-5ACE-8945-B0F5-FBF2C446A79C}"/>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aphicFrame>
        <p:nvGraphicFramePr>
          <p:cNvPr id="15" name="Chart 14">
            <a:extLst>
              <a:ext uri="{FF2B5EF4-FFF2-40B4-BE49-F238E27FC236}">
                <a16:creationId xmlns:a16="http://schemas.microsoft.com/office/drawing/2014/main" id="{90F1A304-9146-CB48-A3E3-AF72AE3587B9}"/>
              </a:ext>
            </a:extLst>
          </p:cNvPr>
          <p:cNvGraphicFramePr/>
          <p:nvPr>
            <p:extLst>
              <p:ext uri="{D42A27DB-BD31-4B8C-83A1-F6EECF244321}">
                <p14:modId xmlns:p14="http://schemas.microsoft.com/office/powerpoint/2010/main" val="2778720186"/>
              </p:ext>
            </p:extLst>
          </p:nvPr>
        </p:nvGraphicFramePr>
        <p:xfrm>
          <a:off x="2006948" y="4216400"/>
          <a:ext cx="14985651" cy="7751765"/>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7C39B2B7-ABA0-3C4B-B715-1CC79A5937AA}"/>
              </a:ext>
            </a:extLst>
          </p:cNvPr>
          <p:cNvSpPr txBox="1"/>
          <p:nvPr/>
        </p:nvSpPr>
        <p:spPr>
          <a:xfrm>
            <a:off x="18313870" y="6548610"/>
            <a:ext cx="2836637" cy="628890"/>
          </a:xfrm>
          <a:prstGeom prst="rect">
            <a:avLst/>
          </a:prstGeom>
          <a:noFill/>
        </p:spPr>
        <p:txBody>
          <a:bodyPr wrap="square" rtlCol="0">
            <a:spAutoFit/>
          </a:bodyPr>
          <a:lstStyle/>
          <a:p>
            <a:pPr>
              <a:lnSpc>
                <a:spcPts val="4080"/>
              </a:lnSpc>
            </a:pPr>
            <a:r>
              <a:rPr lang="en-US" sz="5000" dirty="0">
                <a:solidFill>
                  <a:schemeClr val="tx2"/>
                </a:solidFill>
                <a:latin typeface="Century Gothic" panose="020B0502020202020204" pitchFamily="34" charset="0"/>
                <a:ea typeface="Lato Light" panose="020F0502020204030203" pitchFamily="34" charset="0"/>
                <a:cs typeface="Poppins Medium" pitchFamily="2" charset="77"/>
              </a:rPr>
              <a:t>+370</a:t>
            </a:r>
          </a:p>
        </p:txBody>
      </p:sp>
      <p:sp>
        <p:nvSpPr>
          <p:cNvPr id="18" name="Rectangle 17">
            <a:extLst>
              <a:ext uri="{FF2B5EF4-FFF2-40B4-BE49-F238E27FC236}">
                <a16:creationId xmlns:a16="http://schemas.microsoft.com/office/drawing/2014/main" id="{CFD507FC-1BF0-884C-99E8-D5C91B09BBAD}"/>
              </a:ext>
            </a:extLst>
          </p:cNvPr>
          <p:cNvSpPr/>
          <p:nvPr/>
        </p:nvSpPr>
        <p:spPr>
          <a:xfrm>
            <a:off x="18974207" y="7275005"/>
            <a:ext cx="2439726"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Poppins Light" pitchFamily="2" charset="77"/>
              </a:rPr>
              <a:t>Men</a:t>
            </a:r>
          </a:p>
        </p:txBody>
      </p:sp>
      <p:sp>
        <p:nvSpPr>
          <p:cNvPr id="19" name="Oval 18">
            <a:extLst>
              <a:ext uri="{FF2B5EF4-FFF2-40B4-BE49-F238E27FC236}">
                <a16:creationId xmlns:a16="http://schemas.microsoft.com/office/drawing/2014/main" id="{78C5CA78-9ABE-7F4D-8EF6-DE01421BF666}"/>
              </a:ext>
            </a:extLst>
          </p:cNvPr>
          <p:cNvSpPr/>
          <p:nvPr/>
        </p:nvSpPr>
        <p:spPr>
          <a:xfrm>
            <a:off x="18433275" y="7333101"/>
            <a:ext cx="399509" cy="3995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Poppins Light" pitchFamily="2" charset="77"/>
            </a:endParaRPr>
          </a:p>
        </p:txBody>
      </p:sp>
      <p:sp>
        <p:nvSpPr>
          <p:cNvPr id="24" name="CuadroTexto 350">
            <a:extLst>
              <a:ext uri="{FF2B5EF4-FFF2-40B4-BE49-F238E27FC236}">
                <a16:creationId xmlns:a16="http://schemas.microsoft.com/office/drawing/2014/main" id="{AAEAD7A4-4241-FF46-AC50-077B738B280C}"/>
              </a:ext>
            </a:extLst>
          </p:cNvPr>
          <p:cNvSpPr txBox="1"/>
          <p:nvPr/>
        </p:nvSpPr>
        <p:spPr>
          <a:xfrm>
            <a:off x="18158230" y="5069570"/>
            <a:ext cx="4221996" cy="1323439"/>
          </a:xfrm>
          <a:prstGeom prst="rect">
            <a:avLst/>
          </a:prstGeom>
          <a:noFill/>
        </p:spPr>
        <p:txBody>
          <a:bodyPr wrap="square" rtlCol="0">
            <a:spAutoFit/>
          </a:bodyPr>
          <a:lstStyle/>
          <a:p>
            <a:r>
              <a:rPr lang="en-US" sz="8000" dirty="0">
                <a:solidFill>
                  <a:schemeClr val="tx2"/>
                </a:solidFill>
                <a:latin typeface="Century Gothic" panose="020B0502020202020204" pitchFamily="34" charset="0"/>
                <a:ea typeface="Lato Heavy" charset="0"/>
                <a:cs typeface="Poppins" pitchFamily="2" charset="77"/>
              </a:rPr>
              <a:t>$1.5M</a:t>
            </a:r>
          </a:p>
        </p:txBody>
      </p:sp>
      <p:sp>
        <p:nvSpPr>
          <p:cNvPr id="25" name="Triangle 24">
            <a:extLst>
              <a:ext uri="{FF2B5EF4-FFF2-40B4-BE49-F238E27FC236}">
                <a16:creationId xmlns:a16="http://schemas.microsoft.com/office/drawing/2014/main" id="{2C494186-599D-3247-A799-DA0C29F366F5}"/>
              </a:ext>
            </a:extLst>
          </p:cNvPr>
          <p:cNvSpPr/>
          <p:nvPr/>
        </p:nvSpPr>
        <p:spPr>
          <a:xfrm>
            <a:off x="21413933" y="5557748"/>
            <a:ext cx="581128" cy="50097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6" name="TextBox 15">
            <a:extLst>
              <a:ext uri="{FF2B5EF4-FFF2-40B4-BE49-F238E27FC236}">
                <a16:creationId xmlns:a16="http://schemas.microsoft.com/office/drawing/2014/main" id="{C043528F-9251-F347-A80F-D7D46651C343}"/>
              </a:ext>
            </a:extLst>
          </p:cNvPr>
          <p:cNvSpPr txBox="1"/>
          <p:nvPr/>
        </p:nvSpPr>
        <p:spPr>
          <a:xfrm>
            <a:off x="18313870" y="10495568"/>
            <a:ext cx="2836637" cy="628890"/>
          </a:xfrm>
          <a:prstGeom prst="rect">
            <a:avLst/>
          </a:prstGeom>
          <a:noFill/>
        </p:spPr>
        <p:txBody>
          <a:bodyPr wrap="square" rtlCol="0">
            <a:spAutoFit/>
          </a:bodyPr>
          <a:lstStyle/>
          <a:p>
            <a:pPr>
              <a:lnSpc>
                <a:spcPts val="4080"/>
              </a:lnSpc>
            </a:pPr>
            <a:r>
              <a:rPr lang="en-US" sz="5000" dirty="0">
                <a:solidFill>
                  <a:schemeClr val="tx2"/>
                </a:solidFill>
                <a:latin typeface="Century Gothic" panose="020B0502020202020204" pitchFamily="34" charset="0"/>
                <a:ea typeface="Lato Light" panose="020F0502020204030203" pitchFamily="34" charset="0"/>
                <a:cs typeface="Poppins Medium" pitchFamily="2" charset="77"/>
              </a:rPr>
              <a:t>+1236</a:t>
            </a:r>
          </a:p>
        </p:txBody>
      </p:sp>
      <p:sp>
        <p:nvSpPr>
          <p:cNvPr id="26" name="Rectangle 25">
            <a:extLst>
              <a:ext uri="{FF2B5EF4-FFF2-40B4-BE49-F238E27FC236}">
                <a16:creationId xmlns:a16="http://schemas.microsoft.com/office/drawing/2014/main" id="{9E5FCCFF-B404-074C-9AF2-EF968DF89CFE}"/>
              </a:ext>
            </a:extLst>
          </p:cNvPr>
          <p:cNvSpPr/>
          <p:nvPr/>
        </p:nvSpPr>
        <p:spPr>
          <a:xfrm>
            <a:off x="18974207" y="11195701"/>
            <a:ext cx="2439726" cy="523220"/>
          </a:xfrm>
          <a:prstGeom prst="rect">
            <a:avLst/>
          </a:prstGeom>
        </p:spPr>
        <p:txBody>
          <a:bodyPr wrap="square">
            <a:spAutoFit/>
          </a:bodyPr>
          <a:lstStyle/>
          <a:p>
            <a:r>
              <a:rPr lang="en-US" sz="2800" dirty="0">
                <a:latin typeface="Century Gothic" panose="020B0502020202020204" pitchFamily="34" charset="0"/>
                <a:ea typeface="Lato" panose="020F0502020204030203" pitchFamily="34" charset="0"/>
                <a:cs typeface="Poppins Light" pitchFamily="2" charset="77"/>
              </a:rPr>
              <a:t>Women</a:t>
            </a:r>
          </a:p>
        </p:txBody>
      </p:sp>
      <p:sp>
        <p:nvSpPr>
          <p:cNvPr id="27" name="Oval 26">
            <a:extLst>
              <a:ext uri="{FF2B5EF4-FFF2-40B4-BE49-F238E27FC236}">
                <a16:creationId xmlns:a16="http://schemas.microsoft.com/office/drawing/2014/main" id="{3C6FF414-1447-8E40-80F4-F7102951F1E0}"/>
              </a:ext>
            </a:extLst>
          </p:cNvPr>
          <p:cNvSpPr/>
          <p:nvPr/>
        </p:nvSpPr>
        <p:spPr>
          <a:xfrm>
            <a:off x="18433275" y="11253797"/>
            <a:ext cx="399509" cy="3995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Poppins Light" pitchFamily="2" charset="77"/>
            </a:endParaRPr>
          </a:p>
        </p:txBody>
      </p:sp>
      <p:sp>
        <p:nvSpPr>
          <p:cNvPr id="28" name="CuadroTexto 350">
            <a:extLst>
              <a:ext uri="{FF2B5EF4-FFF2-40B4-BE49-F238E27FC236}">
                <a16:creationId xmlns:a16="http://schemas.microsoft.com/office/drawing/2014/main" id="{993E2997-AA74-8442-A31D-25A39AC5D34A}"/>
              </a:ext>
            </a:extLst>
          </p:cNvPr>
          <p:cNvSpPr txBox="1"/>
          <p:nvPr/>
        </p:nvSpPr>
        <p:spPr>
          <a:xfrm>
            <a:off x="18158230" y="8769436"/>
            <a:ext cx="4221996" cy="1323439"/>
          </a:xfrm>
          <a:prstGeom prst="rect">
            <a:avLst/>
          </a:prstGeom>
          <a:noFill/>
        </p:spPr>
        <p:txBody>
          <a:bodyPr wrap="square" rtlCol="0">
            <a:spAutoFit/>
          </a:bodyPr>
          <a:lstStyle/>
          <a:p>
            <a:r>
              <a:rPr lang="en-US" sz="8000" dirty="0">
                <a:solidFill>
                  <a:schemeClr val="tx2"/>
                </a:solidFill>
                <a:latin typeface="Century Gothic" panose="020B0502020202020204" pitchFamily="34" charset="0"/>
                <a:ea typeface="Lato Heavy" charset="0"/>
                <a:cs typeface="Poppins" pitchFamily="2" charset="77"/>
              </a:rPr>
              <a:t>$3M</a:t>
            </a:r>
          </a:p>
        </p:txBody>
      </p:sp>
      <p:sp>
        <p:nvSpPr>
          <p:cNvPr id="29" name="Triangle 28">
            <a:extLst>
              <a:ext uri="{FF2B5EF4-FFF2-40B4-BE49-F238E27FC236}">
                <a16:creationId xmlns:a16="http://schemas.microsoft.com/office/drawing/2014/main" id="{3172BF70-0E32-1247-97BC-8CB59D9A4E3A}"/>
              </a:ext>
            </a:extLst>
          </p:cNvPr>
          <p:cNvSpPr/>
          <p:nvPr/>
        </p:nvSpPr>
        <p:spPr>
          <a:xfrm>
            <a:off x="20832805" y="9363899"/>
            <a:ext cx="581128" cy="5009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364363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350">
            <a:extLst>
              <a:ext uri="{FF2B5EF4-FFF2-40B4-BE49-F238E27FC236}">
                <a16:creationId xmlns:a16="http://schemas.microsoft.com/office/drawing/2014/main" id="{6DFF47EA-6A97-CF4C-9FC3-0A75871410BC}"/>
              </a:ext>
            </a:extLst>
          </p:cNvPr>
          <p:cNvSpPr txBox="1"/>
          <p:nvPr/>
        </p:nvSpPr>
        <p:spPr>
          <a:xfrm>
            <a:off x="8114739" y="1071658"/>
            <a:ext cx="8148384" cy="1323439"/>
          </a:xfrm>
          <a:prstGeom prst="rect">
            <a:avLst/>
          </a:prstGeom>
          <a:noFill/>
        </p:spPr>
        <p:txBody>
          <a:bodyPr wrap="non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KPI Infographics</a:t>
            </a:r>
          </a:p>
        </p:txBody>
      </p:sp>
      <p:sp>
        <p:nvSpPr>
          <p:cNvPr id="16" name="CuadroTexto 351">
            <a:extLst>
              <a:ext uri="{FF2B5EF4-FFF2-40B4-BE49-F238E27FC236}">
                <a16:creationId xmlns:a16="http://schemas.microsoft.com/office/drawing/2014/main" id="{C39CCE00-BB8C-DC45-B9A1-D79E7E9E9429}"/>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7" name="Rectangle 45">
            <a:extLst>
              <a:ext uri="{FF2B5EF4-FFF2-40B4-BE49-F238E27FC236}">
                <a16:creationId xmlns:a16="http://schemas.microsoft.com/office/drawing/2014/main" id="{300546DC-BAC8-F240-954D-BCFAC00A31BF}"/>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nvGrpSpPr>
          <p:cNvPr id="20" name="Group 19">
            <a:extLst>
              <a:ext uri="{FF2B5EF4-FFF2-40B4-BE49-F238E27FC236}">
                <a16:creationId xmlns:a16="http://schemas.microsoft.com/office/drawing/2014/main" id="{10F9A3E5-0F87-7942-ABFF-F97570EDE751}"/>
              </a:ext>
            </a:extLst>
          </p:cNvPr>
          <p:cNvGrpSpPr/>
          <p:nvPr/>
        </p:nvGrpSpPr>
        <p:grpSpPr>
          <a:xfrm>
            <a:off x="1704977" y="4871090"/>
            <a:ext cx="7697091" cy="2683648"/>
            <a:chOff x="1487218" y="4731001"/>
            <a:chExt cx="5122187" cy="1785889"/>
          </a:xfrm>
        </p:grpSpPr>
        <p:sp>
          <p:nvSpPr>
            <p:cNvPr id="22" name="Freeform 21">
              <a:extLst>
                <a:ext uri="{FF2B5EF4-FFF2-40B4-BE49-F238E27FC236}">
                  <a16:creationId xmlns:a16="http://schemas.microsoft.com/office/drawing/2014/main" id="{4CF929EA-2AA2-624B-AEA1-28D678683834}"/>
                </a:ext>
              </a:extLst>
            </p:cNvPr>
            <p:cNvSpPr/>
            <p:nvPr/>
          </p:nvSpPr>
          <p:spPr>
            <a:xfrm>
              <a:off x="2269207" y="4731001"/>
              <a:ext cx="3489724" cy="1742931"/>
            </a:xfrm>
            <a:custGeom>
              <a:avLst/>
              <a:gdLst>
                <a:gd name="connsiteX0" fmla="*/ 1779598 w 1779650"/>
                <a:gd name="connsiteY0" fmla="*/ 888722 h 888840"/>
                <a:gd name="connsiteX1" fmla="*/ 889773 w 1779650"/>
                <a:gd name="connsiteY1" fmla="*/ -118 h 888840"/>
                <a:gd name="connsiteX2" fmla="*/ -53 w 1779650"/>
                <a:gd name="connsiteY2" fmla="*/ 888722 h 888840"/>
                <a:gd name="connsiteX3" fmla="*/ 386758 w 1779650"/>
                <a:gd name="connsiteY3" fmla="*/ 888722 h 888840"/>
                <a:gd name="connsiteX4" fmla="*/ 882801 w 1779650"/>
                <a:gd name="connsiteY4" fmla="*/ 379394 h 888840"/>
                <a:gd name="connsiteX5" fmla="*/ 1392693 w 1779650"/>
                <a:gd name="connsiteY5" fmla="*/ 874897 h 888840"/>
                <a:gd name="connsiteX6" fmla="*/ 1392693 w 1779650"/>
                <a:gd name="connsiteY6" fmla="*/ 888722 h 8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650" h="888840">
                  <a:moveTo>
                    <a:pt x="1779598" y="888722"/>
                  </a:moveTo>
                  <a:cubicBezTo>
                    <a:pt x="1779598" y="397833"/>
                    <a:pt x="1381206" y="-118"/>
                    <a:pt x="889773" y="-118"/>
                  </a:cubicBezTo>
                  <a:cubicBezTo>
                    <a:pt x="398336" y="-118"/>
                    <a:pt x="-53" y="397833"/>
                    <a:pt x="-53" y="888722"/>
                  </a:cubicBezTo>
                  <a:lnTo>
                    <a:pt x="386758" y="888722"/>
                  </a:lnTo>
                  <a:cubicBezTo>
                    <a:pt x="382935" y="611252"/>
                    <a:pt x="605023" y="383219"/>
                    <a:pt x="882801" y="379394"/>
                  </a:cubicBezTo>
                  <a:cubicBezTo>
                    <a:pt x="1160588" y="375579"/>
                    <a:pt x="1388874" y="597418"/>
                    <a:pt x="1392693" y="874897"/>
                  </a:cubicBezTo>
                  <a:cubicBezTo>
                    <a:pt x="1392760" y="879502"/>
                    <a:pt x="1392760" y="884117"/>
                    <a:pt x="1392693" y="888722"/>
                  </a:cubicBezTo>
                  <a:close/>
                </a:path>
              </a:pathLst>
            </a:custGeom>
            <a:solidFill>
              <a:schemeClr val="accent1"/>
            </a:solidFill>
            <a:ln w="9525" cap="flat">
              <a:noFill/>
              <a:prstDash val="solid"/>
              <a:miter/>
            </a:ln>
          </p:spPr>
          <p:txBody>
            <a:bodyPr rtlCol="0" anchor="ctr"/>
            <a:lstStyle/>
            <a:p>
              <a:endParaRPr lang="en-US" dirty="0">
                <a:latin typeface="Century Gothic" panose="020B0502020202020204" pitchFamily="34" charset="0"/>
              </a:endParaRPr>
            </a:p>
          </p:txBody>
        </p:sp>
        <p:sp>
          <p:nvSpPr>
            <p:cNvPr id="23" name="Freeform 22">
              <a:extLst>
                <a:ext uri="{FF2B5EF4-FFF2-40B4-BE49-F238E27FC236}">
                  <a16:creationId xmlns:a16="http://schemas.microsoft.com/office/drawing/2014/main" id="{95D2584D-0B93-B64E-8E07-71435597BE3C}"/>
                </a:ext>
              </a:extLst>
            </p:cNvPr>
            <p:cNvSpPr/>
            <p:nvPr/>
          </p:nvSpPr>
          <p:spPr>
            <a:xfrm>
              <a:off x="3829772" y="4777085"/>
              <a:ext cx="585867" cy="1739805"/>
            </a:xfrm>
            <a:custGeom>
              <a:avLst/>
              <a:gdLst>
                <a:gd name="connsiteX0" fmla="*/ 46785 w 298774"/>
                <a:gd name="connsiteY0" fmla="*/ 884535 h 887246"/>
                <a:gd name="connsiteX1" fmla="*/ 2399 w 298774"/>
                <a:gd name="connsiteY1" fmla="*/ 804804 h 887246"/>
                <a:gd name="connsiteX2" fmla="*/ 298722 w 298774"/>
                <a:gd name="connsiteY2" fmla="*/ -118 h 887246"/>
                <a:gd name="connsiteX3" fmla="*/ 127272 w 298774"/>
                <a:gd name="connsiteY3" fmla="*/ 840483 h 887246"/>
                <a:gd name="connsiteX4" fmla="*/ 127272 w 298774"/>
                <a:gd name="connsiteY4" fmla="*/ 840483 h 887246"/>
                <a:gd name="connsiteX5" fmla="*/ 47319 w 298774"/>
                <a:gd name="connsiteY5" fmla="*/ 884583 h 887246"/>
                <a:gd name="connsiteX6" fmla="*/ 47166 w 298774"/>
                <a:gd name="connsiteY6" fmla="*/ 884535 h 88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774" h="887246">
                  <a:moveTo>
                    <a:pt x="46785" y="884535"/>
                  </a:moveTo>
                  <a:cubicBezTo>
                    <a:pt x="12553" y="874669"/>
                    <a:pt x="-7278" y="839056"/>
                    <a:pt x="2399" y="804804"/>
                  </a:cubicBezTo>
                  <a:lnTo>
                    <a:pt x="298722" y="-118"/>
                  </a:lnTo>
                  <a:lnTo>
                    <a:pt x="127272" y="840483"/>
                  </a:lnTo>
                  <a:lnTo>
                    <a:pt x="127272" y="840483"/>
                  </a:lnTo>
                  <a:cubicBezTo>
                    <a:pt x="117385" y="874716"/>
                    <a:pt x="81590" y="894459"/>
                    <a:pt x="47319" y="884583"/>
                  </a:cubicBezTo>
                  <a:cubicBezTo>
                    <a:pt x="47271" y="884564"/>
                    <a:pt x="47214" y="884554"/>
                    <a:pt x="47166" y="884535"/>
                  </a:cubicBezTo>
                  <a:close/>
                </a:path>
              </a:pathLst>
            </a:custGeom>
            <a:solidFill>
              <a:schemeClr val="tx2"/>
            </a:solidFill>
            <a:ln w="9525" cap="flat">
              <a:noFill/>
              <a:prstDash val="solid"/>
              <a:miter/>
            </a:ln>
          </p:spPr>
          <p:txBody>
            <a:bodyPr rtlCol="0" anchor="ctr"/>
            <a:lstStyle/>
            <a:p>
              <a:endParaRPr lang="en-US" dirty="0">
                <a:latin typeface="Century Gothic" panose="020B0502020202020204" pitchFamily="34" charset="0"/>
              </a:endParaRPr>
            </a:p>
          </p:txBody>
        </p:sp>
        <p:sp>
          <p:nvSpPr>
            <p:cNvPr id="24" name="TextBox 23">
              <a:extLst>
                <a:ext uri="{FF2B5EF4-FFF2-40B4-BE49-F238E27FC236}">
                  <a16:creationId xmlns:a16="http://schemas.microsoft.com/office/drawing/2014/main" id="{04EB5476-0303-3644-AA0C-3C65DFC844D4}"/>
                </a:ext>
              </a:extLst>
            </p:cNvPr>
            <p:cNvSpPr txBox="1"/>
            <p:nvPr/>
          </p:nvSpPr>
          <p:spPr>
            <a:xfrm flipH="1">
              <a:off x="1487218" y="6038318"/>
              <a:ext cx="643397" cy="369310"/>
            </a:xfrm>
            <a:prstGeom prst="rect">
              <a:avLst/>
            </a:prstGeom>
            <a:solidFill>
              <a:srgbClr val="000000">
                <a:alpha val="0"/>
              </a:srgbClr>
            </a:solidFill>
          </p:spPr>
          <p:txBody>
            <a:bodyPr wrap="square" rtlCol="0">
              <a:spAutoFit/>
            </a:bodyPr>
            <a:lstStyle/>
            <a:p>
              <a:pPr algn="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a:t>
              </a:r>
            </a:p>
          </p:txBody>
        </p:sp>
        <p:sp>
          <p:nvSpPr>
            <p:cNvPr id="25" name="TextBox 24">
              <a:extLst>
                <a:ext uri="{FF2B5EF4-FFF2-40B4-BE49-F238E27FC236}">
                  <a16:creationId xmlns:a16="http://schemas.microsoft.com/office/drawing/2014/main" id="{C3F02CB8-0613-864C-817E-9E3F9AC313B5}"/>
                </a:ext>
              </a:extLst>
            </p:cNvPr>
            <p:cNvSpPr txBox="1"/>
            <p:nvPr/>
          </p:nvSpPr>
          <p:spPr>
            <a:xfrm>
              <a:off x="5787416" y="6038318"/>
              <a:ext cx="821989" cy="369310"/>
            </a:xfrm>
            <a:prstGeom prst="rect">
              <a:avLst/>
            </a:prstGeom>
            <a:solidFill>
              <a:srgbClr val="000000">
                <a:alpha val="0"/>
              </a:srgbClr>
            </a:solidFill>
          </p:spPr>
          <p:txBody>
            <a:bodyPr wrap="square" rtlCol="0">
              <a:spAutoFit/>
            </a:bodyPr>
            <a:lstStyle/>
            <a:p>
              <a:pPr>
                <a:lnSpc>
                  <a:spcPts val="4080"/>
                </a:lnSpc>
              </a:pPr>
              <a:r>
                <a:rPr lang="en-US" sz="2400" dirty="0">
                  <a:latin typeface="Century Gothic" panose="020B0502020202020204" pitchFamily="34" charset="0"/>
                  <a:ea typeface="Lato Light" panose="020F0502020204030203" pitchFamily="34" charset="0"/>
                  <a:cs typeface="Lato Light" panose="020F0502020204030203" pitchFamily="34" charset="0"/>
                </a:rPr>
                <a:t>100</a:t>
              </a:r>
            </a:p>
          </p:txBody>
        </p:sp>
      </p:grpSp>
      <p:sp>
        <p:nvSpPr>
          <p:cNvPr id="21" name="Rectangle 20">
            <a:extLst>
              <a:ext uri="{FF2B5EF4-FFF2-40B4-BE49-F238E27FC236}">
                <a16:creationId xmlns:a16="http://schemas.microsoft.com/office/drawing/2014/main" id="{14649696-D98D-784E-A219-A699A9FE633A}"/>
              </a:ext>
            </a:extLst>
          </p:cNvPr>
          <p:cNvSpPr/>
          <p:nvPr/>
        </p:nvSpPr>
        <p:spPr>
          <a:xfrm>
            <a:off x="2387274" y="8172755"/>
            <a:ext cx="6169561" cy="646331"/>
          </a:xfrm>
          <a:prstGeom prst="rect">
            <a:avLst/>
          </a:prstGeom>
        </p:spPr>
        <p:txBody>
          <a:bodyPr wrap="square">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Montserrat" charset="0"/>
              </a:rPr>
              <a:t>Hardware Sales</a:t>
            </a:r>
          </a:p>
        </p:txBody>
      </p:sp>
      <p:sp>
        <p:nvSpPr>
          <p:cNvPr id="71" name="Rectangle 70">
            <a:extLst>
              <a:ext uri="{FF2B5EF4-FFF2-40B4-BE49-F238E27FC236}">
                <a16:creationId xmlns:a16="http://schemas.microsoft.com/office/drawing/2014/main" id="{6419FAFF-13E7-3B40-8A57-4BC1C6D98352}"/>
              </a:ext>
            </a:extLst>
          </p:cNvPr>
          <p:cNvSpPr/>
          <p:nvPr/>
        </p:nvSpPr>
        <p:spPr>
          <a:xfrm>
            <a:off x="2067100" y="3921267"/>
            <a:ext cx="6754557" cy="646331"/>
          </a:xfrm>
          <a:prstGeom prst="rect">
            <a:avLst/>
          </a:prstGeom>
        </p:spPr>
        <p:txBody>
          <a:bodyPr wrap="square">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Montserrat" charset="0"/>
              </a:rPr>
              <a:t>Software Sales</a:t>
            </a:r>
          </a:p>
        </p:txBody>
      </p:sp>
      <p:graphicFrame>
        <p:nvGraphicFramePr>
          <p:cNvPr id="34" name="Table 33">
            <a:extLst>
              <a:ext uri="{FF2B5EF4-FFF2-40B4-BE49-F238E27FC236}">
                <a16:creationId xmlns:a16="http://schemas.microsoft.com/office/drawing/2014/main" id="{AC7FAAE4-FBC5-F348-9208-80B031C5E4A8}"/>
              </a:ext>
            </a:extLst>
          </p:cNvPr>
          <p:cNvGraphicFramePr>
            <a:graphicFrameLocks noGrp="1"/>
          </p:cNvGraphicFramePr>
          <p:nvPr>
            <p:extLst>
              <p:ext uri="{D42A27DB-BD31-4B8C-83A1-F6EECF244321}">
                <p14:modId xmlns:p14="http://schemas.microsoft.com/office/powerpoint/2010/main" val="2629316476"/>
              </p:ext>
            </p:extLst>
          </p:nvPr>
        </p:nvGraphicFramePr>
        <p:xfrm>
          <a:off x="9667391" y="3855236"/>
          <a:ext cx="13091009" cy="8170983"/>
        </p:xfrm>
        <a:graphic>
          <a:graphicData uri="http://schemas.openxmlformats.org/drawingml/2006/table">
            <a:tbl>
              <a:tblPr firstRow="1" bandRow="1">
                <a:tableStyleId>{5C22544A-7EE6-4342-B048-85BDC9FD1C3A}</a:tableStyleId>
              </a:tblPr>
              <a:tblGrid>
                <a:gridCol w="4338269">
                  <a:extLst>
                    <a:ext uri="{9D8B030D-6E8A-4147-A177-3AD203B41FA5}">
                      <a16:colId xmlns:a16="http://schemas.microsoft.com/office/drawing/2014/main" val="20001"/>
                    </a:ext>
                  </a:extLst>
                </a:gridCol>
                <a:gridCol w="4338269">
                  <a:extLst>
                    <a:ext uri="{9D8B030D-6E8A-4147-A177-3AD203B41FA5}">
                      <a16:colId xmlns:a16="http://schemas.microsoft.com/office/drawing/2014/main" val="20002"/>
                    </a:ext>
                  </a:extLst>
                </a:gridCol>
                <a:gridCol w="4414471">
                  <a:extLst>
                    <a:ext uri="{9D8B030D-6E8A-4147-A177-3AD203B41FA5}">
                      <a16:colId xmlns:a16="http://schemas.microsoft.com/office/drawing/2014/main" val="20003"/>
                    </a:ext>
                  </a:extLst>
                </a:gridCol>
              </a:tblGrid>
              <a:tr h="1660737">
                <a:tc>
                  <a:txBody>
                    <a:bodyPr/>
                    <a:lstStyle/>
                    <a:p>
                      <a:pPr algn="ctr"/>
                      <a:r>
                        <a:rPr lang="en-US" sz="2800" b="1" i="0" dirty="0">
                          <a:solidFill>
                            <a:schemeClr val="bg1"/>
                          </a:solidFill>
                          <a:latin typeface="Century Gothic" panose="020B0502020202020204" pitchFamily="34" charset="0"/>
                          <a:ea typeface="Lato" panose="020F0502020204030203" pitchFamily="34" charset="0"/>
                          <a:cs typeface="Poppins Medium" pitchFamily="2" charset="77"/>
                        </a:rPr>
                        <a:t>Competitive Risk</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2800" b="1" i="0" dirty="0">
                          <a:solidFill>
                            <a:schemeClr val="bg1"/>
                          </a:solidFill>
                          <a:latin typeface="Century Gothic" panose="020B0502020202020204" pitchFamily="34" charset="0"/>
                          <a:ea typeface="Lato" panose="020F0502020204030203" pitchFamily="34" charset="0"/>
                          <a:cs typeface="Poppins Medium" pitchFamily="2" charset="77"/>
                        </a:rPr>
                        <a:t>Financial Risk</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2800" b="1" i="0" dirty="0">
                          <a:solidFill>
                            <a:schemeClr val="bg1"/>
                          </a:solidFill>
                          <a:latin typeface="Century Gothic" panose="020B0502020202020204" pitchFamily="34" charset="0"/>
                          <a:ea typeface="Lato" panose="020F0502020204030203" pitchFamily="34" charset="0"/>
                          <a:cs typeface="Poppins Medium" pitchFamily="2" charset="77"/>
                        </a:rPr>
                        <a:t>People Risk</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1"/>
                  </a:ext>
                </a:extLst>
              </a:tr>
              <a:tr h="1242082">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2082">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1242082">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1242082">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54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Light" panose="020F0502020204030203" pitchFamily="34" charset="0"/>
                          <a:cs typeface="Poppins Light" pitchFamily="2" charset="77"/>
                        </a:rPr>
                        <a:t>37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1541918">
                <a:tc>
                  <a:txBody>
                    <a:bodyPr/>
                    <a:lstStyle/>
                    <a:p>
                      <a:pPr algn="ctr"/>
                      <a:r>
                        <a:rPr lang="en-US" sz="2800" b="0" i="0" dirty="0">
                          <a:solidFill>
                            <a:schemeClr val="tx1"/>
                          </a:solidFill>
                          <a:latin typeface="Century Gothic" panose="020B0502020202020204" pitchFamily="34" charset="0"/>
                          <a:ea typeface="Lato" panose="020F0502020204030203" pitchFamily="34" charset="0"/>
                          <a:cs typeface="Poppins Light" pitchFamily="2" charset="77"/>
                        </a:rPr>
                        <a:t>450</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panose="020F0502020204030203" pitchFamily="34" charset="0"/>
                          <a:cs typeface="Poppins Light" pitchFamily="2" charset="77"/>
                        </a:rPr>
                        <a:t>740</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800" b="0" i="0" dirty="0">
                          <a:solidFill>
                            <a:schemeClr val="tx1"/>
                          </a:solidFill>
                          <a:latin typeface="Century Gothic" panose="020B0502020202020204" pitchFamily="34" charset="0"/>
                          <a:ea typeface="Lato" panose="020F0502020204030203" pitchFamily="34" charset="0"/>
                          <a:cs typeface="Poppins Light" pitchFamily="2" charset="77"/>
                        </a:rPr>
                        <a:t>290</a:t>
                      </a:r>
                    </a:p>
                  </a:txBody>
                  <a:tcPr marL="124305" marR="124305" marT="62152" marB="621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pSp>
        <p:nvGrpSpPr>
          <p:cNvPr id="58" name="Group 57">
            <a:extLst>
              <a:ext uri="{FF2B5EF4-FFF2-40B4-BE49-F238E27FC236}">
                <a16:creationId xmlns:a16="http://schemas.microsoft.com/office/drawing/2014/main" id="{F825365E-24E1-8F4A-B948-BE37B90CBDDB}"/>
              </a:ext>
            </a:extLst>
          </p:cNvPr>
          <p:cNvGrpSpPr/>
          <p:nvPr/>
        </p:nvGrpSpPr>
        <p:grpSpPr>
          <a:xfrm>
            <a:off x="2387274" y="9571177"/>
            <a:ext cx="6434383" cy="2455043"/>
            <a:chOff x="17112034" y="6594601"/>
            <a:chExt cx="6434383" cy="2455043"/>
          </a:xfrm>
        </p:grpSpPr>
        <p:grpSp>
          <p:nvGrpSpPr>
            <p:cNvPr id="59" name="Group 58">
              <a:extLst>
                <a:ext uri="{FF2B5EF4-FFF2-40B4-BE49-F238E27FC236}">
                  <a16:creationId xmlns:a16="http://schemas.microsoft.com/office/drawing/2014/main" id="{0717A196-0604-B941-B881-E44B39D8CAA7}"/>
                </a:ext>
              </a:extLst>
            </p:cNvPr>
            <p:cNvGrpSpPr/>
            <p:nvPr/>
          </p:nvGrpSpPr>
          <p:grpSpPr>
            <a:xfrm>
              <a:off x="17819729" y="6783654"/>
              <a:ext cx="4520429" cy="2265990"/>
              <a:chOff x="1885950" y="5205413"/>
              <a:chExt cx="3727450" cy="1868487"/>
            </a:xfrm>
          </p:grpSpPr>
          <p:sp>
            <p:nvSpPr>
              <p:cNvPr id="67" name="Freeform 1">
                <a:extLst>
                  <a:ext uri="{FF2B5EF4-FFF2-40B4-BE49-F238E27FC236}">
                    <a16:creationId xmlns:a16="http://schemas.microsoft.com/office/drawing/2014/main" id="{D544A420-3C48-DD4F-8799-AD6666125729}"/>
                  </a:ext>
                </a:extLst>
              </p:cNvPr>
              <p:cNvSpPr>
                <a:spLocks noChangeArrowheads="1"/>
              </p:cNvSpPr>
              <p:nvPr/>
            </p:nvSpPr>
            <p:spPr bwMode="auto">
              <a:xfrm>
                <a:off x="2432050" y="5205413"/>
                <a:ext cx="1323975" cy="868362"/>
              </a:xfrm>
              <a:custGeom>
                <a:avLst/>
                <a:gdLst>
                  <a:gd name="T0" fmla="*/ 898 w 3678"/>
                  <a:gd name="T1" fmla="*/ 2412 h 2413"/>
                  <a:gd name="T2" fmla="*/ 898 w 3678"/>
                  <a:gd name="T3" fmla="*/ 2412 h 2413"/>
                  <a:gd name="T4" fmla="*/ 0 w 3678"/>
                  <a:gd name="T5" fmla="*/ 1514 h 2413"/>
                  <a:gd name="T6" fmla="*/ 3677 w 3678"/>
                  <a:gd name="T7" fmla="*/ 0 h 2413"/>
                  <a:gd name="T8" fmla="*/ 3677 w 3678"/>
                  <a:gd name="T9" fmla="*/ 1261 h 2413"/>
                  <a:gd name="T10" fmla="*/ 898 w 3678"/>
                  <a:gd name="T11" fmla="*/ 2412 h 2413"/>
                </a:gdLst>
                <a:ahLst/>
                <a:cxnLst>
                  <a:cxn ang="0">
                    <a:pos x="T0" y="T1"/>
                  </a:cxn>
                  <a:cxn ang="0">
                    <a:pos x="T2" y="T3"/>
                  </a:cxn>
                  <a:cxn ang="0">
                    <a:pos x="T4" y="T5"/>
                  </a:cxn>
                  <a:cxn ang="0">
                    <a:pos x="T6" y="T7"/>
                  </a:cxn>
                  <a:cxn ang="0">
                    <a:pos x="T8" y="T9"/>
                  </a:cxn>
                  <a:cxn ang="0">
                    <a:pos x="T10" y="T11"/>
                  </a:cxn>
                </a:cxnLst>
                <a:rect l="0" t="0" r="r" b="b"/>
                <a:pathLst>
                  <a:path w="3678" h="2413">
                    <a:moveTo>
                      <a:pt x="898" y="2412"/>
                    </a:moveTo>
                    <a:lnTo>
                      <a:pt x="898" y="2412"/>
                    </a:lnTo>
                    <a:cubicBezTo>
                      <a:pt x="0" y="1514"/>
                      <a:pt x="0" y="1514"/>
                      <a:pt x="0" y="1514"/>
                    </a:cubicBezTo>
                    <a:cubicBezTo>
                      <a:pt x="982" y="560"/>
                      <a:pt x="2302" y="0"/>
                      <a:pt x="3677" y="0"/>
                    </a:cubicBezTo>
                    <a:cubicBezTo>
                      <a:pt x="3677" y="1261"/>
                      <a:pt x="3677" y="1261"/>
                      <a:pt x="3677" y="1261"/>
                    </a:cubicBezTo>
                    <a:cubicBezTo>
                      <a:pt x="2638" y="1261"/>
                      <a:pt x="1628" y="1682"/>
                      <a:pt x="898" y="2412"/>
                    </a:cubicBezTo>
                  </a:path>
                </a:pathLst>
              </a:custGeom>
              <a:solidFill>
                <a:schemeClr val="accent2">
                  <a:lumMod val="60000"/>
                  <a:lumOff val="4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68" name="Freeform 2">
                <a:extLst>
                  <a:ext uri="{FF2B5EF4-FFF2-40B4-BE49-F238E27FC236}">
                    <a16:creationId xmlns:a16="http://schemas.microsoft.com/office/drawing/2014/main" id="{A3AA1CB3-EAE3-094B-86AA-CE72BC4541C8}"/>
                  </a:ext>
                </a:extLst>
              </p:cNvPr>
              <p:cNvSpPr>
                <a:spLocks noChangeArrowheads="1"/>
              </p:cNvSpPr>
              <p:nvPr/>
            </p:nvSpPr>
            <p:spPr bwMode="auto">
              <a:xfrm>
                <a:off x="3754438" y="5205413"/>
                <a:ext cx="1312862" cy="868362"/>
              </a:xfrm>
              <a:custGeom>
                <a:avLst/>
                <a:gdLst>
                  <a:gd name="T0" fmla="*/ 2777 w 3647"/>
                  <a:gd name="T1" fmla="*/ 2412 h 2413"/>
                  <a:gd name="T2" fmla="*/ 2777 w 3647"/>
                  <a:gd name="T3" fmla="*/ 2412 h 2413"/>
                  <a:gd name="T4" fmla="*/ 0 w 3647"/>
                  <a:gd name="T5" fmla="*/ 1261 h 2413"/>
                  <a:gd name="T6" fmla="*/ 0 w 3647"/>
                  <a:gd name="T7" fmla="*/ 0 h 2413"/>
                  <a:gd name="T8" fmla="*/ 3646 w 3647"/>
                  <a:gd name="T9" fmla="*/ 1514 h 2413"/>
                  <a:gd name="T10" fmla="*/ 2777 w 3647"/>
                  <a:gd name="T11" fmla="*/ 2412 h 2413"/>
                </a:gdLst>
                <a:ahLst/>
                <a:cxnLst>
                  <a:cxn ang="0">
                    <a:pos x="T0" y="T1"/>
                  </a:cxn>
                  <a:cxn ang="0">
                    <a:pos x="T2" y="T3"/>
                  </a:cxn>
                  <a:cxn ang="0">
                    <a:pos x="T4" y="T5"/>
                  </a:cxn>
                  <a:cxn ang="0">
                    <a:pos x="T6" y="T7"/>
                  </a:cxn>
                  <a:cxn ang="0">
                    <a:pos x="T8" y="T9"/>
                  </a:cxn>
                  <a:cxn ang="0">
                    <a:pos x="T10" y="T11"/>
                  </a:cxn>
                </a:cxnLst>
                <a:rect l="0" t="0" r="r" b="b"/>
                <a:pathLst>
                  <a:path w="3647" h="2413">
                    <a:moveTo>
                      <a:pt x="2777" y="2412"/>
                    </a:moveTo>
                    <a:lnTo>
                      <a:pt x="2777" y="2412"/>
                    </a:lnTo>
                    <a:cubicBezTo>
                      <a:pt x="2019" y="1682"/>
                      <a:pt x="1037" y="1261"/>
                      <a:pt x="0" y="1261"/>
                    </a:cubicBezTo>
                    <a:cubicBezTo>
                      <a:pt x="0" y="0"/>
                      <a:pt x="0" y="0"/>
                      <a:pt x="0" y="0"/>
                    </a:cubicBezTo>
                    <a:cubicBezTo>
                      <a:pt x="1373" y="0"/>
                      <a:pt x="2665" y="560"/>
                      <a:pt x="3646" y="1514"/>
                    </a:cubicBezTo>
                    <a:lnTo>
                      <a:pt x="2777" y="2412"/>
                    </a:lnTo>
                  </a:path>
                </a:pathLst>
              </a:custGeom>
              <a:solidFill>
                <a:schemeClr val="accent2">
                  <a:lumMod val="40000"/>
                  <a:lumOff val="6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69" name="Freeform 3">
                <a:extLst>
                  <a:ext uri="{FF2B5EF4-FFF2-40B4-BE49-F238E27FC236}">
                    <a16:creationId xmlns:a16="http://schemas.microsoft.com/office/drawing/2014/main" id="{B99CEF57-E4F9-6246-8145-DFC187D6A143}"/>
                  </a:ext>
                </a:extLst>
              </p:cNvPr>
              <p:cNvSpPr>
                <a:spLocks noChangeArrowheads="1"/>
              </p:cNvSpPr>
              <p:nvPr/>
            </p:nvSpPr>
            <p:spPr bwMode="auto">
              <a:xfrm>
                <a:off x="1885950" y="5749925"/>
                <a:ext cx="868363" cy="1323975"/>
              </a:xfrm>
              <a:custGeom>
                <a:avLst/>
                <a:gdLst>
                  <a:gd name="T0" fmla="*/ 1263 w 2414"/>
                  <a:gd name="T1" fmla="*/ 3676 h 3677"/>
                  <a:gd name="T2" fmla="*/ 1263 w 2414"/>
                  <a:gd name="T3" fmla="*/ 3676 h 3677"/>
                  <a:gd name="T4" fmla="*/ 0 w 2414"/>
                  <a:gd name="T5" fmla="*/ 3676 h 3677"/>
                  <a:gd name="T6" fmla="*/ 1515 w 2414"/>
                  <a:gd name="T7" fmla="*/ 0 h 3677"/>
                  <a:gd name="T8" fmla="*/ 2413 w 2414"/>
                  <a:gd name="T9" fmla="*/ 898 h 3677"/>
                  <a:gd name="T10" fmla="*/ 1263 w 2414"/>
                  <a:gd name="T11" fmla="*/ 3676 h 3677"/>
                </a:gdLst>
                <a:ahLst/>
                <a:cxnLst>
                  <a:cxn ang="0">
                    <a:pos x="T0" y="T1"/>
                  </a:cxn>
                  <a:cxn ang="0">
                    <a:pos x="T2" y="T3"/>
                  </a:cxn>
                  <a:cxn ang="0">
                    <a:pos x="T4" y="T5"/>
                  </a:cxn>
                  <a:cxn ang="0">
                    <a:pos x="T6" y="T7"/>
                  </a:cxn>
                  <a:cxn ang="0">
                    <a:pos x="T8" y="T9"/>
                  </a:cxn>
                  <a:cxn ang="0">
                    <a:pos x="T10" y="T11"/>
                  </a:cxn>
                </a:cxnLst>
                <a:rect l="0" t="0" r="r" b="b"/>
                <a:pathLst>
                  <a:path w="2414" h="3677">
                    <a:moveTo>
                      <a:pt x="1263" y="3676"/>
                    </a:moveTo>
                    <a:lnTo>
                      <a:pt x="1263" y="3676"/>
                    </a:lnTo>
                    <a:cubicBezTo>
                      <a:pt x="0" y="3676"/>
                      <a:pt x="0" y="3676"/>
                      <a:pt x="0" y="3676"/>
                    </a:cubicBezTo>
                    <a:cubicBezTo>
                      <a:pt x="0" y="2301"/>
                      <a:pt x="561" y="982"/>
                      <a:pt x="1515" y="0"/>
                    </a:cubicBezTo>
                    <a:cubicBezTo>
                      <a:pt x="2413" y="898"/>
                      <a:pt x="2413" y="898"/>
                      <a:pt x="2413" y="898"/>
                    </a:cubicBezTo>
                    <a:cubicBezTo>
                      <a:pt x="1684" y="1628"/>
                      <a:pt x="1263" y="2638"/>
                      <a:pt x="1263" y="3676"/>
                    </a:cubicBezTo>
                  </a:path>
                </a:pathLst>
              </a:custGeom>
              <a:solidFill>
                <a:schemeClr val="accent2"/>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sp>
            <p:nvSpPr>
              <p:cNvPr id="70" name="Freeform 4">
                <a:extLst>
                  <a:ext uri="{FF2B5EF4-FFF2-40B4-BE49-F238E27FC236}">
                    <a16:creationId xmlns:a16="http://schemas.microsoft.com/office/drawing/2014/main" id="{7E845F4F-EC0E-004B-AE07-10A73BBF2C7A}"/>
                  </a:ext>
                </a:extLst>
              </p:cNvPr>
              <p:cNvSpPr>
                <a:spLocks noChangeArrowheads="1"/>
              </p:cNvSpPr>
              <p:nvPr/>
            </p:nvSpPr>
            <p:spPr bwMode="auto">
              <a:xfrm>
                <a:off x="4754563" y="5749925"/>
                <a:ext cx="858837" cy="1323975"/>
              </a:xfrm>
              <a:custGeom>
                <a:avLst/>
                <a:gdLst>
                  <a:gd name="T0" fmla="*/ 2385 w 2386"/>
                  <a:gd name="T1" fmla="*/ 3676 h 3677"/>
                  <a:gd name="T2" fmla="*/ 2385 w 2386"/>
                  <a:gd name="T3" fmla="*/ 3676 h 3677"/>
                  <a:gd name="T4" fmla="*/ 1150 w 2386"/>
                  <a:gd name="T5" fmla="*/ 3676 h 3677"/>
                  <a:gd name="T6" fmla="*/ 0 w 2386"/>
                  <a:gd name="T7" fmla="*/ 898 h 3677"/>
                  <a:gd name="T8" fmla="*/ 869 w 2386"/>
                  <a:gd name="T9" fmla="*/ 0 h 3677"/>
                  <a:gd name="T10" fmla="*/ 2385 w 2386"/>
                  <a:gd name="T11" fmla="*/ 3676 h 3677"/>
                </a:gdLst>
                <a:ahLst/>
                <a:cxnLst>
                  <a:cxn ang="0">
                    <a:pos x="T0" y="T1"/>
                  </a:cxn>
                  <a:cxn ang="0">
                    <a:pos x="T2" y="T3"/>
                  </a:cxn>
                  <a:cxn ang="0">
                    <a:pos x="T4" y="T5"/>
                  </a:cxn>
                  <a:cxn ang="0">
                    <a:pos x="T6" y="T7"/>
                  </a:cxn>
                  <a:cxn ang="0">
                    <a:pos x="T8" y="T9"/>
                  </a:cxn>
                  <a:cxn ang="0">
                    <a:pos x="T10" y="T11"/>
                  </a:cxn>
                </a:cxnLst>
                <a:rect l="0" t="0" r="r" b="b"/>
                <a:pathLst>
                  <a:path w="2386" h="3677">
                    <a:moveTo>
                      <a:pt x="2385" y="3676"/>
                    </a:moveTo>
                    <a:lnTo>
                      <a:pt x="2385" y="3676"/>
                    </a:lnTo>
                    <a:cubicBezTo>
                      <a:pt x="1150" y="3676"/>
                      <a:pt x="1150" y="3676"/>
                      <a:pt x="1150" y="3676"/>
                    </a:cubicBezTo>
                    <a:cubicBezTo>
                      <a:pt x="1150" y="2638"/>
                      <a:pt x="729" y="1628"/>
                      <a:pt x="0" y="898"/>
                    </a:cubicBezTo>
                    <a:cubicBezTo>
                      <a:pt x="869" y="0"/>
                      <a:pt x="869" y="0"/>
                      <a:pt x="869" y="0"/>
                    </a:cubicBezTo>
                    <a:cubicBezTo>
                      <a:pt x="1852" y="982"/>
                      <a:pt x="2385" y="2301"/>
                      <a:pt x="2385" y="3676"/>
                    </a:cubicBezTo>
                  </a:path>
                </a:pathLst>
              </a:custGeom>
              <a:solidFill>
                <a:schemeClr val="accent2">
                  <a:lumMod val="20000"/>
                  <a:lumOff val="80000"/>
                </a:schemeClr>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latin typeface="Century Gothic" panose="020B0502020202020204" pitchFamily="34" charset="0"/>
                </a:endParaRPr>
              </a:p>
            </p:txBody>
          </p:sp>
        </p:grpSp>
        <p:grpSp>
          <p:nvGrpSpPr>
            <p:cNvPr id="60" name="Group 59">
              <a:extLst>
                <a:ext uri="{FF2B5EF4-FFF2-40B4-BE49-F238E27FC236}">
                  <a16:creationId xmlns:a16="http://schemas.microsoft.com/office/drawing/2014/main" id="{06DF43A9-B76A-E745-B160-EB66F6A3727B}"/>
                </a:ext>
              </a:extLst>
            </p:cNvPr>
            <p:cNvGrpSpPr/>
            <p:nvPr/>
          </p:nvGrpSpPr>
          <p:grpSpPr>
            <a:xfrm rot="17035031">
              <a:off x="19018495" y="7557089"/>
              <a:ext cx="751136" cy="1880028"/>
              <a:chOff x="8215469" y="4334182"/>
              <a:chExt cx="1001485" cy="2506628"/>
            </a:xfrm>
            <a:solidFill>
              <a:schemeClr val="tx1"/>
            </a:solidFill>
          </p:grpSpPr>
          <p:sp>
            <p:nvSpPr>
              <p:cNvPr id="65" name="Rounded Rectangle 64">
                <a:extLst>
                  <a:ext uri="{FF2B5EF4-FFF2-40B4-BE49-F238E27FC236}">
                    <a16:creationId xmlns:a16="http://schemas.microsoft.com/office/drawing/2014/main" id="{958C8015-E65C-ED44-9D5E-AA3FFD933E03}"/>
                  </a:ext>
                </a:extLst>
              </p:cNvPr>
              <p:cNvSpPr/>
              <p:nvPr/>
            </p:nvSpPr>
            <p:spPr>
              <a:xfrm>
                <a:off x="8481683" y="4702630"/>
                <a:ext cx="469059" cy="21381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entury Gothic" panose="020B0502020202020204" pitchFamily="34" charset="0"/>
                </a:endParaRPr>
              </a:p>
            </p:txBody>
          </p:sp>
          <p:sp>
            <p:nvSpPr>
              <p:cNvPr id="66" name="Chevron 65">
                <a:extLst>
                  <a:ext uri="{FF2B5EF4-FFF2-40B4-BE49-F238E27FC236}">
                    <a16:creationId xmlns:a16="http://schemas.microsoft.com/office/drawing/2014/main" id="{4FE08291-2A4E-BA4D-8709-F9FDE9FF30E0}"/>
                  </a:ext>
                </a:extLst>
              </p:cNvPr>
              <p:cNvSpPr/>
              <p:nvPr/>
            </p:nvSpPr>
            <p:spPr>
              <a:xfrm rot="16200000">
                <a:off x="8215469" y="4334182"/>
                <a:ext cx="1001485" cy="100148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Century Gothic" panose="020B0502020202020204" pitchFamily="34" charset="0"/>
                </a:endParaRPr>
              </a:p>
            </p:txBody>
          </p:sp>
        </p:grpSp>
        <p:sp>
          <p:nvSpPr>
            <p:cNvPr id="61" name="TextBox 60">
              <a:extLst>
                <a:ext uri="{FF2B5EF4-FFF2-40B4-BE49-F238E27FC236}">
                  <a16:creationId xmlns:a16="http://schemas.microsoft.com/office/drawing/2014/main" id="{DAA5216F-3802-6F4D-8E3F-28C8D6147C58}"/>
                </a:ext>
              </a:extLst>
            </p:cNvPr>
            <p:cNvSpPr txBox="1"/>
            <p:nvPr/>
          </p:nvSpPr>
          <p:spPr>
            <a:xfrm>
              <a:off x="17112034" y="8097021"/>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Low</a:t>
              </a:r>
            </a:p>
          </p:txBody>
        </p:sp>
        <p:sp>
          <p:nvSpPr>
            <p:cNvPr id="62" name="TextBox 61">
              <a:extLst>
                <a:ext uri="{FF2B5EF4-FFF2-40B4-BE49-F238E27FC236}">
                  <a16:creationId xmlns:a16="http://schemas.microsoft.com/office/drawing/2014/main" id="{5A526AC7-1BF4-E044-B52E-21621D464821}"/>
                </a:ext>
              </a:extLst>
            </p:cNvPr>
            <p:cNvSpPr txBox="1"/>
            <p:nvPr/>
          </p:nvSpPr>
          <p:spPr>
            <a:xfrm>
              <a:off x="17606265" y="6627943"/>
              <a:ext cx="1534857" cy="461665"/>
            </a:xfrm>
            <a:prstGeom prst="rect">
              <a:avLst/>
            </a:prstGeom>
            <a:noFill/>
            <a:ln>
              <a:noFill/>
            </a:ln>
          </p:spPr>
          <p:txBody>
            <a:bodyPr wrap="square" rtlCol="0">
              <a:spAutoFit/>
            </a:bodyPr>
            <a:lstStyle/>
            <a:p>
              <a:pPr algn="ctr"/>
              <a:r>
                <a:rPr lang="en-US" sz="2400" dirty="0">
                  <a:latin typeface="Century Gothic" panose="020B0502020202020204" pitchFamily="34" charset="0"/>
                  <a:ea typeface="Lato" panose="020F0502020204030203" pitchFamily="34" charset="0"/>
                  <a:cs typeface="Lato" panose="020F0502020204030203" pitchFamily="34" charset="0"/>
                </a:rPr>
                <a:t>Medium</a:t>
              </a:r>
            </a:p>
          </p:txBody>
        </p:sp>
        <p:sp>
          <p:nvSpPr>
            <p:cNvPr id="63" name="TextBox 62">
              <a:extLst>
                <a:ext uri="{FF2B5EF4-FFF2-40B4-BE49-F238E27FC236}">
                  <a16:creationId xmlns:a16="http://schemas.microsoft.com/office/drawing/2014/main" id="{3FD003BE-7939-B040-8BDB-163C8DCB3DB0}"/>
                </a:ext>
              </a:extLst>
            </p:cNvPr>
            <p:cNvSpPr txBox="1"/>
            <p:nvPr/>
          </p:nvSpPr>
          <p:spPr>
            <a:xfrm>
              <a:off x="21546737" y="6594601"/>
              <a:ext cx="1734858" cy="830997"/>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Medium </a:t>
              </a:r>
            </a:p>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sp>
          <p:nvSpPr>
            <p:cNvPr id="64" name="TextBox 63">
              <a:extLst>
                <a:ext uri="{FF2B5EF4-FFF2-40B4-BE49-F238E27FC236}">
                  <a16:creationId xmlns:a16="http://schemas.microsoft.com/office/drawing/2014/main" id="{BEEDEDC0-B508-E449-BB41-5E08219AC6F1}"/>
                </a:ext>
              </a:extLst>
            </p:cNvPr>
            <p:cNvSpPr txBox="1"/>
            <p:nvPr/>
          </p:nvSpPr>
          <p:spPr>
            <a:xfrm>
              <a:off x="22340158" y="8097021"/>
              <a:ext cx="1206259" cy="461665"/>
            </a:xfrm>
            <a:prstGeom prst="rect">
              <a:avLst/>
            </a:prstGeom>
            <a:noFill/>
            <a:ln>
              <a:noFill/>
            </a:ln>
          </p:spPr>
          <p:txBody>
            <a:bodyPr wrap="square" rtlCol="0">
              <a:spAutoFit/>
            </a:bodyPr>
            <a:lstStyle/>
            <a:p>
              <a:r>
                <a:rPr lang="en-US" sz="2400" dirty="0">
                  <a:latin typeface="Century Gothic" panose="020B0502020202020204" pitchFamily="34" charset="0"/>
                  <a:ea typeface="Lato" panose="020F0502020204030203" pitchFamily="34" charset="0"/>
                  <a:cs typeface="Lato" panose="020F0502020204030203" pitchFamily="34" charset="0"/>
                </a:rPr>
                <a:t>High</a:t>
              </a:r>
            </a:p>
          </p:txBody>
        </p:sp>
      </p:grpSp>
    </p:spTree>
    <p:extLst>
      <p:ext uri="{BB962C8B-B14F-4D97-AF65-F5344CB8AC3E}">
        <p14:creationId xmlns:p14="http://schemas.microsoft.com/office/powerpoint/2010/main" val="3914322504"/>
      </p:ext>
    </p:extLst>
  </p:cSld>
  <p:clrMapOvr>
    <a:masterClrMapping/>
  </p:clrMapOvr>
</p:sld>
</file>

<file path=ppt/theme/theme1.xml><?xml version="1.0" encoding="utf-8"?>
<a:theme xmlns:a="http://schemas.openxmlformats.org/drawingml/2006/main" name="Office Theme">
  <a:themeElements>
    <a:clrScheme name="Custom 2">
      <a:dk1>
        <a:srgbClr val="999999"/>
      </a:dk1>
      <a:lt1>
        <a:srgbClr val="FFFFFF"/>
      </a:lt1>
      <a:dk2>
        <a:srgbClr val="494949"/>
      </a:dk2>
      <a:lt2>
        <a:srgbClr val="FFFFFF"/>
      </a:lt2>
      <a:accent1>
        <a:srgbClr val="073D59"/>
      </a:accent1>
      <a:accent2>
        <a:srgbClr val="F04958"/>
      </a:accent2>
      <a:accent3>
        <a:srgbClr val="FB9234"/>
      </a:accent3>
      <a:accent4>
        <a:srgbClr val="52A8A0"/>
      </a:accent4>
      <a:accent5>
        <a:srgbClr val="156E70"/>
      </a:accent5>
      <a:accent6>
        <a:srgbClr val="063D58"/>
      </a:accent6>
      <a:hlink>
        <a:srgbClr val="F04958"/>
      </a:hlink>
      <a:folHlink>
        <a:srgbClr val="FB923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3043</TotalTime>
  <Words>859</Words>
  <Application>Microsoft Macintosh PowerPoint</Application>
  <PresentationFormat>Custom</PresentationFormat>
  <Paragraphs>324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Lopez Luis Enrique</cp:lastModifiedBy>
  <cp:revision>445</cp:revision>
  <dcterms:created xsi:type="dcterms:W3CDTF">2020-05-04T13:20:50Z</dcterms:created>
  <dcterms:modified xsi:type="dcterms:W3CDTF">2020-10-01T11:41:23Z</dcterms:modified>
</cp:coreProperties>
</file>