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</p:sldMasterIdLst>
  <p:notesMasterIdLst>
    <p:notesMasterId r:id="rId22"/>
  </p:notesMasterIdLst>
  <p:sldIdLst>
    <p:sldId id="4360" r:id="rId2"/>
    <p:sldId id="4365" r:id="rId3"/>
    <p:sldId id="4367" r:id="rId4"/>
    <p:sldId id="4366" r:id="rId5"/>
    <p:sldId id="4369" r:id="rId6"/>
    <p:sldId id="4370" r:id="rId7"/>
    <p:sldId id="4371" r:id="rId8"/>
    <p:sldId id="4372" r:id="rId9"/>
    <p:sldId id="4373" r:id="rId10"/>
    <p:sldId id="4374" r:id="rId11"/>
    <p:sldId id="4375" r:id="rId12"/>
    <p:sldId id="4376" r:id="rId13"/>
    <p:sldId id="4377" r:id="rId14"/>
    <p:sldId id="4385" r:id="rId15"/>
    <p:sldId id="4379" r:id="rId16"/>
    <p:sldId id="4380" r:id="rId17"/>
    <p:sldId id="4381" r:id="rId18"/>
    <p:sldId id="4382" r:id="rId19"/>
    <p:sldId id="4383" r:id="rId20"/>
    <p:sldId id="438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 autoAdjust="0"/>
    <p:restoredTop sz="95763" autoAdjust="0"/>
  </p:normalViewPr>
  <p:slideViewPr>
    <p:cSldViewPr snapToGrid="0" snapToObjects="1">
      <p:cViewPr varScale="1">
        <p:scale>
          <a:sx n="54" d="100"/>
          <a:sy n="54" d="100"/>
        </p:scale>
        <p:origin x="1216" y="24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78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C0D0D20-7E3A-5249-B0C7-ABE1CEA280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0144" y="-383458"/>
            <a:ext cx="18941826" cy="14482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C0D0D20-7E3A-5249-B0C7-ABE1CEA280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0144" y="-383458"/>
            <a:ext cx="12699939" cy="126104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DFE50D7-7B1B-B54C-A26D-CC18FA7BB2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02652A4-A486-494F-966B-C7F6C0669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409715" y="943865"/>
            <a:ext cx="10117364" cy="11828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02652A4-A486-494F-966B-C7F6C0669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05968" y="-412955"/>
            <a:ext cx="18941826" cy="14482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02652A4-A486-494F-966B-C7F6C0669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98880" y="-412955"/>
            <a:ext cx="10848914" cy="14482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02652A4-A486-494F-966B-C7F6C0669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7559" y="899160"/>
            <a:ext cx="15981660" cy="11917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6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E6650698-12B8-1445-817E-CD67A36C3A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35481" y="5684683"/>
            <a:ext cx="3441393" cy="314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503EDD-EC3E-5444-A2EF-3CFD16FAF8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35481" y="9657300"/>
            <a:ext cx="3441393" cy="314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02652A4-A486-494F-966B-C7F6C0669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5481" y="1712066"/>
            <a:ext cx="3441393" cy="314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02652A4-A486-494F-966B-C7F6C0669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32080" y="1036318"/>
            <a:ext cx="10478769" cy="11643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FBB3B73-9299-7140-808C-BE88ED8733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64880" y="-291040"/>
            <a:ext cx="4968241" cy="650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45697B9D-5877-1E4E-B14F-629BEADF60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64879" y="6217920"/>
            <a:ext cx="4968241" cy="6217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6A9356BB-DB56-F94E-815D-F41FA03CB2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837918" y="7498080"/>
            <a:ext cx="4968241" cy="650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23EA2F2-36D0-3244-B342-3220D2C4B9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110960" y="6217920"/>
            <a:ext cx="4968241" cy="6217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6FE27CB5-9BF5-9F41-AD7E-7B0CC5CA78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837918" y="1280160"/>
            <a:ext cx="4968241" cy="6217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4AB5C343-570E-E24C-B094-E0B5437F11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110956" y="-291040"/>
            <a:ext cx="4968241" cy="650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8" r:id="rId2"/>
    <p:sldLayoutId id="2147483991" r:id="rId3"/>
    <p:sldLayoutId id="2147483993" r:id="rId4"/>
    <p:sldLayoutId id="2147483994" r:id="rId5"/>
    <p:sldLayoutId id="2147483995" r:id="rId6"/>
    <p:sldLayoutId id="2147483996" r:id="rId7"/>
    <p:sldLayoutId id="2147484001" r:id="rId8"/>
    <p:sldLayoutId id="2147483997" r:id="rId9"/>
    <p:sldLayoutId id="2147483999" r:id="rId10"/>
    <p:sldLayoutId id="2147484000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7FD2CFC-C9B6-074D-A739-1BDA468D14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9E2D71D-6FE7-3142-BC3C-9E62D5A2989F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0BD83ABA-81CA-5F4B-8F29-B52BF822D465}"/>
              </a:ext>
            </a:extLst>
          </p:cNvPr>
          <p:cNvSpPr txBox="1"/>
          <p:nvPr/>
        </p:nvSpPr>
        <p:spPr>
          <a:xfrm>
            <a:off x="5742780" y="5012733"/>
            <a:ext cx="14606087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Deluxe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7A299FE-6473-3040-AFFD-CD9B1FCEF9B9}"/>
              </a:ext>
            </a:extLst>
          </p:cNvPr>
          <p:cNvSpPr/>
          <p:nvPr/>
        </p:nvSpPr>
        <p:spPr>
          <a:xfrm>
            <a:off x="21858514" y="1887731"/>
            <a:ext cx="2519137" cy="9940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181B5B20-43E1-C748-BB81-ED364E561426}"/>
              </a:ext>
            </a:extLst>
          </p:cNvPr>
          <p:cNvSpPr txBox="1"/>
          <p:nvPr/>
        </p:nvSpPr>
        <p:spPr>
          <a:xfrm>
            <a:off x="15083919" y="1887731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3588DAB-8EA5-7049-9EC4-85E80AC9648C}"/>
              </a:ext>
            </a:extLst>
          </p:cNvPr>
          <p:cNvCxnSpPr>
            <a:cxnSpLocks/>
          </p:cNvCxnSpPr>
          <p:nvPr/>
        </p:nvCxnSpPr>
        <p:spPr>
          <a:xfrm flipH="1">
            <a:off x="5742780" y="11103430"/>
            <a:ext cx="16768876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5795F13-9BA7-F74D-8C8B-C2D90DC350EB}"/>
              </a:ext>
            </a:extLst>
          </p:cNvPr>
          <p:cNvGrpSpPr/>
          <p:nvPr/>
        </p:nvGrpSpPr>
        <p:grpSpPr>
          <a:xfrm>
            <a:off x="1481626" y="1223452"/>
            <a:ext cx="2668968" cy="1819272"/>
            <a:chOff x="8640360" y="2824930"/>
            <a:chExt cx="612933" cy="417799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8BEB640D-60A8-494E-B715-94F04C54D314}"/>
                </a:ext>
              </a:extLst>
            </p:cNvPr>
            <p:cNvCxnSpPr>
              <a:cxnSpLocks/>
            </p:cNvCxnSpPr>
            <p:nvPr/>
          </p:nvCxnSpPr>
          <p:spPr>
            <a:xfrm>
              <a:off x="8640360" y="3020119"/>
              <a:ext cx="198502" cy="215615"/>
            </a:xfrm>
            <a:prstGeom prst="line">
              <a:avLst/>
            </a:prstGeom>
            <a:ln w="238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CF5011B-57AC-974C-B85B-6E8226A5A1DA}"/>
                </a:ext>
              </a:extLst>
            </p:cNvPr>
            <p:cNvCxnSpPr>
              <a:cxnSpLocks/>
            </p:cNvCxnSpPr>
            <p:nvPr/>
          </p:nvCxnSpPr>
          <p:spPr>
            <a:xfrm>
              <a:off x="8711088" y="2956483"/>
              <a:ext cx="269485" cy="284353"/>
            </a:xfrm>
            <a:prstGeom prst="line">
              <a:avLst/>
            </a:prstGeom>
            <a:ln w="238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DA593A1-D5D9-2E4E-98BF-4515D703C826}"/>
                </a:ext>
              </a:extLst>
            </p:cNvPr>
            <p:cNvCxnSpPr>
              <a:cxnSpLocks/>
            </p:cNvCxnSpPr>
            <p:nvPr/>
          </p:nvCxnSpPr>
          <p:spPr>
            <a:xfrm>
              <a:off x="8784221" y="2890503"/>
              <a:ext cx="333797" cy="352226"/>
            </a:xfrm>
            <a:prstGeom prst="line">
              <a:avLst/>
            </a:prstGeom>
            <a:ln w="238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5241CA14-7397-C544-9806-58A8E335B44B}"/>
                </a:ext>
              </a:extLst>
            </p:cNvPr>
            <p:cNvCxnSpPr>
              <a:cxnSpLocks/>
            </p:cNvCxnSpPr>
            <p:nvPr/>
          </p:nvCxnSpPr>
          <p:spPr>
            <a:xfrm>
              <a:off x="8856282" y="2824930"/>
              <a:ext cx="397011" cy="410787"/>
            </a:xfrm>
            <a:prstGeom prst="line">
              <a:avLst/>
            </a:prstGeom>
            <a:ln w="238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7E297247-C819-B14D-84CD-2F515F25614C}"/>
                </a:ext>
              </a:extLst>
            </p:cNvPr>
            <p:cNvCxnSpPr>
              <a:cxnSpLocks/>
            </p:cNvCxnSpPr>
            <p:nvPr/>
          </p:nvCxnSpPr>
          <p:spPr>
            <a:xfrm>
              <a:off x="9032941" y="2851137"/>
              <a:ext cx="0" cy="168982"/>
            </a:xfrm>
            <a:prstGeom prst="line">
              <a:avLst/>
            </a:prstGeom>
            <a:ln w="238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437AF6D-F283-EE4D-8F48-247E9A55E1C4}"/>
              </a:ext>
            </a:extLst>
          </p:cNvPr>
          <p:cNvCxnSpPr>
            <a:cxnSpLocks/>
          </p:cNvCxnSpPr>
          <p:nvPr/>
        </p:nvCxnSpPr>
        <p:spPr>
          <a:xfrm flipH="1">
            <a:off x="1168924" y="3045214"/>
            <a:ext cx="3497345" cy="0"/>
          </a:xfrm>
          <a:prstGeom prst="line">
            <a:avLst/>
          </a:prstGeom>
          <a:ln w="130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24A119-E275-4643-B6E2-8C8DCD44A1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53CCF46-4A72-7F46-A4C9-5644FC0736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ED22385-B624-0B48-8C30-29E2927E58C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EA988C9-89E0-C84D-842B-E48F47D36CB3}"/>
              </a:ext>
            </a:extLst>
          </p:cNvPr>
          <p:cNvSpPr txBox="1">
            <a:spLocks/>
          </p:cNvSpPr>
          <p:nvPr/>
        </p:nvSpPr>
        <p:spPr>
          <a:xfrm>
            <a:off x="7258867" y="2922374"/>
            <a:ext cx="8224973" cy="1270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Refers to a good or service being offered by a company. But they also must take into account</a:t>
            </a:r>
          </a:p>
        </p:txBody>
      </p:sp>
      <p:sp>
        <p:nvSpPr>
          <p:cNvPr id="27" name="TextBox 687">
            <a:extLst>
              <a:ext uri="{FF2B5EF4-FFF2-40B4-BE49-F238E27FC236}">
                <a16:creationId xmlns:a16="http://schemas.microsoft.com/office/drawing/2014/main" id="{78ED416F-91CA-5543-9FD6-10B11F1496D2}"/>
              </a:ext>
            </a:extLst>
          </p:cNvPr>
          <p:cNvSpPr txBox="1"/>
          <p:nvPr/>
        </p:nvSpPr>
        <p:spPr>
          <a:xfrm>
            <a:off x="7476827" y="2276043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26BF02C-7AA0-E041-ADFD-C97DD55CA82E}"/>
              </a:ext>
            </a:extLst>
          </p:cNvPr>
          <p:cNvSpPr txBox="1">
            <a:spLocks/>
          </p:cNvSpPr>
          <p:nvPr/>
        </p:nvSpPr>
        <p:spPr>
          <a:xfrm>
            <a:off x="7258867" y="6894991"/>
            <a:ext cx="8224973" cy="1270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Refers to a good or service being offered by a company. But they also must take into account</a:t>
            </a:r>
          </a:p>
        </p:txBody>
      </p:sp>
      <p:sp>
        <p:nvSpPr>
          <p:cNvPr id="29" name="TextBox 687">
            <a:extLst>
              <a:ext uri="{FF2B5EF4-FFF2-40B4-BE49-F238E27FC236}">
                <a16:creationId xmlns:a16="http://schemas.microsoft.com/office/drawing/2014/main" id="{E82BB433-19F5-F146-97B3-5164F5E9E007}"/>
              </a:ext>
            </a:extLst>
          </p:cNvPr>
          <p:cNvSpPr txBox="1"/>
          <p:nvPr/>
        </p:nvSpPr>
        <p:spPr>
          <a:xfrm>
            <a:off x="7442361" y="6248660"/>
            <a:ext cx="2081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F15BC38-1BD9-9749-BDA9-33A021051081}"/>
              </a:ext>
            </a:extLst>
          </p:cNvPr>
          <p:cNvSpPr txBox="1">
            <a:spLocks/>
          </p:cNvSpPr>
          <p:nvPr/>
        </p:nvSpPr>
        <p:spPr>
          <a:xfrm>
            <a:off x="7258867" y="10867608"/>
            <a:ext cx="8224973" cy="1270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Refers to a good or service being offered by a company. But they also must take into account</a:t>
            </a:r>
          </a:p>
        </p:txBody>
      </p:sp>
      <p:sp>
        <p:nvSpPr>
          <p:cNvPr id="31" name="TextBox 687">
            <a:extLst>
              <a:ext uri="{FF2B5EF4-FFF2-40B4-BE49-F238E27FC236}">
                <a16:creationId xmlns:a16="http://schemas.microsoft.com/office/drawing/2014/main" id="{2C80336C-E52B-9341-84FD-0E62B7564B8E}"/>
              </a:ext>
            </a:extLst>
          </p:cNvPr>
          <p:cNvSpPr txBox="1"/>
          <p:nvPr/>
        </p:nvSpPr>
        <p:spPr>
          <a:xfrm>
            <a:off x="7467938" y="10221277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D2AADEC-CE14-B044-88E4-7FDCB92D03A9}"/>
              </a:ext>
            </a:extLst>
          </p:cNvPr>
          <p:cNvSpPr/>
          <p:nvPr/>
        </p:nvSpPr>
        <p:spPr>
          <a:xfrm>
            <a:off x="0" y="0"/>
            <a:ext cx="2103120" cy="137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D0022A8-84BA-834A-9755-D13F6B41F3BF}"/>
              </a:ext>
            </a:extLst>
          </p:cNvPr>
          <p:cNvSpPr/>
          <p:nvPr/>
        </p:nvSpPr>
        <p:spPr>
          <a:xfrm>
            <a:off x="16436975" y="0"/>
            <a:ext cx="7940675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B3CDECA-43FA-BC45-9658-88172D5D8912}"/>
              </a:ext>
            </a:extLst>
          </p:cNvPr>
          <p:cNvGrpSpPr/>
          <p:nvPr/>
        </p:nvGrpSpPr>
        <p:grpSpPr>
          <a:xfrm>
            <a:off x="17558643" y="4381481"/>
            <a:ext cx="6534708" cy="5257838"/>
            <a:chOff x="1748114" y="4216574"/>
            <a:chExt cx="6534708" cy="5257838"/>
          </a:xfrm>
        </p:grpSpPr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546249FA-F575-0B42-84AF-41A02CB0AF55}"/>
                </a:ext>
              </a:extLst>
            </p:cNvPr>
            <p:cNvSpPr txBox="1"/>
            <p:nvPr/>
          </p:nvSpPr>
          <p:spPr>
            <a:xfrm>
              <a:off x="1748114" y="4216574"/>
              <a:ext cx="6534708" cy="2800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The Five Stars Team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B8B60070-BE76-564E-AA85-CB352B00716D}"/>
                </a:ext>
              </a:extLst>
            </p:cNvPr>
            <p:cNvSpPr txBox="1">
              <a:spLocks/>
            </p:cNvSpPr>
            <p:nvPr/>
          </p:nvSpPr>
          <p:spPr>
            <a:xfrm>
              <a:off x="1748114" y="7652554"/>
              <a:ext cx="6209008" cy="1821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Refers to a good or service being offered by a company. But they also must take into account supply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97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F943AA-3F26-434A-8E61-1BCE572F0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F73EAAAE-E9FC-8B4F-A916-2B4DA706382A}"/>
              </a:ext>
            </a:extLst>
          </p:cNvPr>
          <p:cNvSpPr/>
          <p:nvPr/>
        </p:nvSpPr>
        <p:spPr>
          <a:xfrm rot="10800000" flipV="1">
            <a:off x="-4" y="0"/>
            <a:ext cx="11795763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9204FF3-1D79-1B44-A828-F2B77A69B27D}"/>
              </a:ext>
            </a:extLst>
          </p:cNvPr>
          <p:cNvGrpSpPr/>
          <p:nvPr/>
        </p:nvGrpSpPr>
        <p:grpSpPr>
          <a:xfrm>
            <a:off x="2277873" y="1933010"/>
            <a:ext cx="6012994" cy="9575661"/>
            <a:chOff x="2277873" y="1488454"/>
            <a:chExt cx="6012994" cy="9575661"/>
          </a:xfrm>
        </p:grpSpPr>
        <p:sp>
          <p:nvSpPr>
            <p:cNvPr id="16" name="TextBox 26">
              <a:extLst>
                <a:ext uri="{FF2B5EF4-FFF2-40B4-BE49-F238E27FC236}">
                  <a16:creationId xmlns:a16="http://schemas.microsoft.com/office/drawing/2014/main" id="{9209D2EC-0FB7-F74D-84E0-DF637CC244D2}"/>
                </a:ext>
              </a:extLst>
            </p:cNvPr>
            <p:cNvSpPr txBox="1"/>
            <p:nvPr/>
          </p:nvSpPr>
          <p:spPr>
            <a:xfrm>
              <a:off x="2363598" y="1488454"/>
              <a:ext cx="4234552" cy="3631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Jane </a:t>
              </a:r>
            </a:p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Smith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CE4D6CAB-8C49-134A-AD55-7CB410CF916A}"/>
                </a:ext>
              </a:extLst>
            </p:cNvPr>
            <p:cNvSpPr txBox="1">
              <a:spLocks/>
            </p:cNvSpPr>
            <p:nvPr/>
          </p:nvSpPr>
          <p:spPr>
            <a:xfrm>
              <a:off x="2277873" y="5351593"/>
              <a:ext cx="6012994" cy="29247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Refers to a good or service being offered by a company. But they also must take into account supply costs a product should meet a certain consumer demand. </a:t>
              </a:r>
            </a:p>
          </p:txBody>
        </p:sp>
        <p:grpSp>
          <p:nvGrpSpPr>
            <p:cNvPr id="43" name="Group 10">
              <a:extLst>
                <a:ext uri="{FF2B5EF4-FFF2-40B4-BE49-F238E27FC236}">
                  <a16:creationId xmlns:a16="http://schemas.microsoft.com/office/drawing/2014/main" id="{70B51AA4-6BCD-584E-A0E9-1B4B445F0F83}"/>
                </a:ext>
              </a:extLst>
            </p:cNvPr>
            <p:cNvGrpSpPr/>
            <p:nvPr/>
          </p:nvGrpSpPr>
          <p:grpSpPr>
            <a:xfrm>
              <a:off x="2513165" y="10535364"/>
              <a:ext cx="4084985" cy="528751"/>
              <a:chOff x="16515802" y="11974559"/>
              <a:chExt cx="3589575" cy="464629"/>
            </a:xfrm>
            <a:solidFill>
              <a:schemeClr val="bg1"/>
            </a:solidFill>
          </p:grpSpPr>
          <p:sp>
            <p:nvSpPr>
              <p:cNvPr id="44" name="Shape 1646">
                <a:extLst>
                  <a:ext uri="{FF2B5EF4-FFF2-40B4-BE49-F238E27FC236}">
                    <a16:creationId xmlns:a16="http://schemas.microsoft.com/office/drawing/2014/main" id="{3094C350-EE39-A849-A702-DD49E4AB1621}"/>
                  </a:ext>
                </a:extLst>
              </p:cNvPr>
              <p:cNvSpPr/>
              <p:nvPr/>
            </p:nvSpPr>
            <p:spPr>
              <a:xfrm>
                <a:off x="19686631" y="12007417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5" name="Shape 1649">
                <a:extLst>
                  <a:ext uri="{FF2B5EF4-FFF2-40B4-BE49-F238E27FC236}">
                    <a16:creationId xmlns:a16="http://schemas.microsoft.com/office/drawing/2014/main" id="{E7B9BD0A-9FDC-3146-B623-DF05229D2AB8}"/>
                  </a:ext>
                </a:extLst>
              </p:cNvPr>
              <p:cNvSpPr/>
              <p:nvPr/>
            </p:nvSpPr>
            <p:spPr>
              <a:xfrm>
                <a:off x="18551485" y="12027753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6" name="Shape 1658">
                <a:extLst>
                  <a:ext uri="{FF2B5EF4-FFF2-40B4-BE49-F238E27FC236}">
                    <a16:creationId xmlns:a16="http://schemas.microsoft.com/office/drawing/2014/main" id="{0817FAA2-5411-C543-BE8F-A033C21170D0}"/>
                  </a:ext>
                </a:extLst>
              </p:cNvPr>
              <p:cNvSpPr/>
              <p:nvPr/>
            </p:nvSpPr>
            <p:spPr>
              <a:xfrm>
                <a:off x="16515802" y="11987738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60B595B3-5DC4-8F4E-83E3-C0F27CBB0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5248" y="11974559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308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819D4C-4CFD-A041-9FDB-6208F16023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D36928B6-266E-784D-AE8A-A77E06550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22980AF-CE65-5D40-9C3A-395A1F7EED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E866CB8-6187-A742-962B-2CFCB870F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E27375C1-8869-BA4A-B30E-A98D08A806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B9554D5D-97ED-2A4A-A80D-04C5906FF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DDA5BB3-E061-984E-B2F6-377188D2DFBB}"/>
              </a:ext>
            </a:extLst>
          </p:cNvPr>
          <p:cNvGrpSpPr/>
          <p:nvPr/>
        </p:nvGrpSpPr>
        <p:grpSpPr>
          <a:xfrm>
            <a:off x="1183433" y="4374012"/>
            <a:ext cx="6427732" cy="4967976"/>
            <a:chOff x="1183433" y="3721488"/>
            <a:chExt cx="6427732" cy="4967976"/>
          </a:xfrm>
        </p:grpSpPr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88D48A89-CB69-F94B-8E7F-1E628074E6E8}"/>
                </a:ext>
              </a:extLst>
            </p:cNvPr>
            <p:cNvSpPr txBox="1"/>
            <p:nvPr/>
          </p:nvSpPr>
          <p:spPr>
            <a:xfrm>
              <a:off x="1213913" y="3721488"/>
              <a:ext cx="6122932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500" b="1" spc="3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Listings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FED7CA83-ADE2-1F49-A83D-D41DE2CB167B}"/>
                </a:ext>
              </a:extLst>
            </p:cNvPr>
            <p:cNvSpPr txBox="1">
              <a:spLocks/>
            </p:cNvSpPr>
            <p:nvPr/>
          </p:nvSpPr>
          <p:spPr>
            <a:xfrm>
              <a:off x="1183433" y="6863696"/>
              <a:ext cx="6427732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Refers to a good or service being offered by a company. But they also must take into account supply costs 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B8B6C34-5E56-2246-BF79-46FCA472B58A}"/>
              </a:ext>
            </a:extLst>
          </p:cNvPr>
          <p:cNvSpPr/>
          <p:nvPr/>
        </p:nvSpPr>
        <p:spPr>
          <a:xfrm>
            <a:off x="8564880" y="12679680"/>
            <a:ext cx="4968241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AB889AE-9C63-FD49-8585-9DF34D031374}"/>
              </a:ext>
            </a:extLst>
          </p:cNvPr>
          <p:cNvSpPr/>
          <p:nvPr/>
        </p:nvSpPr>
        <p:spPr>
          <a:xfrm>
            <a:off x="13837921" y="0"/>
            <a:ext cx="4968241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8DE00EE-AA56-994F-8073-0CE8E8228309}"/>
              </a:ext>
            </a:extLst>
          </p:cNvPr>
          <p:cNvSpPr/>
          <p:nvPr/>
        </p:nvSpPr>
        <p:spPr>
          <a:xfrm>
            <a:off x="19110962" y="12679680"/>
            <a:ext cx="4968241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0F4FCEA-445D-3740-A608-4D0B3001468E}"/>
              </a:ext>
            </a:extLst>
          </p:cNvPr>
          <p:cNvCxnSpPr>
            <a:cxnSpLocks/>
          </p:cNvCxnSpPr>
          <p:nvPr/>
        </p:nvCxnSpPr>
        <p:spPr>
          <a:xfrm flipH="1">
            <a:off x="1" y="1641225"/>
            <a:ext cx="733684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0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C1A2F8E-CC4B-BD46-9850-99659080EA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A5D9B4BD-6EF6-244E-AE65-C1DADC1C24E6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A6CD37A9-7CA9-CA4D-86CA-602D7101A06B}"/>
              </a:ext>
            </a:extLst>
          </p:cNvPr>
          <p:cNvSpPr/>
          <p:nvPr/>
        </p:nvSpPr>
        <p:spPr>
          <a:xfrm rot="10800000" flipV="1">
            <a:off x="0" y="-1"/>
            <a:ext cx="24377650" cy="13716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63E11D-7B83-DD43-8621-227180C94B2D}"/>
              </a:ext>
            </a:extLst>
          </p:cNvPr>
          <p:cNvSpPr/>
          <p:nvPr/>
        </p:nvSpPr>
        <p:spPr>
          <a:xfrm>
            <a:off x="0" y="0"/>
            <a:ext cx="3810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093CEA3D-A1C3-EA40-ACFD-E9CDD4AF725B}"/>
              </a:ext>
            </a:extLst>
          </p:cNvPr>
          <p:cNvSpPr txBox="1"/>
          <p:nvPr/>
        </p:nvSpPr>
        <p:spPr>
          <a:xfrm rot="16200000">
            <a:off x="-3446946" y="5926975"/>
            <a:ext cx="10703892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Single Property</a:t>
            </a:r>
          </a:p>
        </p:txBody>
      </p:sp>
    </p:spTree>
    <p:extLst>
      <p:ext uri="{BB962C8B-B14F-4D97-AF65-F5344CB8AC3E}">
        <p14:creationId xmlns:p14="http://schemas.microsoft.com/office/powerpoint/2010/main" val="159980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2D0CF3-0E2C-0D47-B327-A4E3B233B0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C5D1929-F30B-434C-9965-7776187F7C2E}"/>
              </a:ext>
            </a:extLst>
          </p:cNvPr>
          <p:cNvGrpSpPr/>
          <p:nvPr/>
        </p:nvGrpSpPr>
        <p:grpSpPr>
          <a:xfrm>
            <a:off x="19968298" y="-9156214"/>
            <a:ext cx="8818704" cy="8252492"/>
            <a:chOff x="7779473" y="1484820"/>
            <a:chExt cx="8818704" cy="8252492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A09508CE-C1FA-ED40-87DC-7809B9B5505E}"/>
                </a:ext>
              </a:extLst>
            </p:cNvPr>
            <p:cNvGrpSpPr/>
            <p:nvPr/>
          </p:nvGrpSpPr>
          <p:grpSpPr>
            <a:xfrm>
              <a:off x="7779473" y="4729942"/>
              <a:ext cx="8818704" cy="5007370"/>
              <a:chOff x="7779473" y="4787065"/>
              <a:chExt cx="8818704" cy="500737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CDEC56-A906-794E-9B05-FA128ECEF634}"/>
                  </a:ext>
                </a:extLst>
              </p:cNvPr>
              <p:cNvSpPr txBox="1"/>
              <p:nvPr/>
            </p:nvSpPr>
            <p:spPr>
              <a:xfrm>
                <a:off x="7779473" y="4787065"/>
                <a:ext cx="8818704" cy="3139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6600" b="1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“Don’t wait to buy real estate. Buy real estate and wait.”</a:t>
                </a:r>
              </a:p>
            </p:txBody>
          </p:sp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E8BD78C2-1347-E146-AD81-532082E47C2D}"/>
                  </a:ext>
                </a:extLst>
              </p:cNvPr>
              <p:cNvSpPr txBox="1"/>
              <p:nvPr/>
            </p:nvSpPr>
            <p:spPr>
              <a:xfrm>
                <a:off x="10749167" y="9209660"/>
                <a:ext cx="28793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spc="300" dirty="0">
                    <a:solidFill>
                      <a:schemeClr val="bg1"/>
                    </a:solidFill>
                    <a:latin typeface="Muli" pitchFamily="2" charset="77"/>
                    <a:ea typeface="Roboto Medium" panose="02000000000000000000" pitchFamily="2" charset="0"/>
                    <a:cs typeface="Lato" panose="020F0502020204030203" pitchFamily="34" charset="0"/>
                  </a:rPr>
                  <a:t>Will Rogers</a:t>
                </a:r>
              </a:p>
            </p:txBody>
          </p:sp>
        </p:grp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E39CEFAD-32A1-FF47-BA6B-4FE09637558E}"/>
                </a:ext>
              </a:extLst>
            </p:cNvPr>
            <p:cNvSpPr txBox="1"/>
            <p:nvPr/>
          </p:nvSpPr>
          <p:spPr>
            <a:xfrm>
              <a:off x="11097821" y="1484820"/>
              <a:ext cx="2182008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4400" b="1" spc="300" dirty="0">
                  <a:solidFill>
                    <a:schemeClr val="bg1"/>
                  </a:solidFill>
                  <a:latin typeface="Muli" pitchFamily="2" charset="77"/>
                  <a:ea typeface="Roboto Medium" panose="02000000000000000000" pitchFamily="2" charset="0"/>
                  <a:cs typeface="Lato" panose="020F0502020204030203" pitchFamily="34" charset="0"/>
                </a:rPr>
                <a:t>“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A9687B92-898F-D449-8E82-75E1F0D2DD17}"/>
              </a:ext>
            </a:extLst>
          </p:cNvPr>
          <p:cNvSpPr/>
          <p:nvPr/>
        </p:nvSpPr>
        <p:spPr>
          <a:xfrm>
            <a:off x="19043650" y="0"/>
            <a:ext cx="533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13F04B0-A61A-424E-B520-F312B304DF08}"/>
              </a:ext>
            </a:extLst>
          </p:cNvPr>
          <p:cNvSpPr/>
          <p:nvPr/>
        </p:nvSpPr>
        <p:spPr>
          <a:xfrm>
            <a:off x="0" y="0"/>
            <a:ext cx="18571682" cy="13716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C7A2D75-A1F7-7943-9ED3-B46D3D6D716F}"/>
              </a:ext>
            </a:extLst>
          </p:cNvPr>
          <p:cNvGrpSpPr/>
          <p:nvPr/>
        </p:nvGrpSpPr>
        <p:grpSpPr>
          <a:xfrm>
            <a:off x="3719471" y="5133540"/>
            <a:ext cx="11132740" cy="3448921"/>
            <a:chOff x="6058136" y="4787065"/>
            <a:chExt cx="11132740" cy="3448921"/>
          </a:xfrm>
        </p:grpSpPr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ABB5CA62-52F0-824B-AAF2-6F098ABBEFD8}"/>
                </a:ext>
              </a:extLst>
            </p:cNvPr>
            <p:cNvSpPr txBox="1"/>
            <p:nvPr/>
          </p:nvSpPr>
          <p:spPr>
            <a:xfrm>
              <a:off x="6058136" y="4787065"/>
              <a:ext cx="11132740" cy="3139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600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“Don’t wait to buy real estate. Buy real estate and wait.”</a:t>
              </a:r>
            </a:p>
            <a:p>
              <a:pPr algn="ctr"/>
              <a:endPara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782911FA-55E3-1841-9F81-A1D16E7152B0}"/>
                </a:ext>
              </a:extLst>
            </p:cNvPr>
            <p:cNvSpPr txBox="1"/>
            <p:nvPr/>
          </p:nvSpPr>
          <p:spPr>
            <a:xfrm>
              <a:off x="10294655" y="7651211"/>
              <a:ext cx="26597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Will Rogers</a:t>
              </a:r>
            </a:p>
          </p:txBody>
        </p:sp>
      </p:grpSp>
      <p:sp>
        <p:nvSpPr>
          <p:cNvPr id="19" name="TextBox 6">
            <a:extLst>
              <a:ext uri="{FF2B5EF4-FFF2-40B4-BE49-F238E27FC236}">
                <a16:creationId xmlns:a16="http://schemas.microsoft.com/office/drawing/2014/main" id="{BC797D88-0B9A-5C4C-805C-72AF09C7087D}"/>
              </a:ext>
            </a:extLst>
          </p:cNvPr>
          <p:cNvSpPr txBox="1"/>
          <p:nvPr/>
        </p:nvSpPr>
        <p:spPr>
          <a:xfrm>
            <a:off x="19978445" y="-420036"/>
            <a:ext cx="3464410" cy="1107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1400" b="1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9295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26">
            <a:extLst>
              <a:ext uri="{FF2B5EF4-FFF2-40B4-BE49-F238E27FC236}">
                <a16:creationId xmlns:a16="http://schemas.microsoft.com/office/drawing/2014/main" id="{48931FA9-40BC-C04D-A981-26D03CD2800A}"/>
              </a:ext>
            </a:extLst>
          </p:cNvPr>
          <p:cNvSpPr txBox="1"/>
          <p:nvPr/>
        </p:nvSpPr>
        <p:spPr>
          <a:xfrm>
            <a:off x="2244208" y="962525"/>
            <a:ext cx="7597966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Properties </a:t>
            </a:r>
          </a:p>
          <a:p>
            <a:r>
              <a:rPr lang="en-US" sz="115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Sold</a:t>
            </a:r>
          </a:p>
        </p:txBody>
      </p:sp>
      <p:grpSp>
        <p:nvGrpSpPr>
          <p:cNvPr id="99" name="Group 24">
            <a:extLst>
              <a:ext uri="{FF2B5EF4-FFF2-40B4-BE49-F238E27FC236}">
                <a16:creationId xmlns:a16="http://schemas.microsoft.com/office/drawing/2014/main" id="{1D5966B3-7FD4-F546-A153-68536FC03E57}"/>
              </a:ext>
            </a:extLst>
          </p:cNvPr>
          <p:cNvGrpSpPr/>
          <p:nvPr/>
        </p:nvGrpSpPr>
        <p:grpSpPr>
          <a:xfrm>
            <a:off x="3751978" y="6994225"/>
            <a:ext cx="7495816" cy="1919640"/>
            <a:chOff x="13939891" y="3094009"/>
            <a:chExt cx="7495816" cy="1919640"/>
          </a:xfrm>
        </p:grpSpPr>
        <p:sp>
          <p:nvSpPr>
            <p:cNvPr id="100" name="Subtitle 2">
              <a:extLst>
                <a:ext uri="{FF2B5EF4-FFF2-40B4-BE49-F238E27FC236}">
                  <a16:creationId xmlns:a16="http://schemas.microsoft.com/office/drawing/2014/main" id="{A8D03BCF-693E-8247-8DC9-9F19F9770994}"/>
                </a:ext>
              </a:extLst>
            </p:cNvPr>
            <p:cNvSpPr txBox="1">
              <a:spLocks/>
            </p:cNvSpPr>
            <p:nvPr/>
          </p:nvSpPr>
          <p:spPr>
            <a:xfrm>
              <a:off x="13939891" y="3740340"/>
              <a:ext cx="7495816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Muli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4004D19E-4FFA-D64B-888A-AE9A53DFBD88}"/>
                </a:ext>
              </a:extLst>
            </p:cNvPr>
            <p:cNvSpPr/>
            <p:nvPr/>
          </p:nvSpPr>
          <p:spPr>
            <a:xfrm>
              <a:off x="14112890" y="3094009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21" name="Group 29">
            <a:extLst>
              <a:ext uri="{FF2B5EF4-FFF2-40B4-BE49-F238E27FC236}">
                <a16:creationId xmlns:a16="http://schemas.microsoft.com/office/drawing/2014/main" id="{F7733F7C-B77C-9E40-9748-FE290A7146A3}"/>
              </a:ext>
            </a:extLst>
          </p:cNvPr>
          <p:cNvGrpSpPr/>
          <p:nvPr/>
        </p:nvGrpSpPr>
        <p:grpSpPr>
          <a:xfrm>
            <a:off x="3751978" y="10026685"/>
            <a:ext cx="7495816" cy="1919640"/>
            <a:chOff x="13939891" y="3094009"/>
            <a:chExt cx="7495816" cy="1919640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2B703BA9-7500-2E43-A2F7-6A8C832A45C1}"/>
                </a:ext>
              </a:extLst>
            </p:cNvPr>
            <p:cNvSpPr txBox="1">
              <a:spLocks/>
            </p:cNvSpPr>
            <p:nvPr/>
          </p:nvSpPr>
          <p:spPr>
            <a:xfrm>
              <a:off x="13939891" y="3740340"/>
              <a:ext cx="7495816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uli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Muli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27DB0A3E-1769-5B4D-B997-39C13497382A}"/>
                </a:ext>
              </a:extLst>
            </p:cNvPr>
            <p:cNvSpPr/>
            <p:nvPr/>
          </p:nvSpPr>
          <p:spPr>
            <a:xfrm>
              <a:off x="14112890" y="3094009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uli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35" name="Group 275">
            <a:extLst>
              <a:ext uri="{FF2B5EF4-FFF2-40B4-BE49-F238E27FC236}">
                <a16:creationId xmlns:a16="http://schemas.microsoft.com/office/drawing/2014/main" id="{B1259148-48DD-544C-A7E9-2F6A79F6A5DF}"/>
              </a:ext>
            </a:extLst>
          </p:cNvPr>
          <p:cNvGrpSpPr/>
          <p:nvPr/>
        </p:nvGrpSpPr>
        <p:grpSpPr>
          <a:xfrm>
            <a:off x="2435282" y="10430489"/>
            <a:ext cx="831079" cy="995998"/>
            <a:chOff x="1529280" y="5248800"/>
            <a:chExt cx="322920" cy="387000"/>
          </a:xfrm>
          <a:solidFill>
            <a:schemeClr val="accent1"/>
          </a:solidFill>
        </p:grpSpPr>
        <p:sp>
          <p:nvSpPr>
            <p:cNvPr id="136" name="Freeform: Shape 205">
              <a:extLst>
                <a:ext uri="{FF2B5EF4-FFF2-40B4-BE49-F238E27FC236}">
                  <a16:creationId xmlns:a16="http://schemas.microsoft.com/office/drawing/2014/main" id="{73AFAB33-F070-9547-9E64-4E26622C2A1F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: Shape 206">
              <a:extLst>
                <a:ext uri="{FF2B5EF4-FFF2-40B4-BE49-F238E27FC236}">
                  <a16:creationId xmlns:a16="http://schemas.microsoft.com/office/drawing/2014/main" id="{80C351C7-8978-D044-AB6C-AD2269738855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: Shape 207">
              <a:extLst>
                <a:ext uri="{FF2B5EF4-FFF2-40B4-BE49-F238E27FC236}">
                  <a16:creationId xmlns:a16="http://schemas.microsoft.com/office/drawing/2014/main" id="{E02AD29A-0E5E-0147-A866-B76606166C9E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: Shape 208">
              <a:extLst>
                <a:ext uri="{FF2B5EF4-FFF2-40B4-BE49-F238E27FC236}">
                  <a16:creationId xmlns:a16="http://schemas.microsoft.com/office/drawing/2014/main" id="{64DA3896-E521-5D4A-9BDD-5D59475E604A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: Shape 209">
              <a:extLst>
                <a:ext uri="{FF2B5EF4-FFF2-40B4-BE49-F238E27FC236}">
                  <a16:creationId xmlns:a16="http://schemas.microsoft.com/office/drawing/2014/main" id="{8F991042-202C-2544-9253-CFBD1837F323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: Shape 210">
              <a:extLst>
                <a:ext uri="{FF2B5EF4-FFF2-40B4-BE49-F238E27FC236}">
                  <a16:creationId xmlns:a16="http://schemas.microsoft.com/office/drawing/2014/main" id="{36D7D8AF-2FFB-674A-8A3A-46F628056086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42" name="Group 272">
            <a:extLst>
              <a:ext uri="{FF2B5EF4-FFF2-40B4-BE49-F238E27FC236}">
                <a16:creationId xmlns:a16="http://schemas.microsoft.com/office/drawing/2014/main" id="{F4886979-9291-4E4C-9BA8-80DFFCEF8403}"/>
              </a:ext>
            </a:extLst>
          </p:cNvPr>
          <p:cNvGrpSpPr/>
          <p:nvPr/>
        </p:nvGrpSpPr>
        <p:grpSpPr>
          <a:xfrm>
            <a:off x="2450687" y="7710745"/>
            <a:ext cx="889449" cy="407664"/>
            <a:chOff x="845280" y="5363640"/>
            <a:chExt cx="345600" cy="158400"/>
          </a:xfrm>
          <a:solidFill>
            <a:schemeClr val="accent3"/>
          </a:solidFill>
        </p:grpSpPr>
        <p:sp>
          <p:nvSpPr>
            <p:cNvPr id="143" name="Freeform: Shape 211">
              <a:extLst>
                <a:ext uri="{FF2B5EF4-FFF2-40B4-BE49-F238E27FC236}">
                  <a16:creationId xmlns:a16="http://schemas.microsoft.com/office/drawing/2014/main" id="{A264E20F-1C27-9E4C-AB6A-819FE4EED17D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Freeform: Shape 212">
              <a:extLst>
                <a:ext uri="{FF2B5EF4-FFF2-40B4-BE49-F238E27FC236}">
                  <a16:creationId xmlns:a16="http://schemas.microsoft.com/office/drawing/2014/main" id="{0DF2233C-2324-D244-A14F-E9D92A79ECCE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E62F810-8A5F-4F46-904B-E7C3197CD394}"/>
              </a:ext>
            </a:extLst>
          </p:cNvPr>
          <p:cNvGrpSpPr/>
          <p:nvPr/>
        </p:nvGrpSpPr>
        <p:grpSpPr>
          <a:xfrm>
            <a:off x="14293814" y="2162355"/>
            <a:ext cx="8254555" cy="8875425"/>
            <a:chOff x="12617415" y="5079486"/>
            <a:chExt cx="5912545" cy="6357260"/>
          </a:xfrm>
        </p:grpSpPr>
        <p:sp>
          <p:nvSpPr>
            <p:cNvPr id="35" name="Freeform 2356">
              <a:extLst>
                <a:ext uri="{FF2B5EF4-FFF2-40B4-BE49-F238E27FC236}">
                  <a16:creationId xmlns:a16="http://schemas.microsoft.com/office/drawing/2014/main" id="{0AE8CF56-75B8-F240-ABE4-CE3E38EE1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7415" y="7619530"/>
              <a:ext cx="821741" cy="3817216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36" name="Freeform 2356">
              <a:extLst>
                <a:ext uri="{FF2B5EF4-FFF2-40B4-BE49-F238E27FC236}">
                  <a16:creationId xmlns:a16="http://schemas.microsoft.com/office/drawing/2014/main" id="{233DB4F6-F5CD-9A4A-8A6D-F9A0A6ED4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4349" y="7191316"/>
              <a:ext cx="821741" cy="4245430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37" name="Freeform 2356">
              <a:extLst>
                <a:ext uri="{FF2B5EF4-FFF2-40B4-BE49-F238E27FC236}">
                  <a16:creationId xmlns:a16="http://schemas.microsoft.com/office/drawing/2014/main" id="{56569618-C793-564B-88C9-DD645443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1284" y="5732630"/>
              <a:ext cx="821741" cy="5704115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38" name="Freeform 2356">
              <a:extLst>
                <a:ext uri="{FF2B5EF4-FFF2-40B4-BE49-F238E27FC236}">
                  <a16:creationId xmlns:a16="http://schemas.microsoft.com/office/drawing/2014/main" id="{FDAEEBA4-BC63-584E-B509-12C048758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219" y="5079486"/>
              <a:ext cx="821741" cy="6357259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39" name="Freeform 2356">
              <a:extLst>
                <a:ext uri="{FF2B5EF4-FFF2-40B4-BE49-F238E27FC236}">
                  <a16:creationId xmlns:a16="http://schemas.microsoft.com/office/drawing/2014/main" id="{9D33A258-72F6-C547-A1E2-456659F76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7415" y="9358193"/>
              <a:ext cx="821741" cy="2078552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40" name="Freeform 2356">
              <a:extLst>
                <a:ext uri="{FF2B5EF4-FFF2-40B4-BE49-F238E27FC236}">
                  <a16:creationId xmlns:a16="http://schemas.microsoft.com/office/drawing/2014/main" id="{A6D0F948-99B6-1942-99CD-E146B6240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4349" y="9125021"/>
              <a:ext cx="821741" cy="2311724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41" name="Freeform 2356">
              <a:extLst>
                <a:ext uri="{FF2B5EF4-FFF2-40B4-BE49-F238E27FC236}">
                  <a16:creationId xmlns:a16="http://schemas.microsoft.com/office/drawing/2014/main" id="{93282E1C-2667-8541-83F2-6550849F8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1284" y="8330736"/>
              <a:ext cx="821741" cy="3106008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42" name="Freeform 2356">
              <a:extLst>
                <a:ext uri="{FF2B5EF4-FFF2-40B4-BE49-F238E27FC236}">
                  <a16:creationId xmlns:a16="http://schemas.microsoft.com/office/drawing/2014/main" id="{89C7D41B-6435-6A4E-8B4F-8DBA33334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219" y="7975086"/>
              <a:ext cx="821741" cy="3461658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</p:grpSp>
      <p:sp>
        <p:nvSpPr>
          <p:cNvPr id="48" name="TextBox 62">
            <a:extLst>
              <a:ext uri="{FF2B5EF4-FFF2-40B4-BE49-F238E27FC236}">
                <a16:creationId xmlns:a16="http://schemas.microsoft.com/office/drawing/2014/main" id="{80B86E15-31FD-1844-A380-78788861F8D5}"/>
              </a:ext>
            </a:extLst>
          </p:cNvPr>
          <p:cNvSpPr txBox="1"/>
          <p:nvPr/>
        </p:nvSpPr>
        <p:spPr>
          <a:xfrm>
            <a:off x="13943998" y="11285927"/>
            <a:ext cx="1846871" cy="593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49" name="TextBox 62">
            <a:extLst>
              <a:ext uri="{FF2B5EF4-FFF2-40B4-BE49-F238E27FC236}">
                <a16:creationId xmlns:a16="http://schemas.microsoft.com/office/drawing/2014/main" id="{356F72CB-D06C-AA4F-8694-FA24D3CB40AF}"/>
              </a:ext>
            </a:extLst>
          </p:cNvPr>
          <p:cNvSpPr txBox="1"/>
          <p:nvPr/>
        </p:nvSpPr>
        <p:spPr>
          <a:xfrm>
            <a:off x="16300223" y="11285927"/>
            <a:ext cx="1872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50" name="TextBox 62">
            <a:extLst>
              <a:ext uri="{FF2B5EF4-FFF2-40B4-BE49-F238E27FC236}">
                <a16:creationId xmlns:a16="http://schemas.microsoft.com/office/drawing/2014/main" id="{45656C5C-8FFE-EE48-A46B-E9DEC2211E3F}"/>
              </a:ext>
            </a:extLst>
          </p:cNvPr>
          <p:cNvSpPr txBox="1"/>
          <p:nvPr/>
        </p:nvSpPr>
        <p:spPr>
          <a:xfrm>
            <a:off x="18570445" y="11285927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51" name="TextBox 62">
            <a:extLst>
              <a:ext uri="{FF2B5EF4-FFF2-40B4-BE49-F238E27FC236}">
                <a16:creationId xmlns:a16="http://schemas.microsoft.com/office/drawing/2014/main" id="{3FB392EF-6A5C-5E48-9F70-9770C55375B8}"/>
              </a:ext>
            </a:extLst>
          </p:cNvPr>
          <p:cNvSpPr txBox="1"/>
          <p:nvPr/>
        </p:nvSpPr>
        <p:spPr>
          <a:xfrm>
            <a:off x="21019198" y="11285926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Four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F072F888-89DA-5347-9ABF-9E6232C3888D}"/>
              </a:ext>
            </a:extLst>
          </p:cNvPr>
          <p:cNvCxnSpPr>
            <a:cxnSpLocks/>
          </p:cNvCxnSpPr>
          <p:nvPr/>
        </p:nvCxnSpPr>
        <p:spPr>
          <a:xfrm flipH="1">
            <a:off x="0" y="5582651"/>
            <a:ext cx="1053034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">
            <a:extLst>
              <a:ext uri="{FF2B5EF4-FFF2-40B4-BE49-F238E27FC236}">
                <a16:creationId xmlns:a16="http://schemas.microsoft.com/office/drawing/2014/main" id="{0384A041-809D-D34F-8223-7B3128D4C63F}"/>
              </a:ext>
            </a:extLst>
          </p:cNvPr>
          <p:cNvSpPr txBox="1"/>
          <p:nvPr/>
        </p:nvSpPr>
        <p:spPr>
          <a:xfrm>
            <a:off x="6512328" y="1561446"/>
            <a:ext cx="11352995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spc="3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Market Analysis</a:t>
            </a:r>
          </a:p>
        </p:txBody>
      </p:sp>
      <p:grpSp>
        <p:nvGrpSpPr>
          <p:cNvPr id="73" name="Group 5">
            <a:extLst>
              <a:ext uri="{FF2B5EF4-FFF2-40B4-BE49-F238E27FC236}">
                <a16:creationId xmlns:a16="http://schemas.microsoft.com/office/drawing/2014/main" id="{A9977246-9371-0448-8E3D-1F1732A5552A}"/>
              </a:ext>
            </a:extLst>
          </p:cNvPr>
          <p:cNvGrpSpPr/>
          <p:nvPr/>
        </p:nvGrpSpPr>
        <p:grpSpPr>
          <a:xfrm>
            <a:off x="2390737" y="7093825"/>
            <a:ext cx="20086490" cy="4752191"/>
            <a:chOff x="2390737" y="4203142"/>
            <a:chExt cx="18537727" cy="4752191"/>
          </a:xfrm>
        </p:grpSpPr>
        <p:cxnSp>
          <p:nvCxnSpPr>
            <p:cNvPr id="74" name="Straight Connector 25">
              <a:extLst>
                <a:ext uri="{FF2B5EF4-FFF2-40B4-BE49-F238E27FC236}">
                  <a16:creationId xmlns:a16="http://schemas.microsoft.com/office/drawing/2014/main" id="{B5FC6AF2-D3F6-8847-99B9-A9C7B2621B4C}"/>
                </a:ext>
              </a:extLst>
            </p:cNvPr>
            <p:cNvCxnSpPr/>
            <p:nvPr/>
          </p:nvCxnSpPr>
          <p:spPr>
            <a:xfrm flipH="1" flipV="1">
              <a:off x="6775659" y="4224832"/>
              <a:ext cx="50385" cy="27328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28">
              <a:extLst>
                <a:ext uri="{FF2B5EF4-FFF2-40B4-BE49-F238E27FC236}">
                  <a16:creationId xmlns:a16="http://schemas.microsoft.com/office/drawing/2014/main" id="{7EA9417F-908D-9447-B12E-5354B76C8CE5}"/>
                </a:ext>
              </a:extLst>
            </p:cNvPr>
            <p:cNvCxnSpPr/>
            <p:nvPr/>
          </p:nvCxnSpPr>
          <p:spPr>
            <a:xfrm flipH="1" flipV="1">
              <a:off x="3601357" y="4224832"/>
              <a:ext cx="24859" cy="134820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29">
              <a:extLst>
                <a:ext uri="{FF2B5EF4-FFF2-40B4-BE49-F238E27FC236}">
                  <a16:creationId xmlns:a16="http://schemas.microsoft.com/office/drawing/2014/main" id="{5C505978-2623-884C-9C2C-1F27B74E798A}"/>
                </a:ext>
              </a:extLst>
            </p:cNvPr>
            <p:cNvCxnSpPr/>
            <p:nvPr/>
          </p:nvCxnSpPr>
          <p:spPr>
            <a:xfrm flipV="1">
              <a:off x="9943044" y="4203142"/>
              <a:ext cx="3" cy="194562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33">
              <a:extLst>
                <a:ext uri="{FF2B5EF4-FFF2-40B4-BE49-F238E27FC236}">
                  <a16:creationId xmlns:a16="http://schemas.microsoft.com/office/drawing/2014/main" id="{D422FEE1-6F55-C94A-9997-07A7AF3E0FCF}"/>
                </a:ext>
              </a:extLst>
            </p:cNvPr>
            <p:cNvCxnSpPr/>
            <p:nvPr/>
          </p:nvCxnSpPr>
          <p:spPr>
            <a:xfrm flipV="1">
              <a:off x="13193670" y="4203142"/>
              <a:ext cx="0" cy="117292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34">
              <a:extLst>
                <a:ext uri="{FF2B5EF4-FFF2-40B4-BE49-F238E27FC236}">
                  <a16:creationId xmlns:a16="http://schemas.microsoft.com/office/drawing/2014/main" id="{AB75ACDE-7E58-2640-A70E-46905859309B}"/>
                </a:ext>
              </a:extLst>
            </p:cNvPr>
            <p:cNvSpPr/>
            <p:nvPr/>
          </p:nvSpPr>
          <p:spPr>
            <a:xfrm>
              <a:off x="2390737" y="5558285"/>
              <a:ext cx="2357173" cy="3397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35">
              <a:extLst>
                <a:ext uri="{FF2B5EF4-FFF2-40B4-BE49-F238E27FC236}">
                  <a16:creationId xmlns:a16="http://schemas.microsoft.com/office/drawing/2014/main" id="{AF3D54E5-95D1-B941-94EB-692A96AA5BA0}"/>
                </a:ext>
              </a:extLst>
            </p:cNvPr>
            <p:cNvSpPr/>
            <p:nvPr/>
          </p:nvSpPr>
          <p:spPr>
            <a:xfrm>
              <a:off x="5627580" y="6939483"/>
              <a:ext cx="2357173" cy="20028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430378CA-26F0-7040-B5CB-F05DBC5830C6}"/>
                </a:ext>
              </a:extLst>
            </p:cNvPr>
            <p:cNvSpPr/>
            <p:nvPr/>
          </p:nvSpPr>
          <p:spPr>
            <a:xfrm>
              <a:off x="8864423" y="6148768"/>
              <a:ext cx="2357173" cy="2806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38">
              <a:extLst>
                <a:ext uri="{FF2B5EF4-FFF2-40B4-BE49-F238E27FC236}">
                  <a16:creationId xmlns:a16="http://schemas.microsoft.com/office/drawing/2014/main" id="{5141CB1A-FA7E-6B44-A28A-411CDECE7FCC}"/>
                </a:ext>
              </a:extLst>
            </p:cNvPr>
            <p:cNvSpPr/>
            <p:nvPr/>
          </p:nvSpPr>
          <p:spPr>
            <a:xfrm>
              <a:off x="12101266" y="5376068"/>
              <a:ext cx="2357173" cy="357926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49">
              <a:extLst>
                <a:ext uri="{FF2B5EF4-FFF2-40B4-BE49-F238E27FC236}">
                  <a16:creationId xmlns:a16="http://schemas.microsoft.com/office/drawing/2014/main" id="{65E3A3D6-7003-6C46-800B-BFF91AA3CBD3}"/>
                </a:ext>
              </a:extLst>
            </p:cNvPr>
            <p:cNvCxnSpPr/>
            <p:nvPr/>
          </p:nvCxnSpPr>
          <p:spPr>
            <a:xfrm flipH="1" flipV="1">
              <a:off x="19528811" y="4224832"/>
              <a:ext cx="50385" cy="27328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0">
              <a:extLst>
                <a:ext uri="{FF2B5EF4-FFF2-40B4-BE49-F238E27FC236}">
                  <a16:creationId xmlns:a16="http://schemas.microsoft.com/office/drawing/2014/main" id="{8D4BA91A-30F2-7A44-93A3-0E091249E2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45068" y="4224832"/>
              <a:ext cx="24859" cy="134820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54">
              <a:extLst>
                <a:ext uri="{FF2B5EF4-FFF2-40B4-BE49-F238E27FC236}">
                  <a16:creationId xmlns:a16="http://schemas.microsoft.com/office/drawing/2014/main" id="{40C70A51-47CF-8545-9452-824B2680A67F}"/>
                </a:ext>
              </a:extLst>
            </p:cNvPr>
            <p:cNvSpPr/>
            <p:nvPr/>
          </p:nvSpPr>
          <p:spPr>
            <a:xfrm>
              <a:off x="15334448" y="5212080"/>
              <a:ext cx="2357173" cy="3743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931F7CD4-1B80-0C45-95F9-A1399E5C3934}"/>
                </a:ext>
              </a:extLst>
            </p:cNvPr>
            <p:cNvSpPr/>
            <p:nvPr/>
          </p:nvSpPr>
          <p:spPr>
            <a:xfrm>
              <a:off x="18571291" y="6148769"/>
              <a:ext cx="2357173" cy="2793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62">
            <a:extLst>
              <a:ext uri="{FF2B5EF4-FFF2-40B4-BE49-F238E27FC236}">
                <a16:creationId xmlns:a16="http://schemas.microsoft.com/office/drawing/2014/main" id="{89DC3E24-2D14-3C47-980E-96F1492FBFCF}"/>
              </a:ext>
            </a:extLst>
          </p:cNvPr>
          <p:cNvSpPr txBox="1"/>
          <p:nvPr/>
        </p:nvSpPr>
        <p:spPr>
          <a:xfrm>
            <a:off x="2432050" y="5260181"/>
            <a:ext cx="261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93" name="TextBox 63">
            <a:extLst>
              <a:ext uri="{FF2B5EF4-FFF2-40B4-BE49-F238E27FC236}">
                <a16:creationId xmlns:a16="http://schemas.microsoft.com/office/drawing/2014/main" id="{DF7FBBB9-AF6C-344F-8C4A-8CA5F0F5B23D}"/>
              </a:ext>
            </a:extLst>
          </p:cNvPr>
          <p:cNvSpPr txBox="1"/>
          <p:nvPr/>
        </p:nvSpPr>
        <p:spPr>
          <a:xfrm>
            <a:off x="1964740" y="5764949"/>
            <a:ext cx="3718756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96" name="TextBox 62">
            <a:extLst>
              <a:ext uri="{FF2B5EF4-FFF2-40B4-BE49-F238E27FC236}">
                <a16:creationId xmlns:a16="http://schemas.microsoft.com/office/drawing/2014/main" id="{03DF4649-D30E-E843-8973-5626892C20CF}"/>
              </a:ext>
            </a:extLst>
          </p:cNvPr>
          <p:cNvSpPr txBox="1"/>
          <p:nvPr/>
        </p:nvSpPr>
        <p:spPr>
          <a:xfrm>
            <a:off x="5888575" y="5260181"/>
            <a:ext cx="261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97" name="TextBox 63">
            <a:extLst>
              <a:ext uri="{FF2B5EF4-FFF2-40B4-BE49-F238E27FC236}">
                <a16:creationId xmlns:a16="http://schemas.microsoft.com/office/drawing/2014/main" id="{7DFDA25A-2682-794B-A10E-C2C37058AB23}"/>
              </a:ext>
            </a:extLst>
          </p:cNvPr>
          <p:cNvSpPr txBox="1"/>
          <p:nvPr/>
        </p:nvSpPr>
        <p:spPr>
          <a:xfrm>
            <a:off x="5421265" y="5764949"/>
            <a:ext cx="3718756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98" name="TextBox 62">
            <a:extLst>
              <a:ext uri="{FF2B5EF4-FFF2-40B4-BE49-F238E27FC236}">
                <a16:creationId xmlns:a16="http://schemas.microsoft.com/office/drawing/2014/main" id="{15F9F479-B3FC-AE4F-953C-703142F1761B}"/>
              </a:ext>
            </a:extLst>
          </p:cNvPr>
          <p:cNvSpPr txBox="1"/>
          <p:nvPr/>
        </p:nvSpPr>
        <p:spPr>
          <a:xfrm>
            <a:off x="9181945" y="5260181"/>
            <a:ext cx="261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99" name="TextBox 63">
            <a:extLst>
              <a:ext uri="{FF2B5EF4-FFF2-40B4-BE49-F238E27FC236}">
                <a16:creationId xmlns:a16="http://schemas.microsoft.com/office/drawing/2014/main" id="{85124ACE-BD38-8842-B5FB-9F870F4AC67B}"/>
              </a:ext>
            </a:extLst>
          </p:cNvPr>
          <p:cNvSpPr txBox="1"/>
          <p:nvPr/>
        </p:nvSpPr>
        <p:spPr>
          <a:xfrm>
            <a:off x="8714635" y="5764949"/>
            <a:ext cx="3718756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100" name="TextBox 62">
            <a:extLst>
              <a:ext uri="{FF2B5EF4-FFF2-40B4-BE49-F238E27FC236}">
                <a16:creationId xmlns:a16="http://schemas.microsoft.com/office/drawing/2014/main" id="{AF1C961C-869D-B74C-8846-A330DDE0FEEC}"/>
              </a:ext>
            </a:extLst>
          </p:cNvPr>
          <p:cNvSpPr txBox="1"/>
          <p:nvPr/>
        </p:nvSpPr>
        <p:spPr>
          <a:xfrm>
            <a:off x="12849879" y="5260181"/>
            <a:ext cx="261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101" name="TextBox 63">
            <a:extLst>
              <a:ext uri="{FF2B5EF4-FFF2-40B4-BE49-F238E27FC236}">
                <a16:creationId xmlns:a16="http://schemas.microsoft.com/office/drawing/2014/main" id="{D9AE5055-B3CB-8748-9755-73D58635D9D6}"/>
              </a:ext>
            </a:extLst>
          </p:cNvPr>
          <p:cNvSpPr txBox="1"/>
          <p:nvPr/>
        </p:nvSpPr>
        <p:spPr>
          <a:xfrm>
            <a:off x="12382569" y="5764949"/>
            <a:ext cx="3718756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102" name="TextBox 62">
            <a:extLst>
              <a:ext uri="{FF2B5EF4-FFF2-40B4-BE49-F238E27FC236}">
                <a16:creationId xmlns:a16="http://schemas.microsoft.com/office/drawing/2014/main" id="{55FE79E7-83E6-A747-ACEB-16238AD18877}"/>
              </a:ext>
            </a:extLst>
          </p:cNvPr>
          <p:cNvSpPr txBox="1"/>
          <p:nvPr/>
        </p:nvSpPr>
        <p:spPr>
          <a:xfrm>
            <a:off x="16220749" y="5260181"/>
            <a:ext cx="261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Five</a:t>
            </a:r>
          </a:p>
        </p:txBody>
      </p:sp>
      <p:sp>
        <p:nvSpPr>
          <p:cNvPr id="103" name="TextBox 63">
            <a:extLst>
              <a:ext uri="{FF2B5EF4-FFF2-40B4-BE49-F238E27FC236}">
                <a16:creationId xmlns:a16="http://schemas.microsoft.com/office/drawing/2014/main" id="{69A452FA-18DE-3C49-8C32-03046CED8565}"/>
              </a:ext>
            </a:extLst>
          </p:cNvPr>
          <p:cNvSpPr txBox="1"/>
          <p:nvPr/>
        </p:nvSpPr>
        <p:spPr>
          <a:xfrm>
            <a:off x="15753439" y="5764949"/>
            <a:ext cx="3718756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104" name="TextBox 62">
            <a:extLst>
              <a:ext uri="{FF2B5EF4-FFF2-40B4-BE49-F238E27FC236}">
                <a16:creationId xmlns:a16="http://schemas.microsoft.com/office/drawing/2014/main" id="{914D4843-E507-7E45-A5ED-EC0D55192358}"/>
              </a:ext>
            </a:extLst>
          </p:cNvPr>
          <p:cNvSpPr txBox="1"/>
          <p:nvPr/>
        </p:nvSpPr>
        <p:spPr>
          <a:xfrm>
            <a:off x="19623164" y="5260181"/>
            <a:ext cx="261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Six</a:t>
            </a:r>
          </a:p>
        </p:txBody>
      </p:sp>
      <p:sp>
        <p:nvSpPr>
          <p:cNvPr id="105" name="TextBox 63">
            <a:extLst>
              <a:ext uri="{FF2B5EF4-FFF2-40B4-BE49-F238E27FC236}">
                <a16:creationId xmlns:a16="http://schemas.microsoft.com/office/drawing/2014/main" id="{CE04DDEC-407C-5248-B0AB-D67DFF86DAA9}"/>
              </a:ext>
            </a:extLst>
          </p:cNvPr>
          <p:cNvSpPr txBox="1"/>
          <p:nvPr/>
        </p:nvSpPr>
        <p:spPr>
          <a:xfrm>
            <a:off x="19155854" y="5764949"/>
            <a:ext cx="3718756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</a:t>
            </a:r>
          </a:p>
          <a:p>
            <a:pPr algn="ctr">
              <a:lnSpc>
                <a:spcPts val="4299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the price to the real.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4C26E72C-6CE3-184E-A553-2CFA96FB3E9A}"/>
              </a:ext>
            </a:extLst>
          </p:cNvPr>
          <p:cNvSpPr/>
          <p:nvPr/>
        </p:nvSpPr>
        <p:spPr>
          <a:xfrm>
            <a:off x="-10313" y="7894320"/>
            <a:ext cx="635950" cy="582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1A545B5-AD71-DE42-8048-34C3F557E07C}"/>
              </a:ext>
            </a:extLst>
          </p:cNvPr>
          <p:cNvSpPr/>
          <p:nvPr/>
        </p:nvSpPr>
        <p:spPr>
          <a:xfrm>
            <a:off x="23757737" y="0"/>
            <a:ext cx="635950" cy="582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429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>
            <a:extLst>
              <a:ext uri="{FF2B5EF4-FFF2-40B4-BE49-F238E27FC236}">
                <a16:creationId xmlns:a16="http://schemas.microsoft.com/office/drawing/2014/main" id="{0EDE431E-DE43-1C40-994F-9BE1466A58D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F4BF0DC4-5755-484B-BB0F-6C308C2DEA9F}"/>
              </a:ext>
            </a:extLst>
          </p:cNvPr>
          <p:cNvSpPr/>
          <p:nvPr/>
        </p:nvSpPr>
        <p:spPr>
          <a:xfrm rot="10800000">
            <a:off x="19847090" y="966415"/>
            <a:ext cx="4541520" cy="118282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TextBox 26">
            <a:extLst>
              <a:ext uri="{FF2B5EF4-FFF2-40B4-BE49-F238E27FC236}">
                <a16:creationId xmlns:a16="http://schemas.microsoft.com/office/drawing/2014/main" id="{20DB24E6-EA1E-0D47-BC6A-DA1DA04636A1}"/>
              </a:ext>
            </a:extLst>
          </p:cNvPr>
          <p:cNvSpPr txBox="1"/>
          <p:nvPr/>
        </p:nvSpPr>
        <p:spPr>
          <a:xfrm rot="5400000">
            <a:off x="17037347" y="5064668"/>
            <a:ext cx="10161006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Our Company in Numbers</a:t>
            </a: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9DD45F7-17D8-3E4A-A835-034D2FF466D3}"/>
              </a:ext>
            </a:extLst>
          </p:cNvPr>
          <p:cNvCxnSpPr>
            <a:cxnSpLocks/>
          </p:cNvCxnSpPr>
          <p:nvPr/>
        </p:nvCxnSpPr>
        <p:spPr>
          <a:xfrm flipV="1">
            <a:off x="9830435" y="954088"/>
            <a:ext cx="0" cy="11840596"/>
          </a:xfrm>
          <a:prstGeom prst="line">
            <a:avLst/>
          </a:prstGeom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E0B4B184-3856-B84F-8C35-E1B3676C72A1}"/>
              </a:ext>
            </a:extLst>
          </p:cNvPr>
          <p:cNvGrpSpPr/>
          <p:nvPr/>
        </p:nvGrpSpPr>
        <p:grpSpPr>
          <a:xfrm>
            <a:off x="3432280" y="4164061"/>
            <a:ext cx="2965876" cy="5387877"/>
            <a:chOff x="4754977" y="5713518"/>
            <a:chExt cx="2965876" cy="5387877"/>
          </a:xfrm>
        </p:grpSpPr>
        <p:sp>
          <p:nvSpPr>
            <p:cNvPr id="26" name="TextBox 687">
              <a:extLst>
                <a:ext uri="{FF2B5EF4-FFF2-40B4-BE49-F238E27FC236}">
                  <a16:creationId xmlns:a16="http://schemas.microsoft.com/office/drawing/2014/main" id="{C645B26D-2C57-7746-AEA4-8E47C96B1B85}"/>
                </a:ext>
              </a:extLst>
            </p:cNvPr>
            <p:cNvSpPr txBox="1"/>
            <p:nvPr/>
          </p:nvSpPr>
          <p:spPr>
            <a:xfrm>
              <a:off x="4754977" y="9654845"/>
              <a:ext cx="296587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398K</a:t>
              </a:r>
            </a:p>
          </p:txBody>
        </p:sp>
        <p:grpSp>
          <p:nvGrpSpPr>
            <p:cNvPr id="27" name="Group 276">
              <a:extLst>
                <a:ext uri="{FF2B5EF4-FFF2-40B4-BE49-F238E27FC236}">
                  <a16:creationId xmlns:a16="http://schemas.microsoft.com/office/drawing/2014/main" id="{23BEA99F-E078-D145-A7B6-848593A04E92}"/>
                </a:ext>
              </a:extLst>
            </p:cNvPr>
            <p:cNvGrpSpPr/>
            <p:nvPr/>
          </p:nvGrpSpPr>
          <p:grpSpPr>
            <a:xfrm>
              <a:off x="4776362" y="5713518"/>
              <a:ext cx="2923100" cy="2930220"/>
              <a:chOff x="2742119" y="5936039"/>
              <a:chExt cx="295560" cy="296280"/>
            </a:xfrm>
            <a:solidFill>
              <a:schemeClr val="bg1"/>
            </a:solidFill>
          </p:grpSpPr>
          <p:sp>
            <p:nvSpPr>
              <p:cNvPr id="28" name="Freeform: Shape 153">
                <a:extLst>
                  <a:ext uri="{FF2B5EF4-FFF2-40B4-BE49-F238E27FC236}">
                    <a16:creationId xmlns:a16="http://schemas.microsoft.com/office/drawing/2014/main" id="{8D142142-BDD1-C44F-BA74-4B355CC66324}"/>
                  </a:ext>
                </a:extLst>
              </p:cNvPr>
              <p:cNvSpPr/>
              <p:nvPr/>
            </p:nvSpPr>
            <p:spPr>
              <a:xfrm>
                <a:off x="2742119" y="5936039"/>
                <a:ext cx="295560" cy="296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22" h="824">
                    <a:moveTo>
                      <a:pt x="410" y="769"/>
                    </a:moveTo>
                    <a:cubicBezTo>
                      <a:pt x="213" y="769"/>
                      <a:pt x="53" y="609"/>
                      <a:pt x="53" y="411"/>
                    </a:cubicBezTo>
                    <a:cubicBezTo>
                      <a:pt x="53" y="215"/>
                      <a:pt x="213" y="55"/>
                      <a:pt x="410" y="55"/>
                    </a:cubicBezTo>
                    <a:cubicBezTo>
                      <a:pt x="607" y="55"/>
                      <a:pt x="767" y="215"/>
                      <a:pt x="767" y="411"/>
                    </a:cubicBezTo>
                    <a:cubicBezTo>
                      <a:pt x="767" y="609"/>
                      <a:pt x="607" y="769"/>
                      <a:pt x="410" y="769"/>
                    </a:cubicBezTo>
                    <a:close/>
                    <a:moveTo>
                      <a:pt x="410" y="0"/>
                    </a:moveTo>
                    <a:cubicBezTo>
                      <a:pt x="183" y="0"/>
                      <a:pt x="0" y="185"/>
                      <a:pt x="0" y="411"/>
                    </a:cubicBezTo>
                    <a:cubicBezTo>
                      <a:pt x="0" y="638"/>
                      <a:pt x="183" y="824"/>
                      <a:pt x="410" y="824"/>
                    </a:cubicBezTo>
                    <a:cubicBezTo>
                      <a:pt x="637" y="824"/>
                      <a:pt x="822" y="638"/>
                      <a:pt x="822" y="411"/>
                    </a:cubicBezTo>
                    <a:cubicBezTo>
                      <a:pt x="822" y="185"/>
                      <a:pt x="637" y="0"/>
                      <a:pt x="410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: Shape 154">
                <a:extLst>
                  <a:ext uri="{FF2B5EF4-FFF2-40B4-BE49-F238E27FC236}">
                    <a16:creationId xmlns:a16="http://schemas.microsoft.com/office/drawing/2014/main" id="{B44CF56A-5B1E-894B-9A35-60E90DA5AEF4}"/>
                  </a:ext>
                </a:extLst>
              </p:cNvPr>
              <p:cNvSpPr/>
              <p:nvPr/>
            </p:nvSpPr>
            <p:spPr>
              <a:xfrm>
                <a:off x="2842200" y="5975280"/>
                <a:ext cx="95040" cy="2178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5" h="606">
                    <a:moveTo>
                      <a:pt x="160" y="481"/>
                    </a:moveTo>
                    <a:lnTo>
                      <a:pt x="160" y="335"/>
                    </a:lnTo>
                    <a:cubicBezTo>
                      <a:pt x="190" y="346"/>
                      <a:pt x="210" y="374"/>
                      <a:pt x="210" y="408"/>
                    </a:cubicBezTo>
                    <a:cubicBezTo>
                      <a:pt x="210" y="440"/>
                      <a:pt x="190" y="470"/>
                      <a:pt x="160" y="481"/>
                    </a:cubicBezTo>
                    <a:close/>
                    <a:moveTo>
                      <a:pt x="55" y="198"/>
                    </a:moveTo>
                    <a:cubicBezTo>
                      <a:pt x="55" y="165"/>
                      <a:pt x="76" y="135"/>
                      <a:pt x="105" y="125"/>
                    </a:cubicBezTo>
                    <a:lnTo>
                      <a:pt x="105" y="270"/>
                    </a:lnTo>
                    <a:cubicBezTo>
                      <a:pt x="76" y="260"/>
                      <a:pt x="55" y="232"/>
                      <a:pt x="55" y="198"/>
                    </a:cubicBezTo>
                    <a:close/>
                    <a:moveTo>
                      <a:pt x="160" y="279"/>
                    </a:moveTo>
                    <a:lnTo>
                      <a:pt x="160" y="125"/>
                    </a:lnTo>
                    <a:cubicBezTo>
                      <a:pt x="175" y="131"/>
                      <a:pt x="189" y="142"/>
                      <a:pt x="197" y="155"/>
                    </a:cubicBezTo>
                    <a:cubicBezTo>
                      <a:pt x="206" y="168"/>
                      <a:pt x="222" y="171"/>
                      <a:pt x="235" y="162"/>
                    </a:cubicBezTo>
                    <a:cubicBezTo>
                      <a:pt x="247" y="155"/>
                      <a:pt x="251" y="139"/>
                      <a:pt x="243" y="125"/>
                    </a:cubicBezTo>
                    <a:cubicBezTo>
                      <a:pt x="223" y="95"/>
                      <a:pt x="193" y="76"/>
                      <a:pt x="160" y="69"/>
                    </a:cubicBezTo>
                    <a:lnTo>
                      <a:pt x="160" y="26"/>
                    </a:lnTo>
                    <a:cubicBezTo>
                      <a:pt x="160" y="11"/>
                      <a:pt x="147" y="0"/>
                      <a:pt x="132" y="0"/>
                    </a:cubicBezTo>
                    <a:cubicBezTo>
                      <a:pt x="117" y="0"/>
                      <a:pt x="105" y="11"/>
                      <a:pt x="105" y="26"/>
                    </a:cubicBezTo>
                    <a:lnTo>
                      <a:pt x="105" y="69"/>
                    </a:lnTo>
                    <a:cubicBezTo>
                      <a:pt x="46" y="81"/>
                      <a:pt x="0" y="134"/>
                      <a:pt x="0" y="198"/>
                    </a:cubicBezTo>
                    <a:cubicBezTo>
                      <a:pt x="0" y="261"/>
                      <a:pt x="46" y="314"/>
                      <a:pt x="105" y="326"/>
                    </a:cubicBezTo>
                    <a:lnTo>
                      <a:pt x="105" y="481"/>
                    </a:lnTo>
                    <a:cubicBezTo>
                      <a:pt x="91" y="475"/>
                      <a:pt x="77" y="464"/>
                      <a:pt x="67" y="451"/>
                    </a:cubicBezTo>
                    <a:cubicBezTo>
                      <a:pt x="60" y="438"/>
                      <a:pt x="43" y="435"/>
                      <a:pt x="30" y="442"/>
                    </a:cubicBezTo>
                    <a:cubicBezTo>
                      <a:pt x="18" y="451"/>
                      <a:pt x="14" y="467"/>
                      <a:pt x="23" y="481"/>
                    </a:cubicBezTo>
                    <a:cubicBezTo>
                      <a:pt x="42" y="510"/>
                      <a:pt x="71" y="529"/>
                      <a:pt x="105" y="537"/>
                    </a:cubicBezTo>
                    <a:lnTo>
                      <a:pt x="105" y="580"/>
                    </a:lnTo>
                    <a:cubicBezTo>
                      <a:pt x="105" y="594"/>
                      <a:pt x="117" y="606"/>
                      <a:pt x="132" y="606"/>
                    </a:cubicBezTo>
                    <a:cubicBezTo>
                      <a:pt x="147" y="606"/>
                      <a:pt x="160" y="594"/>
                      <a:pt x="160" y="580"/>
                    </a:cubicBezTo>
                    <a:lnTo>
                      <a:pt x="160" y="537"/>
                    </a:lnTo>
                    <a:cubicBezTo>
                      <a:pt x="219" y="525"/>
                      <a:pt x="265" y="472"/>
                      <a:pt x="265" y="408"/>
                    </a:cubicBezTo>
                    <a:cubicBezTo>
                      <a:pt x="265" y="344"/>
                      <a:pt x="219" y="291"/>
                      <a:pt x="160" y="2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8710033-C1B0-3B46-AD13-1E3267855A27}"/>
              </a:ext>
            </a:extLst>
          </p:cNvPr>
          <p:cNvGrpSpPr/>
          <p:nvPr/>
        </p:nvGrpSpPr>
        <p:grpSpPr>
          <a:xfrm>
            <a:off x="13241323" y="4198746"/>
            <a:ext cx="2965877" cy="5357820"/>
            <a:chOff x="17369397" y="2509137"/>
            <a:chExt cx="2965877" cy="5357820"/>
          </a:xfrm>
        </p:grpSpPr>
        <p:sp>
          <p:nvSpPr>
            <p:cNvPr id="36" name="TextBox 687">
              <a:extLst>
                <a:ext uri="{FF2B5EF4-FFF2-40B4-BE49-F238E27FC236}">
                  <a16:creationId xmlns:a16="http://schemas.microsoft.com/office/drawing/2014/main" id="{AAD21B01-A65B-8448-A1F9-97957BC2FFB3}"/>
                </a:ext>
              </a:extLst>
            </p:cNvPr>
            <p:cNvSpPr txBox="1"/>
            <p:nvPr/>
          </p:nvSpPr>
          <p:spPr>
            <a:xfrm>
              <a:off x="17369397" y="6420407"/>
              <a:ext cx="296587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Muli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145K</a:t>
              </a:r>
            </a:p>
          </p:txBody>
        </p:sp>
        <p:grpSp>
          <p:nvGrpSpPr>
            <p:cNvPr id="43" name="Group 258">
              <a:extLst>
                <a:ext uri="{FF2B5EF4-FFF2-40B4-BE49-F238E27FC236}">
                  <a16:creationId xmlns:a16="http://schemas.microsoft.com/office/drawing/2014/main" id="{6D747CBA-1778-B34C-9127-0BC642B0B154}"/>
                </a:ext>
              </a:extLst>
            </p:cNvPr>
            <p:cNvGrpSpPr/>
            <p:nvPr/>
          </p:nvGrpSpPr>
          <p:grpSpPr>
            <a:xfrm>
              <a:off x="17543882" y="2509137"/>
              <a:ext cx="2770001" cy="3204381"/>
              <a:chOff x="4077720" y="5305679"/>
              <a:chExt cx="280080" cy="324001"/>
            </a:xfrm>
            <a:solidFill>
              <a:schemeClr val="bg1"/>
            </a:solidFill>
          </p:grpSpPr>
          <p:sp>
            <p:nvSpPr>
              <p:cNvPr id="44" name="Freeform: Shape 187">
                <a:extLst>
                  <a:ext uri="{FF2B5EF4-FFF2-40B4-BE49-F238E27FC236}">
                    <a16:creationId xmlns:a16="http://schemas.microsoft.com/office/drawing/2014/main" id="{48469E8C-29E0-844A-9062-BFFE7E99F54C}"/>
                  </a:ext>
                </a:extLst>
              </p:cNvPr>
              <p:cNvSpPr/>
              <p:nvPr/>
            </p:nvSpPr>
            <p:spPr>
              <a:xfrm>
                <a:off x="4077720" y="5346720"/>
                <a:ext cx="279360" cy="282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7" h="787">
                    <a:moveTo>
                      <a:pt x="724" y="734"/>
                    </a:moveTo>
                    <a:lnTo>
                      <a:pt x="53" y="734"/>
                    </a:lnTo>
                    <a:lnTo>
                      <a:pt x="53" y="313"/>
                    </a:lnTo>
                    <a:lnTo>
                      <a:pt x="389" y="62"/>
                    </a:lnTo>
                    <a:lnTo>
                      <a:pt x="724" y="313"/>
                    </a:lnTo>
                    <a:close/>
                    <a:moveTo>
                      <a:pt x="767" y="279"/>
                    </a:move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9"/>
                    </a:lnTo>
                    <a:cubicBezTo>
                      <a:pt x="5" y="283"/>
                      <a:pt x="0" y="292"/>
                      <a:pt x="0" y="300"/>
                    </a:cubicBezTo>
                    <a:lnTo>
                      <a:pt x="0" y="760"/>
                    </a:lnTo>
                    <a:cubicBezTo>
                      <a:pt x="0" y="775"/>
                      <a:pt x="12" y="787"/>
                      <a:pt x="26" y="787"/>
                    </a:cubicBezTo>
                    <a:lnTo>
                      <a:pt x="750" y="787"/>
                    </a:lnTo>
                    <a:cubicBezTo>
                      <a:pt x="765" y="787"/>
                      <a:pt x="777" y="775"/>
                      <a:pt x="777" y="760"/>
                    </a:cubicBezTo>
                    <a:lnTo>
                      <a:pt x="777" y="300"/>
                    </a:lnTo>
                    <a:cubicBezTo>
                      <a:pt x="777" y="292"/>
                      <a:pt x="774" y="283"/>
                      <a:pt x="767" y="2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: Shape 188">
                <a:extLst>
                  <a:ext uri="{FF2B5EF4-FFF2-40B4-BE49-F238E27FC236}">
                    <a16:creationId xmlns:a16="http://schemas.microsoft.com/office/drawing/2014/main" id="{DA7CF083-39BC-E445-9664-B54D60BB647A}"/>
                  </a:ext>
                </a:extLst>
              </p:cNvPr>
              <p:cNvSpPr/>
              <p:nvPr/>
            </p:nvSpPr>
            <p:spPr>
              <a:xfrm>
                <a:off x="4077720" y="5305679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3" y="320"/>
                    </a:moveTo>
                    <a:lnTo>
                      <a:pt x="389" y="60"/>
                    </a:lnTo>
                    <a:lnTo>
                      <a:pt x="734" y="320"/>
                    </a:lnTo>
                    <a:cubicBezTo>
                      <a:pt x="740" y="325"/>
                      <a:pt x="745" y="327"/>
                      <a:pt x="750" y="327"/>
                    </a:cubicBezTo>
                    <a:cubicBezTo>
                      <a:pt x="760" y="327"/>
                      <a:pt x="767" y="322"/>
                      <a:pt x="773" y="316"/>
                    </a:cubicBezTo>
                    <a:cubicBezTo>
                      <a:pt x="782" y="304"/>
                      <a:pt x="779" y="287"/>
                      <a:pt x="767" y="278"/>
                    </a:cubicBez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8"/>
                    </a:lnTo>
                    <a:cubicBezTo>
                      <a:pt x="-2" y="287"/>
                      <a:pt x="-4" y="304"/>
                      <a:pt x="6" y="316"/>
                    </a:cubicBezTo>
                    <a:cubicBezTo>
                      <a:pt x="14" y="328"/>
                      <a:pt x="31" y="329"/>
                      <a:pt x="43" y="3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: Shape 189">
                <a:extLst>
                  <a:ext uri="{FF2B5EF4-FFF2-40B4-BE49-F238E27FC236}">
                    <a16:creationId xmlns:a16="http://schemas.microsoft.com/office/drawing/2014/main" id="{2B000D78-A766-A840-88CC-D14795E47F8A}"/>
                  </a:ext>
                </a:extLst>
              </p:cNvPr>
              <p:cNvSpPr/>
              <p:nvPr/>
            </p:nvSpPr>
            <p:spPr>
              <a:xfrm>
                <a:off x="4162680" y="5419440"/>
                <a:ext cx="109800" cy="172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6" h="479">
                    <a:moveTo>
                      <a:pt x="251" y="234"/>
                    </a:moveTo>
                    <a:lnTo>
                      <a:pt x="251" y="421"/>
                    </a:lnTo>
                    <a:cubicBezTo>
                      <a:pt x="251" y="423"/>
                      <a:pt x="249" y="425"/>
                      <a:pt x="248" y="425"/>
                    </a:cubicBezTo>
                    <a:lnTo>
                      <a:pt x="57" y="425"/>
                    </a:lnTo>
                    <a:cubicBezTo>
                      <a:pt x="56" y="425"/>
                      <a:pt x="54" y="423"/>
                      <a:pt x="54" y="421"/>
                    </a:cubicBezTo>
                    <a:lnTo>
                      <a:pt x="54" y="234"/>
                    </a:lnTo>
                    <a:cubicBezTo>
                      <a:pt x="54" y="232"/>
                      <a:pt x="56" y="231"/>
                      <a:pt x="57" y="231"/>
                    </a:cubicBezTo>
                    <a:lnTo>
                      <a:pt x="248" y="231"/>
                    </a:lnTo>
                    <a:cubicBezTo>
                      <a:pt x="249" y="231"/>
                      <a:pt x="251" y="232"/>
                      <a:pt x="251" y="234"/>
                    </a:cubicBezTo>
                    <a:close/>
                    <a:moveTo>
                      <a:pt x="49" y="104"/>
                    </a:moveTo>
                    <a:lnTo>
                      <a:pt x="49" y="178"/>
                    </a:lnTo>
                    <a:cubicBezTo>
                      <a:pt x="21" y="181"/>
                      <a:pt x="0" y="204"/>
                      <a:pt x="0" y="234"/>
                    </a:cubicBezTo>
                    <a:lnTo>
                      <a:pt x="0" y="421"/>
                    </a:lnTo>
                    <a:cubicBezTo>
                      <a:pt x="0" y="454"/>
                      <a:pt x="26" y="479"/>
                      <a:pt x="57" y="479"/>
                    </a:cubicBezTo>
                    <a:lnTo>
                      <a:pt x="248" y="479"/>
                    </a:lnTo>
                    <a:cubicBezTo>
                      <a:pt x="281" y="479"/>
                      <a:pt x="306" y="454"/>
                      <a:pt x="306" y="421"/>
                    </a:cubicBezTo>
                    <a:lnTo>
                      <a:pt x="306" y="234"/>
                    </a:lnTo>
                    <a:cubicBezTo>
                      <a:pt x="306" y="203"/>
                      <a:pt x="281" y="176"/>
                      <a:pt x="248" y="176"/>
                    </a:cubicBezTo>
                    <a:lnTo>
                      <a:pt x="103" y="176"/>
                    </a:lnTo>
                    <a:lnTo>
                      <a:pt x="103" y="104"/>
                    </a:lnTo>
                    <a:cubicBezTo>
                      <a:pt x="103" y="77"/>
                      <a:pt x="125" y="55"/>
                      <a:pt x="153" y="55"/>
                    </a:cubicBezTo>
                    <a:cubicBezTo>
                      <a:pt x="180" y="55"/>
                      <a:pt x="202" y="77"/>
                      <a:pt x="202" y="104"/>
                    </a:cubicBezTo>
                    <a:lnTo>
                      <a:pt x="202" y="135"/>
                    </a:lnTo>
                    <a:cubicBezTo>
                      <a:pt x="202" y="150"/>
                      <a:pt x="214" y="162"/>
                      <a:pt x="230" y="162"/>
                    </a:cubicBezTo>
                    <a:cubicBezTo>
                      <a:pt x="245" y="162"/>
                      <a:pt x="257" y="150"/>
                      <a:pt x="257" y="135"/>
                    </a:cubicBezTo>
                    <a:lnTo>
                      <a:pt x="257" y="104"/>
                    </a:lnTo>
                    <a:cubicBezTo>
                      <a:pt x="257" y="48"/>
                      <a:pt x="209" y="0"/>
                      <a:pt x="153" y="0"/>
                    </a:cubicBezTo>
                    <a:cubicBezTo>
                      <a:pt x="95" y="0"/>
                      <a:pt x="49" y="48"/>
                      <a:pt x="49" y="10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258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EB51D5CD-E9AD-AF4C-8359-59714596B1B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TextBox 5">
            <a:extLst>
              <a:ext uri="{FF2B5EF4-FFF2-40B4-BE49-F238E27FC236}">
                <a16:creationId xmlns:a16="http://schemas.microsoft.com/office/drawing/2014/main" id="{163E8B68-00E8-0148-A133-B233E0C92EB8}"/>
              </a:ext>
            </a:extLst>
          </p:cNvPr>
          <p:cNvSpPr txBox="1"/>
          <p:nvPr/>
        </p:nvSpPr>
        <p:spPr>
          <a:xfrm>
            <a:off x="1967920" y="1074153"/>
            <a:ext cx="13012311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b="1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Social Media Accounts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F048412-FD1C-FC45-BDE9-3388E02694D7}"/>
              </a:ext>
            </a:extLst>
          </p:cNvPr>
          <p:cNvSpPr/>
          <p:nvPr/>
        </p:nvSpPr>
        <p:spPr>
          <a:xfrm>
            <a:off x="21302132" y="0"/>
            <a:ext cx="3075517" cy="137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Freeform 284">
            <a:extLst>
              <a:ext uri="{FF2B5EF4-FFF2-40B4-BE49-F238E27FC236}">
                <a16:creationId xmlns:a16="http://schemas.microsoft.com/office/drawing/2014/main" id="{8FB6D027-A0C7-434D-923B-1776F79EA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5740498"/>
            <a:ext cx="2013448" cy="1427720"/>
          </a:xfrm>
          <a:custGeom>
            <a:avLst/>
            <a:gdLst>
              <a:gd name="T0" fmla="*/ 332 w 727"/>
              <a:gd name="T1" fmla="*/ 0 h 517"/>
              <a:gd name="T2" fmla="*/ 332 w 727"/>
              <a:gd name="T3" fmla="*/ 0 h 517"/>
              <a:gd name="T4" fmla="*/ 400 w 727"/>
              <a:gd name="T5" fmla="*/ 0 h 517"/>
              <a:gd name="T6" fmla="*/ 400 w 727"/>
              <a:gd name="T7" fmla="*/ 0 h 517"/>
              <a:gd name="T8" fmla="*/ 455 w 727"/>
              <a:gd name="T9" fmla="*/ 6 h 517"/>
              <a:gd name="T10" fmla="*/ 516 w 727"/>
              <a:gd name="T11" fmla="*/ 6 h 517"/>
              <a:gd name="T12" fmla="*/ 590 w 727"/>
              <a:gd name="T13" fmla="*/ 13 h 517"/>
              <a:gd name="T14" fmla="*/ 645 w 727"/>
              <a:gd name="T15" fmla="*/ 20 h 517"/>
              <a:gd name="T16" fmla="*/ 719 w 727"/>
              <a:gd name="T17" fmla="*/ 81 h 517"/>
              <a:gd name="T18" fmla="*/ 726 w 727"/>
              <a:gd name="T19" fmla="*/ 136 h 517"/>
              <a:gd name="T20" fmla="*/ 726 w 727"/>
              <a:gd name="T21" fmla="*/ 149 h 517"/>
              <a:gd name="T22" fmla="*/ 726 w 727"/>
              <a:gd name="T23" fmla="*/ 366 h 517"/>
              <a:gd name="T24" fmla="*/ 726 w 727"/>
              <a:gd name="T25" fmla="*/ 380 h 517"/>
              <a:gd name="T26" fmla="*/ 719 w 727"/>
              <a:gd name="T27" fmla="*/ 434 h 517"/>
              <a:gd name="T28" fmla="*/ 652 w 727"/>
              <a:gd name="T29" fmla="*/ 502 h 517"/>
              <a:gd name="T30" fmla="*/ 604 w 727"/>
              <a:gd name="T31" fmla="*/ 509 h 517"/>
              <a:gd name="T32" fmla="*/ 516 w 727"/>
              <a:gd name="T33" fmla="*/ 516 h 517"/>
              <a:gd name="T34" fmla="*/ 407 w 727"/>
              <a:gd name="T35" fmla="*/ 516 h 517"/>
              <a:gd name="T36" fmla="*/ 400 w 727"/>
              <a:gd name="T37" fmla="*/ 516 h 517"/>
              <a:gd name="T38" fmla="*/ 332 w 727"/>
              <a:gd name="T39" fmla="*/ 516 h 517"/>
              <a:gd name="T40" fmla="*/ 332 w 727"/>
              <a:gd name="T41" fmla="*/ 516 h 517"/>
              <a:gd name="T42" fmla="*/ 244 w 727"/>
              <a:gd name="T43" fmla="*/ 516 h 517"/>
              <a:gd name="T44" fmla="*/ 142 w 727"/>
              <a:gd name="T45" fmla="*/ 509 h 517"/>
              <a:gd name="T46" fmla="*/ 88 w 727"/>
              <a:gd name="T47" fmla="*/ 502 h 517"/>
              <a:gd name="T48" fmla="*/ 13 w 727"/>
              <a:gd name="T49" fmla="*/ 434 h 517"/>
              <a:gd name="T50" fmla="*/ 6 w 727"/>
              <a:gd name="T51" fmla="*/ 360 h 517"/>
              <a:gd name="T52" fmla="*/ 0 w 727"/>
              <a:gd name="T53" fmla="*/ 285 h 517"/>
              <a:gd name="T54" fmla="*/ 0 w 727"/>
              <a:gd name="T55" fmla="*/ 278 h 517"/>
              <a:gd name="T56" fmla="*/ 0 w 727"/>
              <a:gd name="T57" fmla="*/ 244 h 517"/>
              <a:gd name="T58" fmla="*/ 0 w 727"/>
              <a:gd name="T59" fmla="*/ 237 h 517"/>
              <a:gd name="T60" fmla="*/ 6 w 727"/>
              <a:gd name="T61" fmla="*/ 142 h 517"/>
              <a:gd name="T62" fmla="*/ 13 w 727"/>
              <a:gd name="T63" fmla="*/ 81 h 517"/>
              <a:gd name="T64" fmla="*/ 81 w 727"/>
              <a:gd name="T65" fmla="*/ 20 h 517"/>
              <a:gd name="T66" fmla="*/ 135 w 727"/>
              <a:gd name="T67" fmla="*/ 13 h 517"/>
              <a:gd name="T68" fmla="*/ 217 w 727"/>
              <a:gd name="T69" fmla="*/ 6 h 517"/>
              <a:gd name="T70" fmla="*/ 319 w 727"/>
              <a:gd name="T71" fmla="*/ 6 h 517"/>
              <a:gd name="T72" fmla="*/ 332 w 727"/>
              <a:gd name="T73" fmla="*/ 0 h 517"/>
              <a:gd name="T74" fmla="*/ 292 w 727"/>
              <a:gd name="T75" fmla="*/ 149 h 517"/>
              <a:gd name="T76" fmla="*/ 292 w 727"/>
              <a:gd name="T77" fmla="*/ 149 h 517"/>
              <a:gd name="T78" fmla="*/ 292 w 727"/>
              <a:gd name="T79" fmla="*/ 366 h 517"/>
              <a:gd name="T80" fmla="*/ 482 w 727"/>
              <a:gd name="T81" fmla="*/ 258 h 517"/>
              <a:gd name="T82" fmla="*/ 292 w 727"/>
              <a:gd name="T83" fmla="*/ 149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7" h="517">
                <a:moveTo>
                  <a:pt x="332" y="0"/>
                </a:moveTo>
                <a:lnTo>
                  <a:pt x="332" y="0"/>
                </a:lnTo>
                <a:cubicBezTo>
                  <a:pt x="353" y="0"/>
                  <a:pt x="373" y="0"/>
                  <a:pt x="400" y="0"/>
                </a:cubicBezTo>
                <a:lnTo>
                  <a:pt x="400" y="0"/>
                </a:lnTo>
                <a:cubicBezTo>
                  <a:pt x="421" y="6"/>
                  <a:pt x="434" y="6"/>
                  <a:pt x="455" y="6"/>
                </a:cubicBezTo>
                <a:cubicBezTo>
                  <a:pt x="475" y="6"/>
                  <a:pt x="495" y="6"/>
                  <a:pt x="516" y="6"/>
                </a:cubicBezTo>
                <a:cubicBezTo>
                  <a:pt x="543" y="6"/>
                  <a:pt x="570" y="6"/>
                  <a:pt x="590" y="13"/>
                </a:cubicBezTo>
                <a:cubicBezTo>
                  <a:pt x="611" y="13"/>
                  <a:pt x="631" y="13"/>
                  <a:pt x="645" y="20"/>
                </a:cubicBezTo>
                <a:cubicBezTo>
                  <a:pt x="679" y="27"/>
                  <a:pt x="706" y="47"/>
                  <a:pt x="719" y="81"/>
                </a:cubicBezTo>
                <a:cubicBezTo>
                  <a:pt x="719" y="102"/>
                  <a:pt x="726" y="115"/>
                  <a:pt x="726" y="136"/>
                </a:cubicBezTo>
                <a:cubicBezTo>
                  <a:pt x="726" y="142"/>
                  <a:pt x="726" y="149"/>
                  <a:pt x="726" y="149"/>
                </a:cubicBezTo>
                <a:cubicBezTo>
                  <a:pt x="726" y="224"/>
                  <a:pt x="726" y="292"/>
                  <a:pt x="726" y="366"/>
                </a:cubicBezTo>
                <a:cubicBezTo>
                  <a:pt x="726" y="366"/>
                  <a:pt x="726" y="373"/>
                  <a:pt x="726" y="380"/>
                </a:cubicBezTo>
                <a:cubicBezTo>
                  <a:pt x="726" y="400"/>
                  <a:pt x="719" y="414"/>
                  <a:pt x="719" y="434"/>
                </a:cubicBezTo>
                <a:cubicBezTo>
                  <a:pt x="706" y="468"/>
                  <a:pt x="685" y="495"/>
                  <a:pt x="652" y="502"/>
                </a:cubicBezTo>
                <a:cubicBezTo>
                  <a:pt x="638" y="502"/>
                  <a:pt x="618" y="509"/>
                  <a:pt x="604" y="509"/>
                </a:cubicBezTo>
                <a:cubicBezTo>
                  <a:pt x="577" y="509"/>
                  <a:pt x="550" y="509"/>
                  <a:pt x="516" y="516"/>
                </a:cubicBezTo>
                <a:cubicBezTo>
                  <a:pt x="482" y="516"/>
                  <a:pt x="448" y="516"/>
                  <a:pt x="407" y="516"/>
                </a:cubicBezTo>
                <a:lnTo>
                  <a:pt x="400" y="516"/>
                </a:lnTo>
                <a:cubicBezTo>
                  <a:pt x="380" y="516"/>
                  <a:pt x="353" y="516"/>
                  <a:pt x="332" y="516"/>
                </a:cubicBezTo>
                <a:lnTo>
                  <a:pt x="332" y="516"/>
                </a:lnTo>
                <a:cubicBezTo>
                  <a:pt x="305" y="516"/>
                  <a:pt x="271" y="516"/>
                  <a:pt x="244" y="516"/>
                </a:cubicBezTo>
                <a:cubicBezTo>
                  <a:pt x="210" y="516"/>
                  <a:pt x="176" y="509"/>
                  <a:pt x="142" y="509"/>
                </a:cubicBezTo>
                <a:cubicBezTo>
                  <a:pt x="122" y="509"/>
                  <a:pt x="102" y="509"/>
                  <a:pt x="88" y="502"/>
                </a:cubicBezTo>
                <a:cubicBezTo>
                  <a:pt x="47" y="495"/>
                  <a:pt x="27" y="468"/>
                  <a:pt x="13" y="434"/>
                </a:cubicBezTo>
                <a:cubicBezTo>
                  <a:pt x="6" y="407"/>
                  <a:pt x="6" y="387"/>
                  <a:pt x="6" y="360"/>
                </a:cubicBezTo>
                <a:cubicBezTo>
                  <a:pt x="0" y="332"/>
                  <a:pt x="0" y="312"/>
                  <a:pt x="0" y="285"/>
                </a:cubicBezTo>
                <a:lnTo>
                  <a:pt x="0" y="278"/>
                </a:lnTo>
                <a:cubicBezTo>
                  <a:pt x="0" y="265"/>
                  <a:pt x="0" y="251"/>
                  <a:pt x="0" y="244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03"/>
                  <a:pt x="0" y="176"/>
                  <a:pt x="6" y="142"/>
                </a:cubicBezTo>
                <a:cubicBezTo>
                  <a:pt x="6" y="122"/>
                  <a:pt x="6" y="102"/>
                  <a:pt x="13" y="81"/>
                </a:cubicBezTo>
                <a:cubicBezTo>
                  <a:pt x="27" y="47"/>
                  <a:pt x="47" y="27"/>
                  <a:pt x="81" y="20"/>
                </a:cubicBezTo>
                <a:cubicBezTo>
                  <a:pt x="95" y="13"/>
                  <a:pt x="115" y="13"/>
                  <a:pt x="135" y="13"/>
                </a:cubicBezTo>
                <a:cubicBezTo>
                  <a:pt x="163" y="6"/>
                  <a:pt x="190" y="6"/>
                  <a:pt x="217" y="6"/>
                </a:cubicBezTo>
                <a:cubicBezTo>
                  <a:pt x="251" y="6"/>
                  <a:pt x="285" y="6"/>
                  <a:pt x="319" y="6"/>
                </a:cubicBezTo>
                <a:cubicBezTo>
                  <a:pt x="326" y="0"/>
                  <a:pt x="326" y="0"/>
                  <a:pt x="332" y="0"/>
                </a:cubicBezTo>
                <a:close/>
                <a:moveTo>
                  <a:pt x="292" y="149"/>
                </a:moveTo>
                <a:lnTo>
                  <a:pt x="292" y="149"/>
                </a:lnTo>
                <a:cubicBezTo>
                  <a:pt x="292" y="224"/>
                  <a:pt x="292" y="298"/>
                  <a:pt x="292" y="366"/>
                </a:cubicBezTo>
                <a:cubicBezTo>
                  <a:pt x="360" y="332"/>
                  <a:pt x="421" y="298"/>
                  <a:pt x="482" y="258"/>
                </a:cubicBezTo>
                <a:cubicBezTo>
                  <a:pt x="421" y="224"/>
                  <a:pt x="360" y="183"/>
                  <a:pt x="292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003A9E63-3F75-A043-9001-2CD76EA6FE49}"/>
              </a:ext>
            </a:extLst>
          </p:cNvPr>
          <p:cNvGrpSpPr/>
          <p:nvPr/>
        </p:nvGrpSpPr>
        <p:grpSpPr>
          <a:xfrm>
            <a:off x="2093622" y="9830367"/>
            <a:ext cx="1427708" cy="1427709"/>
            <a:chOff x="13131752" y="6398393"/>
            <a:chExt cx="891463" cy="891463"/>
          </a:xfrm>
          <a:solidFill>
            <a:schemeClr val="bg1"/>
          </a:solidFill>
        </p:grpSpPr>
        <p:sp>
          <p:nvSpPr>
            <p:cNvPr id="73" name="Line 232">
              <a:extLst>
                <a:ext uri="{FF2B5EF4-FFF2-40B4-BE49-F238E27FC236}">
                  <a16:creationId xmlns:a16="http://schemas.microsoft.com/office/drawing/2014/main" id="{A94BAD2B-8E69-6F46-AA18-927369B2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11769" y="6847935"/>
              <a:ext cx="91433" cy="7623"/>
            </a:xfrm>
            <a:prstGeom prst="line">
              <a:avLst/>
            </a:prstGeom>
            <a:grpFill/>
            <a:ln w="9720" cap="flat">
              <a:solidFill>
                <a:srgbClr val="683D8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0">
              <a:extLst>
                <a:ext uri="{FF2B5EF4-FFF2-40B4-BE49-F238E27FC236}">
                  <a16:creationId xmlns:a16="http://schemas.microsoft.com/office/drawing/2014/main" id="{AD2F4514-3DC3-684C-8FE3-11CDC8A7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1752" y="6398393"/>
              <a:ext cx="891463" cy="891463"/>
            </a:xfrm>
            <a:custGeom>
              <a:avLst/>
              <a:gdLst>
                <a:gd name="T0" fmla="*/ 381 w 517"/>
                <a:gd name="T1" fmla="*/ 515 h 516"/>
                <a:gd name="T2" fmla="*/ 381 w 517"/>
                <a:gd name="T3" fmla="*/ 515 h 516"/>
                <a:gd name="T4" fmla="*/ 129 w 517"/>
                <a:gd name="T5" fmla="*/ 515 h 516"/>
                <a:gd name="T6" fmla="*/ 116 w 517"/>
                <a:gd name="T7" fmla="*/ 508 h 516"/>
                <a:gd name="T8" fmla="*/ 0 w 517"/>
                <a:gd name="T9" fmla="*/ 407 h 516"/>
                <a:gd name="T10" fmla="*/ 0 w 517"/>
                <a:gd name="T11" fmla="*/ 380 h 516"/>
                <a:gd name="T12" fmla="*/ 0 w 517"/>
                <a:gd name="T13" fmla="*/ 129 h 516"/>
                <a:gd name="T14" fmla="*/ 0 w 517"/>
                <a:gd name="T15" fmla="*/ 115 h 516"/>
                <a:gd name="T16" fmla="*/ 109 w 517"/>
                <a:gd name="T17" fmla="*/ 0 h 516"/>
                <a:gd name="T18" fmla="*/ 129 w 517"/>
                <a:gd name="T19" fmla="*/ 0 h 516"/>
                <a:gd name="T20" fmla="*/ 381 w 517"/>
                <a:gd name="T21" fmla="*/ 0 h 516"/>
                <a:gd name="T22" fmla="*/ 394 w 517"/>
                <a:gd name="T23" fmla="*/ 0 h 516"/>
                <a:gd name="T24" fmla="*/ 510 w 517"/>
                <a:gd name="T25" fmla="*/ 108 h 516"/>
                <a:gd name="T26" fmla="*/ 516 w 517"/>
                <a:gd name="T27" fmla="*/ 129 h 516"/>
                <a:gd name="T28" fmla="*/ 516 w 517"/>
                <a:gd name="T29" fmla="*/ 380 h 516"/>
                <a:gd name="T30" fmla="*/ 510 w 517"/>
                <a:gd name="T31" fmla="*/ 400 h 516"/>
                <a:gd name="T32" fmla="*/ 408 w 517"/>
                <a:gd name="T33" fmla="*/ 508 h 516"/>
                <a:gd name="T34" fmla="*/ 381 w 517"/>
                <a:gd name="T35" fmla="*/ 515 h 516"/>
                <a:gd name="T36" fmla="*/ 258 w 517"/>
                <a:gd name="T37" fmla="*/ 467 h 516"/>
                <a:gd name="T38" fmla="*/ 258 w 517"/>
                <a:gd name="T39" fmla="*/ 467 h 516"/>
                <a:gd name="T40" fmla="*/ 367 w 517"/>
                <a:gd name="T41" fmla="*/ 467 h 516"/>
                <a:gd name="T42" fmla="*/ 401 w 517"/>
                <a:gd name="T43" fmla="*/ 461 h 516"/>
                <a:gd name="T44" fmla="*/ 469 w 517"/>
                <a:gd name="T45" fmla="*/ 366 h 516"/>
                <a:gd name="T46" fmla="*/ 469 w 517"/>
                <a:gd name="T47" fmla="*/ 142 h 516"/>
                <a:gd name="T48" fmla="*/ 462 w 517"/>
                <a:gd name="T49" fmla="*/ 108 h 516"/>
                <a:gd name="T50" fmla="*/ 367 w 517"/>
                <a:gd name="T51" fmla="*/ 40 h 516"/>
                <a:gd name="T52" fmla="*/ 143 w 517"/>
                <a:gd name="T53" fmla="*/ 47 h 516"/>
                <a:gd name="T54" fmla="*/ 109 w 517"/>
                <a:gd name="T55" fmla="*/ 47 h 516"/>
                <a:gd name="T56" fmla="*/ 41 w 517"/>
                <a:gd name="T57" fmla="*/ 142 h 516"/>
                <a:gd name="T58" fmla="*/ 41 w 517"/>
                <a:gd name="T59" fmla="*/ 366 h 516"/>
                <a:gd name="T60" fmla="*/ 82 w 517"/>
                <a:gd name="T61" fmla="*/ 448 h 516"/>
                <a:gd name="T62" fmla="*/ 143 w 517"/>
                <a:gd name="T63" fmla="*/ 467 h 516"/>
                <a:gd name="T64" fmla="*/ 258 w 517"/>
                <a:gd name="T65" fmla="*/ 467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7" h="516">
                  <a:moveTo>
                    <a:pt x="381" y="515"/>
                  </a:moveTo>
                  <a:lnTo>
                    <a:pt x="381" y="515"/>
                  </a:lnTo>
                  <a:cubicBezTo>
                    <a:pt x="299" y="515"/>
                    <a:pt x="211" y="515"/>
                    <a:pt x="129" y="515"/>
                  </a:cubicBezTo>
                  <a:cubicBezTo>
                    <a:pt x="122" y="515"/>
                    <a:pt x="116" y="515"/>
                    <a:pt x="116" y="508"/>
                  </a:cubicBezTo>
                  <a:cubicBezTo>
                    <a:pt x="55" y="494"/>
                    <a:pt x="21" y="461"/>
                    <a:pt x="0" y="407"/>
                  </a:cubicBezTo>
                  <a:cubicBezTo>
                    <a:pt x="0" y="400"/>
                    <a:pt x="0" y="387"/>
                    <a:pt x="0" y="380"/>
                  </a:cubicBezTo>
                  <a:cubicBezTo>
                    <a:pt x="0" y="299"/>
                    <a:pt x="0" y="217"/>
                    <a:pt x="0" y="129"/>
                  </a:cubicBezTo>
                  <a:cubicBezTo>
                    <a:pt x="0" y="122"/>
                    <a:pt x="0" y="122"/>
                    <a:pt x="0" y="115"/>
                  </a:cubicBezTo>
                  <a:cubicBezTo>
                    <a:pt x="14" y="54"/>
                    <a:pt x="48" y="20"/>
                    <a:pt x="109" y="0"/>
                  </a:cubicBezTo>
                  <a:cubicBezTo>
                    <a:pt x="116" y="0"/>
                    <a:pt x="122" y="0"/>
                    <a:pt x="129" y="0"/>
                  </a:cubicBezTo>
                  <a:cubicBezTo>
                    <a:pt x="211" y="0"/>
                    <a:pt x="299" y="0"/>
                    <a:pt x="381" y="0"/>
                  </a:cubicBezTo>
                  <a:cubicBezTo>
                    <a:pt x="387" y="0"/>
                    <a:pt x="394" y="0"/>
                    <a:pt x="394" y="0"/>
                  </a:cubicBezTo>
                  <a:cubicBezTo>
                    <a:pt x="455" y="13"/>
                    <a:pt x="496" y="47"/>
                    <a:pt x="510" y="108"/>
                  </a:cubicBezTo>
                  <a:cubicBezTo>
                    <a:pt x="510" y="115"/>
                    <a:pt x="510" y="122"/>
                    <a:pt x="516" y="129"/>
                  </a:cubicBezTo>
                  <a:cubicBezTo>
                    <a:pt x="516" y="217"/>
                    <a:pt x="516" y="299"/>
                    <a:pt x="516" y="380"/>
                  </a:cubicBezTo>
                  <a:cubicBezTo>
                    <a:pt x="510" y="387"/>
                    <a:pt x="510" y="393"/>
                    <a:pt x="510" y="400"/>
                  </a:cubicBezTo>
                  <a:cubicBezTo>
                    <a:pt x="496" y="455"/>
                    <a:pt x="462" y="494"/>
                    <a:pt x="408" y="508"/>
                  </a:cubicBezTo>
                  <a:cubicBezTo>
                    <a:pt x="394" y="508"/>
                    <a:pt x="387" y="515"/>
                    <a:pt x="381" y="515"/>
                  </a:cubicBezTo>
                  <a:close/>
                  <a:moveTo>
                    <a:pt x="258" y="467"/>
                  </a:moveTo>
                  <a:lnTo>
                    <a:pt x="258" y="467"/>
                  </a:lnTo>
                  <a:cubicBezTo>
                    <a:pt x="292" y="467"/>
                    <a:pt x="333" y="467"/>
                    <a:pt x="367" y="467"/>
                  </a:cubicBezTo>
                  <a:cubicBezTo>
                    <a:pt x="381" y="467"/>
                    <a:pt x="394" y="467"/>
                    <a:pt x="401" y="461"/>
                  </a:cubicBezTo>
                  <a:cubicBezTo>
                    <a:pt x="442" y="448"/>
                    <a:pt x="469" y="414"/>
                    <a:pt x="469" y="366"/>
                  </a:cubicBezTo>
                  <a:cubicBezTo>
                    <a:pt x="469" y="292"/>
                    <a:pt x="469" y="217"/>
                    <a:pt x="469" y="142"/>
                  </a:cubicBezTo>
                  <a:cubicBezTo>
                    <a:pt x="469" y="136"/>
                    <a:pt x="469" y="122"/>
                    <a:pt x="462" y="108"/>
                  </a:cubicBezTo>
                  <a:cubicBezTo>
                    <a:pt x="448" y="68"/>
                    <a:pt x="414" y="40"/>
                    <a:pt x="367" y="40"/>
                  </a:cubicBezTo>
                  <a:cubicBezTo>
                    <a:pt x="292" y="40"/>
                    <a:pt x="218" y="40"/>
                    <a:pt x="143" y="47"/>
                  </a:cubicBezTo>
                  <a:cubicBezTo>
                    <a:pt x="129" y="47"/>
                    <a:pt x="122" y="47"/>
                    <a:pt x="109" y="47"/>
                  </a:cubicBezTo>
                  <a:cubicBezTo>
                    <a:pt x="68" y="61"/>
                    <a:pt x="41" y="101"/>
                    <a:pt x="41" y="142"/>
                  </a:cubicBezTo>
                  <a:cubicBezTo>
                    <a:pt x="41" y="217"/>
                    <a:pt x="41" y="292"/>
                    <a:pt x="41" y="366"/>
                  </a:cubicBezTo>
                  <a:cubicBezTo>
                    <a:pt x="41" y="400"/>
                    <a:pt x="55" y="427"/>
                    <a:pt x="82" y="448"/>
                  </a:cubicBezTo>
                  <a:cubicBezTo>
                    <a:pt x="102" y="461"/>
                    <a:pt x="122" y="467"/>
                    <a:pt x="143" y="467"/>
                  </a:cubicBezTo>
                  <a:cubicBezTo>
                    <a:pt x="184" y="467"/>
                    <a:pt x="218" y="467"/>
                    <a:pt x="258" y="4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81">
              <a:extLst>
                <a:ext uri="{FF2B5EF4-FFF2-40B4-BE49-F238E27FC236}">
                  <a16:creationId xmlns:a16="http://schemas.microsoft.com/office/drawing/2014/main" id="{5B39CA27-04B9-C04E-82D1-5118AC13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472" y="6611736"/>
              <a:ext cx="457163" cy="457163"/>
            </a:xfrm>
            <a:custGeom>
              <a:avLst/>
              <a:gdLst>
                <a:gd name="T0" fmla="*/ 265 w 266"/>
                <a:gd name="T1" fmla="*/ 136 h 266"/>
                <a:gd name="T2" fmla="*/ 265 w 266"/>
                <a:gd name="T3" fmla="*/ 136 h 266"/>
                <a:gd name="T4" fmla="*/ 136 w 266"/>
                <a:gd name="T5" fmla="*/ 265 h 266"/>
                <a:gd name="T6" fmla="*/ 0 w 266"/>
                <a:gd name="T7" fmla="*/ 136 h 266"/>
                <a:gd name="T8" fmla="*/ 136 w 266"/>
                <a:gd name="T9" fmla="*/ 0 h 266"/>
                <a:gd name="T10" fmla="*/ 265 w 266"/>
                <a:gd name="T11" fmla="*/ 136 h 266"/>
                <a:gd name="T12" fmla="*/ 218 w 266"/>
                <a:gd name="T13" fmla="*/ 136 h 266"/>
                <a:gd name="T14" fmla="*/ 218 w 266"/>
                <a:gd name="T15" fmla="*/ 136 h 266"/>
                <a:gd name="T16" fmla="*/ 136 w 266"/>
                <a:gd name="T17" fmla="*/ 47 h 266"/>
                <a:gd name="T18" fmla="*/ 48 w 266"/>
                <a:gd name="T19" fmla="*/ 136 h 266"/>
                <a:gd name="T20" fmla="*/ 136 w 266"/>
                <a:gd name="T21" fmla="*/ 224 h 266"/>
                <a:gd name="T22" fmla="*/ 218 w 266"/>
                <a:gd name="T23" fmla="*/ 13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66">
                  <a:moveTo>
                    <a:pt x="265" y="136"/>
                  </a:moveTo>
                  <a:lnTo>
                    <a:pt x="265" y="136"/>
                  </a:lnTo>
                  <a:cubicBezTo>
                    <a:pt x="265" y="204"/>
                    <a:pt x="204" y="265"/>
                    <a:pt x="136" y="265"/>
                  </a:cubicBezTo>
                  <a:cubicBezTo>
                    <a:pt x="62" y="265"/>
                    <a:pt x="0" y="204"/>
                    <a:pt x="0" y="136"/>
                  </a:cubicBezTo>
                  <a:cubicBezTo>
                    <a:pt x="0" y="61"/>
                    <a:pt x="62" y="0"/>
                    <a:pt x="136" y="0"/>
                  </a:cubicBezTo>
                  <a:cubicBezTo>
                    <a:pt x="204" y="0"/>
                    <a:pt x="265" y="61"/>
                    <a:pt x="265" y="136"/>
                  </a:cubicBezTo>
                  <a:close/>
                  <a:moveTo>
                    <a:pt x="218" y="136"/>
                  </a:moveTo>
                  <a:lnTo>
                    <a:pt x="218" y="136"/>
                  </a:lnTo>
                  <a:cubicBezTo>
                    <a:pt x="218" y="88"/>
                    <a:pt x="184" y="47"/>
                    <a:pt x="136" y="47"/>
                  </a:cubicBezTo>
                  <a:cubicBezTo>
                    <a:pt x="89" y="47"/>
                    <a:pt x="48" y="88"/>
                    <a:pt x="48" y="136"/>
                  </a:cubicBezTo>
                  <a:cubicBezTo>
                    <a:pt x="48" y="183"/>
                    <a:pt x="89" y="224"/>
                    <a:pt x="136" y="224"/>
                  </a:cubicBezTo>
                  <a:cubicBezTo>
                    <a:pt x="184" y="224"/>
                    <a:pt x="218" y="183"/>
                    <a:pt x="218" y="1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Freeform 278">
            <a:extLst>
              <a:ext uri="{FF2B5EF4-FFF2-40B4-BE49-F238E27FC236}">
                <a16:creationId xmlns:a16="http://schemas.microsoft.com/office/drawing/2014/main" id="{AFE261FC-D1E3-F941-A1EB-5991806E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9698" y="9868074"/>
            <a:ext cx="695556" cy="1488727"/>
          </a:xfrm>
          <a:custGeom>
            <a:avLst/>
            <a:gdLst>
              <a:gd name="T0" fmla="*/ 163 w 253"/>
              <a:gd name="T1" fmla="*/ 265 h 538"/>
              <a:gd name="T2" fmla="*/ 163 w 253"/>
              <a:gd name="T3" fmla="*/ 265 h 538"/>
              <a:gd name="T4" fmla="*/ 231 w 253"/>
              <a:gd name="T5" fmla="*/ 265 h 538"/>
              <a:gd name="T6" fmla="*/ 245 w 253"/>
              <a:gd name="T7" fmla="*/ 258 h 538"/>
              <a:gd name="T8" fmla="*/ 245 w 253"/>
              <a:gd name="T9" fmla="*/ 217 h 538"/>
              <a:gd name="T10" fmla="*/ 252 w 253"/>
              <a:gd name="T11" fmla="*/ 170 h 538"/>
              <a:gd name="T12" fmla="*/ 163 w 253"/>
              <a:gd name="T13" fmla="*/ 170 h 538"/>
              <a:gd name="T14" fmla="*/ 163 w 253"/>
              <a:gd name="T15" fmla="*/ 116 h 538"/>
              <a:gd name="T16" fmla="*/ 184 w 253"/>
              <a:gd name="T17" fmla="*/ 95 h 538"/>
              <a:gd name="T18" fmla="*/ 238 w 253"/>
              <a:gd name="T19" fmla="*/ 88 h 538"/>
              <a:gd name="T20" fmla="*/ 252 w 253"/>
              <a:gd name="T21" fmla="*/ 88 h 538"/>
              <a:gd name="T22" fmla="*/ 252 w 253"/>
              <a:gd name="T23" fmla="*/ 7 h 538"/>
              <a:gd name="T24" fmla="*/ 245 w 253"/>
              <a:gd name="T25" fmla="*/ 0 h 538"/>
              <a:gd name="T26" fmla="*/ 170 w 253"/>
              <a:gd name="T27" fmla="*/ 0 h 538"/>
              <a:gd name="T28" fmla="*/ 95 w 253"/>
              <a:gd name="T29" fmla="*/ 21 h 538"/>
              <a:gd name="T30" fmla="*/ 55 w 253"/>
              <a:gd name="T31" fmla="*/ 102 h 538"/>
              <a:gd name="T32" fmla="*/ 55 w 253"/>
              <a:gd name="T33" fmla="*/ 163 h 538"/>
              <a:gd name="T34" fmla="*/ 55 w 253"/>
              <a:gd name="T35" fmla="*/ 170 h 538"/>
              <a:gd name="T36" fmla="*/ 0 w 253"/>
              <a:gd name="T37" fmla="*/ 170 h 538"/>
              <a:gd name="T38" fmla="*/ 0 w 253"/>
              <a:gd name="T39" fmla="*/ 265 h 538"/>
              <a:gd name="T40" fmla="*/ 55 w 253"/>
              <a:gd name="T41" fmla="*/ 265 h 538"/>
              <a:gd name="T42" fmla="*/ 55 w 253"/>
              <a:gd name="T43" fmla="*/ 537 h 538"/>
              <a:gd name="T44" fmla="*/ 163 w 253"/>
              <a:gd name="T45" fmla="*/ 537 h 538"/>
              <a:gd name="T46" fmla="*/ 163 w 253"/>
              <a:gd name="T47" fmla="*/ 26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3" h="538">
                <a:moveTo>
                  <a:pt x="163" y="265"/>
                </a:moveTo>
                <a:lnTo>
                  <a:pt x="163" y="265"/>
                </a:lnTo>
                <a:cubicBezTo>
                  <a:pt x="191" y="265"/>
                  <a:pt x="211" y="265"/>
                  <a:pt x="231" y="265"/>
                </a:cubicBezTo>
                <a:cubicBezTo>
                  <a:pt x="238" y="265"/>
                  <a:pt x="238" y="265"/>
                  <a:pt x="245" y="258"/>
                </a:cubicBezTo>
                <a:cubicBezTo>
                  <a:pt x="245" y="245"/>
                  <a:pt x="245" y="231"/>
                  <a:pt x="245" y="217"/>
                </a:cubicBezTo>
                <a:cubicBezTo>
                  <a:pt x="245" y="204"/>
                  <a:pt x="252" y="190"/>
                  <a:pt x="252" y="170"/>
                </a:cubicBezTo>
                <a:cubicBezTo>
                  <a:pt x="224" y="170"/>
                  <a:pt x="197" y="170"/>
                  <a:pt x="163" y="170"/>
                </a:cubicBezTo>
                <a:cubicBezTo>
                  <a:pt x="163" y="149"/>
                  <a:pt x="163" y="129"/>
                  <a:pt x="163" y="116"/>
                </a:cubicBezTo>
                <a:cubicBezTo>
                  <a:pt x="170" y="102"/>
                  <a:pt x="177" y="95"/>
                  <a:pt x="184" y="95"/>
                </a:cubicBezTo>
                <a:cubicBezTo>
                  <a:pt x="204" y="88"/>
                  <a:pt x="224" y="95"/>
                  <a:pt x="238" y="88"/>
                </a:cubicBezTo>
                <a:cubicBezTo>
                  <a:pt x="245" y="88"/>
                  <a:pt x="245" y="88"/>
                  <a:pt x="252" y="88"/>
                </a:cubicBezTo>
                <a:cubicBezTo>
                  <a:pt x="252" y="61"/>
                  <a:pt x="252" y="34"/>
                  <a:pt x="252" y="7"/>
                </a:cubicBezTo>
                <a:cubicBezTo>
                  <a:pt x="252" y="0"/>
                  <a:pt x="245" y="0"/>
                  <a:pt x="245" y="0"/>
                </a:cubicBezTo>
                <a:cubicBezTo>
                  <a:pt x="218" y="0"/>
                  <a:pt x="191" y="0"/>
                  <a:pt x="170" y="0"/>
                </a:cubicBezTo>
                <a:cubicBezTo>
                  <a:pt x="143" y="0"/>
                  <a:pt x="123" y="7"/>
                  <a:pt x="95" y="21"/>
                </a:cubicBezTo>
                <a:cubicBezTo>
                  <a:pt x="68" y="41"/>
                  <a:pt x="61" y="68"/>
                  <a:pt x="55" y="102"/>
                </a:cubicBezTo>
                <a:cubicBezTo>
                  <a:pt x="55" y="122"/>
                  <a:pt x="55" y="143"/>
                  <a:pt x="55" y="163"/>
                </a:cubicBezTo>
                <a:lnTo>
                  <a:pt x="55" y="170"/>
                </a:lnTo>
                <a:cubicBezTo>
                  <a:pt x="34" y="170"/>
                  <a:pt x="21" y="170"/>
                  <a:pt x="0" y="170"/>
                </a:cubicBezTo>
                <a:cubicBezTo>
                  <a:pt x="0" y="204"/>
                  <a:pt x="0" y="238"/>
                  <a:pt x="0" y="265"/>
                </a:cubicBezTo>
                <a:cubicBezTo>
                  <a:pt x="21" y="265"/>
                  <a:pt x="34" y="265"/>
                  <a:pt x="55" y="265"/>
                </a:cubicBezTo>
                <a:cubicBezTo>
                  <a:pt x="55" y="353"/>
                  <a:pt x="55" y="441"/>
                  <a:pt x="55" y="537"/>
                </a:cubicBezTo>
                <a:cubicBezTo>
                  <a:pt x="95" y="537"/>
                  <a:pt x="129" y="537"/>
                  <a:pt x="163" y="537"/>
                </a:cubicBezTo>
                <a:cubicBezTo>
                  <a:pt x="163" y="441"/>
                  <a:pt x="163" y="353"/>
                  <a:pt x="163" y="2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279">
            <a:extLst>
              <a:ext uri="{FF2B5EF4-FFF2-40B4-BE49-F238E27FC236}">
                <a16:creationId xmlns:a16="http://schemas.microsoft.com/office/drawing/2014/main" id="{922ABEEB-6EF1-924A-83EE-9EAE7CDA8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527" y="5641537"/>
            <a:ext cx="1781592" cy="1610753"/>
          </a:xfrm>
          <a:custGeom>
            <a:avLst/>
            <a:gdLst>
              <a:gd name="T0" fmla="*/ 190 w 646"/>
              <a:gd name="T1" fmla="*/ 448 h 584"/>
              <a:gd name="T2" fmla="*/ 190 w 646"/>
              <a:gd name="T3" fmla="*/ 448 h 584"/>
              <a:gd name="T4" fmla="*/ 68 w 646"/>
              <a:gd name="T5" fmla="*/ 353 h 584"/>
              <a:gd name="T6" fmla="*/ 123 w 646"/>
              <a:gd name="T7" fmla="*/ 353 h 584"/>
              <a:gd name="T8" fmla="*/ 123 w 646"/>
              <a:gd name="T9" fmla="*/ 353 h 584"/>
              <a:gd name="T10" fmla="*/ 21 w 646"/>
              <a:gd name="T11" fmla="*/ 224 h 584"/>
              <a:gd name="T12" fmla="*/ 75 w 646"/>
              <a:gd name="T13" fmla="*/ 237 h 584"/>
              <a:gd name="T14" fmla="*/ 75 w 646"/>
              <a:gd name="T15" fmla="*/ 230 h 584"/>
              <a:gd name="T16" fmla="*/ 21 w 646"/>
              <a:gd name="T17" fmla="*/ 142 h 584"/>
              <a:gd name="T18" fmla="*/ 41 w 646"/>
              <a:gd name="T19" fmla="*/ 54 h 584"/>
              <a:gd name="T20" fmla="*/ 313 w 646"/>
              <a:gd name="T21" fmla="*/ 196 h 584"/>
              <a:gd name="T22" fmla="*/ 320 w 646"/>
              <a:gd name="T23" fmla="*/ 129 h 584"/>
              <a:gd name="T24" fmla="*/ 537 w 646"/>
              <a:gd name="T25" fmla="*/ 67 h 584"/>
              <a:gd name="T26" fmla="*/ 557 w 646"/>
              <a:gd name="T27" fmla="*/ 74 h 584"/>
              <a:gd name="T28" fmla="*/ 625 w 646"/>
              <a:gd name="T29" fmla="*/ 47 h 584"/>
              <a:gd name="T30" fmla="*/ 578 w 646"/>
              <a:gd name="T31" fmla="*/ 115 h 584"/>
              <a:gd name="T32" fmla="*/ 645 w 646"/>
              <a:gd name="T33" fmla="*/ 102 h 584"/>
              <a:gd name="T34" fmla="*/ 645 w 646"/>
              <a:gd name="T35" fmla="*/ 102 h 584"/>
              <a:gd name="T36" fmla="*/ 598 w 646"/>
              <a:gd name="T37" fmla="*/ 156 h 584"/>
              <a:gd name="T38" fmla="*/ 584 w 646"/>
              <a:gd name="T39" fmla="*/ 183 h 584"/>
              <a:gd name="T40" fmla="*/ 394 w 646"/>
              <a:gd name="T41" fmla="*/ 509 h 584"/>
              <a:gd name="T42" fmla="*/ 7 w 646"/>
              <a:gd name="T43" fmla="*/ 509 h 584"/>
              <a:gd name="T44" fmla="*/ 0 w 646"/>
              <a:gd name="T45" fmla="*/ 509 h 584"/>
              <a:gd name="T46" fmla="*/ 0 w 646"/>
              <a:gd name="T47" fmla="*/ 509 h 584"/>
              <a:gd name="T48" fmla="*/ 102 w 646"/>
              <a:gd name="T49" fmla="*/ 495 h 584"/>
              <a:gd name="T50" fmla="*/ 190 w 646"/>
              <a:gd name="T51" fmla="*/ 44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6" h="584">
                <a:moveTo>
                  <a:pt x="190" y="448"/>
                </a:moveTo>
                <a:lnTo>
                  <a:pt x="190" y="448"/>
                </a:lnTo>
                <a:cubicBezTo>
                  <a:pt x="123" y="434"/>
                  <a:pt x="75" y="400"/>
                  <a:pt x="68" y="353"/>
                </a:cubicBezTo>
                <a:cubicBezTo>
                  <a:pt x="89" y="353"/>
                  <a:pt x="102" y="353"/>
                  <a:pt x="123" y="353"/>
                </a:cubicBezTo>
                <a:lnTo>
                  <a:pt x="123" y="353"/>
                </a:lnTo>
                <a:cubicBezTo>
                  <a:pt x="62" y="332"/>
                  <a:pt x="21" y="292"/>
                  <a:pt x="21" y="224"/>
                </a:cubicBezTo>
                <a:cubicBezTo>
                  <a:pt x="41" y="224"/>
                  <a:pt x="55" y="230"/>
                  <a:pt x="75" y="237"/>
                </a:cubicBezTo>
                <a:cubicBezTo>
                  <a:pt x="75" y="237"/>
                  <a:pt x="75" y="237"/>
                  <a:pt x="75" y="230"/>
                </a:cubicBezTo>
                <a:cubicBezTo>
                  <a:pt x="48" y="210"/>
                  <a:pt x="27" y="183"/>
                  <a:pt x="21" y="142"/>
                </a:cubicBezTo>
                <a:cubicBezTo>
                  <a:pt x="21" y="115"/>
                  <a:pt x="21" y="81"/>
                  <a:pt x="41" y="54"/>
                </a:cubicBezTo>
                <a:cubicBezTo>
                  <a:pt x="109" y="142"/>
                  <a:pt x="204" y="190"/>
                  <a:pt x="313" y="196"/>
                </a:cubicBezTo>
                <a:cubicBezTo>
                  <a:pt x="313" y="169"/>
                  <a:pt x="313" y="149"/>
                  <a:pt x="320" y="129"/>
                </a:cubicBezTo>
                <a:cubicBezTo>
                  <a:pt x="347" y="34"/>
                  <a:pt x="462" y="0"/>
                  <a:pt x="537" y="67"/>
                </a:cubicBezTo>
                <a:cubicBezTo>
                  <a:pt x="544" y="74"/>
                  <a:pt x="550" y="74"/>
                  <a:pt x="557" y="74"/>
                </a:cubicBezTo>
                <a:cubicBezTo>
                  <a:pt x="578" y="61"/>
                  <a:pt x="605" y="54"/>
                  <a:pt x="625" y="47"/>
                </a:cubicBezTo>
                <a:cubicBezTo>
                  <a:pt x="625" y="67"/>
                  <a:pt x="612" y="81"/>
                  <a:pt x="578" y="115"/>
                </a:cubicBezTo>
                <a:cubicBezTo>
                  <a:pt x="598" y="108"/>
                  <a:pt x="618" y="102"/>
                  <a:pt x="645" y="102"/>
                </a:cubicBezTo>
                <a:lnTo>
                  <a:pt x="645" y="102"/>
                </a:lnTo>
                <a:cubicBezTo>
                  <a:pt x="632" y="115"/>
                  <a:pt x="612" y="135"/>
                  <a:pt x="598" y="156"/>
                </a:cubicBezTo>
                <a:cubicBezTo>
                  <a:pt x="584" y="163"/>
                  <a:pt x="584" y="169"/>
                  <a:pt x="584" y="183"/>
                </a:cubicBezTo>
                <a:cubicBezTo>
                  <a:pt x="578" y="326"/>
                  <a:pt x="516" y="441"/>
                  <a:pt x="394" y="509"/>
                </a:cubicBezTo>
                <a:cubicBezTo>
                  <a:pt x="265" y="583"/>
                  <a:pt x="136" y="583"/>
                  <a:pt x="7" y="509"/>
                </a:cubicBezTo>
                <a:lnTo>
                  <a:pt x="0" y="509"/>
                </a:lnTo>
                <a:lnTo>
                  <a:pt x="0" y="509"/>
                </a:lnTo>
                <a:cubicBezTo>
                  <a:pt x="34" y="502"/>
                  <a:pt x="68" y="502"/>
                  <a:pt x="102" y="495"/>
                </a:cubicBezTo>
                <a:cubicBezTo>
                  <a:pt x="129" y="488"/>
                  <a:pt x="163" y="468"/>
                  <a:pt x="190" y="4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1A682ED-34D9-A443-A663-3015B054E7AE}"/>
              </a:ext>
            </a:extLst>
          </p:cNvPr>
          <p:cNvSpPr txBox="1">
            <a:spLocks/>
          </p:cNvSpPr>
          <p:nvPr/>
        </p:nvSpPr>
        <p:spPr>
          <a:xfrm>
            <a:off x="4401981" y="6415551"/>
            <a:ext cx="4234019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Refers to a good or service being offered by</a:t>
            </a:r>
          </a:p>
        </p:txBody>
      </p:sp>
      <p:sp>
        <p:nvSpPr>
          <p:cNvPr id="33" name="TextBox 687">
            <a:extLst>
              <a:ext uri="{FF2B5EF4-FFF2-40B4-BE49-F238E27FC236}">
                <a16:creationId xmlns:a16="http://schemas.microsoft.com/office/drawing/2014/main" id="{FC245EA6-B9E7-F748-AA76-52511AEC153E}"/>
              </a:ext>
            </a:extLst>
          </p:cNvPr>
          <p:cNvSpPr txBox="1"/>
          <p:nvPr/>
        </p:nvSpPr>
        <p:spPr>
          <a:xfrm>
            <a:off x="4552207" y="5769220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9B400A2C-AC94-8640-B6FB-5D317DB56B12}"/>
              </a:ext>
            </a:extLst>
          </p:cNvPr>
          <p:cNvSpPr txBox="1">
            <a:spLocks/>
          </p:cNvSpPr>
          <p:nvPr/>
        </p:nvSpPr>
        <p:spPr>
          <a:xfrm>
            <a:off x="4401753" y="10335958"/>
            <a:ext cx="4234019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Refers to a good or service being offered by</a:t>
            </a:r>
          </a:p>
        </p:txBody>
      </p:sp>
      <p:sp>
        <p:nvSpPr>
          <p:cNvPr id="42" name="TextBox 687">
            <a:extLst>
              <a:ext uri="{FF2B5EF4-FFF2-40B4-BE49-F238E27FC236}">
                <a16:creationId xmlns:a16="http://schemas.microsoft.com/office/drawing/2014/main" id="{B7D73D26-669A-3F4F-A727-CA5CB22A6448}"/>
              </a:ext>
            </a:extLst>
          </p:cNvPr>
          <p:cNvSpPr txBox="1"/>
          <p:nvPr/>
        </p:nvSpPr>
        <p:spPr>
          <a:xfrm>
            <a:off x="4517514" y="9689627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B167BAD-643F-9A49-AC63-E57B3B0FC77F}"/>
              </a:ext>
            </a:extLst>
          </p:cNvPr>
          <p:cNvSpPr txBox="1">
            <a:spLocks/>
          </p:cNvSpPr>
          <p:nvPr/>
        </p:nvSpPr>
        <p:spPr>
          <a:xfrm>
            <a:off x="14474231" y="6421672"/>
            <a:ext cx="4234019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Refers to a good or service being offered by</a:t>
            </a:r>
          </a:p>
        </p:txBody>
      </p:sp>
      <p:sp>
        <p:nvSpPr>
          <p:cNvPr id="44" name="TextBox 687">
            <a:extLst>
              <a:ext uri="{FF2B5EF4-FFF2-40B4-BE49-F238E27FC236}">
                <a16:creationId xmlns:a16="http://schemas.microsoft.com/office/drawing/2014/main" id="{0AA00BE7-C6AA-BE4E-933A-73697C2D10B2}"/>
              </a:ext>
            </a:extLst>
          </p:cNvPr>
          <p:cNvSpPr txBox="1"/>
          <p:nvPr/>
        </p:nvSpPr>
        <p:spPr>
          <a:xfrm>
            <a:off x="14579588" y="577534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4F15BF9-02D2-6641-B439-197BC2D7981C}"/>
              </a:ext>
            </a:extLst>
          </p:cNvPr>
          <p:cNvSpPr txBox="1">
            <a:spLocks/>
          </p:cNvSpPr>
          <p:nvPr/>
        </p:nvSpPr>
        <p:spPr>
          <a:xfrm>
            <a:off x="14474003" y="10375946"/>
            <a:ext cx="4234019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Refers to a good or service being offered by</a:t>
            </a:r>
          </a:p>
        </p:txBody>
      </p:sp>
      <p:sp>
        <p:nvSpPr>
          <p:cNvPr id="46" name="TextBox 687">
            <a:extLst>
              <a:ext uri="{FF2B5EF4-FFF2-40B4-BE49-F238E27FC236}">
                <a16:creationId xmlns:a16="http://schemas.microsoft.com/office/drawing/2014/main" id="{83942B85-4150-0147-93E5-BA7B4BF6D3DF}"/>
              </a:ext>
            </a:extLst>
          </p:cNvPr>
          <p:cNvSpPr txBox="1"/>
          <p:nvPr/>
        </p:nvSpPr>
        <p:spPr>
          <a:xfrm>
            <a:off x="14568124" y="9729615"/>
            <a:ext cx="212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Four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7EFCDB0-08AD-3E45-B7C7-566FB4C313E8}"/>
              </a:ext>
            </a:extLst>
          </p:cNvPr>
          <p:cNvCxnSpPr>
            <a:cxnSpLocks/>
          </p:cNvCxnSpPr>
          <p:nvPr/>
        </p:nvCxnSpPr>
        <p:spPr>
          <a:xfrm flipH="1">
            <a:off x="16405090" y="2336801"/>
            <a:ext cx="757251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3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5EB004-C4DB-3248-8CF1-B8A521A7EB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43">
            <a:extLst>
              <a:ext uri="{FF2B5EF4-FFF2-40B4-BE49-F238E27FC236}">
                <a16:creationId xmlns:a16="http://schemas.microsoft.com/office/drawing/2014/main" id="{6156AE88-DDB7-F94F-9005-48BB8EE0C375}"/>
              </a:ext>
            </a:extLst>
          </p:cNvPr>
          <p:cNvSpPr/>
          <p:nvPr/>
        </p:nvSpPr>
        <p:spPr>
          <a:xfrm rot="10800000" flipV="1">
            <a:off x="12329800" y="0"/>
            <a:ext cx="12047849" cy="122269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3">
            <a:extLst>
              <a:ext uri="{FF2B5EF4-FFF2-40B4-BE49-F238E27FC236}">
                <a16:creationId xmlns:a16="http://schemas.microsoft.com/office/drawing/2014/main" id="{1DC0C87D-BED9-804A-BC23-45289DD928E5}"/>
              </a:ext>
            </a:extLst>
          </p:cNvPr>
          <p:cNvSpPr/>
          <p:nvPr/>
        </p:nvSpPr>
        <p:spPr>
          <a:xfrm rot="10800000" flipV="1">
            <a:off x="-11" y="12226956"/>
            <a:ext cx="24377655" cy="1489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DE92B53-E5B0-ED4A-B0BF-8D4E2D22F171}"/>
              </a:ext>
            </a:extLst>
          </p:cNvPr>
          <p:cNvGrpSpPr/>
          <p:nvPr/>
        </p:nvGrpSpPr>
        <p:grpSpPr>
          <a:xfrm>
            <a:off x="13488928" y="2198650"/>
            <a:ext cx="9157335" cy="8006058"/>
            <a:chOff x="13488928" y="1085464"/>
            <a:chExt cx="9157335" cy="8006058"/>
          </a:xfrm>
        </p:grpSpPr>
        <p:sp>
          <p:nvSpPr>
            <p:cNvPr id="39" name="TextBox 5">
              <a:extLst>
                <a:ext uri="{FF2B5EF4-FFF2-40B4-BE49-F238E27FC236}">
                  <a16:creationId xmlns:a16="http://schemas.microsoft.com/office/drawing/2014/main" id="{0403C0EC-0271-5244-9D81-E51684E8D6FC}"/>
                </a:ext>
              </a:extLst>
            </p:cNvPr>
            <p:cNvSpPr txBox="1"/>
            <p:nvPr/>
          </p:nvSpPr>
          <p:spPr>
            <a:xfrm>
              <a:off x="13488928" y="1085464"/>
              <a:ext cx="9157335" cy="3631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500" b="1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Let’s Find </a:t>
              </a:r>
            </a:p>
            <a:p>
              <a:pPr algn="r"/>
              <a:r>
                <a:rPr lang="en-US" sz="11500" b="1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 a Home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041C35D3-5ED9-FF48-8DD3-3132ADF8CBA9}"/>
                </a:ext>
              </a:extLst>
            </p:cNvPr>
            <p:cNvSpPr/>
            <p:nvPr/>
          </p:nvSpPr>
          <p:spPr>
            <a:xfrm>
              <a:off x="13782209" y="5802691"/>
              <a:ext cx="877050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Empire State Building</a:t>
              </a:r>
            </a:p>
            <a:p>
              <a:pPr algn="r"/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350 5th Ave, New York, NY 10118</a:t>
              </a:r>
            </a:p>
            <a:p>
              <a:pPr algn="r"/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(212) 736-3100</a:t>
              </a:r>
            </a:p>
          </p:txBody>
        </p:sp>
        <p:grpSp>
          <p:nvGrpSpPr>
            <p:cNvPr id="41" name="Group 10">
              <a:extLst>
                <a:ext uri="{FF2B5EF4-FFF2-40B4-BE49-F238E27FC236}">
                  <a16:creationId xmlns:a16="http://schemas.microsoft.com/office/drawing/2014/main" id="{41C1D6AA-9B14-8C4A-BA8F-FABE238F507B}"/>
                </a:ext>
              </a:extLst>
            </p:cNvPr>
            <p:cNvGrpSpPr/>
            <p:nvPr/>
          </p:nvGrpSpPr>
          <p:grpSpPr>
            <a:xfrm>
              <a:off x="18328928" y="8562771"/>
              <a:ext cx="4084985" cy="528751"/>
              <a:chOff x="16515802" y="11974559"/>
              <a:chExt cx="3589575" cy="464629"/>
            </a:xfrm>
            <a:solidFill>
              <a:schemeClr val="bg1"/>
            </a:solidFill>
          </p:grpSpPr>
          <p:sp>
            <p:nvSpPr>
              <p:cNvPr id="42" name="Shape 1646">
                <a:extLst>
                  <a:ext uri="{FF2B5EF4-FFF2-40B4-BE49-F238E27FC236}">
                    <a16:creationId xmlns:a16="http://schemas.microsoft.com/office/drawing/2014/main" id="{2A4B6470-0DBB-A445-901E-290B0B806164}"/>
                  </a:ext>
                </a:extLst>
              </p:cNvPr>
              <p:cNvSpPr/>
              <p:nvPr/>
            </p:nvSpPr>
            <p:spPr>
              <a:xfrm>
                <a:off x="19686631" y="12007417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3" name="Shape 1649">
                <a:extLst>
                  <a:ext uri="{FF2B5EF4-FFF2-40B4-BE49-F238E27FC236}">
                    <a16:creationId xmlns:a16="http://schemas.microsoft.com/office/drawing/2014/main" id="{284914A4-ADD7-7E4F-A739-D46C529AB6B4}"/>
                  </a:ext>
                </a:extLst>
              </p:cNvPr>
              <p:cNvSpPr/>
              <p:nvPr/>
            </p:nvSpPr>
            <p:spPr>
              <a:xfrm>
                <a:off x="18551485" y="12027753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4" name="Shape 1658">
                <a:extLst>
                  <a:ext uri="{FF2B5EF4-FFF2-40B4-BE49-F238E27FC236}">
                    <a16:creationId xmlns:a16="http://schemas.microsoft.com/office/drawing/2014/main" id="{4DA7AFBD-542C-C547-B173-B4FDC4254508}"/>
                  </a:ext>
                </a:extLst>
              </p:cNvPr>
              <p:cNvSpPr/>
              <p:nvPr/>
            </p:nvSpPr>
            <p:spPr>
              <a:xfrm>
                <a:off x="16515802" y="11987738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7DBBEC01-56AE-8840-8B0C-8CA3643FB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5248" y="11974559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3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5">
            <a:extLst>
              <a:ext uri="{FF2B5EF4-FFF2-40B4-BE49-F238E27FC236}">
                <a16:creationId xmlns:a16="http://schemas.microsoft.com/office/drawing/2014/main" id="{006DD8E3-C02E-D940-BE0D-67C8BD4D2055}"/>
              </a:ext>
            </a:extLst>
          </p:cNvPr>
          <p:cNvSpPr txBox="1"/>
          <p:nvPr/>
        </p:nvSpPr>
        <p:spPr>
          <a:xfrm>
            <a:off x="5640137" y="1666224"/>
            <a:ext cx="10813991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800" b="1" spc="3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Presentation </a:t>
            </a:r>
          </a:p>
          <a:p>
            <a:r>
              <a:rPr lang="en-US" sz="13800" b="1" spc="3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Overview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9F4CF3DB-855C-D942-981F-76647FA63490}"/>
              </a:ext>
            </a:extLst>
          </p:cNvPr>
          <p:cNvSpPr/>
          <p:nvPr/>
        </p:nvSpPr>
        <p:spPr>
          <a:xfrm>
            <a:off x="15526513" y="7336973"/>
            <a:ext cx="6718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About Us</a:t>
            </a:r>
          </a:p>
          <a:p>
            <a:pPr algn="r"/>
            <a:r>
              <a:rPr lang="en-US" sz="4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Our Mission</a:t>
            </a:r>
          </a:p>
          <a:p>
            <a:pPr algn="r"/>
            <a:r>
              <a:rPr lang="en-US" sz="4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Our Services</a:t>
            </a:r>
          </a:p>
          <a:p>
            <a:pPr algn="r"/>
            <a:r>
              <a:rPr lang="en-US" sz="4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Meet Our Team</a:t>
            </a:r>
          </a:p>
          <a:p>
            <a:pPr algn="r"/>
            <a:r>
              <a:rPr lang="en-US" sz="4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Listing Properties</a:t>
            </a:r>
          </a:p>
          <a:p>
            <a:pPr algn="r"/>
            <a:r>
              <a:rPr lang="en-US" sz="4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7BB34FB-F92A-354D-A7F1-601D7578DCB2}"/>
              </a:ext>
            </a:extLst>
          </p:cNvPr>
          <p:cNvSpPr/>
          <p:nvPr/>
        </p:nvSpPr>
        <p:spPr>
          <a:xfrm>
            <a:off x="1480459" y="1931274"/>
            <a:ext cx="1959429" cy="9940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42D63D4-FCA4-4449-8B3E-60A24616E41E}"/>
              </a:ext>
            </a:extLst>
          </p:cNvPr>
          <p:cNvCxnSpPr>
            <a:cxnSpLocks/>
          </p:cNvCxnSpPr>
          <p:nvPr/>
        </p:nvCxnSpPr>
        <p:spPr>
          <a:xfrm flipH="1">
            <a:off x="3130210" y="6639945"/>
            <a:ext cx="1900044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6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7CD4BA7-D683-FF49-8C9A-BDF5DF5209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DFDB035-47C6-2A49-AEC5-3208EC46B3C0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D9CB78C7-F9E5-D94D-B219-8F8A48B79DF1}"/>
              </a:ext>
            </a:extLst>
          </p:cNvPr>
          <p:cNvSpPr txBox="1"/>
          <p:nvPr/>
        </p:nvSpPr>
        <p:spPr>
          <a:xfrm>
            <a:off x="4657718" y="6754321"/>
            <a:ext cx="16379686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39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Thank You!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149F456-376C-AA4D-9D47-1301209DD08E}"/>
              </a:ext>
            </a:extLst>
          </p:cNvPr>
          <p:cNvSpPr/>
          <p:nvPr/>
        </p:nvSpPr>
        <p:spPr>
          <a:xfrm>
            <a:off x="21858514" y="1887731"/>
            <a:ext cx="2519137" cy="9940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2DD8B3EB-A2BD-EF42-A801-F3B3DCB26E51}"/>
              </a:ext>
            </a:extLst>
          </p:cNvPr>
          <p:cNvSpPr txBox="1"/>
          <p:nvPr/>
        </p:nvSpPr>
        <p:spPr>
          <a:xfrm>
            <a:off x="15083919" y="1887731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BF0BC9B-41BD-994C-AA40-C44657158218}"/>
              </a:ext>
            </a:extLst>
          </p:cNvPr>
          <p:cNvCxnSpPr>
            <a:cxnSpLocks/>
          </p:cNvCxnSpPr>
          <p:nvPr/>
        </p:nvCxnSpPr>
        <p:spPr>
          <a:xfrm flipH="1">
            <a:off x="2942704" y="11103430"/>
            <a:ext cx="195689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53290BC-3D50-2243-81AE-C2C798EB47B9}"/>
              </a:ext>
            </a:extLst>
          </p:cNvPr>
          <p:cNvGrpSpPr/>
          <p:nvPr/>
        </p:nvGrpSpPr>
        <p:grpSpPr>
          <a:xfrm>
            <a:off x="1481626" y="1223452"/>
            <a:ext cx="2668968" cy="1819272"/>
            <a:chOff x="8640360" y="2824930"/>
            <a:chExt cx="612933" cy="417799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CB71978-7820-E64F-B5FA-FCA78CF42777}"/>
                </a:ext>
              </a:extLst>
            </p:cNvPr>
            <p:cNvCxnSpPr>
              <a:cxnSpLocks/>
            </p:cNvCxnSpPr>
            <p:nvPr/>
          </p:nvCxnSpPr>
          <p:spPr>
            <a:xfrm>
              <a:off x="8640360" y="3020119"/>
              <a:ext cx="198502" cy="215615"/>
            </a:xfrm>
            <a:prstGeom prst="line">
              <a:avLst/>
            </a:prstGeom>
            <a:ln w="238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40BB0FA3-E48D-FE48-90E0-FFC246EF6157}"/>
                </a:ext>
              </a:extLst>
            </p:cNvPr>
            <p:cNvCxnSpPr>
              <a:cxnSpLocks/>
            </p:cNvCxnSpPr>
            <p:nvPr/>
          </p:nvCxnSpPr>
          <p:spPr>
            <a:xfrm>
              <a:off x="8711088" y="2956483"/>
              <a:ext cx="269485" cy="284353"/>
            </a:xfrm>
            <a:prstGeom prst="line">
              <a:avLst/>
            </a:prstGeom>
            <a:ln w="238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4DEF860-6F21-3045-B798-8B1A88B0428A}"/>
                </a:ext>
              </a:extLst>
            </p:cNvPr>
            <p:cNvCxnSpPr>
              <a:cxnSpLocks/>
            </p:cNvCxnSpPr>
            <p:nvPr/>
          </p:nvCxnSpPr>
          <p:spPr>
            <a:xfrm>
              <a:off x="8784221" y="2890503"/>
              <a:ext cx="333797" cy="352226"/>
            </a:xfrm>
            <a:prstGeom prst="line">
              <a:avLst/>
            </a:prstGeom>
            <a:ln w="238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4EB739BE-2BD3-2C4D-B91C-B60699565ABC}"/>
                </a:ext>
              </a:extLst>
            </p:cNvPr>
            <p:cNvCxnSpPr>
              <a:cxnSpLocks/>
            </p:cNvCxnSpPr>
            <p:nvPr/>
          </p:nvCxnSpPr>
          <p:spPr>
            <a:xfrm>
              <a:off x="8856282" y="2824930"/>
              <a:ext cx="397011" cy="410787"/>
            </a:xfrm>
            <a:prstGeom prst="line">
              <a:avLst/>
            </a:prstGeom>
            <a:ln w="238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FB50507-B97E-204D-858D-7374FDE5B92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941" y="2851137"/>
              <a:ext cx="0" cy="168982"/>
            </a:xfrm>
            <a:prstGeom prst="line">
              <a:avLst/>
            </a:prstGeom>
            <a:ln w="238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68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0465D43-AD15-5948-8E1F-969153C3E142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5552B6-F911-8B41-9EE3-1B71881608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4BD34A2-BF3C-AA4C-8B80-D19CE3837D06}"/>
              </a:ext>
            </a:extLst>
          </p:cNvPr>
          <p:cNvGrpSpPr/>
          <p:nvPr/>
        </p:nvGrpSpPr>
        <p:grpSpPr>
          <a:xfrm>
            <a:off x="1879100" y="2592587"/>
            <a:ext cx="7918044" cy="8530826"/>
            <a:chOff x="1879100" y="943865"/>
            <a:chExt cx="7918044" cy="8530826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E4C4CECD-3B55-AA4B-927D-21E7067434FB}"/>
                </a:ext>
              </a:extLst>
            </p:cNvPr>
            <p:cNvSpPr txBox="1">
              <a:spLocks/>
            </p:cNvSpPr>
            <p:nvPr/>
          </p:nvSpPr>
          <p:spPr>
            <a:xfrm>
              <a:off x="1879100" y="7089154"/>
              <a:ext cx="7918044" cy="238553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 But they also must take into account supply costs a product should meet a certain consumer demand.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1980102" y="943865"/>
              <a:ext cx="7338070" cy="5201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About Deluxe</a:t>
              </a:r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CBC4A275-C1BF-B54E-9DB3-50CA558A544C}"/>
              </a:ext>
            </a:extLst>
          </p:cNvPr>
          <p:cNvSpPr/>
          <p:nvPr/>
        </p:nvSpPr>
        <p:spPr>
          <a:xfrm>
            <a:off x="22922104" y="943865"/>
            <a:ext cx="1455546" cy="118282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C1F2C85-05B4-5B44-99C6-913D647FC861}"/>
              </a:ext>
            </a:extLst>
          </p:cNvPr>
          <p:cNvCxnSpPr>
            <a:cxnSpLocks/>
          </p:cNvCxnSpPr>
          <p:nvPr/>
        </p:nvCxnSpPr>
        <p:spPr>
          <a:xfrm flipH="1">
            <a:off x="10450286" y="12192001"/>
            <a:ext cx="1328057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5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BFA9A69-4CA4-2146-82C5-D11204562779}"/>
              </a:ext>
            </a:extLst>
          </p:cNvPr>
          <p:cNvGrpSpPr/>
          <p:nvPr/>
        </p:nvGrpSpPr>
        <p:grpSpPr>
          <a:xfrm>
            <a:off x="2326858" y="5486399"/>
            <a:ext cx="19723934" cy="4502041"/>
            <a:chOff x="1444625" y="7209295"/>
            <a:chExt cx="21488400" cy="4904785"/>
          </a:xfrm>
        </p:grpSpPr>
        <p:grpSp>
          <p:nvGrpSpPr>
            <p:cNvPr id="30" name="Group 10">
              <a:extLst>
                <a:ext uri="{FF2B5EF4-FFF2-40B4-BE49-F238E27FC236}">
                  <a16:creationId xmlns:a16="http://schemas.microsoft.com/office/drawing/2014/main" id="{4F7FEE32-A9D7-7C41-A955-F50A4CEDBF45}"/>
                </a:ext>
              </a:extLst>
            </p:cNvPr>
            <p:cNvGrpSpPr/>
            <p:nvPr/>
          </p:nvGrpSpPr>
          <p:grpSpPr>
            <a:xfrm>
              <a:off x="1444625" y="7209295"/>
              <a:ext cx="21488400" cy="2243138"/>
              <a:chOff x="1343025" y="6029323"/>
              <a:chExt cx="25245015" cy="1971677"/>
            </a:xfrm>
          </p:grpSpPr>
          <p:sp>
            <p:nvSpPr>
              <p:cNvPr id="32" name="Pentagon 9">
                <a:extLst>
                  <a:ext uri="{FF2B5EF4-FFF2-40B4-BE49-F238E27FC236}">
                    <a16:creationId xmlns:a16="http://schemas.microsoft.com/office/drawing/2014/main" id="{7F52675D-8D8E-394F-867E-9B302D662BA6}"/>
                  </a:ext>
                </a:extLst>
              </p:cNvPr>
              <p:cNvSpPr/>
              <p:nvPr/>
            </p:nvSpPr>
            <p:spPr>
              <a:xfrm>
                <a:off x="21082972" y="6029323"/>
                <a:ext cx="5505068" cy="1571625"/>
              </a:xfrm>
              <a:prstGeom prst="homePlat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Rectangle 53">
                <a:extLst>
                  <a:ext uri="{FF2B5EF4-FFF2-40B4-BE49-F238E27FC236}">
                    <a16:creationId xmlns:a16="http://schemas.microsoft.com/office/drawing/2014/main" id="{D5361E8A-70D8-F448-BCCA-F0E0422F4B47}"/>
                  </a:ext>
                </a:extLst>
              </p:cNvPr>
              <p:cNvSpPr/>
              <p:nvPr/>
            </p:nvSpPr>
            <p:spPr>
              <a:xfrm>
                <a:off x="11212999" y="6029324"/>
                <a:ext cx="5505068" cy="15716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39" name="Group 8">
                <a:extLst>
                  <a:ext uri="{FF2B5EF4-FFF2-40B4-BE49-F238E27FC236}">
                    <a16:creationId xmlns:a16="http://schemas.microsoft.com/office/drawing/2014/main" id="{0DB80517-7298-1C4C-A131-0ECAE345ECD3}"/>
                  </a:ext>
                </a:extLst>
              </p:cNvPr>
              <p:cNvGrpSpPr/>
              <p:nvPr/>
            </p:nvGrpSpPr>
            <p:grpSpPr>
              <a:xfrm>
                <a:off x="1343025" y="6029324"/>
                <a:ext cx="5505069" cy="1571626"/>
                <a:chOff x="1343025" y="6029324"/>
                <a:chExt cx="5505069" cy="1571626"/>
              </a:xfrm>
              <a:solidFill>
                <a:schemeClr val="accent1"/>
              </a:solidFill>
            </p:grpSpPr>
            <p:sp>
              <p:nvSpPr>
                <p:cNvPr id="42" name="Rectangle 51">
                  <a:extLst>
                    <a:ext uri="{FF2B5EF4-FFF2-40B4-BE49-F238E27FC236}">
                      <a16:creationId xmlns:a16="http://schemas.microsoft.com/office/drawing/2014/main" id="{4DB42355-6939-BC42-B116-2BCEB9C4759E}"/>
                    </a:ext>
                  </a:extLst>
                </p:cNvPr>
                <p:cNvSpPr/>
                <p:nvPr/>
              </p:nvSpPr>
              <p:spPr>
                <a:xfrm>
                  <a:off x="2724212" y="6029324"/>
                  <a:ext cx="4123882" cy="15716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43" name="Chevron 1">
                  <a:extLst>
                    <a:ext uri="{FF2B5EF4-FFF2-40B4-BE49-F238E27FC236}">
                      <a16:creationId xmlns:a16="http://schemas.microsoft.com/office/drawing/2014/main" id="{7DC6AC77-FB79-8742-A7F8-2561A80CA603}"/>
                    </a:ext>
                  </a:extLst>
                </p:cNvPr>
                <p:cNvSpPr/>
                <p:nvPr/>
              </p:nvSpPr>
              <p:spPr>
                <a:xfrm>
                  <a:off x="1343025" y="6029325"/>
                  <a:ext cx="5505068" cy="1571625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40" name="Rectangle 4">
                <a:extLst>
                  <a:ext uri="{FF2B5EF4-FFF2-40B4-BE49-F238E27FC236}">
                    <a16:creationId xmlns:a16="http://schemas.microsoft.com/office/drawing/2014/main" id="{CA270FDF-BFB4-AD42-BAA7-33BB5A1DA1EE}"/>
                  </a:ext>
                </a:extLst>
              </p:cNvPr>
              <p:cNvSpPr/>
              <p:nvPr/>
            </p:nvSpPr>
            <p:spPr>
              <a:xfrm>
                <a:off x="6278012" y="6429375"/>
                <a:ext cx="5505068" cy="15716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1" name="Rectangle 54">
                <a:extLst>
                  <a:ext uri="{FF2B5EF4-FFF2-40B4-BE49-F238E27FC236}">
                    <a16:creationId xmlns:a16="http://schemas.microsoft.com/office/drawing/2014/main" id="{93D87689-5A2E-B94D-9567-6F43570E37ED}"/>
                  </a:ext>
                </a:extLst>
              </p:cNvPr>
              <p:cNvSpPr/>
              <p:nvPr/>
            </p:nvSpPr>
            <p:spPr>
              <a:xfrm>
                <a:off x="16148370" y="6429375"/>
                <a:ext cx="5505068" cy="15716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Box 57">
              <a:extLst>
                <a:ext uri="{FF2B5EF4-FFF2-40B4-BE49-F238E27FC236}">
                  <a16:creationId xmlns:a16="http://schemas.microsoft.com/office/drawing/2014/main" id="{85331A42-61D6-2845-B7B7-F211E302A57E}"/>
                </a:ext>
              </a:extLst>
            </p:cNvPr>
            <p:cNvSpPr txBox="1"/>
            <p:nvPr/>
          </p:nvSpPr>
          <p:spPr>
            <a:xfrm>
              <a:off x="3090221" y="7595466"/>
              <a:ext cx="19672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1995</a:t>
              </a:r>
            </a:p>
          </p:txBody>
        </p:sp>
        <p:sp>
          <p:nvSpPr>
            <p:cNvPr id="45" name="TextBox 58">
              <a:extLst>
                <a:ext uri="{FF2B5EF4-FFF2-40B4-BE49-F238E27FC236}">
                  <a16:creationId xmlns:a16="http://schemas.microsoft.com/office/drawing/2014/main" id="{732D06A6-CF13-8A4C-A91D-BF537E0678A7}"/>
                </a:ext>
              </a:extLst>
            </p:cNvPr>
            <p:cNvSpPr txBox="1"/>
            <p:nvPr/>
          </p:nvSpPr>
          <p:spPr>
            <a:xfrm>
              <a:off x="7004593" y="8050597"/>
              <a:ext cx="19672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2001</a:t>
              </a:r>
            </a:p>
          </p:txBody>
        </p:sp>
        <p:sp>
          <p:nvSpPr>
            <p:cNvPr id="46" name="TextBox 59">
              <a:extLst>
                <a:ext uri="{FF2B5EF4-FFF2-40B4-BE49-F238E27FC236}">
                  <a16:creationId xmlns:a16="http://schemas.microsoft.com/office/drawing/2014/main" id="{5C78AC55-135B-A54B-8C06-D6C298DAF4C0}"/>
                </a:ext>
              </a:extLst>
            </p:cNvPr>
            <p:cNvSpPr txBox="1"/>
            <p:nvPr/>
          </p:nvSpPr>
          <p:spPr>
            <a:xfrm>
              <a:off x="11205221" y="7595466"/>
              <a:ext cx="19672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2007</a:t>
              </a:r>
            </a:p>
          </p:txBody>
        </p:sp>
        <p:sp>
          <p:nvSpPr>
            <p:cNvPr id="47" name="TextBox 60">
              <a:extLst>
                <a:ext uri="{FF2B5EF4-FFF2-40B4-BE49-F238E27FC236}">
                  <a16:creationId xmlns:a16="http://schemas.microsoft.com/office/drawing/2014/main" id="{14920EA7-F82B-4E43-9AFA-74A717E74D7A}"/>
                </a:ext>
              </a:extLst>
            </p:cNvPr>
            <p:cNvSpPr txBox="1"/>
            <p:nvPr/>
          </p:nvSpPr>
          <p:spPr>
            <a:xfrm>
              <a:off x="15406181" y="8050597"/>
              <a:ext cx="19672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2012</a:t>
              </a:r>
            </a:p>
          </p:txBody>
        </p:sp>
        <p:sp>
          <p:nvSpPr>
            <p:cNvPr id="48" name="TextBox 61">
              <a:extLst>
                <a:ext uri="{FF2B5EF4-FFF2-40B4-BE49-F238E27FC236}">
                  <a16:creationId xmlns:a16="http://schemas.microsoft.com/office/drawing/2014/main" id="{5561ABE3-EB20-C341-9F3A-DBCF9F81F0FA}"/>
                </a:ext>
              </a:extLst>
            </p:cNvPr>
            <p:cNvSpPr txBox="1"/>
            <p:nvPr/>
          </p:nvSpPr>
          <p:spPr>
            <a:xfrm>
              <a:off x="19606483" y="7595466"/>
              <a:ext cx="19672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2018</a:t>
              </a:r>
            </a:p>
          </p:txBody>
        </p:sp>
        <p:grpSp>
          <p:nvGrpSpPr>
            <p:cNvPr id="49" name="Group 12">
              <a:extLst>
                <a:ext uri="{FF2B5EF4-FFF2-40B4-BE49-F238E27FC236}">
                  <a16:creationId xmlns:a16="http://schemas.microsoft.com/office/drawing/2014/main" id="{4823213E-824A-D541-9D11-3DD3EAC293BA}"/>
                </a:ext>
              </a:extLst>
            </p:cNvPr>
            <p:cNvGrpSpPr/>
            <p:nvPr/>
          </p:nvGrpSpPr>
          <p:grpSpPr>
            <a:xfrm>
              <a:off x="2356894" y="10231993"/>
              <a:ext cx="3433858" cy="1882087"/>
              <a:chOff x="3168902" y="10956212"/>
              <a:chExt cx="3433858" cy="1882087"/>
            </a:xfrm>
          </p:grpSpPr>
          <p:sp>
            <p:nvSpPr>
              <p:cNvPr id="50" name="TextBox 62">
                <a:extLst>
                  <a:ext uri="{FF2B5EF4-FFF2-40B4-BE49-F238E27FC236}">
                    <a16:creationId xmlns:a16="http://schemas.microsoft.com/office/drawing/2014/main" id="{06CBC588-E22A-2E4F-9DB2-EDE08CAA9C08}"/>
                  </a:ext>
                </a:extLst>
              </p:cNvPr>
              <p:cNvSpPr txBox="1"/>
              <p:nvPr/>
            </p:nvSpPr>
            <p:spPr>
              <a:xfrm>
                <a:off x="3879786" y="10956212"/>
                <a:ext cx="20120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Title One</a:t>
                </a:r>
              </a:p>
            </p:txBody>
          </p:sp>
          <p:sp>
            <p:nvSpPr>
              <p:cNvPr id="51" name="TextBox 63">
                <a:extLst>
                  <a:ext uri="{FF2B5EF4-FFF2-40B4-BE49-F238E27FC236}">
                    <a16:creationId xmlns:a16="http://schemas.microsoft.com/office/drawing/2014/main" id="{D4385A38-4530-F543-9F99-3F3F17EF080D}"/>
                  </a:ext>
                </a:extLst>
              </p:cNvPr>
              <p:cNvSpPr txBox="1"/>
              <p:nvPr/>
            </p:nvSpPr>
            <p:spPr>
              <a:xfrm>
                <a:off x="3168902" y="11602543"/>
                <a:ext cx="3433858" cy="12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</p:grpSp>
        <p:grpSp>
          <p:nvGrpSpPr>
            <p:cNvPr id="52" name="Group 65">
              <a:extLst>
                <a:ext uri="{FF2B5EF4-FFF2-40B4-BE49-F238E27FC236}">
                  <a16:creationId xmlns:a16="http://schemas.microsoft.com/office/drawing/2014/main" id="{D31F2F3F-4460-0147-BA1A-EF24F2087E8C}"/>
                </a:ext>
              </a:extLst>
            </p:cNvPr>
            <p:cNvGrpSpPr/>
            <p:nvPr/>
          </p:nvGrpSpPr>
          <p:grpSpPr>
            <a:xfrm>
              <a:off x="6271266" y="10231993"/>
              <a:ext cx="3433858" cy="1882087"/>
              <a:chOff x="3168902" y="10956212"/>
              <a:chExt cx="3433858" cy="1882087"/>
            </a:xfrm>
          </p:grpSpPr>
          <p:sp>
            <p:nvSpPr>
              <p:cNvPr id="53" name="TextBox 66">
                <a:extLst>
                  <a:ext uri="{FF2B5EF4-FFF2-40B4-BE49-F238E27FC236}">
                    <a16:creationId xmlns:a16="http://schemas.microsoft.com/office/drawing/2014/main" id="{9D25E52B-0251-1A4A-8626-404E8150F8B3}"/>
                  </a:ext>
                </a:extLst>
              </p:cNvPr>
              <p:cNvSpPr txBox="1"/>
              <p:nvPr/>
            </p:nvSpPr>
            <p:spPr>
              <a:xfrm>
                <a:off x="3817268" y="10956212"/>
                <a:ext cx="21371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Title Two</a:t>
                </a:r>
              </a:p>
            </p:txBody>
          </p:sp>
          <p:sp>
            <p:nvSpPr>
              <p:cNvPr id="54" name="TextBox 67">
                <a:extLst>
                  <a:ext uri="{FF2B5EF4-FFF2-40B4-BE49-F238E27FC236}">
                    <a16:creationId xmlns:a16="http://schemas.microsoft.com/office/drawing/2014/main" id="{3A43384D-1080-D545-82B7-F6CCCD0BE572}"/>
                  </a:ext>
                </a:extLst>
              </p:cNvPr>
              <p:cNvSpPr txBox="1"/>
              <p:nvPr/>
            </p:nvSpPr>
            <p:spPr>
              <a:xfrm>
                <a:off x="3168902" y="11602543"/>
                <a:ext cx="3433858" cy="12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</p:grpSp>
        <p:grpSp>
          <p:nvGrpSpPr>
            <p:cNvPr id="55" name="Group 73">
              <a:extLst>
                <a:ext uri="{FF2B5EF4-FFF2-40B4-BE49-F238E27FC236}">
                  <a16:creationId xmlns:a16="http://schemas.microsoft.com/office/drawing/2014/main" id="{A4C08743-B2F8-4141-A302-EF02230F59FF}"/>
                </a:ext>
              </a:extLst>
            </p:cNvPr>
            <p:cNvGrpSpPr/>
            <p:nvPr/>
          </p:nvGrpSpPr>
          <p:grpSpPr>
            <a:xfrm>
              <a:off x="10471894" y="10231993"/>
              <a:ext cx="3433858" cy="1882087"/>
              <a:chOff x="3168902" y="10956212"/>
              <a:chExt cx="3433858" cy="1882087"/>
            </a:xfrm>
          </p:grpSpPr>
          <p:sp>
            <p:nvSpPr>
              <p:cNvPr id="56" name="TextBox 74">
                <a:extLst>
                  <a:ext uri="{FF2B5EF4-FFF2-40B4-BE49-F238E27FC236}">
                    <a16:creationId xmlns:a16="http://schemas.microsoft.com/office/drawing/2014/main" id="{911F4712-B050-5342-99C1-7465374AA493}"/>
                  </a:ext>
                </a:extLst>
              </p:cNvPr>
              <p:cNvSpPr txBox="1"/>
              <p:nvPr/>
            </p:nvSpPr>
            <p:spPr>
              <a:xfrm>
                <a:off x="3672197" y="10956212"/>
                <a:ext cx="24272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Title Three</a:t>
                </a:r>
              </a:p>
            </p:txBody>
          </p:sp>
          <p:sp>
            <p:nvSpPr>
              <p:cNvPr id="57" name="TextBox 75">
                <a:extLst>
                  <a:ext uri="{FF2B5EF4-FFF2-40B4-BE49-F238E27FC236}">
                    <a16:creationId xmlns:a16="http://schemas.microsoft.com/office/drawing/2014/main" id="{C7DE6E21-FD93-174D-A77A-1EB5B8EA292B}"/>
                  </a:ext>
                </a:extLst>
              </p:cNvPr>
              <p:cNvSpPr txBox="1"/>
              <p:nvPr/>
            </p:nvSpPr>
            <p:spPr>
              <a:xfrm>
                <a:off x="3168902" y="11602543"/>
                <a:ext cx="3433858" cy="12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</p:grpSp>
        <p:grpSp>
          <p:nvGrpSpPr>
            <p:cNvPr id="58" name="Group 76">
              <a:extLst>
                <a:ext uri="{FF2B5EF4-FFF2-40B4-BE49-F238E27FC236}">
                  <a16:creationId xmlns:a16="http://schemas.microsoft.com/office/drawing/2014/main" id="{15C7E510-CB1C-8E4D-82D1-2C54C1961B76}"/>
                </a:ext>
              </a:extLst>
            </p:cNvPr>
            <p:cNvGrpSpPr/>
            <p:nvPr/>
          </p:nvGrpSpPr>
          <p:grpSpPr>
            <a:xfrm>
              <a:off x="14672854" y="10231993"/>
              <a:ext cx="3433858" cy="1882087"/>
              <a:chOff x="3168902" y="10956212"/>
              <a:chExt cx="3433858" cy="1882087"/>
            </a:xfrm>
          </p:grpSpPr>
          <p:sp>
            <p:nvSpPr>
              <p:cNvPr id="59" name="TextBox 77">
                <a:extLst>
                  <a:ext uri="{FF2B5EF4-FFF2-40B4-BE49-F238E27FC236}">
                    <a16:creationId xmlns:a16="http://schemas.microsoft.com/office/drawing/2014/main" id="{039F5928-FEF4-C042-984E-D3312D1A2805}"/>
                  </a:ext>
                </a:extLst>
              </p:cNvPr>
              <p:cNvSpPr txBox="1"/>
              <p:nvPr/>
            </p:nvSpPr>
            <p:spPr>
              <a:xfrm>
                <a:off x="3794826" y="10956212"/>
                <a:ext cx="2182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Title Four</a:t>
                </a:r>
              </a:p>
            </p:txBody>
          </p:sp>
          <p:sp>
            <p:nvSpPr>
              <p:cNvPr id="60" name="TextBox 78">
                <a:extLst>
                  <a:ext uri="{FF2B5EF4-FFF2-40B4-BE49-F238E27FC236}">
                    <a16:creationId xmlns:a16="http://schemas.microsoft.com/office/drawing/2014/main" id="{33F5583F-45E7-944B-ADDB-19608596EC21}"/>
                  </a:ext>
                </a:extLst>
              </p:cNvPr>
              <p:cNvSpPr txBox="1"/>
              <p:nvPr/>
            </p:nvSpPr>
            <p:spPr>
              <a:xfrm>
                <a:off x="3168902" y="11602543"/>
                <a:ext cx="3433858" cy="12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</p:grpSp>
        <p:grpSp>
          <p:nvGrpSpPr>
            <p:cNvPr id="61" name="Group 79">
              <a:extLst>
                <a:ext uri="{FF2B5EF4-FFF2-40B4-BE49-F238E27FC236}">
                  <a16:creationId xmlns:a16="http://schemas.microsoft.com/office/drawing/2014/main" id="{5CBF94D9-8F50-3E42-BD8C-2C1797F9DF0F}"/>
                </a:ext>
              </a:extLst>
            </p:cNvPr>
            <p:cNvGrpSpPr/>
            <p:nvPr/>
          </p:nvGrpSpPr>
          <p:grpSpPr>
            <a:xfrm>
              <a:off x="18873813" y="10231993"/>
              <a:ext cx="3433858" cy="1882087"/>
              <a:chOff x="3168902" y="10956212"/>
              <a:chExt cx="3433858" cy="1882087"/>
            </a:xfrm>
          </p:grpSpPr>
          <p:sp>
            <p:nvSpPr>
              <p:cNvPr id="63" name="TextBox 80">
                <a:extLst>
                  <a:ext uri="{FF2B5EF4-FFF2-40B4-BE49-F238E27FC236}">
                    <a16:creationId xmlns:a16="http://schemas.microsoft.com/office/drawing/2014/main" id="{81C307AD-6445-194C-9BA0-DFB9CC4FBE39}"/>
                  </a:ext>
                </a:extLst>
              </p:cNvPr>
              <p:cNvSpPr txBox="1"/>
              <p:nvPr/>
            </p:nvSpPr>
            <p:spPr>
              <a:xfrm>
                <a:off x="3838909" y="10956212"/>
                <a:ext cx="20938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Title Five</a:t>
                </a:r>
              </a:p>
            </p:txBody>
          </p:sp>
          <p:sp>
            <p:nvSpPr>
              <p:cNvPr id="64" name="TextBox 81">
                <a:extLst>
                  <a:ext uri="{FF2B5EF4-FFF2-40B4-BE49-F238E27FC236}">
                    <a16:creationId xmlns:a16="http://schemas.microsoft.com/office/drawing/2014/main" id="{44FF62CF-3828-DE46-B86E-3B4EFF848621}"/>
                  </a:ext>
                </a:extLst>
              </p:cNvPr>
              <p:cNvSpPr txBox="1"/>
              <p:nvPr/>
            </p:nvSpPr>
            <p:spPr>
              <a:xfrm>
                <a:off x="3168902" y="11602543"/>
                <a:ext cx="3433858" cy="12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</p:grpSp>
      </p:grpSp>
      <p:sp>
        <p:nvSpPr>
          <p:cNvPr id="65" name="TextBox 5">
            <a:extLst>
              <a:ext uri="{FF2B5EF4-FFF2-40B4-BE49-F238E27FC236}">
                <a16:creationId xmlns:a16="http://schemas.microsoft.com/office/drawing/2014/main" id="{A2C4FB45-4F76-F64F-A51A-C02BE27C6DC1}"/>
              </a:ext>
            </a:extLst>
          </p:cNvPr>
          <p:cNvSpPr txBox="1"/>
          <p:nvPr/>
        </p:nvSpPr>
        <p:spPr>
          <a:xfrm>
            <a:off x="8460781" y="1457405"/>
            <a:ext cx="7456089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800" b="1" spc="3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Timeline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31022D31-DC02-904F-90E5-168C78C295AC}"/>
              </a:ext>
            </a:extLst>
          </p:cNvPr>
          <p:cNvSpPr/>
          <p:nvPr/>
        </p:nvSpPr>
        <p:spPr>
          <a:xfrm>
            <a:off x="-10313" y="7894320"/>
            <a:ext cx="635950" cy="582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E7777874-8B0D-9B48-8367-63B2F269B9FA}"/>
              </a:ext>
            </a:extLst>
          </p:cNvPr>
          <p:cNvSpPr/>
          <p:nvPr/>
        </p:nvSpPr>
        <p:spPr>
          <a:xfrm>
            <a:off x="23757737" y="0"/>
            <a:ext cx="635950" cy="582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A31D9916-240A-6241-AD24-856AC340617B}"/>
              </a:ext>
            </a:extLst>
          </p:cNvPr>
          <p:cNvCxnSpPr>
            <a:cxnSpLocks/>
          </p:cNvCxnSpPr>
          <p:nvPr/>
        </p:nvCxnSpPr>
        <p:spPr>
          <a:xfrm flipH="1">
            <a:off x="18286826" y="11682550"/>
            <a:ext cx="610592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7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A6620B-E488-1941-987B-8DF1343B9D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6E2FF4-5A57-D144-8EA2-AFF2CE1BFADE}"/>
              </a:ext>
            </a:extLst>
          </p:cNvPr>
          <p:cNvSpPr/>
          <p:nvPr/>
        </p:nvSpPr>
        <p:spPr>
          <a:xfrm>
            <a:off x="0" y="0"/>
            <a:ext cx="533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DD2AC5-BE0B-804F-BF47-1F7AB7B497F2}"/>
              </a:ext>
            </a:extLst>
          </p:cNvPr>
          <p:cNvSpPr/>
          <p:nvPr/>
        </p:nvSpPr>
        <p:spPr>
          <a:xfrm>
            <a:off x="5805968" y="0"/>
            <a:ext cx="18571682" cy="13716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09508CE-C1FA-ED40-87DC-7809B9B5505E}"/>
              </a:ext>
            </a:extLst>
          </p:cNvPr>
          <p:cNvGrpSpPr/>
          <p:nvPr/>
        </p:nvGrpSpPr>
        <p:grpSpPr>
          <a:xfrm>
            <a:off x="9821788" y="4584899"/>
            <a:ext cx="10540041" cy="4546201"/>
            <a:chOff x="6058136" y="4787065"/>
            <a:chExt cx="10540041" cy="454620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6058136" y="4787065"/>
              <a:ext cx="10540041" cy="3139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“Find out where the people are going and buy the land before they get there.” 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E8BD78C2-1347-E146-AD81-532082E47C2D}"/>
                </a:ext>
              </a:extLst>
            </p:cNvPr>
            <p:cNvSpPr txBox="1"/>
            <p:nvPr/>
          </p:nvSpPr>
          <p:spPr>
            <a:xfrm>
              <a:off x="9168751" y="8748491"/>
              <a:ext cx="43188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William Penn Adair</a:t>
              </a:r>
            </a:p>
          </p:txBody>
        </p:sp>
      </p:grpSp>
      <p:sp>
        <p:nvSpPr>
          <p:cNvPr id="13" name="TextBox 6">
            <a:extLst>
              <a:ext uri="{FF2B5EF4-FFF2-40B4-BE49-F238E27FC236}">
                <a16:creationId xmlns:a16="http://schemas.microsoft.com/office/drawing/2014/main" id="{E39CEFAD-32A1-FF47-BA6B-4FE09637558E}"/>
              </a:ext>
            </a:extLst>
          </p:cNvPr>
          <p:cNvSpPr txBox="1"/>
          <p:nvPr/>
        </p:nvSpPr>
        <p:spPr>
          <a:xfrm>
            <a:off x="934795" y="-420036"/>
            <a:ext cx="3464410" cy="1107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1400" b="1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974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F4427C1-D8E6-0046-BC20-DFEF7B2277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9D8A87-D092-BF40-A5C0-5525E8B2A871}"/>
              </a:ext>
            </a:extLst>
          </p:cNvPr>
          <p:cNvSpPr/>
          <p:nvPr/>
        </p:nvSpPr>
        <p:spPr>
          <a:xfrm>
            <a:off x="0" y="0"/>
            <a:ext cx="13555592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9D7B6CE-E1AF-7A4E-AE4B-CCC73D77CF0A}"/>
              </a:ext>
            </a:extLst>
          </p:cNvPr>
          <p:cNvGrpSpPr/>
          <p:nvPr/>
        </p:nvGrpSpPr>
        <p:grpSpPr>
          <a:xfrm>
            <a:off x="3170665" y="3568298"/>
            <a:ext cx="7214262" cy="7935093"/>
            <a:chOff x="2265298" y="1348665"/>
            <a:chExt cx="7214262" cy="7935093"/>
          </a:xfrm>
        </p:grpSpPr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CCA466C8-4918-DA4E-A7F4-838BDD9480D9}"/>
                </a:ext>
              </a:extLst>
            </p:cNvPr>
            <p:cNvSpPr txBox="1"/>
            <p:nvPr/>
          </p:nvSpPr>
          <p:spPr>
            <a:xfrm>
              <a:off x="2265298" y="1348665"/>
              <a:ext cx="7214262" cy="4339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8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Our Mission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3E7DDB61-605E-EF4B-AF06-E1566DDE55F0}"/>
                </a:ext>
              </a:extLst>
            </p:cNvPr>
            <p:cNvSpPr txBox="1">
              <a:spLocks/>
            </p:cNvSpPr>
            <p:nvPr/>
          </p:nvSpPr>
          <p:spPr>
            <a:xfrm>
              <a:off x="2265298" y="7461900"/>
              <a:ext cx="6189520" cy="1821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Refers to a good or service being offered by a company. But they also must take into account supply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3DE0128C-66E5-0247-BC8D-5FD87DC1E1EA}"/>
              </a:ext>
            </a:extLst>
          </p:cNvPr>
          <p:cNvSpPr/>
          <p:nvPr/>
        </p:nvSpPr>
        <p:spPr>
          <a:xfrm rot="16200000">
            <a:off x="5882501" y="-4088184"/>
            <a:ext cx="1790592" cy="9966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70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BFCFD014-FC05-8941-A96B-1353C90C556F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1ABF2B8-8861-FD4B-AC0D-51525BC10F5D}"/>
              </a:ext>
            </a:extLst>
          </p:cNvPr>
          <p:cNvSpPr/>
          <p:nvPr/>
        </p:nvSpPr>
        <p:spPr>
          <a:xfrm>
            <a:off x="0" y="966415"/>
            <a:ext cx="4541520" cy="118282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3880DE49-197C-7A4C-BDA4-8CB6CC7DFA7D}"/>
              </a:ext>
            </a:extLst>
          </p:cNvPr>
          <p:cNvSpPr txBox="1"/>
          <p:nvPr/>
        </p:nvSpPr>
        <p:spPr>
          <a:xfrm rot="16200000">
            <a:off x="-2809743" y="5949525"/>
            <a:ext cx="10161006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What We Offer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8FB7A9D-32CA-AC47-862D-EBD5F04D814D}"/>
              </a:ext>
            </a:extLst>
          </p:cNvPr>
          <p:cNvCxnSpPr>
            <a:cxnSpLocks/>
          </p:cNvCxnSpPr>
          <p:nvPr/>
        </p:nvCxnSpPr>
        <p:spPr>
          <a:xfrm flipH="1">
            <a:off x="5548540" y="6858000"/>
            <a:ext cx="17738180" cy="0"/>
          </a:xfrm>
          <a:prstGeom prst="line">
            <a:avLst/>
          </a:prstGeom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37FD070-FAC6-AF45-A25C-5D1530AB9F83}"/>
              </a:ext>
            </a:extLst>
          </p:cNvPr>
          <p:cNvCxnSpPr>
            <a:cxnSpLocks/>
          </p:cNvCxnSpPr>
          <p:nvPr/>
        </p:nvCxnSpPr>
        <p:spPr>
          <a:xfrm flipV="1">
            <a:off x="14459585" y="954088"/>
            <a:ext cx="0" cy="11840596"/>
          </a:xfrm>
          <a:prstGeom prst="line">
            <a:avLst/>
          </a:prstGeom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255">
            <a:extLst>
              <a:ext uri="{FF2B5EF4-FFF2-40B4-BE49-F238E27FC236}">
                <a16:creationId xmlns:a16="http://schemas.microsoft.com/office/drawing/2014/main" id="{98F6222D-7AF5-C64D-8204-A0BE4EC5FAE6}"/>
              </a:ext>
            </a:extLst>
          </p:cNvPr>
          <p:cNvGrpSpPr/>
          <p:nvPr/>
        </p:nvGrpSpPr>
        <p:grpSpPr>
          <a:xfrm>
            <a:off x="8525714" y="2068043"/>
            <a:ext cx="1949675" cy="1777380"/>
            <a:chOff x="1552680" y="5958360"/>
            <a:chExt cx="309600" cy="282240"/>
          </a:xfrm>
          <a:solidFill>
            <a:schemeClr val="bg1"/>
          </a:solidFill>
        </p:grpSpPr>
        <p:sp>
          <p:nvSpPr>
            <p:cNvPr id="46" name="Freeform: Shape 160">
              <a:extLst>
                <a:ext uri="{FF2B5EF4-FFF2-40B4-BE49-F238E27FC236}">
                  <a16:creationId xmlns:a16="http://schemas.microsoft.com/office/drawing/2014/main" id="{A4EC6E02-AF2A-274E-9146-F52BFED90FA1}"/>
                </a:ext>
              </a:extLst>
            </p:cNvPr>
            <p:cNvSpPr/>
            <p:nvPr/>
          </p:nvSpPr>
          <p:spPr>
            <a:xfrm>
              <a:off x="1552680" y="5958360"/>
              <a:ext cx="309600" cy="28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1" h="785">
                  <a:moveTo>
                    <a:pt x="160" y="55"/>
                  </a:moveTo>
                  <a:lnTo>
                    <a:pt x="244" y="55"/>
                  </a:lnTo>
                  <a:lnTo>
                    <a:pt x="244" y="132"/>
                  </a:lnTo>
                  <a:lnTo>
                    <a:pt x="160" y="196"/>
                  </a:lnTo>
                  <a:close/>
                  <a:moveTo>
                    <a:pt x="95" y="439"/>
                  </a:moveTo>
                  <a:lnTo>
                    <a:pt x="95" y="313"/>
                  </a:lnTo>
                  <a:lnTo>
                    <a:pt x="430" y="60"/>
                  </a:lnTo>
                  <a:lnTo>
                    <a:pt x="766" y="313"/>
                  </a:lnTo>
                  <a:lnTo>
                    <a:pt x="766" y="439"/>
                  </a:lnTo>
                  <a:close/>
                  <a:moveTo>
                    <a:pt x="712" y="732"/>
                  </a:moveTo>
                  <a:lnTo>
                    <a:pt x="712" y="631"/>
                  </a:lnTo>
                  <a:cubicBezTo>
                    <a:pt x="712" y="617"/>
                    <a:pt x="700" y="605"/>
                    <a:pt x="686" y="605"/>
                  </a:cubicBezTo>
                  <a:lnTo>
                    <a:pt x="601" y="605"/>
                  </a:lnTo>
                  <a:cubicBezTo>
                    <a:pt x="586" y="605"/>
                    <a:pt x="575" y="617"/>
                    <a:pt x="575" y="631"/>
                  </a:cubicBezTo>
                  <a:lnTo>
                    <a:pt x="575" y="732"/>
                  </a:lnTo>
                  <a:lnTo>
                    <a:pt x="95" y="732"/>
                  </a:lnTo>
                  <a:lnTo>
                    <a:pt x="95" y="494"/>
                  </a:lnTo>
                  <a:lnTo>
                    <a:pt x="766" y="494"/>
                  </a:lnTo>
                  <a:lnTo>
                    <a:pt x="766" y="732"/>
                  </a:lnTo>
                  <a:close/>
                  <a:moveTo>
                    <a:pt x="658" y="732"/>
                  </a:moveTo>
                  <a:lnTo>
                    <a:pt x="629" y="732"/>
                  </a:lnTo>
                  <a:lnTo>
                    <a:pt x="629" y="658"/>
                  </a:lnTo>
                  <a:lnTo>
                    <a:pt x="658" y="658"/>
                  </a:lnTo>
                  <a:close/>
                  <a:moveTo>
                    <a:pt x="832" y="439"/>
                  </a:moveTo>
                  <a:lnTo>
                    <a:pt x="819" y="439"/>
                  </a:lnTo>
                  <a:lnTo>
                    <a:pt x="819" y="300"/>
                  </a:lnTo>
                  <a:cubicBezTo>
                    <a:pt x="819" y="291"/>
                    <a:pt x="815" y="282"/>
                    <a:pt x="808" y="277"/>
                  </a:cubicBezTo>
                  <a:lnTo>
                    <a:pt x="446" y="5"/>
                  </a:lnTo>
                  <a:cubicBezTo>
                    <a:pt x="437" y="-2"/>
                    <a:pt x="423" y="-2"/>
                    <a:pt x="413" y="5"/>
                  </a:cubicBezTo>
                  <a:lnTo>
                    <a:pt x="299" y="91"/>
                  </a:lnTo>
                  <a:lnTo>
                    <a:pt x="299" y="28"/>
                  </a:lnTo>
                  <a:cubicBezTo>
                    <a:pt x="299" y="14"/>
                    <a:pt x="286" y="2"/>
                    <a:pt x="271" y="2"/>
                  </a:cubicBezTo>
                  <a:lnTo>
                    <a:pt x="132" y="2"/>
                  </a:lnTo>
                  <a:cubicBezTo>
                    <a:pt x="117" y="2"/>
                    <a:pt x="105" y="14"/>
                    <a:pt x="105" y="28"/>
                  </a:cubicBezTo>
                  <a:lnTo>
                    <a:pt x="105" y="238"/>
                  </a:lnTo>
                  <a:lnTo>
                    <a:pt x="52" y="277"/>
                  </a:lnTo>
                  <a:cubicBezTo>
                    <a:pt x="44" y="282"/>
                    <a:pt x="41" y="291"/>
                    <a:pt x="41" y="300"/>
                  </a:cubicBezTo>
                  <a:lnTo>
                    <a:pt x="41" y="439"/>
                  </a:lnTo>
                  <a:lnTo>
                    <a:pt x="27" y="439"/>
                  </a:lnTo>
                  <a:cubicBezTo>
                    <a:pt x="12" y="439"/>
                    <a:pt x="0" y="450"/>
                    <a:pt x="0" y="466"/>
                  </a:cubicBezTo>
                  <a:cubicBezTo>
                    <a:pt x="0" y="482"/>
                    <a:pt x="12" y="494"/>
                    <a:pt x="27" y="494"/>
                  </a:cubicBezTo>
                  <a:lnTo>
                    <a:pt x="41" y="494"/>
                  </a:lnTo>
                  <a:lnTo>
                    <a:pt x="41" y="759"/>
                  </a:lnTo>
                  <a:cubicBezTo>
                    <a:pt x="41" y="773"/>
                    <a:pt x="53" y="785"/>
                    <a:pt x="68" y="785"/>
                  </a:cubicBezTo>
                  <a:lnTo>
                    <a:pt x="792" y="785"/>
                  </a:lnTo>
                  <a:cubicBezTo>
                    <a:pt x="807" y="785"/>
                    <a:pt x="819" y="773"/>
                    <a:pt x="819" y="759"/>
                  </a:cubicBezTo>
                  <a:lnTo>
                    <a:pt x="819" y="494"/>
                  </a:lnTo>
                  <a:lnTo>
                    <a:pt x="832" y="494"/>
                  </a:lnTo>
                  <a:cubicBezTo>
                    <a:pt x="847" y="494"/>
                    <a:pt x="861" y="482"/>
                    <a:pt x="861" y="466"/>
                  </a:cubicBezTo>
                  <a:cubicBezTo>
                    <a:pt x="861" y="450"/>
                    <a:pt x="847" y="439"/>
                    <a:pt x="832" y="4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: Shape 161">
              <a:extLst>
                <a:ext uri="{FF2B5EF4-FFF2-40B4-BE49-F238E27FC236}">
                  <a16:creationId xmlns:a16="http://schemas.microsoft.com/office/drawing/2014/main" id="{15181D95-3CC3-5946-AD14-86B41E5BA1CC}"/>
                </a:ext>
              </a:extLst>
            </p:cNvPr>
            <p:cNvSpPr/>
            <p:nvPr/>
          </p:nvSpPr>
          <p:spPr>
            <a:xfrm>
              <a:off x="1623960" y="6176160"/>
              <a:ext cx="428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3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lnTo>
                    <a:pt x="92" y="53"/>
                  </a:lnTo>
                  <a:cubicBezTo>
                    <a:pt x="107" y="53"/>
                    <a:pt x="120" y="41"/>
                    <a:pt x="120" y="26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162">
              <a:extLst>
                <a:ext uri="{FF2B5EF4-FFF2-40B4-BE49-F238E27FC236}">
                  <a16:creationId xmlns:a16="http://schemas.microsoft.com/office/drawing/2014/main" id="{1EBD1A66-6681-A344-BC74-95752D942521}"/>
                </a:ext>
              </a:extLst>
            </p:cNvPr>
            <p:cNvSpPr/>
            <p:nvPr/>
          </p:nvSpPr>
          <p:spPr>
            <a:xfrm>
              <a:off x="162396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2" y="55"/>
                  </a:lnTo>
                  <a:cubicBezTo>
                    <a:pt x="107" y="55"/>
                    <a:pt x="120" y="42"/>
                    <a:pt x="120" y="27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163">
              <a:extLst>
                <a:ext uri="{FF2B5EF4-FFF2-40B4-BE49-F238E27FC236}">
                  <a16:creationId xmlns:a16="http://schemas.microsoft.com/office/drawing/2014/main" id="{58C9E625-4DD3-A34C-8A0B-65FA3D095FC9}"/>
                </a:ext>
              </a:extLst>
            </p:cNvPr>
            <p:cNvSpPr/>
            <p:nvPr/>
          </p:nvSpPr>
          <p:spPr>
            <a:xfrm>
              <a:off x="168588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: Shape 164">
              <a:extLst>
                <a:ext uri="{FF2B5EF4-FFF2-40B4-BE49-F238E27FC236}">
                  <a16:creationId xmlns:a16="http://schemas.microsoft.com/office/drawing/2014/main" id="{166301FE-13BA-3B4F-99C2-C4578CD91CF8}"/>
                </a:ext>
              </a:extLst>
            </p:cNvPr>
            <p:cNvSpPr/>
            <p:nvPr/>
          </p:nvSpPr>
          <p:spPr>
            <a:xfrm>
              <a:off x="1747799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1" name="Group 257">
            <a:extLst>
              <a:ext uri="{FF2B5EF4-FFF2-40B4-BE49-F238E27FC236}">
                <a16:creationId xmlns:a16="http://schemas.microsoft.com/office/drawing/2014/main" id="{E735B4C0-38D4-5B45-B6B6-FD8BE5FC33F6}"/>
              </a:ext>
            </a:extLst>
          </p:cNvPr>
          <p:cNvGrpSpPr/>
          <p:nvPr/>
        </p:nvGrpSpPr>
        <p:grpSpPr>
          <a:xfrm>
            <a:off x="18260902" y="7849461"/>
            <a:ext cx="1772844" cy="1976881"/>
            <a:chOff x="883080" y="5954400"/>
            <a:chExt cx="281520" cy="313920"/>
          </a:xfrm>
          <a:solidFill>
            <a:schemeClr val="bg1"/>
          </a:solidFill>
        </p:grpSpPr>
        <p:sp>
          <p:nvSpPr>
            <p:cNvPr id="64" name="Freeform: Shape 165">
              <a:extLst>
                <a:ext uri="{FF2B5EF4-FFF2-40B4-BE49-F238E27FC236}">
                  <a16:creationId xmlns:a16="http://schemas.microsoft.com/office/drawing/2014/main" id="{91C1A711-87E8-8948-A682-7D82EF1735B1}"/>
                </a:ext>
              </a:extLst>
            </p:cNvPr>
            <p:cNvSpPr/>
            <p:nvPr/>
          </p:nvSpPr>
          <p:spPr>
            <a:xfrm>
              <a:off x="929880" y="6040079"/>
              <a:ext cx="18792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320">
                  <a:moveTo>
                    <a:pt x="160" y="122"/>
                  </a:moveTo>
                  <a:lnTo>
                    <a:pt x="46" y="9"/>
                  </a:lnTo>
                  <a:cubicBezTo>
                    <a:pt x="34" y="-3"/>
                    <a:pt x="18" y="-3"/>
                    <a:pt x="8" y="9"/>
                  </a:cubicBezTo>
                  <a:cubicBezTo>
                    <a:pt x="-3" y="19"/>
                    <a:pt x="-3" y="36"/>
                    <a:pt x="8" y="46"/>
                  </a:cubicBezTo>
                  <a:lnTo>
                    <a:pt x="122" y="162"/>
                  </a:lnTo>
                  <a:cubicBezTo>
                    <a:pt x="162" y="200"/>
                    <a:pt x="222" y="203"/>
                    <a:pt x="265" y="169"/>
                  </a:cubicBezTo>
                  <a:cubicBezTo>
                    <a:pt x="287" y="151"/>
                    <a:pt x="318" y="153"/>
                    <a:pt x="336" y="171"/>
                  </a:cubicBezTo>
                  <a:lnTo>
                    <a:pt x="430" y="265"/>
                  </a:lnTo>
                  <a:lnTo>
                    <a:pt x="400" y="265"/>
                  </a:lnTo>
                  <a:cubicBezTo>
                    <a:pt x="385" y="265"/>
                    <a:pt x="374" y="277"/>
                    <a:pt x="374" y="293"/>
                  </a:cubicBezTo>
                  <a:cubicBezTo>
                    <a:pt x="374" y="308"/>
                    <a:pt x="385" y="320"/>
                    <a:pt x="400" y="320"/>
                  </a:cubicBezTo>
                  <a:lnTo>
                    <a:pt x="497" y="320"/>
                  </a:lnTo>
                  <a:cubicBezTo>
                    <a:pt x="511" y="320"/>
                    <a:pt x="523" y="308"/>
                    <a:pt x="523" y="293"/>
                  </a:cubicBezTo>
                  <a:lnTo>
                    <a:pt x="523" y="197"/>
                  </a:lnTo>
                  <a:cubicBezTo>
                    <a:pt x="523" y="182"/>
                    <a:pt x="511" y="170"/>
                    <a:pt x="497" y="170"/>
                  </a:cubicBezTo>
                  <a:cubicBezTo>
                    <a:pt x="481" y="170"/>
                    <a:pt x="470" y="182"/>
                    <a:pt x="470" y="197"/>
                  </a:cubicBezTo>
                  <a:lnTo>
                    <a:pt x="470" y="228"/>
                  </a:lnTo>
                  <a:lnTo>
                    <a:pt x="375" y="133"/>
                  </a:lnTo>
                  <a:cubicBezTo>
                    <a:pt x="336" y="94"/>
                    <a:pt x="274" y="92"/>
                    <a:pt x="232" y="126"/>
                  </a:cubicBezTo>
                  <a:cubicBezTo>
                    <a:pt x="211" y="143"/>
                    <a:pt x="180" y="142"/>
                    <a:pt x="160" y="1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166">
              <a:extLst>
                <a:ext uri="{FF2B5EF4-FFF2-40B4-BE49-F238E27FC236}">
                  <a16:creationId xmlns:a16="http://schemas.microsoft.com/office/drawing/2014/main" id="{FE60D1BB-8518-434D-8495-128845594F4B}"/>
                </a:ext>
              </a:extLst>
            </p:cNvPr>
            <p:cNvSpPr/>
            <p:nvPr/>
          </p:nvSpPr>
          <p:spPr>
            <a:xfrm>
              <a:off x="915480" y="618300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6"/>
                  </a:moveTo>
                  <a:cubicBezTo>
                    <a:pt x="0" y="41"/>
                    <a:pt x="13" y="54"/>
                    <a:pt x="29" y="54"/>
                  </a:cubicBezTo>
                  <a:lnTo>
                    <a:pt x="575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5" y="0"/>
                  </a:cubicBezTo>
                  <a:lnTo>
                    <a:pt x="29" y="0"/>
                  </a:lnTo>
                  <a:cubicBezTo>
                    <a:pt x="13" y="0"/>
                    <a:pt x="0" y="12"/>
                    <a:pt x="0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167">
              <a:extLst>
                <a:ext uri="{FF2B5EF4-FFF2-40B4-BE49-F238E27FC236}">
                  <a16:creationId xmlns:a16="http://schemas.microsoft.com/office/drawing/2014/main" id="{11DB0B8A-FBB8-8243-A4BD-03E0419F0C4B}"/>
                </a:ext>
              </a:extLst>
            </p:cNvPr>
            <p:cNvSpPr/>
            <p:nvPr/>
          </p:nvSpPr>
          <p:spPr>
            <a:xfrm>
              <a:off x="915480" y="621108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5" y="0"/>
                  </a:moveTo>
                  <a:lnTo>
                    <a:pt x="29" y="0"/>
                  </a:lnTo>
                  <a:cubicBezTo>
                    <a:pt x="13" y="0"/>
                    <a:pt x="0" y="12"/>
                    <a:pt x="0" y="28"/>
                  </a:cubicBezTo>
                  <a:cubicBezTo>
                    <a:pt x="0" y="43"/>
                    <a:pt x="13" y="55"/>
                    <a:pt x="29" y="55"/>
                  </a:cubicBezTo>
                  <a:lnTo>
                    <a:pt x="575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2"/>
                    <a:pt x="590" y="0"/>
                    <a:pt x="57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68">
              <a:extLst>
                <a:ext uri="{FF2B5EF4-FFF2-40B4-BE49-F238E27FC236}">
                  <a16:creationId xmlns:a16="http://schemas.microsoft.com/office/drawing/2014/main" id="{BE3D1FB4-6B1F-3940-A4BE-C8344B3062ED}"/>
                </a:ext>
              </a:extLst>
            </p:cNvPr>
            <p:cNvSpPr/>
            <p:nvPr/>
          </p:nvSpPr>
          <p:spPr>
            <a:xfrm>
              <a:off x="883080" y="5954400"/>
              <a:ext cx="28152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3" h="873">
                  <a:moveTo>
                    <a:pt x="729" y="820"/>
                  </a:moveTo>
                  <a:lnTo>
                    <a:pt x="54" y="820"/>
                  </a:lnTo>
                  <a:lnTo>
                    <a:pt x="54" y="198"/>
                  </a:lnTo>
                  <a:lnTo>
                    <a:pt x="391" y="58"/>
                  </a:lnTo>
                  <a:lnTo>
                    <a:pt x="729" y="198"/>
                  </a:lnTo>
                  <a:close/>
                  <a:moveTo>
                    <a:pt x="767" y="155"/>
                  </a:moveTo>
                  <a:lnTo>
                    <a:pt x="401" y="2"/>
                  </a:lnTo>
                  <a:cubicBezTo>
                    <a:pt x="395" y="-1"/>
                    <a:pt x="388" y="-1"/>
                    <a:pt x="380" y="2"/>
                  </a:cubicBezTo>
                  <a:lnTo>
                    <a:pt x="17" y="155"/>
                  </a:lnTo>
                  <a:cubicBezTo>
                    <a:pt x="6" y="158"/>
                    <a:pt x="0" y="168"/>
                    <a:pt x="0" y="179"/>
                  </a:cubicBezTo>
                  <a:lnTo>
                    <a:pt x="0" y="847"/>
                  </a:lnTo>
                  <a:cubicBezTo>
                    <a:pt x="0" y="861"/>
                    <a:pt x="12" y="873"/>
                    <a:pt x="26" y="873"/>
                  </a:cubicBezTo>
                  <a:lnTo>
                    <a:pt x="757" y="873"/>
                  </a:lnTo>
                  <a:cubicBezTo>
                    <a:pt x="771" y="873"/>
                    <a:pt x="783" y="861"/>
                    <a:pt x="783" y="847"/>
                  </a:cubicBezTo>
                  <a:lnTo>
                    <a:pt x="783" y="179"/>
                  </a:lnTo>
                  <a:cubicBezTo>
                    <a:pt x="783" y="168"/>
                    <a:pt x="776" y="158"/>
                    <a:pt x="767" y="1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8" name="Group 275">
            <a:extLst>
              <a:ext uri="{FF2B5EF4-FFF2-40B4-BE49-F238E27FC236}">
                <a16:creationId xmlns:a16="http://schemas.microsoft.com/office/drawing/2014/main" id="{3925FBE5-6426-3B4A-BBF8-F4BF42018738}"/>
              </a:ext>
            </a:extLst>
          </p:cNvPr>
          <p:cNvGrpSpPr/>
          <p:nvPr/>
        </p:nvGrpSpPr>
        <p:grpSpPr>
          <a:xfrm>
            <a:off x="8483773" y="7616364"/>
            <a:ext cx="2033557" cy="2437094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69" name="Freeform: Shape 205">
              <a:extLst>
                <a:ext uri="{FF2B5EF4-FFF2-40B4-BE49-F238E27FC236}">
                  <a16:creationId xmlns:a16="http://schemas.microsoft.com/office/drawing/2014/main" id="{A0E77024-5933-BD46-911F-BB6766D1F3CA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206">
              <a:extLst>
                <a:ext uri="{FF2B5EF4-FFF2-40B4-BE49-F238E27FC236}">
                  <a16:creationId xmlns:a16="http://schemas.microsoft.com/office/drawing/2014/main" id="{E52FF478-5B56-8A42-B786-1E7C57F42647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: Shape 207">
              <a:extLst>
                <a:ext uri="{FF2B5EF4-FFF2-40B4-BE49-F238E27FC236}">
                  <a16:creationId xmlns:a16="http://schemas.microsoft.com/office/drawing/2014/main" id="{C24BD5B0-EA85-3743-B9B1-9C261995123A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: Shape 208">
              <a:extLst>
                <a:ext uri="{FF2B5EF4-FFF2-40B4-BE49-F238E27FC236}">
                  <a16:creationId xmlns:a16="http://schemas.microsoft.com/office/drawing/2014/main" id="{EE1CC8DB-51BA-2B45-9D6F-3B93253E9CD7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: Shape 209">
              <a:extLst>
                <a:ext uri="{FF2B5EF4-FFF2-40B4-BE49-F238E27FC236}">
                  <a16:creationId xmlns:a16="http://schemas.microsoft.com/office/drawing/2014/main" id="{D2C43804-BA6F-0F47-B362-016C0909CE21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210">
              <a:extLst>
                <a:ext uri="{FF2B5EF4-FFF2-40B4-BE49-F238E27FC236}">
                  <a16:creationId xmlns:a16="http://schemas.microsoft.com/office/drawing/2014/main" id="{9ED409FB-6CCD-0A42-85AF-FB306DF172AA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5" name="Group 272">
            <a:extLst>
              <a:ext uri="{FF2B5EF4-FFF2-40B4-BE49-F238E27FC236}">
                <a16:creationId xmlns:a16="http://schemas.microsoft.com/office/drawing/2014/main" id="{A8DE406C-9EE6-914D-A545-3EC56EC4B22E}"/>
              </a:ext>
            </a:extLst>
          </p:cNvPr>
          <p:cNvGrpSpPr/>
          <p:nvPr/>
        </p:nvGrpSpPr>
        <p:grpSpPr>
          <a:xfrm>
            <a:off x="18057998" y="2068043"/>
            <a:ext cx="2176383" cy="997509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76" name="Freeform: Shape 211">
              <a:extLst>
                <a:ext uri="{FF2B5EF4-FFF2-40B4-BE49-F238E27FC236}">
                  <a16:creationId xmlns:a16="http://schemas.microsoft.com/office/drawing/2014/main" id="{1181A7F7-DBB2-944A-B169-5AA98497D05F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212">
              <a:extLst>
                <a:ext uri="{FF2B5EF4-FFF2-40B4-BE49-F238E27FC236}">
                  <a16:creationId xmlns:a16="http://schemas.microsoft.com/office/drawing/2014/main" id="{CD7610FC-84A2-2547-B061-E6FCDFD6F164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8" name="TextBox 62">
            <a:extLst>
              <a:ext uri="{FF2B5EF4-FFF2-40B4-BE49-F238E27FC236}">
                <a16:creationId xmlns:a16="http://schemas.microsoft.com/office/drawing/2014/main" id="{CA74D35C-7C61-A742-9C7A-456E50867907}"/>
              </a:ext>
            </a:extLst>
          </p:cNvPr>
          <p:cNvSpPr txBox="1"/>
          <p:nvPr/>
        </p:nvSpPr>
        <p:spPr>
          <a:xfrm>
            <a:off x="8144685" y="4272969"/>
            <a:ext cx="261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9" name="TextBox 63">
            <a:extLst>
              <a:ext uri="{FF2B5EF4-FFF2-40B4-BE49-F238E27FC236}">
                <a16:creationId xmlns:a16="http://schemas.microsoft.com/office/drawing/2014/main" id="{A5D08DBC-CFF5-384D-B4FE-0CF1B0E2F769}"/>
              </a:ext>
            </a:extLst>
          </p:cNvPr>
          <p:cNvSpPr txBox="1"/>
          <p:nvPr/>
        </p:nvSpPr>
        <p:spPr>
          <a:xfrm>
            <a:off x="7677375" y="4866228"/>
            <a:ext cx="3718756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80" name="TextBox 62">
            <a:extLst>
              <a:ext uri="{FF2B5EF4-FFF2-40B4-BE49-F238E27FC236}">
                <a16:creationId xmlns:a16="http://schemas.microsoft.com/office/drawing/2014/main" id="{36AFB756-3951-B84B-929E-90DA681EDB9E}"/>
              </a:ext>
            </a:extLst>
          </p:cNvPr>
          <p:cNvSpPr txBox="1"/>
          <p:nvPr/>
        </p:nvSpPr>
        <p:spPr>
          <a:xfrm>
            <a:off x="17872670" y="4272969"/>
            <a:ext cx="261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81" name="TextBox 63">
            <a:extLst>
              <a:ext uri="{FF2B5EF4-FFF2-40B4-BE49-F238E27FC236}">
                <a16:creationId xmlns:a16="http://schemas.microsoft.com/office/drawing/2014/main" id="{AEA96F0A-6C7F-1743-B115-54829A071FAF}"/>
              </a:ext>
            </a:extLst>
          </p:cNvPr>
          <p:cNvSpPr txBox="1"/>
          <p:nvPr/>
        </p:nvSpPr>
        <p:spPr>
          <a:xfrm>
            <a:off x="17405360" y="4866228"/>
            <a:ext cx="3718756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82" name="TextBox 62">
            <a:extLst>
              <a:ext uri="{FF2B5EF4-FFF2-40B4-BE49-F238E27FC236}">
                <a16:creationId xmlns:a16="http://schemas.microsoft.com/office/drawing/2014/main" id="{F9B7A3AE-D792-5447-901B-E57F02FDF45C}"/>
              </a:ext>
            </a:extLst>
          </p:cNvPr>
          <p:cNvSpPr txBox="1"/>
          <p:nvPr/>
        </p:nvSpPr>
        <p:spPr>
          <a:xfrm>
            <a:off x="17842190" y="10251515"/>
            <a:ext cx="261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83" name="TextBox 63">
            <a:extLst>
              <a:ext uri="{FF2B5EF4-FFF2-40B4-BE49-F238E27FC236}">
                <a16:creationId xmlns:a16="http://schemas.microsoft.com/office/drawing/2014/main" id="{7470529E-2329-7347-8107-D8DF5521D255}"/>
              </a:ext>
            </a:extLst>
          </p:cNvPr>
          <p:cNvSpPr txBox="1"/>
          <p:nvPr/>
        </p:nvSpPr>
        <p:spPr>
          <a:xfrm>
            <a:off x="17374880" y="10844774"/>
            <a:ext cx="3718756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84" name="TextBox 62">
            <a:extLst>
              <a:ext uri="{FF2B5EF4-FFF2-40B4-BE49-F238E27FC236}">
                <a16:creationId xmlns:a16="http://schemas.microsoft.com/office/drawing/2014/main" id="{3745E7BC-B5CC-7A40-9BF1-36D1EB9B4449}"/>
              </a:ext>
            </a:extLst>
          </p:cNvPr>
          <p:cNvSpPr txBox="1"/>
          <p:nvPr/>
        </p:nvSpPr>
        <p:spPr>
          <a:xfrm>
            <a:off x="8108484" y="10275583"/>
            <a:ext cx="261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85" name="TextBox 63">
            <a:extLst>
              <a:ext uri="{FF2B5EF4-FFF2-40B4-BE49-F238E27FC236}">
                <a16:creationId xmlns:a16="http://schemas.microsoft.com/office/drawing/2014/main" id="{F22BF575-ACFE-FD4E-9A78-1C5A5113F940}"/>
              </a:ext>
            </a:extLst>
          </p:cNvPr>
          <p:cNvSpPr txBox="1"/>
          <p:nvPr/>
        </p:nvSpPr>
        <p:spPr>
          <a:xfrm>
            <a:off x="7641174" y="10868842"/>
            <a:ext cx="3718756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</p:spTree>
    <p:extLst>
      <p:ext uri="{BB962C8B-B14F-4D97-AF65-F5344CB8AC3E}">
        <p14:creationId xmlns:p14="http://schemas.microsoft.com/office/powerpoint/2010/main" val="355299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996386A-FFB9-D94E-81C6-1089C8EADA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81EB81-AC15-B44C-BBA1-433915F1E72A}"/>
              </a:ext>
            </a:extLst>
          </p:cNvPr>
          <p:cNvSpPr/>
          <p:nvPr/>
        </p:nvSpPr>
        <p:spPr>
          <a:xfrm>
            <a:off x="15910560" y="0"/>
            <a:ext cx="846709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7B0EE05-2B5D-E944-9688-3F0CB000E0EB}"/>
              </a:ext>
            </a:extLst>
          </p:cNvPr>
          <p:cNvGrpSpPr/>
          <p:nvPr/>
        </p:nvGrpSpPr>
        <p:grpSpPr>
          <a:xfrm>
            <a:off x="16978105" y="3362894"/>
            <a:ext cx="6189520" cy="6990213"/>
            <a:chOff x="3454018" y="1348665"/>
            <a:chExt cx="6189520" cy="6990213"/>
          </a:xfrm>
        </p:grpSpPr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5DB00A11-B90B-BD4D-8B33-4C8C3FAB424A}"/>
                </a:ext>
              </a:extLst>
            </p:cNvPr>
            <p:cNvSpPr txBox="1"/>
            <p:nvPr/>
          </p:nvSpPr>
          <p:spPr>
            <a:xfrm>
              <a:off x="5525912" y="1348665"/>
              <a:ext cx="3953647" cy="4339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8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Why </a:t>
              </a:r>
            </a:p>
            <a:p>
              <a:pPr algn="r"/>
              <a:r>
                <a:rPr lang="en-US" sz="138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Us?</a:t>
              </a:r>
            </a:p>
          </p:txBody>
        </p:sp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C885313B-9B9F-8342-871A-473C92B97B55}"/>
                </a:ext>
              </a:extLst>
            </p:cNvPr>
            <p:cNvSpPr txBox="1">
              <a:spLocks/>
            </p:cNvSpPr>
            <p:nvPr/>
          </p:nvSpPr>
          <p:spPr>
            <a:xfrm>
              <a:off x="3454018" y="6517020"/>
              <a:ext cx="6189520" cy="1821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Refers to a good or service being offered by a company. But they also must take into account supply</a:t>
              </a:r>
            </a:p>
          </p:txBody>
        </p:sp>
      </p:grp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C104DB2-DDCC-134D-ADBF-118E60DAC034}"/>
              </a:ext>
            </a:extLst>
          </p:cNvPr>
          <p:cNvSpPr/>
          <p:nvPr/>
        </p:nvSpPr>
        <p:spPr>
          <a:xfrm rot="16200000">
            <a:off x="7337233" y="-7337233"/>
            <a:ext cx="929641" cy="15604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75E80D0-88BA-5C41-A8BF-BC2A182F4B74}"/>
              </a:ext>
            </a:extLst>
          </p:cNvPr>
          <p:cNvSpPr/>
          <p:nvPr/>
        </p:nvSpPr>
        <p:spPr>
          <a:xfrm rot="16200000">
            <a:off x="7352468" y="5464369"/>
            <a:ext cx="899160" cy="15604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24D0223-D290-2F4F-AEF8-8E4A07BF8F32}"/>
              </a:ext>
            </a:extLst>
          </p:cNvPr>
          <p:cNvGrpSpPr/>
          <p:nvPr/>
        </p:nvGrpSpPr>
        <p:grpSpPr>
          <a:xfrm>
            <a:off x="3832409" y="3393789"/>
            <a:ext cx="5403031" cy="6928423"/>
            <a:chOff x="3832409" y="2559271"/>
            <a:chExt cx="5403031" cy="6928423"/>
          </a:xfrm>
        </p:grpSpPr>
        <p:sp>
          <p:nvSpPr>
            <p:cNvPr id="89" name="TextBox 5">
              <a:extLst>
                <a:ext uri="{FF2B5EF4-FFF2-40B4-BE49-F238E27FC236}">
                  <a16:creationId xmlns:a16="http://schemas.microsoft.com/office/drawing/2014/main" id="{1261B152-754F-DB4A-9648-206306A04605}"/>
                </a:ext>
              </a:extLst>
            </p:cNvPr>
            <p:cNvSpPr txBox="1"/>
            <p:nvPr/>
          </p:nvSpPr>
          <p:spPr>
            <a:xfrm>
              <a:off x="3928841" y="2559271"/>
              <a:ext cx="5306599" cy="3631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500" b="1" spc="3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Our </a:t>
              </a:r>
            </a:p>
            <a:p>
              <a:r>
                <a:rPr lang="en-US" sz="11500" b="1" spc="3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Values</a:t>
              </a:r>
            </a:p>
          </p:txBody>
        </p:sp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EF53EC50-4E73-124E-97CD-E6C857D6D8CF}"/>
                </a:ext>
              </a:extLst>
            </p:cNvPr>
            <p:cNvSpPr txBox="1">
              <a:spLocks/>
            </p:cNvSpPr>
            <p:nvPr/>
          </p:nvSpPr>
          <p:spPr>
            <a:xfrm>
              <a:off x="3832409" y="7110493"/>
              <a:ext cx="5403031" cy="237720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Refers to a good or service being offered by a company. But they also must take into account supply</a:t>
              </a:r>
            </a:p>
          </p:txBody>
        </p:sp>
      </p:grp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A7E3F01-1BB5-6448-952F-258C9B892E4C}"/>
              </a:ext>
            </a:extLst>
          </p:cNvPr>
          <p:cNvSpPr/>
          <p:nvPr/>
        </p:nvSpPr>
        <p:spPr>
          <a:xfrm>
            <a:off x="0" y="2005879"/>
            <a:ext cx="1619631" cy="9940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5FDA257-DEA9-4045-889C-76B6BCFAFC8C}"/>
              </a:ext>
            </a:extLst>
          </p:cNvPr>
          <p:cNvGrpSpPr/>
          <p:nvPr/>
        </p:nvGrpSpPr>
        <p:grpSpPr>
          <a:xfrm>
            <a:off x="13328244" y="2949231"/>
            <a:ext cx="11075622" cy="7817539"/>
            <a:chOff x="13328244" y="1726664"/>
            <a:chExt cx="11075622" cy="7817539"/>
          </a:xfrm>
        </p:grpSpPr>
        <p:grpSp>
          <p:nvGrpSpPr>
            <p:cNvPr id="51" name="Group 255">
              <a:extLst>
                <a:ext uri="{FF2B5EF4-FFF2-40B4-BE49-F238E27FC236}">
                  <a16:creationId xmlns:a16="http://schemas.microsoft.com/office/drawing/2014/main" id="{EE6F3704-CD70-E743-8B8B-29C4455D4CBB}"/>
                </a:ext>
              </a:extLst>
            </p:cNvPr>
            <p:cNvGrpSpPr/>
            <p:nvPr/>
          </p:nvGrpSpPr>
          <p:grpSpPr>
            <a:xfrm>
              <a:off x="13355910" y="2069402"/>
              <a:ext cx="1252197" cy="1141539"/>
              <a:chOff x="1552680" y="5958360"/>
              <a:chExt cx="309600" cy="282240"/>
            </a:xfrm>
            <a:solidFill>
              <a:schemeClr val="accent1"/>
            </a:solidFill>
          </p:grpSpPr>
          <p:sp>
            <p:nvSpPr>
              <p:cNvPr id="52" name="Freeform: Shape 160">
                <a:extLst>
                  <a:ext uri="{FF2B5EF4-FFF2-40B4-BE49-F238E27FC236}">
                    <a16:creationId xmlns:a16="http://schemas.microsoft.com/office/drawing/2014/main" id="{3603E155-162B-6B4D-85E5-316DCB8CD6D2}"/>
                  </a:ext>
                </a:extLst>
              </p:cNvPr>
              <p:cNvSpPr/>
              <p:nvPr/>
            </p:nvSpPr>
            <p:spPr>
              <a:xfrm>
                <a:off x="1552680" y="5958360"/>
                <a:ext cx="309600" cy="282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61" h="785">
                    <a:moveTo>
                      <a:pt x="160" y="55"/>
                    </a:moveTo>
                    <a:lnTo>
                      <a:pt x="244" y="55"/>
                    </a:lnTo>
                    <a:lnTo>
                      <a:pt x="244" y="132"/>
                    </a:lnTo>
                    <a:lnTo>
                      <a:pt x="160" y="196"/>
                    </a:lnTo>
                    <a:close/>
                    <a:moveTo>
                      <a:pt x="95" y="439"/>
                    </a:moveTo>
                    <a:lnTo>
                      <a:pt x="95" y="313"/>
                    </a:lnTo>
                    <a:lnTo>
                      <a:pt x="430" y="60"/>
                    </a:lnTo>
                    <a:lnTo>
                      <a:pt x="766" y="313"/>
                    </a:lnTo>
                    <a:lnTo>
                      <a:pt x="766" y="439"/>
                    </a:lnTo>
                    <a:close/>
                    <a:moveTo>
                      <a:pt x="712" y="732"/>
                    </a:moveTo>
                    <a:lnTo>
                      <a:pt x="712" y="631"/>
                    </a:lnTo>
                    <a:cubicBezTo>
                      <a:pt x="712" y="617"/>
                      <a:pt x="700" y="605"/>
                      <a:pt x="686" y="605"/>
                    </a:cubicBezTo>
                    <a:lnTo>
                      <a:pt x="601" y="605"/>
                    </a:lnTo>
                    <a:cubicBezTo>
                      <a:pt x="586" y="605"/>
                      <a:pt x="575" y="617"/>
                      <a:pt x="575" y="631"/>
                    </a:cubicBezTo>
                    <a:lnTo>
                      <a:pt x="575" y="732"/>
                    </a:lnTo>
                    <a:lnTo>
                      <a:pt x="95" y="732"/>
                    </a:lnTo>
                    <a:lnTo>
                      <a:pt x="95" y="494"/>
                    </a:lnTo>
                    <a:lnTo>
                      <a:pt x="766" y="494"/>
                    </a:lnTo>
                    <a:lnTo>
                      <a:pt x="766" y="732"/>
                    </a:lnTo>
                    <a:close/>
                    <a:moveTo>
                      <a:pt x="658" y="732"/>
                    </a:moveTo>
                    <a:lnTo>
                      <a:pt x="629" y="732"/>
                    </a:lnTo>
                    <a:lnTo>
                      <a:pt x="629" y="658"/>
                    </a:lnTo>
                    <a:lnTo>
                      <a:pt x="658" y="658"/>
                    </a:lnTo>
                    <a:close/>
                    <a:moveTo>
                      <a:pt x="832" y="439"/>
                    </a:moveTo>
                    <a:lnTo>
                      <a:pt x="819" y="439"/>
                    </a:lnTo>
                    <a:lnTo>
                      <a:pt x="819" y="300"/>
                    </a:lnTo>
                    <a:cubicBezTo>
                      <a:pt x="819" y="291"/>
                      <a:pt x="815" y="282"/>
                      <a:pt x="808" y="277"/>
                    </a:cubicBezTo>
                    <a:lnTo>
                      <a:pt x="446" y="5"/>
                    </a:lnTo>
                    <a:cubicBezTo>
                      <a:pt x="437" y="-2"/>
                      <a:pt x="423" y="-2"/>
                      <a:pt x="413" y="5"/>
                    </a:cubicBezTo>
                    <a:lnTo>
                      <a:pt x="299" y="91"/>
                    </a:lnTo>
                    <a:lnTo>
                      <a:pt x="299" y="28"/>
                    </a:lnTo>
                    <a:cubicBezTo>
                      <a:pt x="299" y="14"/>
                      <a:pt x="286" y="2"/>
                      <a:pt x="271" y="2"/>
                    </a:cubicBezTo>
                    <a:lnTo>
                      <a:pt x="132" y="2"/>
                    </a:lnTo>
                    <a:cubicBezTo>
                      <a:pt x="117" y="2"/>
                      <a:pt x="105" y="14"/>
                      <a:pt x="105" y="28"/>
                    </a:cubicBezTo>
                    <a:lnTo>
                      <a:pt x="105" y="238"/>
                    </a:lnTo>
                    <a:lnTo>
                      <a:pt x="52" y="277"/>
                    </a:lnTo>
                    <a:cubicBezTo>
                      <a:pt x="44" y="282"/>
                      <a:pt x="41" y="291"/>
                      <a:pt x="41" y="300"/>
                    </a:cubicBezTo>
                    <a:lnTo>
                      <a:pt x="41" y="439"/>
                    </a:lnTo>
                    <a:lnTo>
                      <a:pt x="27" y="439"/>
                    </a:lnTo>
                    <a:cubicBezTo>
                      <a:pt x="12" y="439"/>
                      <a:pt x="0" y="450"/>
                      <a:pt x="0" y="466"/>
                    </a:cubicBezTo>
                    <a:cubicBezTo>
                      <a:pt x="0" y="482"/>
                      <a:pt x="12" y="494"/>
                      <a:pt x="27" y="494"/>
                    </a:cubicBezTo>
                    <a:lnTo>
                      <a:pt x="41" y="494"/>
                    </a:lnTo>
                    <a:lnTo>
                      <a:pt x="41" y="759"/>
                    </a:lnTo>
                    <a:cubicBezTo>
                      <a:pt x="41" y="773"/>
                      <a:pt x="53" y="785"/>
                      <a:pt x="68" y="785"/>
                    </a:cubicBezTo>
                    <a:lnTo>
                      <a:pt x="792" y="785"/>
                    </a:lnTo>
                    <a:cubicBezTo>
                      <a:pt x="807" y="785"/>
                      <a:pt x="819" y="773"/>
                      <a:pt x="819" y="759"/>
                    </a:cubicBezTo>
                    <a:lnTo>
                      <a:pt x="819" y="494"/>
                    </a:lnTo>
                    <a:lnTo>
                      <a:pt x="832" y="494"/>
                    </a:lnTo>
                    <a:cubicBezTo>
                      <a:pt x="847" y="494"/>
                      <a:pt x="861" y="482"/>
                      <a:pt x="861" y="466"/>
                    </a:cubicBezTo>
                    <a:cubicBezTo>
                      <a:pt x="861" y="450"/>
                      <a:pt x="847" y="439"/>
                      <a:pt x="832" y="4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: Shape 161">
                <a:extLst>
                  <a:ext uri="{FF2B5EF4-FFF2-40B4-BE49-F238E27FC236}">
                    <a16:creationId xmlns:a16="http://schemas.microsoft.com/office/drawing/2014/main" id="{44DB232B-935A-3545-97F3-F164E507CDE3}"/>
                  </a:ext>
                </a:extLst>
              </p:cNvPr>
              <p:cNvSpPr/>
              <p:nvPr/>
            </p:nvSpPr>
            <p:spPr>
              <a:xfrm>
                <a:off x="1623960" y="6176160"/>
                <a:ext cx="42840" cy="18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3">
                    <a:moveTo>
                      <a:pt x="92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lnTo>
                      <a:pt x="92" y="53"/>
                    </a:lnTo>
                    <a:cubicBezTo>
                      <a:pt x="107" y="53"/>
                      <a:pt x="120" y="41"/>
                      <a:pt x="120" y="26"/>
                    </a:cubicBezTo>
                    <a:cubicBezTo>
                      <a:pt x="120" y="12"/>
                      <a:pt x="107" y="0"/>
                      <a:pt x="9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: Shape 162">
                <a:extLst>
                  <a:ext uri="{FF2B5EF4-FFF2-40B4-BE49-F238E27FC236}">
                    <a16:creationId xmlns:a16="http://schemas.microsoft.com/office/drawing/2014/main" id="{ED65237C-1DE4-394B-8B4A-8AF53A2F6456}"/>
                  </a:ext>
                </a:extLst>
              </p:cNvPr>
              <p:cNvSpPr/>
              <p:nvPr/>
            </p:nvSpPr>
            <p:spPr>
              <a:xfrm>
                <a:off x="1623960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2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2" y="55"/>
                    </a:lnTo>
                    <a:cubicBezTo>
                      <a:pt x="107" y="55"/>
                      <a:pt x="120" y="42"/>
                      <a:pt x="120" y="27"/>
                    </a:cubicBezTo>
                    <a:cubicBezTo>
                      <a:pt x="120" y="12"/>
                      <a:pt x="107" y="0"/>
                      <a:pt x="9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: Shape 163">
                <a:extLst>
                  <a:ext uri="{FF2B5EF4-FFF2-40B4-BE49-F238E27FC236}">
                    <a16:creationId xmlns:a16="http://schemas.microsoft.com/office/drawing/2014/main" id="{71B2AF0D-CD50-E944-ACBF-FC8B60ECC775}"/>
                  </a:ext>
                </a:extLst>
              </p:cNvPr>
              <p:cNvSpPr/>
              <p:nvPr/>
            </p:nvSpPr>
            <p:spPr>
              <a:xfrm>
                <a:off x="1685880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3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3" y="55"/>
                    </a:lnTo>
                    <a:cubicBezTo>
                      <a:pt x="108" y="55"/>
                      <a:pt x="120" y="42"/>
                      <a:pt x="120" y="27"/>
                    </a:cubicBezTo>
                    <a:cubicBezTo>
                      <a:pt x="120" y="12"/>
                      <a:pt x="108" y="0"/>
                      <a:pt x="9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: Shape 164">
                <a:extLst>
                  <a:ext uri="{FF2B5EF4-FFF2-40B4-BE49-F238E27FC236}">
                    <a16:creationId xmlns:a16="http://schemas.microsoft.com/office/drawing/2014/main" id="{2AA47C05-57B5-364C-A994-CA24024B55B8}"/>
                  </a:ext>
                </a:extLst>
              </p:cNvPr>
              <p:cNvSpPr/>
              <p:nvPr/>
            </p:nvSpPr>
            <p:spPr>
              <a:xfrm>
                <a:off x="1747799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3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3" y="55"/>
                    </a:lnTo>
                    <a:cubicBezTo>
                      <a:pt x="108" y="55"/>
                      <a:pt x="120" y="42"/>
                      <a:pt x="120" y="27"/>
                    </a:cubicBezTo>
                    <a:cubicBezTo>
                      <a:pt x="120" y="12"/>
                      <a:pt x="108" y="0"/>
                      <a:pt x="9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7" name="Group 257">
              <a:extLst>
                <a:ext uri="{FF2B5EF4-FFF2-40B4-BE49-F238E27FC236}">
                  <a16:creationId xmlns:a16="http://schemas.microsoft.com/office/drawing/2014/main" id="{615772DB-3EB9-2A46-BDA6-3ED138B42094}"/>
                </a:ext>
              </a:extLst>
            </p:cNvPr>
            <p:cNvGrpSpPr/>
            <p:nvPr/>
          </p:nvGrpSpPr>
          <p:grpSpPr>
            <a:xfrm>
              <a:off x="13412788" y="8010332"/>
              <a:ext cx="1138626" cy="1269670"/>
              <a:chOff x="883080" y="5954400"/>
              <a:chExt cx="281520" cy="313920"/>
            </a:xfrm>
            <a:solidFill>
              <a:schemeClr val="accent4"/>
            </a:solidFill>
          </p:grpSpPr>
          <p:sp>
            <p:nvSpPr>
              <p:cNvPr id="58" name="Freeform: Shape 165">
                <a:extLst>
                  <a:ext uri="{FF2B5EF4-FFF2-40B4-BE49-F238E27FC236}">
                    <a16:creationId xmlns:a16="http://schemas.microsoft.com/office/drawing/2014/main" id="{EA840A00-3231-3642-8F81-D2E2010D0D81}"/>
                  </a:ext>
                </a:extLst>
              </p:cNvPr>
              <p:cNvSpPr/>
              <p:nvPr/>
            </p:nvSpPr>
            <p:spPr>
              <a:xfrm>
                <a:off x="929880" y="6040079"/>
                <a:ext cx="187920" cy="114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3" h="320">
                    <a:moveTo>
                      <a:pt x="160" y="122"/>
                    </a:moveTo>
                    <a:lnTo>
                      <a:pt x="46" y="9"/>
                    </a:lnTo>
                    <a:cubicBezTo>
                      <a:pt x="34" y="-3"/>
                      <a:pt x="18" y="-3"/>
                      <a:pt x="8" y="9"/>
                    </a:cubicBezTo>
                    <a:cubicBezTo>
                      <a:pt x="-3" y="19"/>
                      <a:pt x="-3" y="36"/>
                      <a:pt x="8" y="46"/>
                    </a:cubicBezTo>
                    <a:lnTo>
                      <a:pt x="122" y="162"/>
                    </a:lnTo>
                    <a:cubicBezTo>
                      <a:pt x="162" y="200"/>
                      <a:pt x="222" y="203"/>
                      <a:pt x="265" y="169"/>
                    </a:cubicBezTo>
                    <a:cubicBezTo>
                      <a:pt x="287" y="151"/>
                      <a:pt x="318" y="153"/>
                      <a:pt x="336" y="171"/>
                    </a:cubicBezTo>
                    <a:lnTo>
                      <a:pt x="430" y="265"/>
                    </a:lnTo>
                    <a:lnTo>
                      <a:pt x="400" y="265"/>
                    </a:lnTo>
                    <a:cubicBezTo>
                      <a:pt x="385" y="265"/>
                      <a:pt x="374" y="277"/>
                      <a:pt x="374" y="293"/>
                    </a:cubicBezTo>
                    <a:cubicBezTo>
                      <a:pt x="374" y="308"/>
                      <a:pt x="385" y="320"/>
                      <a:pt x="400" y="320"/>
                    </a:cubicBezTo>
                    <a:lnTo>
                      <a:pt x="497" y="320"/>
                    </a:lnTo>
                    <a:cubicBezTo>
                      <a:pt x="511" y="320"/>
                      <a:pt x="523" y="308"/>
                      <a:pt x="523" y="293"/>
                    </a:cubicBezTo>
                    <a:lnTo>
                      <a:pt x="523" y="197"/>
                    </a:lnTo>
                    <a:cubicBezTo>
                      <a:pt x="523" y="182"/>
                      <a:pt x="511" y="170"/>
                      <a:pt x="497" y="170"/>
                    </a:cubicBezTo>
                    <a:cubicBezTo>
                      <a:pt x="481" y="170"/>
                      <a:pt x="470" y="182"/>
                      <a:pt x="470" y="197"/>
                    </a:cubicBezTo>
                    <a:lnTo>
                      <a:pt x="470" y="228"/>
                    </a:lnTo>
                    <a:lnTo>
                      <a:pt x="375" y="133"/>
                    </a:lnTo>
                    <a:cubicBezTo>
                      <a:pt x="336" y="94"/>
                      <a:pt x="274" y="92"/>
                      <a:pt x="232" y="126"/>
                    </a:cubicBezTo>
                    <a:cubicBezTo>
                      <a:pt x="211" y="143"/>
                      <a:pt x="180" y="142"/>
                      <a:pt x="160" y="12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5" name="Freeform: Shape 166">
                <a:extLst>
                  <a:ext uri="{FF2B5EF4-FFF2-40B4-BE49-F238E27FC236}">
                    <a16:creationId xmlns:a16="http://schemas.microsoft.com/office/drawing/2014/main" id="{EAD0C718-7677-7049-82AE-CA28D10A2DCE}"/>
                  </a:ext>
                </a:extLst>
              </p:cNvPr>
              <p:cNvSpPr/>
              <p:nvPr/>
            </p:nvSpPr>
            <p:spPr>
              <a:xfrm>
                <a:off x="915480" y="6183000"/>
                <a:ext cx="21636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4">
                    <a:moveTo>
                      <a:pt x="0" y="26"/>
                    </a:moveTo>
                    <a:cubicBezTo>
                      <a:pt x="0" y="41"/>
                      <a:pt x="13" y="54"/>
                      <a:pt x="29" y="54"/>
                    </a:cubicBezTo>
                    <a:lnTo>
                      <a:pt x="575" y="54"/>
                    </a:lnTo>
                    <a:cubicBezTo>
                      <a:pt x="590" y="54"/>
                      <a:pt x="602" y="41"/>
                      <a:pt x="602" y="26"/>
                    </a:cubicBezTo>
                    <a:cubicBezTo>
                      <a:pt x="602" y="12"/>
                      <a:pt x="590" y="0"/>
                      <a:pt x="575" y="0"/>
                    </a:cubicBezTo>
                    <a:lnTo>
                      <a:pt x="29" y="0"/>
                    </a:lnTo>
                    <a:cubicBezTo>
                      <a:pt x="13" y="0"/>
                      <a:pt x="0" y="12"/>
                      <a:pt x="0" y="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7" name="Freeform: Shape 167">
                <a:extLst>
                  <a:ext uri="{FF2B5EF4-FFF2-40B4-BE49-F238E27FC236}">
                    <a16:creationId xmlns:a16="http://schemas.microsoft.com/office/drawing/2014/main" id="{94373165-71FB-F347-AE62-CEA1B99EB5EF}"/>
                  </a:ext>
                </a:extLst>
              </p:cNvPr>
              <p:cNvSpPr/>
              <p:nvPr/>
            </p:nvSpPr>
            <p:spPr>
              <a:xfrm>
                <a:off x="915480" y="6211080"/>
                <a:ext cx="21636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5">
                    <a:moveTo>
                      <a:pt x="575" y="0"/>
                    </a:moveTo>
                    <a:lnTo>
                      <a:pt x="29" y="0"/>
                    </a:lnTo>
                    <a:cubicBezTo>
                      <a:pt x="13" y="0"/>
                      <a:pt x="0" y="12"/>
                      <a:pt x="0" y="28"/>
                    </a:cubicBezTo>
                    <a:cubicBezTo>
                      <a:pt x="0" y="43"/>
                      <a:pt x="13" y="55"/>
                      <a:pt x="29" y="55"/>
                    </a:cubicBezTo>
                    <a:lnTo>
                      <a:pt x="575" y="55"/>
                    </a:lnTo>
                    <a:cubicBezTo>
                      <a:pt x="590" y="55"/>
                      <a:pt x="602" y="43"/>
                      <a:pt x="602" y="28"/>
                    </a:cubicBezTo>
                    <a:cubicBezTo>
                      <a:pt x="602" y="12"/>
                      <a:pt x="590" y="0"/>
                      <a:pt x="575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8" name="Freeform: Shape 168">
                <a:extLst>
                  <a:ext uri="{FF2B5EF4-FFF2-40B4-BE49-F238E27FC236}">
                    <a16:creationId xmlns:a16="http://schemas.microsoft.com/office/drawing/2014/main" id="{4AA8B2B2-3E0E-E645-A899-DE7684F575BD}"/>
                  </a:ext>
                </a:extLst>
              </p:cNvPr>
              <p:cNvSpPr/>
              <p:nvPr/>
            </p:nvSpPr>
            <p:spPr>
              <a:xfrm>
                <a:off x="883080" y="5954400"/>
                <a:ext cx="281520" cy="313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3" h="873">
                    <a:moveTo>
                      <a:pt x="729" y="820"/>
                    </a:moveTo>
                    <a:lnTo>
                      <a:pt x="54" y="820"/>
                    </a:lnTo>
                    <a:lnTo>
                      <a:pt x="54" y="198"/>
                    </a:lnTo>
                    <a:lnTo>
                      <a:pt x="391" y="58"/>
                    </a:lnTo>
                    <a:lnTo>
                      <a:pt x="729" y="198"/>
                    </a:lnTo>
                    <a:close/>
                    <a:moveTo>
                      <a:pt x="767" y="155"/>
                    </a:moveTo>
                    <a:lnTo>
                      <a:pt x="401" y="2"/>
                    </a:lnTo>
                    <a:cubicBezTo>
                      <a:pt x="395" y="-1"/>
                      <a:pt x="388" y="-1"/>
                      <a:pt x="380" y="2"/>
                    </a:cubicBezTo>
                    <a:lnTo>
                      <a:pt x="17" y="155"/>
                    </a:lnTo>
                    <a:cubicBezTo>
                      <a:pt x="6" y="158"/>
                      <a:pt x="0" y="168"/>
                      <a:pt x="0" y="179"/>
                    </a:cubicBezTo>
                    <a:lnTo>
                      <a:pt x="0" y="847"/>
                    </a:lnTo>
                    <a:cubicBezTo>
                      <a:pt x="0" y="861"/>
                      <a:pt x="12" y="873"/>
                      <a:pt x="26" y="873"/>
                    </a:cubicBezTo>
                    <a:lnTo>
                      <a:pt x="757" y="873"/>
                    </a:lnTo>
                    <a:cubicBezTo>
                      <a:pt x="771" y="873"/>
                      <a:pt x="783" y="861"/>
                      <a:pt x="783" y="847"/>
                    </a:cubicBezTo>
                    <a:lnTo>
                      <a:pt x="783" y="179"/>
                    </a:lnTo>
                    <a:cubicBezTo>
                      <a:pt x="783" y="168"/>
                      <a:pt x="776" y="158"/>
                      <a:pt x="767" y="1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79" name="Group 275">
              <a:extLst>
                <a:ext uri="{FF2B5EF4-FFF2-40B4-BE49-F238E27FC236}">
                  <a16:creationId xmlns:a16="http://schemas.microsoft.com/office/drawing/2014/main" id="{84923EAA-67D0-E147-8E5F-900C7F4D5AEB}"/>
                </a:ext>
              </a:extLst>
            </p:cNvPr>
            <p:cNvGrpSpPr/>
            <p:nvPr/>
          </p:nvGrpSpPr>
          <p:grpSpPr>
            <a:xfrm>
              <a:off x="13328244" y="3899907"/>
              <a:ext cx="1306072" cy="1565247"/>
              <a:chOff x="1529280" y="5248800"/>
              <a:chExt cx="322920" cy="387000"/>
            </a:xfrm>
            <a:solidFill>
              <a:schemeClr val="accent2"/>
            </a:solidFill>
          </p:grpSpPr>
          <p:sp>
            <p:nvSpPr>
              <p:cNvPr id="80" name="Freeform: Shape 205">
                <a:extLst>
                  <a:ext uri="{FF2B5EF4-FFF2-40B4-BE49-F238E27FC236}">
                    <a16:creationId xmlns:a16="http://schemas.microsoft.com/office/drawing/2014/main" id="{743DC7C3-5CC4-0C43-80C2-236A6CD3BA16}"/>
                  </a:ext>
                </a:extLst>
              </p:cNvPr>
              <p:cNvSpPr/>
              <p:nvPr/>
            </p:nvSpPr>
            <p:spPr>
              <a:xfrm>
                <a:off x="1699200" y="5289480"/>
                <a:ext cx="153000" cy="346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6" h="963">
                    <a:moveTo>
                      <a:pt x="372" y="910"/>
                    </a:moveTo>
                    <a:lnTo>
                      <a:pt x="54" y="910"/>
                    </a:lnTo>
                    <a:lnTo>
                      <a:pt x="54" y="195"/>
                    </a:lnTo>
                    <a:lnTo>
                      <a:pt x="214" y="63"/>
                    </a:lnTo>
                    <a:lnTo>
                      <a:pt x="372" y="195"/>
                    </a:lnTo>
                    <a:close/>
                    <a:moveTo>
                      <a:pt x="417" y="162"/>
                    </a:moveTo>
                    <a:lnTo>
                      <a:pt x="230" y="7"/>
                    </a:lnTo>
                    <a:cubicBezTo>
                      <a:pt x="221" y="-2"/>
                      <a:pt x="206" y="-2"/>
                      <a:pt x="196" y="7"/>
                    </a:cubicBezTo>
                    <a:lnTo>
                      <a:pt x="9" y="162"/>
                    </a:lnTo>
                    <a:cubicBezTo>
                      <a:pt x="3" y="167"/>
                      <a:pt x="0" y="174"/>
                      <a:pt x="0" y="183"/>
                    </a:cubicBezTo>
                    <a:lnTo>
                      <a:pt x="0" y="937"/>
                    </a:lnTo>
                    <a:cubicBezTo>
                      <a:pt x="0" y="951"/>
                      <a:pt x="12" y="963"/>
                      <a:pt x="27" y="963"/>
                    </a:cubicBezTo>
                    <a:lnTo>
                      <a:pt x="400" y="963"/>
                    </a:lnTo>
                    <a:cubicBezTo>
                      <a:pt x="415" y="963"/>
                      <a:pt x="426" y="951"/>
                      <a:pt x="426" y="937"/>
                    </a:cubicBezTo>
                    <a:lnTo>
                      <a:pt x="426" y="183"/>
                    </a:lnTo>
                    <a:cubicBezTo>
                      <a:pt x="426" y="174"/>
                      <a:pt x="422" y="167"/>
                      <a:pt x="417" y="1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1" name="Freeform: Shape 206">
                <a:extLst>
                  <a:ext uri="{FF2B5EF4-FFF2-40B4-BE49-F238E27FC236}">
                    <a16:creationId xmlns:a16="http://schemas.microsoft.com/office/drawing/2014/main" id="{74DF83F3-297A-884E-A0E0-FC067FD3CECA}"/>
                  </a:ext>
                </a:extLst>
              </p:cNvPr>
              <p:cNvSpPr/>
              <p:nvPr/>
            </p:nvSpPr>
            <p:spPr>
              <a:xfrm>
                <a:off x="1699200" y="5248800"/>
                <a:ext cx="153000" cy="75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6" h="210">
                    <a:moveTo>
                      <a:pt x="26" y="210"/>
                    </a:moveTo>
                    <a:cubicBezTo>
                      <a:pt x="32" y="210"/>
                      <a:pt x="38" y="209"/>
                      <a:pt x="43" y="204"/>
                    </a:cubicBezTo>
                    <a:lnTo>
                      <a:pt x="213" y="64"/>
                    </a:lnTo>
                    <a:lnTo>
                      <a:pt x="381" y="204"/>
                    </a:lnTo>
                    <a:cubicBezTo>
                      <a:pt x="393" y="213"/>
                      <a:pt x="409" y="211"/>
                      <a:pt x="420" y="201"/>
                    </a:cubicBezTo>
                    <a:cubicBezTo>
                      <a:pt x="429" y="189"/>
                      <a:pt x="428" y="172"/>
                      <a:pt x="416" y="162"/>
                    </a:cubicBezTo>
                    <a:lnTo>
                      <a:pt x="229" y="7"/>
                    </a:lnTo>
                    <a:cubicBezTo>
                      <a:pt x="220" y="-2"/>
                      <a:pt x="205" y="-2"/>
                      <a:pt x="195" y="7"/>
                    </a:cubicBezTo>
                    <a:lnTo>
                      <a:pt x="8" y="162"/>
                    </a:lnTo>
                    <a:cubicBezTo>
                      <a:pt x="-2" y="172"/>
                      <a:pt x="-3" y="189"/>
                      <a:pt x="5" y="201"/>
                    </a:cubicBezTo>
                    <a:cubicBezTo>
                      <a:pt x="11" y="207"/>
                      <a:pt x="18" y="210"/>
                      <a:pt x="26" y="2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2" name="Freeform: Shape 207">
                <a:extLst>
                  <a:ext uri="{FF2B5EF4-FFF2-40B4-BE49-F238E27FC236}">
                    <a16:creationId xmlns:a16="http://schemas.microsoft.com/office/drawing/2014/main" id="{AB8DF0B7-36BD-5B44-8CFC-3E314D072B80}"/>
                  </a:ext>
                </a:extLst>
              </p:cNvPr>
              <p:cNvSpPr/>
              <p:nvPr/>
            </p:nvSpPr>
            <p:spPr>
              <a:xfrm>
                <a:off x="1529640" y="5401080"/>
                <a:ext cx="153360" cy="234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7" h="652">
                    <a:moveTo>
                      <a:pt x="372" y="599"/>
                    </a:moveTo>
                    <a:lnTo>
                      <a:pt x="54" y="599"/>
                    </a:lnTo>
                    <a:lnTo>
                      <a:pt x="54" y="195"/>
                    </a:lnTo>
                    <a:lnTo>
                      <a:pt x="214" y="63"/>
                    </a:lnTo>
                    <a:lnTo>
                      <a:pt x="372" y="195"/>
                    </a:lnTo>
                    <a:close/>
                    <a:moveTo>
                      <a:pt x="417" y="162"/>
                    </a:moveTo>
                    <a:lnTo>
                      <a:pt x="230" y="6"/>
                    </a:lnTo>
                    <a:cubicBezTo>
                      <a:pt x="221" y="-2"/>
                      <a:pt x="206" y="-2"/>
                      <a:pt x="196" y="6"/>
                    </a:cubicBezTo>
                    <a:lnTo>
                      <a:pt x="9" y="162"/>
                    </a:lnTo>
                    <a:cubicBezTo>
                      <a:pt x="3" y="167"/>
                      <a:pt x="0" y="174"/>
                      <a:pt x="0" y="183"/>
                    </a:cubicBezTo>
                    <a:lnTo>
                      <a:pt x="0" y="626"/>
                    </a:lnTo>
                    <a:cubicBezTo>
                      <a:pt x="0" y="640"/>
                      <a:pt x="12" y="652"/>
                      <a:pt x="27" y="652"/>
                    </a:cubicBezTo>
                    <a:lnTo>
                      <a:pt x="399" y="652"/>
                    </a:lnTo>
                    <a:cubicBezTo>
                      <a:pt x="413" y="652"/>
                      <a:pt x="427" y="640"/>
                      <a:pt x="427" y="626"/>
                    </a:cubicBezTo>
                    <a:lnTo>
                      <a:pt x="427" y="183"/>
                    </a:lnTo>
                    <a:cubicBezTo>
                      <a:pt x="427" y="174"/>
                      <a:pt x="422" y="167"/>
                      <a:pt x="417" y="1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3" name="Freeform: Shape 208">
                <a:extLst>
                  <a:ext uri="{FF2B5EF4-FFF2-40B4-BE49-F238E27FC236}">
                    <a16:creationId xmlns:a16="http://schemas.microsoft.com/office/drawing/2014/main" id="{B7A83217-052D-4F4F-9F6D-7F9D861DD9C1}"/>
                  </a:ext>
                </a:extLst>
              </p:cNvPr>
              <p:cNvSpPr/>
              <p:nvPr/>
            </p:nvSpPr>
            <p:spPr>
              <a:xfrm>
                <a:off x="1529280" y="5361120"/>
                <a:ext cx="153360" cy="74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7" h="208">
                    <a:moveTo>
                      <a:pt x="45" y="202"/>
                    </a:moveTo>
                    <a:lnTo>
                      <a:pt x="214" y="61"/>
                    </a:lnTo>
                    <a:lnTo>
                      <a:pt x="382" y="202"/>
                    </a:lnTo>
                    <a:cubicBezTo>
                      <a:pt x="387" y="206"/>
                      <a:pt x="393" y="208"/>
                      <a:pt x="399" y="208"/>
                    </a:cubicBezTo>
                    <a:cubicBezTo>
                      <a:pt x="408" y="208"/>
                      <a:pt x="415" y="205"/>
                      <a:pt x="420" y="199"/>
                    </a:cubicBezTo>
                    <a:cubicBezTo>
                      <a:pt x="430" y="187"/>
                      <a:pt x="428" y="170"/>
                      <a:pt x="417" y="161"/>
                    </a:cubicBezTo>
                    <a:lnTo>
                      <a:pt x="230" y="5"/>
                    </a:lnTo>
                    <a:cubicBezTo>
                      <a:pt x="221" y="-2"/>
                      <a:pt x="206" y="-2"/>
                      <a:pt x="196" y="5"/>
                    </a:cubicBezTo>
                    <a:lnTo>
                      <a:pt x="9" y="161"/>
                    </a:lnTo>
                    <a:cubicBezTo>
                      <a:pt x="-2" y="170"/>
                      <a:pt x="-4" y="187"/>
                      <a:pt x="6" y="199"/>
                    </a:cubicBezTo>
                    <a:cubicBezTo>
                      <a:pt x="15" y="210"/>
                      <a:pt x="33" y="211"/>
                      <a:pt x="45" y="20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4" name="Freeform: Shape 209">
                <a:extLst>
                  <a:ext uri="{FF2B5EF4-FFF2-40B4-BE49-F238E27FC236}">
                    <a16:creationId xmlns:a16="http://schemas.microsoft.com/office/drawing/2014/main" id="{33D84058-D304-D94D-B8D8-4EB355D02156}"/>
                  </a:ext>
                </a:extLst>
              </p:cNvPr>
              <p:cNvSpPr/>
              <p:nvPr/>
            </p:nvSpPr>
            <p:spPr>
              <a:xfrm>
                <a:off x="1575360" y="5470560"/>
                <a:ext cx="61200" cy="113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1" h="317">
                    <a:moveTo>
                      <a:pt x="57" y="27"/>
                    </a:moveTo>
                    <a:lnTo>
                      <a:pt x="57" y="228"/>
                    </a:lnTo>
                    <a:lnTo>
                      <a:pt x="45" y="215"/>
                    </a:lnTo>
                    <a:cubicBezTo>
                      <a:pt x="35" y="204"/>
                      <a:pt x="17" y="204"/>
                      <a:pt x="7" y="215"/>
                    </a:cubicBezTo>
                    <a:cubicBezTo>
                      <a:pt x="-2" y="225"/>
                      <a:pt x="-2" y="243"/>
                      <a:pt x="7" y="253"/>
                    </a:cubicBezTo>
                    <a:lnTo>
                      <a:pt x="61" y="307"/>
                    </a:lnTo>
                    <a:cubicBezTo>
                      <a:pt x="68" y="314"/>
                      <a:pt x="77" y="317"/>
                      <a:pt x="86" y="317"/>
                    </a:cubicBezTo>
                    <a:cubicBezTo>
                      <a:pt x="94" y="317"/>
                      <a:pt x="103" y="314"/>
                      <a:pt x="109" y="307"/>
                    </a:cubicBezTo>
                    <a:lnTo>
                      <a:pt x="163" y="253"/>
                    </a:lnTo>
                    <a:cubicBezTo>
                      <a:pt x="173" y="243"/>
                      <a:pt x="173" y="225"/>
                      <a:pt x="163" y="215"/>
                    </a:cubicBezTo>
                    <a:cubicBezTo>
                      <a:pt x="152" y="204"/>
                      <a:pt x="134" y="204"/>
                      <a:pt x="124" y="215"/>
                    </a:cubicBezTo>
                    <a:lnTo>
                      <a:pt x="112" y="228"/>
                    </a:lnTo>
                    <a:lnTo>
                      <a:pt x="112" y="27"/>
                    </a:lnTo>
                    <a:cubicBezTo>
                      <a:pt x="112" y="12"/>
                      <a:pt x="101" y="0"/>
                      <a:pt x="86" y="0"/>
                    </a:cubicBezTo>
                    <a:cubicBezTo>
                      <a:pt x="70" y="0"/>
                      <a:pt x="57" y="12"/>
                      <a:pt x="57" y="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5" name="Freeform: Shape 210">
                <a:extLst>
                  <a:ext uri="{FF2B5EF4-FFF2-40B4-BE49-F238E27FC236}">
                    <a16:creationId xmlns:a16="http://schemas.microsoft.com/office/drawing/2014/main" id="{18DEA3FD-19B7-7C46-8E04-EDF4ED491468}"/>
                  </a:ext>
                </a:extLst>
              </p:cNvPr>
              <p:cNvSpPr/>
              <p:nvPr/>
            </p:nvSpPr>
            <p:spPr>
              <a:xfrm>
                <a:off x="1744919" y="5452919"/>
                <a:ext cx="61200" cy="113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1" h="317">
                    <a:moveTo>
                      <a:pt x="61" y="10"/>
                    </a:moveTo>
                    <a:lnTo>
                      <a:pt x="7" y="63"/>
                    </a:lnTo>
                    <a:cubicBezTo>
                      <a:pt x="-2" y="74"/>
                      <a:pt x="-2" y="91"/>
                      <a:pt x="7" y="102"/>
                    </a:cubicBezTo>
                    <a:cubicBezTo>
                      <a:pt x="17" y="112"/>
                      <a:pt x="35" y="112"/>
                      <a:pt x="46" y="102"/>
                    </a:cubicBezTo>
                    <a:lnTo>
                      <a:pt x="59" y="90"/>
                    </a:lnTo>
                    <a:lnTo>
                      <a:pt x="59" y="290"/>
                    </a:lnTo>
                    <a:cubicBezTo>
                      <a:pt x="59" y="305"/>
                      <a:pt x="70" y="317"/>
                      <a:pt x="86" y="317"/>
                    </a:cubicBezTo>
                    <a:cubicBezTo>
                      <a:pt x="100" y="317"/>
                      <a:pt x="112" y="305"/>
                      <a:pt x="112" y="290"/>
                    </a:cubicBezTo>
                    <a:lnTo>
                      <a:pt x="112" y="90"/>
                    </a:lnTo>
                    <a:lnTo>
                      <a:pt x="124" y="102"/>
                    </a:lnTo>
                    <a:cubicBezTo>
                      <a:pt x="130" y="107"/>
                      <a:pt x="137" y="110"/>
                      <a:pt x="143" y="110"/>
                    </a:cubicBezTo>
                    <a:cubicBezTo>
                      <a:pt x="151" y="110"/>
                      <a:pt x="158" y="107"/>
                      <a:pt x="163" y="102"/>
                    </a:cubicBezTo>
                    <a:cubicBezTo>
                      <a:pt x="173" y="91"/>
                      <a:pt x="173" y="74"/>
                      <a:pt x="163" y="63"/>
                    </a:cubicBezTo>
                    <a:lnTo>
                      <a:pt x="110" y="10"/>
                    </a:lnTo>
                    <a:cubicBezTo>
                      <a:pt x="96" y="-3"/>
                      <a:pt x="74" y="-3"/>
                      <a:pt x="61" y="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86" name="Group 272">
              <a:extLst>
                <a:ext uri="{FF2B5EF4-FFF2-40B4-BE49-F238E27FC236}">
                  <a16:creationId xmlns:a16="http://schemas.microsoft.com/office/drawing/2014/main" id="{79216D5C-1CB3-8E44-AD7D-CD948259B998}"/>
                </a:ext>
              </a:extLst>
            </p:cNvPr>
            <p:cNvGrpSpPr/>
            <p:nvPr/>
          </p:nvGrpSpPr>
          <p:grpSpPr>
            <a:xfrm>
              <a:off x="13350364" y="6321617"/>
              <a:ext cx="1397802" cy="640660"/>
              <a:chOff x="845280" y="5363640"/>
              <a:chExt cx="345600" cy="158400"/>
            </a:xfrm>
            <a:solidFill>
              <a:schemeClr val="accent3"/>
            </a:solidFill>
          </p:grpSpPr>
          <p:sp>
            <p:nvSpPr>
              <p:cNvPr id="87" name="Freeform: Shape 211">
                <a:extLst>
                  <a:ext uri="{FF2B5EF4-FFF2-40B4-BE49-F238E27FC236}">
                    <a16:creationId xmlns:a16="http://schemas.microsoft.com/office/drawing/2014/main" id="{6F140A48-1EC5-204B-8609-DBB65530A100}"/>
                  </a:ext>
                </a:extLst>
              </p:cNvPr>
              <p:cNvSpPr/>
              <p:nvPr/>
            </p:nvSpPr>
            <p:spPr>
              <a:xfrm>
                <a:off x="845280" y="5363640"/>
                <a:ext cx="345600" cy="158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61" h="441">
                    <a:moveTo>
                      <a:pt x="77" y="191"/>
                    </a:moveTo>
                    <a:lnTo>
                      <a:pt x="555" y="191"/>
                    </a:lnTo>
                    <a:cubicBezTo>
                      <a:pt x="567" y="191"/>
                      <a:pt x="579" y="183"/>
                      <a:pt x="582" y="171"/>
                    </a:cubicBezTo>
                    <a:cubicBezTo>
                      <a:pt x="603" y="102"/>
                      <a:pt x="668" y="54"/>
                      <a:pt x="740" y="54"/>
                    </a:cubicBezTo>
                    <a:cubicBezTo>
                      <a:pt x="832" y="54"/>
                      <a:pt x="908" y="129"/>
                      <a:pt x="908" y="220"/>
                    </a:cubicBezTo>
                    <a:cubicBezTo>
                      <a:pt x="908" y="312"/>
                      <a:pt x="832" y="386"/>
                      <a:pt x="740" y="386"/>
                    </a:cubicBezTo>
                    <a:cubicBezTo>
                      <a:pt x="668" y="386"/>
                      <a:pt x="604" y="341"/>
                      <a:pt x="582" y="271"/>
                    </a:cubicBezTo>
                    <a:cubicBezTo>
                      <a:pt x="581" y="264"/>
                      <a:pt x="574" y="257"/>
                      <a:pt x="569" y="254"/>
                    </a:cubicBezTo>
                    <a:cubicBezTo>
                      <a:pt x="561" y="250"/>
                      <a:pt x="554" y="250"/>
                      <a:pt x="546" y="253"/>
                    </a:cubicBezTo>
                    <a:lnTo>
                      <a:pt x="481" y="278"/>
                    </a:lnTo>
                    <a:lnTo>
                      <a:pt x="413" y="252"/>
                    </a:lnTo>
                    <a:cubicBezTo>
                      <a:pt x="407" y="250"/>
                      <a:pt x="400" y="250"/>
                      <a:pt x="392" y="252"/>
                    </a:cubicBezTo>
                    <a:lnTo>
                      <a:pt x="324" y="278"/>
                    </a:lnTo>
                    <a:lnTo>
                      <a:pt x="256" y="252"/>
                    </a:lnTo>
                    <a:cubicBezTo>
                      <a:pt x="250" y="250"/>
                      <a:pt x="243" y="250"/>
                      <a:pt x="237" y="252"/>
                    </a:cubicBezTo>
                    <a:lnTo>
                      <a:pt x="168" y="278"/>
                    </a:lnTo>
                    <a:lnTo>
                      <a:pt x="65" y="234"/>
                    </a:lnTo>
                    <a:cubicBezTo>
                      <a:pt x="58" y="231"/>
                      <a:pt x="53" y="223"/>
                      <a:pt x="53" y="215"/>
                    </a:cubicBezTo>
                    <a:cubicBezTo>
                      <a:pt x="53" y="201"/>
                      <a:pt x="64" y="191"/>
                      <a:pt x="77" y="191"/>
                    </a:cubicBezTo>
                    <a:close/>
                    <a:moveTo>
                      <a:pt x="41" y="282"/>
                    </a:moveTo>
                    <a:cubicBezTo>
                      <a:pt x="41" y="282"/>
                      <a:pt x="43" y="282"/>
                      <a:pt x="43" y="284"/>
                    </a:cubicBezTo>
                    <a:lnTo>
                      <a:pt x="157" y="333"/>
                    </a:lnTo>
                    <a:cubicBezTo>
                      <a:pt x="164" y="336"/>
                      <a:pt x="172" y="336"/>
                      <a:pt x="178" y="333"/>
                    </a:cubicBezTo>
                    <a:lnTo>
                      <a:pt x="245" y="306"/>
                    </a:lnTo>
                    <a:lnTo>
                      <a:pt x="314" y="333"/>
                    </a:lnTo>
                    <a:cubicBezTo>
                      <a:pt x="321" y="336"/>
                      <a:pt x="329" y="336"/>
                      <a:pt x="334" y="333"/>
                    </a:cubicBezTo>
                    <a:lnTo>
                      <a:pt x="403" y="306"/>
                    </a:lnTo>
                    <a:lnTo>
                      <a:pt x="471" y="333"/>
                    </a:lnTo>
                    <a:cubicBezTo>
                      <a:pt x="478" y="336"/>
                      <a:pt x="484" y="336"/>
                      <a:pt x="492" y="333"/>
                    </a:cubicBezTo>
                    <a:lnTo>
                      <a:pt x="541" y="313"/>
                    </a:lnTo>
                    <a:cubicBezTo>
                      <a:pt x="576" y="391"/>
                      <a:pt x="653" y="441"/>
                      <a:pt x="740" y="441"/>
                    </a:cubicBezTo>
                    <a:cubicBezTo>
                      <a:pt x="862" y="441"/>
                      <a:pt x="961" y="342"/>
                      <a:pt x="961" y="220"/>
                    </a:cubicBezTo>
                    <a:cubicBezTo>
                      <a:pt x="961" y="99"/>
                      <a:pt x="862" y="0"/>
                      <a:pt x="740" y="0"/>
                    </a:cubicBezTo>
                    <a:cubicBezTo>
                      <a:pt x="650" y="0"/>
                      <a:pt x="570" y="54"/>
                      <a:pt x="537" y="138"/>
                    </a:cubicBezTo>
                    <a:lnTo>
                      <a:pt x="77" y="138"/>
                    </a:lnTo>
                    <a:cubicBezTo>
                      <a:pt x="34" y="138"/>
                      <a:pt x="0" y="171"/>
                      <a:pt x="0" y="215"/>
                    </a:cubicBezTo>
                    <a:cubicBezTo>
                      <a:pt x="0" y="243"/>
                      <a:pt x="16" y="269"/>
                      <a:pt x="41" y="28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8" name="Freeform: Shape 212">
                <a:extLst>
                  <a:ext uri="{FF2B5EF4-FFF2-40B4-BE49-F238E27FC236}">
                    <a16:creationId xmlns:a16="http://schemas.microsoft.com/office/drawing/2014/main" id="{2D54993F-D7EB-2A4B-8318-8BEFF7BC5CD6}"/>
                  </a:ext>
                </a:extLst>
              </p:cNvPr>
              <p:cNvSpPr/>
              <p:nvPr/>
            </p:nvSpPr>
            <p:spPr>
              <a:xfrm>
                <a:off x="1101960" y="5418000"/>
                <a:ext cx="50400" cy="50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1" h="141">
                    <a:moveTo>
                      <a:pt x="72" y="53"/>
                    </a:moveTo>
                    <a:cubicBezTo>
                      <a:pt x="81" y="53"/>
                      <a:pt x="88" y="60"/>
                      <a:pt x="88" y="69"/>
                    </a:cubicBezTo>
                    <a:cubicBezTo>
                      <a:pt x="88" y="78"/>
                      <a:pt x="81" y="85"/>
                      <a:pt x="72" y="85"/>
                    </a:cubicBezTo>
                    <a:cubicBezTo>
                      <a:pt x="63" y="85"/>
                      <a:pt x="56" y="78"/>
                      <a:pt x="56" y="69"/>
                    </a:cubicBezTo>
                    <a:cubicBezTo>
                      <a:pt x="56" y="60"/>
                      <a:pt x="63" y="53"/>
                      <a:pt x="72" y="53"/>
                    </a:cubicBezTo>
                    <a:close/>
                    <a:moveTo>
                      <a:pt x="72" y="141"/>
                    </a:moveTo>
                    <a:cubicBezTo>
                      <a:pt x="110" y="141"/>
                      <a:pt x="141" y="108"/>
                      <a:pt x="141" y="69"/>
                    </a:cubicBezTo>
                    <a:cubicBezTo>
                      <a:pt x="141" y="31"/>
                      <a:pt x="110" y="0"/>
                      <a:pt x="72" y="0"/>
                    </a:cubicBezTo>
                    <a:cubicBezTo>
                      <a:pt x="32" y="0"/>
                      <a:pt x="0" y="31"/>
                      <a:pt x="0" y="69"/>
                    </a:cubicBezTo>
                    <a:cubicBezTo>
                      <a:pt x="0" y="108"/>
                      <a:pt x="32" y="141"/>
                      <a:pt x="72" y="1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057BC465-6C88-8A40-A784-A05836DC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1440" y="1726664"/>
              <a:ext cx="9061613" cy="18270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6157FE7C-AA15-9147-ADC5-01F2F3872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1440" y="3763673"/>
              <a:ext cx="9061613" cy="18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90B4EF7F-118F-0B4E-ACA7-674D1D075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1440" y="5818644"/>
              <a:ext cx="9072426" cy="17413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47F1065B-675F-E74F-9BFF-F7222A991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0404" y="7741468"/>
              <a:ext cx="9052649" cy="18027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63" name="Subtitle 2">
              <a:extLst>
                <a:ext uri="{FF2B5EF4-FFF2-40B4-BE49-F238E27FC236}">
                  <a16:creationId xmlns:a16="http://schemas.microsoft.com/office/drawing/2014/main" id="{907D50CA-B693-4042-905A-67EAEEC2D637}"/>
                </a:ext>
              </a:extLst>
            </p:cNvPr>
            <p:cNvSpPr txBox="1">
              <a:spLocks/>
            </p:cNvSpPr>
            <p:nvPr/>
          </p:nvSpPr>
          <p:spPr>
            <a:xfrm>
              <a:off x="16296128" y="2003005"/>
              <a:ext cx="7198255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Refers to a good or service being offered by a company. But they also must take</a:t>
              </a:r>
            </a:p>
          </p:txBody>
        </p:sp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93B68B70-91FE-164E-ADFF-39B8BCFD38D0}"/>
                </a:ext>
              </a:extLst>
            </p:cNvPr>
            <p:cNvSpPr txBox="1">
              <a:spLocks/>
            </p:cNvSpPr>
            <p:nvPr/>
          </p:nvSpPr>
          <p:spPr>
            <a:xfrm>
              <a:off x="16230109" y="3980927"/>
              <a:ext cx="7198255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Refers to a good or service being offered by a company. But they also must take</a:t>
              </a:r>
            </a:p>
          </p:txBody>
        </p:sp>
        <p:sp>
          <p:nvSpPr>
            <p:cNvPr id="65" name="Subtitle 2">
              <a:extLst>
                <a:ext uri="{FF2B5EF4-FFF2-40B4-BE49-F238E27FC236}">
                  <a16:creationId xmlns:a16="http://schemas.microsoft.com/office/drawing/2014/main" id="{302707AF-B6DE-4D4A-8941-3C93CECC07D0}"/>
                </a:ext>
              </a:extLst>
            </p:cNvPr>
            <p:cNvSpPr txBox="1">
              <a:spLocks/>
            </p:cNvSpPr>
            <p:nvPr/>
          </p:nvSpPr>
          <p:spPr>
            <a:xfrm>
              <a:off x="16235514" y="6000075"/>
              <a:ext cx="7198255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Refers to a good or service being offered by a company. But they also must take</a:t>
              </a:r>
            </a:p>
          </p:txBody>
        </p: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0E9C75F8-43F5-DF40-AF72-35F632074839}"/>
                </a:ext>
              </a:extLst>
            </p:cNvPr>
            <p:cNvSpPr txBox="1">
              <a:spLocks/>
            </p:cNvSpPr>
            <p:nvPr/>
          </p:nvSpPr>
          <p:spPr>
            <a:xfrm>
              <a:off x="16331309" y="8005667"/>
              <a:ext cx="7198255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Refers to a good or service being offered by a company. But they also must take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31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s 63">
      <a:dk1>
        <a:srgbClr val="606160"/>
      </a:dk1>
      <a:lt1>
        <a:srgbClr val="FFFFFF"/>
      </a:lt1>
      <a:dk2>
        <a:srgbClr val="000000"/>
      </a:dk2>
      <a:lt2>
        <a:srgbClr val="FEFFFE"/>
      </a:lt2>
      <a:accent1>
        <a:srgbClr val="7C4D56"/>
      </a:accent1>
      <a:accent2>
        <a:srgbClr val="2D294E"/>
      </a:accent2>
      <a:accent3>
        <a:srgbClr val="D56753"/>
      </a:accent3>
      <a:accent4>
        <a:srgbClr val="EB2A44"/>
      </a:accent4>
      <a:accent5>
        <a:srgbClr val="374459"/>
      </a:accent5>
      <a:accent6>
        <a:srgbClr val="7A7B7D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88386</TotalTime>
  <Words>686</Words>
  <Application>Microsoft Macintosh PowerPoint</Application>
  <PresentationFormat>Custom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 Light</vt:lpstr>
      <vt:lpstr>Montserrat Light</vt:lpstr>
      <vt:lpstr>Muli</vt:lpstr>
      <vt:lpstr>Roboto</vt:lpstr>
      <vt:lpstr>Roboto Bold</vt:lpstr>
      <vt:lpstr>Roboto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16321</cp:revision>
  <dcterms:created xsi:type="dcterms:W3CDTF">2014-11-12T21:47:38Z</dcterms:created>
  <dcterms:modified xsi:type="dcterms:W3CDTF">2019-08-20T18:25:49Z</dcterms:modified>
  <cp:category/>
</cp:coreProperties>
</file>