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37e3b79e8_0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37e3b79e8_0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37e3b79e8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37e3b79e8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7e3b79e8_0_5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7e3b79e8_0_5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37e3b79e8_0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37e3b79e8_0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7e3b79e8_0_3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7e3b79e8_0_3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37e3b79e8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37e3b79e8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7e3b79e8_0_4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7e3b79e8_0_4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37e3b79e8_0_4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37e3b79e8_0_4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37e3b79e8_0_5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37e3b79e8_0_5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391b92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391b92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7e3b79e8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7e3b79e8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391b923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391b923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391b923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391b923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7e3b79e8_0_3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37e3b79e8_0_3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37e3b79e8_0_7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37e3b79e8_0_7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7e3b79e8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7e3b79e8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7e3b79e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37e3b79e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37e3b79e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37e3b79e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37e3b79e8_0_2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37e3b79e8_0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7e3b79e8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7e3b79e8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7e3b79e8_0_2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7e3b79e8_0_2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37e3b79e8_0_2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37e3b79e8_0_2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8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967410" y="1026904"/>
            <a:ext cx="4828200" cy="2708700"/>
          </a:xfrm>
          <a:prstGeom prst="rect">
            <a:avLst/>
          </a:prstGeom>
          <a:solidFill>
            <a:srgbClr val="007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348388" y="1407896"/>
            <a:ext cx="4828200" cy="2708700"/>
          </a:xfrm>
          <a:prstGeom prst="rect">
            <a:avLst/>
          </a:prstGeom>
          <a:solidFill>
            <a:srgbClr val="FAFF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2689350" y="1811363"/>
            <a:ext cx="4146300" cy="124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3600"/>
              <a:buNone/>
              <a:defRPr b="1" sz="36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89350" y="3190240"/>
            <a:ext cx="4146300" cy="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59"/>
              </a:buClr>
              <a:buSzPts val="2100"/>
              <a:buNone/>
              <a:defRPr sz="2100">
                <a:solidFill>
                  <a:srgbClr val="003459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34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8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00A8E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6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04" name="Google Shape;104;p1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cap="flat" cmpd="sng" w="152400">
            <a:solidFill>
              <a:srgbClr val="3747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1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2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1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14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0" y="455276"/>
            <a:ext cx="6547726" cy="3242772"/>
            <a:chOff x="0" y="455276"/>
            <a:chExt cx="6547726" cy="3242772"/>
          </a:xfrm>
        </p:grpSpPr>
        <p:sp>
          <p:nvSpPr>
            <p:cNvPr id="138" name="Google Shape;138;p21"/>
            <p:cNvSpPr/>
            <p:nvPr/>
          </p:nvSpPr>
          <p:spPr>
            <a:xfrm>
              <a:off x="0" y="973750"/>
              <a:ext cx="400800" cy="273900"/>
            </a:xfrm>
            <a:prstGeom prst="rect">
              <a:avLst/>
            </a:prstGeom>
            <a:solidFill>
              <a:srgbClr val="5E9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6267513" y="192933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273826" y="340949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267513" y="455276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3231464" y="342414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00638" y="3418023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 txBox="1"/>
          <p:nvPr/>
        </p:nvSpPr>
        <p:spPr>
          <a:xfrm>
            <a:off x="408802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238414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268680" y="485630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3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268675" y="1962818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268686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5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05500" y="1358700"/>
            <a:ext cx="5641200" cy="182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05500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3233575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3" type="body"/>
          </p:nvPr>
        </p:nvSpPr>
        <p:spPr>
          <a:xfrm>
            <a:off x="6165100" y="72845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4" type="body"/>
          </p:nvPr>
        </p:nvSpPr>
        <p:spPr>
          <a:xfrm>
            <a:off x="6165100" y="2202325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5" type="body"/>
          </p:nvPr>
        </p:nvSpPr>
        <p:spPr>
          <a:xfrm>
            <a:off x="6165100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5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0" y="455276"/>
            <a:ext cx="6547726" cy="3242772"/>
            <a:chOff x="0" y="455276"/>
            <a:chExt cx="6547726" cy="3242772"/>
          </a:xfrm>
        </p:grpSpPr>
        <p:sp>
          <p:nvSpPr>
            <p:cNvPr id="159" name="Google Shape;159;p22"/>
            <p:cNvSpPr/>
            <p:nvPr/>
          </p:nvSpPr>
          <p:spPr>
            <a:xfrm>
              <a:off x="0" y="973750"/>
              <a:ext cx="400800" cy="273900"/>
            </a:xfrm>
            <a:prstGeom prst="rect">
              <a:avLst/>
            </a:prstGeom>
            <a:solidFill>
              <a:srgbClr val="5E97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267513" y="192933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273826" y="340949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267513" y="455276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231464" y="3424148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00638" y="3418023"/>
              <a:ext cx="273900" cy="273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2"/>
          <p:cNvSpPr txBox="1"/>
          <p:nvPr/>
        </p:nvSpPr>
        <p:spPr>
          <a:xfrm>
            <a:off x="408802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238414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268680" y="485630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3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6268675" y="1962818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4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268686" y="3459455"/>
            <a:ext cx="2376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5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305500" y="1358700"/>
            <a:ext cx="5641200" cy="182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05500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3233575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3" type="body"/>
          </p:nvPr>
        </p:nvSpPr>
        <p:spPr>
          <a:xfrm>
            <a:off x="6165100" y="72845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4" name="Google Shape;174;p22"/>
          <p:cNvSpPr txBox="1"/>
          <p:nvPr>
            <p:ph idx="4" type="body"/>
          </p:nvPr>
        </p:nvSpPr>
        <p:spPr>
          <a:xfrm>
            <a:off x="6165100" y="2202325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5" type="body"/>
          </p:nvPr>
        </p:nvSpPr>
        <p:spPr>
          <a:xfrm>
            <a:off x="6165100" y="3675300"/>
            <a:ext cx="2667600" cy="9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ctrTitle"/>
          </p:nvPr>
        </p:nvSpPr>
        <p:spPr>
          <a:xfrm>
            <a:off x="2689350" y="1811363"/>
            <a:ext cx="41463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Model</a:t>
            </a:r>
            <a:endParaRPr/>
          </a:p>
        </p:txBody>
      </p:sp>
      <p:sp>
        <p:nvSpPr>
          <p:cNvPr id="182" name="Google Shape;182;p23"/>
          <p:cNvSpPr txBox="1"/>
          <p:nvPr>
            <p:ph idx="1" type="subTitle"/>
          </p:nvPr>
        </p:nvSpPr>
        <p:spPr>
          <a:xfrm>
            <a:off x="2689350" y="3190240"/>
            <a:ext cx="4146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Nachiketh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Basic Working of Divide &amp; Conquer Rule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test for root node. Create branch for each possible outcome of the test.</a:t>
            </a:r>
            <a:endParaRPr/>
          </a:p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instances into subsets. One for each branch extending from the node.</a:t>
            </a:r>
            <a:endParaRPr/>
          </a:p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recursively for each branch, using only instances that reach the branch.</a:t>
            </a:r>
            <a:endParaRPr/>
          </a:p>
          <a:p>
            <a:pPr indent="-342900" lvl="0" marL="7493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 recursion for a branch if all its instances have the same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generating Decision Tree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Start with Complete Training data in the root node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Decide on measure of impurity (Gini Impurity Index or Entropy ). Search for predictor variable that minimizes the impurity.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Repeat step 2 for each subset of the data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until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All dependent variables are exhausted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AutoNum type="alphaL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Stopping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criteria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are met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Generate Business Rules for the leaf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Gini Impurity Index &amp; Entropy</a:t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25" y="2120125"/>
            <a:ext cx="76581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727650" y="76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- Run the Commands on Anaconda Prompt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Pydotplus</a:t>
            </a:r>
            <a:endParaRPr b="1" sz="18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"/>
              <a:buChar char="○"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$ conda install pydotplus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GraphViz</a:t>
            </a:r>
            <a:endParaRPr b="1" sz="18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1050">
                <a:solidFill>
                  <a:srgbClr val="52565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conda install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 -c </a:t>
            </a:r>
            <a:r>
              <a:rPr b="1" lang="en" sz="1050">
                <a:solidFill>
                  <a:srgbClr val="52565A"/>
                </a:solidFill>
                <a:highlight>
                  <a:srgbClr val="FFFFFF"/>
                </a:highlight>
                <a:latin typeface="Courier"/>
                <a:ea typeface="Courier"/>
                <a:cs typeface="Courier"/>
                <a:sym typeface="Courier"/>
              </a:rPr>
              <a:t>anaconda graphviz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Breast Cancer Wisconsin (Diagnostic) Data Set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Importing the Data: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from sklearn.datasets import load_breast_cancer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cancer = load_breast_cancer()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1853850"/>
            <a:ext cx="58440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00" y="4293250"/>
            <a:ext cx="2424375" cy="7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/>
        </p:nvSpPr>
        <p:spPr>
          <a:xfrm>
            <a:off x="6747700" y="3449050"/>
            <a:ext cx="151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Malignant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Benign =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39923"/>
            <a:ext cx="5775299" cy="13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792075" y="8221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Initialization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75" y="3591450"/>
            <a:ext cx="36195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852225" y="32385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 Fit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025" y="3591450"/>
            <a:ext cx="3773768" cy="14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 txBox="1"/>
          <p:nvPr/>
        </p:nvSpPr>
        <p:spPr>
          <a:xfrm>
            <a:off x="5073325" y="33588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Predict and Evaluate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75" y="1164175"/>
            <a:ext cx="7517275" cy="39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>
            <p:ph type="title"/>
          </p:nvPr>
        </p:nvSpPr>
        <p:spPr>
          <a:xfrm>
            <a:off x="328400" y="62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Decision Tree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598850" y="55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 - Hyperparameter Tuning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649075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Grid search </a:t>
            </a: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the process of performing hyper parameter tuning in order to determine the optimal values for a given model. This is significant as the performance of the entire model is based on the hyper parameter values specified.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3" y="1587725"/>
            <a:ext cx="8666176" cy="6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Deciding whether to go to a Restaurant or home 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for GridSearchCV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estimator : A scikit-learn model which implements the estimator interface - ML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aram_grid : A dictionary with parameter names (string) as keys and lists of parameter settings to try as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</a:t>
            </a:r>
            <a:r>
              <a:rPr lang="en"/>
              <a:t>coring : Is a string ; an accuracy measure : i.e, roc_auc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v : integer values (Specifies the number of folds for k-fold)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</a:t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00" y="1908088"/>
            <a:ext cx="64770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305500" y="1358700"/>
            <a:ext cx="56412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Decision Tree</a:t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05500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Inexpensive to construct.</a:t>
            </a:r>
            <a:endParaRPr/>
          </a:p>
        </p:txBody>
      </p:sp>
      <p:sp>
        <p:nvSpPr>
          <p:cNvPr id="357" name="Google Shape;357;p44"/>
          <p:cNvSpPr txBox="1"/>
          <p:nvPr>
            <p:ph idx="2" type="body"/>
          </p:nvPr>
        </p:nvSpPr>
        <p:spPr>
          <a:xfrm>
            <a:off x="3233575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Extremely fast at classifying unknown records.</a:t>
            </a:r>
            <a:endParaRPr/>
          </a:p>
        </p:txBody>
      </p:sp>
      <p:sp>
        <p:nvSpPr>
          <p:cNvPr id="358" name="Google Shape;358;p44"/>
          <p:cNvSpPr txBox="1"/>
          <p:nvPr>
            <p:ph idx="3" type="body"/>
          </p:nvPr>
        </p:nvSpPr>
        <p:spPr>
          <a:xfrm>
            <a:off x="6165100" y="72845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to interpret for small-sized trees</a:t>
            </a:r>
            <a:endParaRPr/>
          </a:p>
        </p:txBody>
      </p:sp>
      <p:sp>
        <p:nvSpPr>
          <p:cNvPr id="359" name="Google Shape;359;p44"/>
          <p:cNvSpPr txBox="1"/>
          <p:nvPr>
            <p:ph idx="4" type="body"/>
          </p:nvPr>
        </p:nvSpPr>
        <p:spPr>
          <a:xfrm>
            <a:off x="6165100" y="2202325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Accuracy comparable to other classification techniques for many simple data sets.</a:t>
            </a:r>
            <a:endParaRPr/>
          </a:p>
        </p:txBody>
      </p:sp>
      <p:sp>
        <p:nvSpPr>
          <p:cNvPr id="360" name="Google Shape;360;p44"/>
          <p:cNvSpPr txBox="1"/>
          <p:nvPr>
            <p:ph idx="5" type="body"/>
          </p:nvPr>
        </p:nvSpPr>
        <p:spPr>
          <a:xfrm>
            <a:off x="6165100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Excludes unimportant features.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305500" y="1358700"/>
            <a:ext cx="56412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Classification with Decision Trees: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305500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to overfit.</a:t>
            </a:r>
            <a:endParaRPr/>
          </a:p>
        </p:txBody>
      </p:sp>
      <p:sp>
        <p:nvSpPr>
          <p:cNvPr id="367" name="Google Shape;367;p45"/>
          <p:cNvSpPr txBox="1"/>
          <p:nvPr>
            <p:ph idx="2" type="body"/>
          </p:nvPr>
        </p:nvSpPr>
        <p:spPr>
          <a:xfrm>
            <a:off x="3233575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Decision Boundary restricted to being parallel to attribute axes.</a:t>
            </a:r>
            <a:endParaRPr/>
          </a:p>
        </p:txBody>
      </p:sp>
      <p:sp>
        <p:nvSpPr>
          <p:cNvPr id="368" name="Google Shape;368;p45"/>
          <p:cNvSpPr txBox="1"/>
          <p:nvPr>
            <p:ph idx="3" type="body"/>
          </p:nvPr>
        </p:nvSpPr>
        <p:spPr>
          <a:xfrm>
            <a:off x="6165100" y="72845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Decision tree models are often biased toward splits on features having a large number of levels.</a:t>
            </a:r>
            <a:endParaRPr/>
          </a:p>
        </p:txBody>
      </p:sp>
      <p:sp>
        <p:nvSpPr>
          <p:cNvPr id="369" name="Google Shape;369;p45"/>
          <p:cNvSpPr txBox="1"/>
          <p:nvPr>
            <p:ph idx="4" type="body"/>
          </p:nvPr>
        </p:nvSpPr>
        <p:spPr>
          <a:xfrm>
            <a:off x="6165100" y="2202325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Small changes in the training data can result in large changes to decision logic.</a:t>
            </a:r>
            <a:endParaRPr/>
          </a:p>
        </p:txBody>
      </p:sp>
      <p:sp>
        <p:nvSpPr>
          <p:cNvPr id="370" name="Google Shape;370;p45"/>
          <p:cNvSpPr txBox="1"/>
          <p:nvPr>
            <p:ph idx="5" type="body"/>
          </p:nvPr>
        </p:nvSpPr>
        <p:spPr>
          <a:xfrm>
            <a:off x="6165100" y="3675300"/>
            <a:ext cx="26676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Large trees can be difficult to interpret and the decisions they make may seem counter intuitive.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58475" y="51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in Real Life</a:t>
            </a:r>
            <a:endParaRPr/>
          </a:p>
        </p:txBody>
      </p:sp>
      <p:cxnSp>
        <p:nvCxnSpPr>
          <p:cNvPr id="194" name="Google Shape;194;p25"/>
          <p:cNvCxnSpPr>
            <a:stCxn id="195" idx="2"/>
            <a:endCxn id="196" idx="0"/>
          </p:cNvCxnSpPr>
          <p:nvPr/>
        </p:nvCxnSpPr>
        <p:spPr>
          <a:xfrm flipH="1" rot="-5400000">
            <a:off x="50761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7" name="Google Shape;197;p25"/>
          <p:cNvCxnSpPr>
            <a:stCxn id="198" idx="0"/>
            <a:endCxn id="195" idx="2"/>
          </p:cNvCxnSpPr>
          <p:nvPr/>
        </p:nvCxnSpPr>
        <p:spPr>
          <a:xfrm rot="-5400000">
            <a:off x="3305850" y="1084313"/>
            <a:ext cx="7620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9" name="Google Shape;199;p25"/>
          <p:cNvCxnSpPr>
            <a:stCxn id="198" idx="2"/>
            <a:endCxn id="200" idx="0"/>
          </p:cNvCxnSpPr>
          <p:nvPr/>
        </p:nvCxnSpPr>
        <p:spPr>
          <a:xfrm flipH="1" rot="-5400000">
            <a:off x="2843400" y="2751263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>
            <a:stCxn id="202" idx="0"/>
            <a:endCxn id="198" idx="2"/>
          </p:cNvCxnSpPr>
          <p:nvPr/>
        </p:nvCxnSpPr>
        <p:spPr>
          <a:xfrm rot="-5400000">
            <a:off x="1998150" y="2751338"/>
            <a:ext cx="762000" cy="845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03" name="Google Shape;203;p25"/>
          <p:cNvGrpSpPr/>
          <p:nvPr/>
        </p:nvGrpSpPr>
        <p:grpSpPr>
          <a:xfrm>
            <a:off x="3802950" y="1145950"/>
            <a:ext cx="1538100" cy="442513"/>
            <a:chOff x="3802950" y="1145950"/>
            <a:chExt cx="1538100" cy="442513"/>
          </a:xfrm>
        </p:grpSpPr>
        <p:sp>
          <p:nvSpPr>
            <p:cNvPr id="195" name="Google Shape;195;p25"/>
            <p:cNvSpPr txBox="1"/>
            <p:nvPr/>
          </p:nvSpPr>
          <p:spPr>
            <a:xfrm>
              <a:off x="3802950" y="1145963"/>
              <a:ext cx="1538100" cy="442500"/>
            </a:xfrm>
            <a:prstGeom prst="rect">
              <a:avLst/>
            </a:prstGeom>
            <a:solidFill>
              <a:srgbClr val="155B54"/>
            </a:solidFill>
            <a:ln cap="flat" cmpd="sng" w="19050">
              <a:solidFill>
                <a:srgbClr val="155B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Hungry 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802950" y="11459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2032650" y="2350450"/>
            <a:ext cx="1538100" cy="442513"/>
            <a:chOff x="2032650" y="2350450"/>
            <a:chExt cx="1538100" cy="442513"/>
          </a:xfrm>
        </p:grpSpPr>
        <p:sp>
          <p:nvSpPr>
            <p:cNvPr id="198" name="Google Shape;198;p25"/>
            <p:cNvSpPr txBox="1"/>
            <p:nvPr/>
          </p:nvSpPr>
          <p:spPr>
            <a:xfrm>
              <a:off x="20326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Cash &gt; 1000 INR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0326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5573250" y="2350450"/>
            <a:ext cx="1538100" cy="442513"/>
            <a:chOff x="5573250" y="2350450"/>
            <a:chExt cx="1538100" cy="442513"/>
          </a:xfrm>
        </p:grpSpPr>
        <p:sp>
          <p:nvSpPr>
            <p:cNvPr id="196" name="Google Shape;196;p25"/>
            <p:cNvSpPr txBox="1"/>
            <p:nvPr/>
          </p:nvSpPr>
          <p:spPr>
            <a:xfrm>
              <a:off x="5573250" y="2350463"/>
              <a:ext cx="1538100" cy="442500"/>
            </a:xfrm>
            <a:prstGeom prst="rect">
              <a:avLst/>
            </a:prstGeom>
            <a:solidFill>
              <a:srgbClr val="1D7E74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 home &amp; Sleep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73250" y="235045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2877900" y="3555038"/>
            <a:ext cx="1538100" cy="442500"/>
            <a:chOff x="2877900" y="3555038"/>
            <a:chExt cx="1538100" cy="442500"/>
          </a:xfrm>
        </p:grpSpPr>
        <p:sp>
          <p:nvSpPr>
            <p:cNvPr id="200" name="Google Shape;200;p25"/>
            <p:cNvSpPr txBox="1"/>
            <p:nvPr/>
          </p:nvSpPr>
          <p:spPr>
            <a:xfrm>
              <a:off x="28779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Novotel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8779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1187400" y="3555038"/>
            <a:ext cx="1538100" cy="442500"/>
            <a:chOff x="1187400" y="3555038"/>
            <a:chExt cx="1538100" cy="442500"/>
          </a:xfrm>
        </p:grpSpPr>
        <p:sp>
          <p:nvSpPr>
            <p:cNvPr id="202" name="Google Shape;202;p25"/>
            <p:cNvSpPr txBox="1"/>
            <p:nvPr/>
          </p:nvSpPr>
          <p:spPr>
            <a:xfrm>
              <a:off x="1187400" y="3555038"/>
              <a:ext cx="1538100" cy="442500"/>
            </a:xfrm>
            <a:prstGeom prst="rect">
              <a:avLst/>
            </a:prstGeom>
            <a:solidFill>
              <a:srgbClr val="249C90"/>
            </a:solidFill>
            <a:ln cap="flat" cmpd="sng" w="19050">
              <a:solidFill>
                <a:srgbClr val="249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South Kitchen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87400" y="3555100"/>
              <a:ext cx="1538100" cy="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3017925" y="1664375"/>
            <a:ext cx="441000" cy="30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384125" y="1664375"/>
            <a:ext cx="4914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2075450" y="2887600"/>
            <a:ext cx="371100" cy="30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198400" y="2887200"/>
            <a:ext cx="3711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3747975" y="1683213"/>
            <a:ext cx="73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684000" y="3254150"/>
            <a:ext cx="73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652113" y="1683213"/>
            <a:ext cx="73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148400" y="3254138"/>
            <a:ext cx="732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188" y="4110024"/>
            <a:ext cx="1415325" cy="83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750" y="4091675"/>
            <a:ext cx="1209400" cy="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51" y="2255825"/>
            <a:ext cx="1209399" cy="80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650" y="2887199"/>
            <a:ext cx="2120551" cy="14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6423" y="926813"/>
            <a:ext cx="1209400" cy="132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Decision Tree is a simple representation for classifying examples. It is a Supervised Machine Learning where the data is continuously split according to a certain parameter.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Decision Tree Contains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Nodes</a:t>
            </a:r>
            <a:r>
              <a:rPr lang="en"/>
              <a:t> : Test for the value of a certain attribute.</a:t>
            </a:r>
            <a:endParaRPr/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Edges/ Branch</a:t>
            </a:r>
            <a:r>
              <a:rPr lang="en"/>
              <a:t> : Correspond to the outcome of a test and connect to the next node or leaf.</a:t>
            </a:r>
            <a:endParaRPr/>
          </a:p>
          <a:p>
            <a:pPr indent="-330200" lvl="0" marL="7493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Leaf nodes</a:t>
            </a:r>
            <a:r>
              <a:rPr lang="en"/>
              <a:t> : Terminal nodes that predict the outcome (represent class labels or class distribution).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400" y="961599"/>
            <a:ext cx="4802125" cy="38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>
            <p:ph type="title"/>
          </p:nvPr>
        </p:nvSpPr>
        <p:spPr>
          <a:xfrm>
            <a:off x="518900" y="62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Example 2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 Wheter the person is fit or not ?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7544475" y="11351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Root Node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917025" y="1717850"/>
            <a:ext cx="1175400" cy="36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5063125" y="2772675"/>
            <a:ext cx="1265700" cy="7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4279550" y="4259450"/>
            <a:ext cx="1004700" cy="46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5866800" y="4269500"/>
            <a:ext cx="663000" cy="40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28075" y="63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Decision Tree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00" y="11690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Types of Decision Tree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Classification Trees (Yes/No)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Binary recursive partitioning</a:t>
            </a:r>
            <a:r>
              <a:rPr lang="en"/>
              <a:t>. An iterative process to split the data into partitions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Regression Decision Trees (Predicting a Real Value)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partition of the data space into cluster (or dense) regions and empty (or Sparse) regions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Followed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0" y="1981200"/>
            <a:ext cx="56197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