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7" roundtripDataSignature="AMtx7mjdo7FECp685JsX7/4pIVeoAktjN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65"/>
    <p:restoredTop sz="94829"/>
  </p:normalViewPr>
  <p:slideViewPr>
    <p:cSldViewPr snapToGrid="0">
      <p:cViewPr varScale="1">
        <p:scale>
          <a:sx n="152" d="100"/>
          <a:sy n="152" d="100"/>
        </p:scale>
        <p:origin x="2552" y="176"/>
      </p:cViewPr>
      <p:guideLst>
        <p:guide orient="horz" pos="2160"/>
        <p:guide pos="2880"/>
      </p:guideLst>
    </p:cSldViewPr>
  </p:slideViewPr>
  <p:notesTextViewPr>
    <p:cViewPr>
      <p:scale>
        <a:sx n="1" d="1"/>
        <a:sy n="1" d="1"/>
      </p:scale>
      <p:origin x="0" y="-368"/>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AU"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
        <p:cNvGrpSpPr/>
        <p:nvPr/>
      </p:nvGrpSpPr>
      <p:grpSpPr>
        <a:xfrm>
          <a:off x="0" y="0"/>
          <a:ext cx="0" cy="0"/>
          <a:chOff x="0" y="0"/>
          <a:chExt cx="0" cy="0"/>
        </a:xfrm>
      </p:grpSpPr>
      <p:sp>
        <p:nvSpPr>
          <p:cNvPr id="16" name="Google Shape;16;p1:notes"/>
          <p:cNvSpPr txBox="1">
            <a:spLocks noGrp="1"/>
          </p:cNvSpPr>
          <p:nvPr>
            <p:ph type="sldNum" idx="12"/>
          </p:nvPr>
        </p:nvSpPr>
        <p:spPr>
          <a:xfrm>
            <a:off x="6042320" y="9493393"/>
            <a:ext cx="169918" cy="18466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fld id="{00000000-1234-1234-1234-123412341234}" type="slidenum">
              <a:rPr lang="en-AU" sz="1800" b="0" i="0" u="none" strike="noStrike" cap="none">
                <a:solidFill>
                  <a:srgbClr val="000000"/>
                </a:solidFill>
              </a:rPr>
              <a:t>1</a:t>
            </a:fld>
            <a:endParaRPr sz="1800" b="0" i="0" u="none" strike="noStrike" cap="none">
              <a:solidFill>
                <a:srgbClr val="000000"/>
              </a:solidFill>
            </a:endParaRPr>
          </a:p>
        </p:txBody>
      </p:sp>
      <p:sp>
        <p:nvSpPr>
          <p:cNvPr id="17" name="Google Shape;17;p1:notes"/>
          <p:cNvSpPr>
            <a:spLocks noGrp="1" noRot="1" noChangeAspect="1"/>
          </p:cNvSpPr>
          <p:nvPr>
            <p:ph type="sldImg" idx="2"/>
          </p:nvPr>
        </p:nvSpPr>
        <p:spPr>
          <a:xfrm>
            <a:off x="-2319338" y="1265238"/>
            <a:ext cx="11201401" cy="84010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 name="Google Shape;18;p1:notes"/>
          <p:cNvSpPr txBox="1">
            <a:spLocks noGrp="1"/>
          </p:cNvSpPr>
          <p:nvPr>
            <p:ph type="body" idx="1"/>
          </p:nvPr>
        </p:nvSpPr>
        <p:spPr>
          <a:xfrm>
            <a:off x="789535" y="605318"/>
            <a:ext cx="5470797" cy="24622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AU" b="1" dirty="0"/>
              <a:t>Hypothesis: </a:t>
            </a:r>
            <a:r>
              <a:rPr lang="en-AU" sz="1200" b="0" i="1" u="none" strike="noStrike" cap="none" dirty="0">
                <a:solidFill>
                  <a:srgbClr val="000000"/>
                </a:solidFill>
                <a:latin typeface="Arial"/>
                <a:ea typeface="Arial"/>
                <a:cs typeface="Arial"/>
                <a:sym typeface="Arial"/>
              </a:rPr>
              <a:t>Create a Hypothesis with an emphasis on SMART principles. </a:t>
            </a:r>
            <a:r>
              <a:rPr lang="en-AU" sz="1200" b="1" i="1" u="none" strike="noStrike" cap="none" dirty="0">
                <a:solidFill>
                  <a:srgbClr val="000000"/>
                </a:solidFill>
                <a:latin typeface="Arial"/>
                <a:ea typeface="Arial"/>
                <a:cs typeface="Arial"/>
                <a:sym typeface="Arial"/>
              </a:rPr>
              <a:t>(</a:t>
            </a:r>
            <a:r>
              <a:rPr lang="en-AU" sz="1200" b="1" i="1" dirty="0"/>
              <a:t>S – Specific, M – Measurable, A – Achievable, R – Realistic, T – Timebound). </a:t>
            </a:r>
            <a:r>
              <a:rPr lang="en-AU" sz="1200" b="0" i="0" dirty="0"/>
              <a:t>If you cannot do this, you </a:t>
            </a:r>
            <a:r>
              <a:rPr lang="en-AU" sz="1200" b="1" i="0" dirty="0"/>
              <a:t>do not</a:t>
            </a:r>
            <a:r>
              <a:rPr lang="en-AU" sz="1200" b="0" i="0" dirty="0"/>
              <a:t> have a good grasp on the business problem.</a:t>
            </a:r>
            <a:endParaRPr b="1" dirty="0"/>
          </a:p>
          <a:p>
            <a:pPr marL="0" lvl="0" indent="0" algn="l" rtl="0">
              <a:lnSpc>
                <a:spcPct val="100000"/>
              </a:lnSpc>
              <a:spcBef>
                <a:spcPts val="0"/>
              </a:spcBef>
              <a:spcAft>
                <a:spcPts val="0"/>
              </a:spcAft>
              <a:buSzPts val="1400"/>
              <a:buNone/>
            </a:pPr>
            <a:endParaRPr dirty="0"/>
          </a:p>
          <a:p>
            <a:pPr marL="0" marR="0" lvl="0" indent="0" algn="l" rtl="0">
              <a:lnSpc>
                <a:spcPct val="100000"/>
              </a:lnSpc>
              <a:spcBef>
                <a:spcPts val="0"/>
              </a:spcBef>
              <a:spcAft>
                <a:spcPts val="0"/>
              </a:spcAft>
              <a:buClr>
                <a:srgbClr val="000000"/>
              </a:buClr>
              <a:buSzPts val="1400"/>
              <a:buFont typeface="Arial"/>
              <a:buNone/>
            </a:pPr>
            <a:r>
              <a:rPr lang="en-AU" b="1" dirty="0"/>
              <a:t>Context: </a:t>
            </a:r>
            <a:r>
              <a:rPr lang="en-AU" sz="1200" dirty="0"/>
              <a:t>With context, we have </a:t>
            </a:r>
            <a:r>
              <a:rPr lang="en-AU" sz="1200" b="1" u="sng" dirty="0"/>
              <a:t>clearly identified the problem at hand </a:t>
            </a:r>
            <a:r>
              <a:rPr lang="en-AU" sz="1200" dirty="0"/>
              <a:t>and have elucidated on how our initiative may solve this problem, alongside the commercial implications this will have on the business. </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r>
              <a:rPr lang="en-AU" b="1" dirty="0"/>
              <a:t>Criteria for Success</a:t>
            </a:r>
            <a:r>
              <a:rPr lang="en-AU" b="0" dirty="0"/>
              <a:t>: Clearly defining the criteria for success ensures that the scope of your work is clearly defined and understood. Otherwise, if this isn’t defined – your work will never end which will result in mismatched expectations.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Scope of Solution Space: </a:t>
            </a:r>
            <a:r>
              <a:rPr lang="en-AU" b="0" dirty="0"/>
              <a:t>Scoping out the solution space ensures that the business initiative is SPECIFIC for a certain segment or area. This prevents solutions that have been developed being scaled and applied for all other business units that the solution may not be responsible or scalable for.</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Constraints within Solution Space: </a:t>
            </a:r>
            <a:r>
              <a:rPr lang="en-AU" b="0" dirty="0"/>
              <a:t>Looking forward, what are the foreseeable problems we are likely to encounter? Could this be stakeholder resistance? Could this be we don’t have access to the right data? </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Stakeholders to provide key insight: </a:t>
            </a:r>
            <a:r>
              <a:rPr lang="en-AU" b="0" dirty="0"/>
              <a:t>Who are the people I need to speak to, to get the answers I need for my data analysis?</a:t>
            </a:r>
            <a:endParaRPr dirty="0"/>
          </a:p>
          <a:p>
            <a:pPr marL="0" lvl="0" indent="0" algn="l" rtl="0">
              <a:lnSpc>
                <a:spcPct val="100000"/>
              </a:lnSpc>
              <a:spcBef>
                <a:spcPts val="0"/>
              </a:spcBef>
              <a:spcAft>
                <a:spcPts val="0"/>
              </a:spcAft>
              <a:buSzPts val="1400"/>
              <a:buNone/>
            </a:pPr>
            <a:endParaRPr b="0" dirty="0"/>
          </a:p>
          <a:p>
            <a:pPr marL="0" lvl="0" indent="0" algn="l" rtl="0">
              <a:lnSpc>
                <a:spcPct val="100000"/>
              </a:lnSpc>
              <a:spcBef>
                <a:spcPts val="0"/>
              </a:spcBef>
              <a:spcAft>
                <a:spcPts val="0"/>
              </a:spcAft>
              <a:buSzPts val="1400"/>
              <a:buNone/>
            </a:pPr>
            <a:r>
              <a:rPr lang="en-AU" b="1" dirty="0"/>
              <a:t>What key data sources are required</a:t>
            </a:r>
            <a:r>
              <a:rPr lang="en-AU" b="0" dirty="0"/>
              <a:t>?</a:t>
            </a:r>
            <a:endParaRPr dirty="0"/>
          </a:p>
          <a:p>
            <a:pPr marL="0" lvl="0" indent="0" algn="l" rtl="0">
              <a:lnSpc>
                <a:spcPct val="100000"/>
              </a:lnSpc>
              <a:spcBef>
                <a:spcPts val="0"/>
              </a:spcBef>
              <a:spcAft>
                <a:spcPts val="0"/>
              </a:spcAft>
              <a:buSzPts val="1400"/>
              <a:buNone/>
            </a:pPr>
            <a:r>
              <a:rPr lang="en-AU" b="0" dirty="0"/>
              <a:t>Based off my discussions with the key stakeholders – can we clearly list out all the data sources we need so we can make a highly targeted request as opposed to a scatter-gun approach where we ask for a bit of everything?</a:t>
            </a:r>
            <a:endParaRPr dirty="0"/>
          </a:p>
          <a:p>
            <a:pPr marL="0" lvl="0" indent="0" algn="l" rtl="0">
              <a:lnSpc>
                <a:spcPct val="100000"/>
              </a:lnSpc>
              <a:spcBef>
                <a:spcPts val="0"/>
              </a:spcBef>
              <a:spcAft>
                <a:spcPts val="0"/>
              </a:spcAft>
              <a:buSzPts val="1400"/>
              <a:buNone/>
            </a:pPr>
            <a:endParaRPr b="1" dirty="0"/>
          </a:p>
          <a:p>
            <a:pPr marL="0" lvl="0" indent="0" algn="l" rtl="0">
              <a:lnSpc>
                <a:spcPct val="100000"/>
              </a:lnSpc>
              <a:spcBef>
                <a:spcPts val="0"/>
              </a:spcBef>
              <a:spcAft>
                <a:spcPts val="0"/>
              </a:spcAft>
              <a:buSzPts val="1400"/>
              <a:buNone/>
            </a:pPr>
            <a:endParaRPr b="1"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p:nvPr/>
        </p:nvSpPr>
        <p:spPr>
          <a:xfrm>
            <a:off x="8298444" y="37255"/>
            <a:ext cx="670614" cy="12472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Clr>
                <a:srgbClr val="000000"/>
              </a:buClr>
              <a:buSzPts val="816"/>
              <a:buFont typeface="Arial"/>
              <a:buNone/>
            </a:pPr>
            <a:endParaRPr sz="816" b="0" i="0" u="none" strike="noStrike" cap="none">
              <a:solidFill>
                <a:srgbClr val="000000"/>
              </a:solidFill>
              <a:latin typeface="Arial"/>
              <a:ea typeface="Arial"/>
              <a:cs typeface="Arial"/>
              <a:sym typeface="Arial"/>
            </a:endParaRPr>
          </a:p>
        </p:txBody>
      </p:sp>
      <p:sp>
        <p:nvSpPr>
          <p:cNvPr id="11" name="Google Shape;11;p2"/>
          <p:cNvSpPr txBox="1">
            <a:spLocks noGrp="1"/>
          </p:cNvSpPr>
          <p:nvPr>
            <p:ph type="body" idx="1"/>
          </p:nvPr>
        </p:nvSpPr>
        <p:spPr>
          <a:xfrm>
            <a:off x="2343099" y="2570857"/>
            <a:ext cx="4389768" cy="1256112"/>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632" b="0" i="0" u="none" strike="noStrike" cap="none">
                <a:solidFill>
                  <a:schemeClr val="dk1"/>
                </a:solidFill>
                <a:latin typeface="Arial"/>
                <a:ea typeface="Arial"/>
                <a:cs typeface="Arial"/>
                <a:sym typeface="Arial"/>
              </a:defRPr>
            </a:lvl1pPr>
            <a:lvl2pPr marL="914400" marR="0" lvl="1" indent="-358140" algn="l" rtl="0">
              <a:lnSpc>
                <a:spcPct val="100000"/>
              </a:lnSpc>
              <a:spcBef>
                <a:spcPts val="0"/>
              </a:spcBef>
              <a:spcAft>
                <a:spcPts val="0"/>
              </a:spcAft>
              <a:buClr>
                <a:schemeClr val="dk2"/>
              </a:buClr>
              <a:buSzPts val="2040"/>
              <a:buFont typeface="Arial"/>
              <a:buChar char="▪"/>
              <a:defRPr sz="1632" b="0" i="0" u="none" strike="noStrike" cap="none">
                <a:solidFill>
                  <a:schemeClr val="dk1"/>
                </a:solidFill>
                <a:latin typeface="Arial"/>
                <a:ea typeface="Arial"/>
                <a:cs typeface="Arial"/>
                <a:sym typeface="Arial"/>
              </a:defRPr>
            </a:lvl2pPr>
            <a:lvl3pPr marL="1371600" marR="0" lvl="2"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3pPr>
            <a:lvl4pPr marL="1828800" marR="0" lvl="3" indent="-352933" algn="l" rtl="0">
              <a:lnSpc>
                <a:spcPct val="100000"/>
              </a:lnSpc>
              <a:spcBef>
                <a:spcPts val="0"/>
              </a:spcBef>
              <a:spcAft>
                <a:spcPts val="0"/>
              </a:spcAft>
              <a:buClr>
                <a:schemeClr val="dk2"/>
              </a:buClr>
              <a:buSzPts val="1958"/>
              <a:buFont typeface="Arial"/>
              <a:buChar char="▫"/>
              <a:defRPr sz="1632" b="0" i="0" u="none" strike="noStrike" cap="none">
                <a:solidFill>
                  <a:schemeClr val="dk1"/>
                </a:solidFill>
                <a:latin typeface="Arial"/>
                <a:ea typeface="Arial"/>
                <a:cs typeface="Arial"/>
                <a:sym typeface="Arial"/>
              </a:defRPr>
            </a:lvl4pPr>
            <a:lvl5pPr marL="2286000" marR="0" lvl="4"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5pPr>
            <a:lvl6pPr marL="2743200" marR="0" lvl="5"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6pPr>
            <a:lvl7pPr marL="3200400" marR="0" lvl="6" indent="-320801"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7pPr>
            <a:lvl8pPr marL="3657600" marR="0" lvl="7"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8pPr>
            <a:lvl9pPr marL="4114800" marR="0" lvl="8" indent="-320802" algn="l" rtl="0">
              <a:lnSpc>
                <a:spcPct val="100000"/>
              </a:lnSpc>
              <a:spcBef>
                <a:spcPts val="0"/>
              </a:spcBef>
              <a:spcAft>
                <a:spcPts val="0"/>
              </a:spcAft>
              <a:buClr>
                <a:schemeClr val="dk2"/>
              </a:buClr>
              <a:buSzPts val="1452"/>
              <a:buFont typeface="Arial"/>
              <a:buChar char="-"/>
              <a:defRPr sz="1632" b="0" i="0" u="none" strike="noStrike" cap="none">
                <a:solidFill>
                  <a:schemeClr val="dk1"/>
                </a:solidFill>
                <a:latin typeface="Arial"/>
                <a:ea typeface="Arial"/>
                <a:cs typeface="Arial"/>
                <a:sym typeface="Arial"/>
              </a:defRPr>
            </a:lvl9pPr>
          </a:lstStyle>
          <a:p>
            <a:endParaRPr/>
          </a:p>
        </p:txBody>
      </p:sp>
      <p:sp>
        <p:nvSpPr>
          <p:cNvPr id="12" name="Google Shape;12;p2"/>
          <p:cNvSpPr txBox="1">
            <a:spLocks noGrp="1"/>
          </p:cNvSpPr>
          <p:nvPr>
            <p:ph type="title"/>
          </p:nvPr>
        </p:nvSpPr>
        <p:spPr>
          <a:xfrm>
            <a:off x="174945" y="234863"/>
            <a:ext cx="8794113" cy="298327"/>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939"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939" b="1" i="0" u="none" strike="noStrike" cap="none">
                <a:solidFill>
                  <a:schemeClr val="dk2"/>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
        <p:cNvGrpSpPr/>
        <p:nvPr/>
      </p:nvGrpSpPr>
      <p:grpSpPr>
        <a:xfrm>
          <a:off x="0" y="0"/>
          <a:ext cx="0" cy="0"/>
          <a:chOff x="0" y="0"/>
          <a:chExt cx="0" cy="0"/>
        </a:xfrm>
      </p:grpSpPr>
      <p:sp>
        <p:nvSpPr>
          <p:cNvPr id="20" name="Google Shape;20;p1"/>
          <p:cNvSpPr/>
          <p:nvPr/>
        </p:nvSpPr>
        <p:spPr>
          <a:xfrm>
            <a:off x="94890" y="1578154"/>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1" name="Google Shape;21;p1"/>
          <p:cNvSpPr/>
          <p:nvPr/>
        </p:nvSpPr>
        <p:spPr>
          <a:xfrm>
            <a:off x="4587388"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22" name="Google Shape;22;p1"/>
          <p:cNvSpPr/>
          <p:nvPr/>
        </p:nvSpPr>
        <p:spPr>
          <a:xfrm>
            <a:off x="218936"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1</a:t>
            </a:r>
            <a:endParaRPr sz="1428" b="0" i="0" u="none" strike="noStrike" cap="none">
              <a:solidFill>
                <a:schemeClr val="lt1"/>
              </a:solidFill>
              <a:latin typeface="Arial"/>
              <a:ea typeface="Arial"/>
              <a:cs typeface="Arial"/>
              <a:sym typeface="Arial"/>
            </a:endParaRPr>
          </a:p>
        </p:txBody>
      </p:sp>
      <p:sp>
        <p:nvSpPr>
          <p:cNvPr id="23" name="Google Shape;23;p1"/>
          <p:cNvSpPr/>
          <p:nvPr/>
        </p:nvSpPr>
        <p:spPr>
          <a:xfrm>
            <a:off x="4668375" y="1618127"/>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4" name="Google Shape;24;p1"/>
          <p:cNvSpPr/>
          <p:nvPr/>
        </p:nvSpPr>
        <p:spPr>
          <a:xfrm>
            <a:off x="601195"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Context</a:t>
            </a:r>
            <a:endParaRPr sz="1400" b="0" i="0" u="none" strike="noStrike" cap="none" dirty="0">
              <a:solidFill>
                <a:srgbClr val="000000"/>
              </a:solidFill>
              <a:latin typeface="Arial"/>
              <a:ea typeface="Arial"/>
              <a:cs typeface="Arial"/>
              <a:sym typeface="Arial"/>
            </a:endParaRPr>
          </a:p>
        </p:txBody>
      </p:sp>
      <p:sp>
        <p:nvSpPr>
          <p:cNvPr id="25" name="Google Shape;25;p1"/>
          <p:cNvSpPr/>
          <p:nvPr/>
        </p:nvSpPr>
        <p:spPr>
          <a:xfrm>
            <a:off x="5050634" y="165018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Constraints within solution space</a:t>
            </a: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4668375" y="320709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212456" y="3303586"/>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594715" y="3307894"/>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Criteria for success</a:t>
            </a:r>
            <a:endParaRPr sz="1400" b="0" i="0" u="none" strike="noStrike" cap="none" dirty="0">
              <a:solidFill>
                <a:srgbClr val="000000"/>
              </a:solidFill>
              <a:latin typeface="Arial"/>
              <a:ea typeface="Arial"/>
              <a:cs typeface="Arial"/>
              <a:sym typeface="Arial"/>
            </a:endParaRPr>
          </a:p>
        </p:txBody>
      </p:sp>
      <p:sp>
        <p:nvSpPr>
          <p:cNvPr id="29" name="Google Shape;29;p1"/>
          <p:cNvSpPr/>
          <p:nvPr/>
        </p:nvSpPr>
        <p:spPr>
          <a:xfrm>
            <a:off x="5050634" y="3239152"/>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Stakeholders to provide key insight</a:t>
            </a: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218936"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4668375" y="4797685"/>
            <a:ext cx="288315" cy="288315"/>
          </a:xfrm>
          <a:prstGeom prst="rect">
            <a:avLst/>
          </a:prstGeom>
          <a:solidFill>
            <a:srgbClr val="F1A205"/>
          </a:solidFill>
          <a:ln>
            <a:noFill/>
          </a:ln>
        </p:spPr>
        <p:txBody>
          <a:bodyPr spcFirstLastPara="1" wrap="square" lIns="47575" tIns="47575" rIns="47575" bIns="47575"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lt1"/>
                </a:solidFill>
                <a:latin typeface="Arial"/>
                <a:ea typeface="Arial"/>
                <a:cs typeface="Arial"/>
                <a:sym typeface="Arial"/>
              </a:rPr>
              <a:t>6</a:t>
            </a: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Scope of solution space </a:t>
            </a:r>
            <a:endParaRPr sz="1400" b="0" i="0" u="none" strike="noStrike" cap="none" dirty="0">
              <a:solidFill>
                <a:srgbClr val="000000"/>
              </a:solidFill>
              <a:latin typeface="Arial"/>
              <a:ea typeface="Arial"/>
              <a:cs typeface="Arial"/>
              <a:sym typeface="Arial"/>
            </a:endParaRPr>
          </a:p>
        </p:txBody>
      </p:sp>
      <p:sp>
        <p:nvSpPr>
          <p:cNvPr id="33" name="Google Shape;33;p1"/>
          <p:cNvSpPr/>
          <p:nvPr/>
        </p:nvSpPr>
        <p:spPr>
          <a:xfrm>
            <a:off x="5050634" y="48297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a:solidFill>
                  <a:schemeClr val="dk1"/>
                </a:solidFill>
              </a:rPr>
              <a:t>Key</a:t>
            </a:r>
            <a:r>
              <a:rPr lang="en-AU" sz="1428" b="0" i="0" u="none" strike="noStrike" cap="none">
                <a:solidFill>
                  <a:schemeClr val="dk1"/>
                </a:solidFill>
                <a:latin typeface="Arial"/>
                <a:ea typeface="Arial"/>
                <a:cs typeface="Arial"/>
                <a:sym typeface="Arial"/>
              </a:rPr>
              <a:t> data sources </a:t>
            </a:r>
            <a:endParaRPr sz="1400" b="0" i="0" u="none" strike="noStrike" cap="none">
              <a:solidFill>
                <a:srgbClr val="000000"/>
              </a:solidFill>
              <a:latin typeface="Arial"/>
              <a:ea typeface="Arial"/>
              <a:cs typeface="Arial"/>
              <a:sym typeface="Arial"/>
            </a:endParaRPr>
          </a:p>
        </p:txBody>
      </p:sp>
      <p:sp>
        <p:nvSpPr>
          <p:cNvPr id="34" name="Google Shape;34;p1"/>
          <p:cNvSpPr txBox="1"/>
          <p:nvPr/>
        </p:nvSpPr>
        <p:spPr>
          <a:xfrm>
            <a:off x="179932" y="1830422"/>
            <a:ext cx="4119792" cy="131094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00" dirty="0" err="1"/>
              <a:t>ChemCorp</a:t>
            </a:r>
            <a:r>
              <a:rPr lang="en-US" sz="1000" dirty="0"/>
              <a:t> Inc is a leading producer of chemicals having operation and distribution center expansions across 48 states in the US. Due to high market demand and lowered barriers to entry, new start ups started offering optimized delivery channels for chemicals. With the help of machine learning and AI, few companies have started creating new chemicals and existing chemicals with lower production cost. Due to the high completion, </a:t>
            </a:r>
            <a:r>
              <a:rPr lang="en-US" sz="1000" dirty="0" err="1"/>
              <a:t>ChemCorp</a:t>
            </a:r>
            <a:r>
              <a:rPr lang="en-US" sz="1000" dirty="0"/>
              <a:t> lost five long-term potentials customers contributing 10% of sales revenue. Management has expressed concern regarding this issue.</a:t>
            </a:r>
            <a:endParaRPr sz="1000" dirty="0"/>
          </a:p>
        </p:txBody>
      </p:sp>
      <p:sp>
        <p:nvSpPr>
          <p:cNvPr id="35" name="Google Shape;35;p1"/>
          <p:cNvSpPr txBox="1"/>
          <p:nvPr/>
        </p:nvSpPr>
        <p:spPr>
          <a:xfrm>
            <a:off x="89846" y="3543844"/>
            <a:ext cx="4108804" cy="9331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071" i="0" u="none" strike="noStrike" cap="none" dirty="0">
                <a:solidFill>
                  <a:srgbClr val="000000"/>
                </a:solidFill>
                <a:latin typeface="Arial"/>
                <a:ea typeface="Arial"/>
                <a:cs typeface="Arial"/>
                <a:sym typeface="Arial"/>
              </a:rPr>
              <a:t>Retaining potential customers and protect the existing market share</a:t>
            </a:r>
            <a:endParaRPr sz="1071" i="0" u="none" strike="noStrike" cap="none" dirty="0">
              <a:solidFill>
                <a:srgbClr val="000000"/>
              </a:solidFill>
              <a:latin typeface="Arial"/>
              <a:ea typeface="Arial"/>
              <a:cs typeface="Arial"/>
              <a:sym typeface="Arial"/>
            </a:endParaRPr>
          </a:p>
        </p:txBody>
      </p:sp>
      <p:sp>
        <p:nvSpPr>
          <p:cNvPr id="36" name="Google Shape;36;p1"/>
          <p:cNvSpPr txBox="1"/>
          <p:nvPr/>
        </p:nvSpPr>
        <p:spPr>
          <a:xfrm>
            <a:off x="186842" y="5184805"/>
            <a:ext cx="4295263" cy="841526"/>
          </a:xfrm>
          <a:prstGeom prst="rect">
            <a:avLst/>
          </a:prstGeom>
          <a:noFill/>
          <a:ln>
            <a:noFill/>
          </a:ln>
        </p:spPr>
        <p:txBody>
          <a:bodyPr spcFirstLastPara="1" wrap="square" lIns="91425" tIns="45700" rIns="91425" bIns="45700" anchor="t" anchorCtr="0">
            <a:noAutofit/>
          </a:bodyPr>
          <a:lstStyle/>
          <a:p>
            <a:pPr lvl="0"/>
            <a:r>
              <a:rPr lang="en-AU" sz="1071" i="0" u="none" strike="noStrike" cap="none" dirty="0">
                <a:solidFill>
                  <a:srgbClr val="000000"/>
                </a:solidFill>
                <a:latin typeface="Arial"/>
                <a:ea typeface="Arial"/>
                <a:cs typeface="Arial"/>
                <a:sym typeface="Arial"/>
              </a:rPr>
              <a:t>The company has to focus on </a:t>
            </a:r>
            <a:r>
              <a:rPr lang="en-AU" sz="1071" dirty="0"/>
              <a:t>the following segments:</a:t>
            </a:r>
          </a:p>
          <a:p>
            <a:pPr marL="171450" lvl="0" indent="-171450">
              <a:buFont typeface="Arial" panose="020B0604020202020204" pitchFamily="34" charset="0"/>
              <a:buChar char="•"/>
            </a:pPr>
            <a:r>
              <a:rPr lang="en-AU" sz="1071" i="0" u="none" strike="noStrike" cap="none" dirty="0">
                <a:solidFill>
                  <a:srgbClr val="000000"/>
                </a:solidFill>
                <a:latin typeface="Arial"/>
                <a:ea typeface="Arial"/>
                <a:cs typeface="Arial"/>
                <a:sym typeface="Arial"/>
              </a:rPr>
              <a:t>Customer Strategy</a:t>
            </a:r>
          </a:p>
          <a:p>
            <a:pPr marL="171450" lvl="0" indent="-171450">
              <a:buFont typeface="Arial" panose="020B0604020202020204" pitchFamily="34" charset="0"/>
              <a:buChar char="•"/>
            </a:pPr>
            <a:r>
              <a:rPr lang="en-AU" sz="1071" dirty="0"/>
              <a:t>Market Opportunities</a:t>
            </a:r>
          </a:p>
          <a:p>
            <a:pPr marL="171450" lvl="0" indent="-171450">
              <a:buFont typeface="Arial" panose="020B0604020202020204" pitchFamily="34" charset="0"/>
              <a:buChar char="•"/>
            </a:pPr>
            <a:r>
              <a:rPr lang="en-AU" sz="1071" i="0" u="none" strike="noStrike" cap="none" dirty="0">
                <a:solidFill>
                  <a:srgbClr val="000000"/>
                </a:solidFill>
                <a:latin typeface="Arial"/>
                <a:ea typeface="Arial"/>
                <a:cs typeface="Arial"/>
                <a:sym typeface="Arial"/>
              </a:rPr>
              <a:t>Product Divestment</a:t>
            </a:r>
          </a:p>
          <a:p>
            <a:pPr lvl="0"/>
            <a:endParaRPr sz="1400" i="0" u="none" strike="noStrike" cap="none" dirty="0">
              <a:solidFill>
                <a:srgbClr val="000000"/>
              </a:solidFill>
              <a:latin typeface="Arial"/>
              <a:ea typeface="Arial"/>
              <a:cs typeface="Arial"/>
              <a:sym typeface="Arial"/>
            </a:endParaRPr>
          </a:p>
        </p:txBody>
      </p:sp>
      <p:sp>
        <p:nvSpPr>
          <p:cNvPr id="37" name="Google Shape;37;p1"/>
          <p:cNvSpPr txBox="1"/>
          <p:nvPr/>
        </p:nvSpPr>
        <p:spPr>
          <a:xfrm>
            <a:off x="4727349" y="2008252"/>
            <a:ext cx="4324418" cy="1081065"/>
          </a:xfrm>
          <a:prstGeom prst="rect">
            <a:avLst/>
          </a:prstGeom>
          <a:noFill/>
          <a:ln>
            <a:noFill/>
          </a:ln>
        </p:spPr>
        <p:txBody>
          <a:bodyPr spcFirstLastPara="1" wrap="square" lIns="91425" tIns="45700" rIns="91425" bIns="45700" anchor="t" anchorCtr="0">
            <a:noAutofit/>
          </a:bodyPr>
          <a:lstStyle/>
          <a:p>
            <a:pPr marL="171450" marR="0" lvl="0" indent="-171450" algn="l" rtl="0">
              <a:lnSpc>
                <a:spcPct val="100000"/>
              </a:lnSpc>
              <a:spcBef>
                <a:spcPts val="0"/>
              </a:spcBef>
              <a:spcAft>
                <a:spcPts val="0"/>
              </a:spcAft>
              <a:buFont typeface="Arial" panose="020B0604020202020204" pitchFamily="34" charset="0"/>
              <a:buChar char="•"/>
            </a:pPr>
            <a:r>
              <a:rPr lang="en-AU" sz="1070" dirty="0"/>
              <a:t>Getting missing data</a:t>
            </a:r>
          </a:p>
          <a:p>
            <a:pPr marL="171450" marR="0" lvl="0" indent="-171450" algn="l" rtl="0">
              <a:lnSpc>
                <a:spcPct val="100000"/>
              </a:lnSpc>
              <a:spcBef>
                <a:spcPts val="0"/>
              </a:spcBef>
              <a:spcAft>
                <a:spcPts val="0"/>
              </a:spcAft>
              <a:buFont typeface="Arial" panose="020B0604020202020204" pitchFamily="34" charset="0"/>
              <a:buChar char="•"/>
            </a:pPr>
            <a:r>
              <a:rPr lang="en-AU" sz="1070" dirty="0"/>
              <a:t>Stakeholder resistance to get the right data.</a:t>
            </a:r>
          </a:p>
          <a:p>
            <a:pPr marL="171450" marR="0" lvl="0" indent="-171450" algn="l" rtl="0">
              <a:lnSpc>
                <a:spcPct val="100000"/>
              </a:lnSpc>
              <a:spcBef>
                <a:spcPts val="0"/>
              </a:spcBef>
              <a:spcAft>
                <a:spcPts val="0"/>
              </a:spcAft>
              <a:buFont typeface="Arial" panose="020B0604020202020204" pitchFamily="34" charset="0"/>
              <a:buChar char="•"/>
            </a:pPr>
            <a:r>
              <a:rPr lang="en-AU" sz="1070" dirty="0"/>
              <a:t>Don’t have access to the right data</a:t>
            </a:r>
          </a:p>
          <a:p>
            <a:pPr marR="0" lvl="0" algn="l" rtl="0">
              <a:lnSpc>
                <a:spcPct val="100000"/>
              </a:lnSpc>
              <a:spcBef>
                <a:spcPts val="0"/>
              </a:spcBef>
              <a:spcAft>
                <a:spcPts val="0"/>
              </a:spcAft>
            </a:pPr>
            <a:endParaRPr lang="en-AU" sz="1070" dirty="0"/>
          </a:p>
        </p:txBody>
      </p:sp>
      <p:sp>
        <p:nvSpPr>
          <p:cNvPr id="38" name="Google Shape;38;p1"/>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AU" sz="1000" dirty="0"/>
              <a:t>Chemical Sales Data</a:t>
            </a:r>
          </a:p>
          <a:p>
            <a:pPr marL="0" marR="0" lvl="0" indent="0" algn="l" rtl="0">
              <a:lnSpc>
                <a:spcPct val="100000"/>
              </a:lnSpc>
              <a:spcBef>
                <a:spcPts val="0"/>
              </a:spcBef>
              <a:spcAft>
                <a:spcPts val="0"/>
              </a:spcAft>
              <a:buNone/>
            </a:pPr>
            <a:r>
              <a:rPr lang="en-AU" sz="1000" dirty="0"/>
              <a:t>Order data</a:t>
            </a:r>
          </a:p>
          <a:p>
            <a:pPr marL="0" marR="0" lvl="0" indent="0" algn="l" rtl="0">
              <a:lnSpc>
                <a:spcPct val="100000"/>
              </a:lnSpc>
              <a:spcBef>
                <a:spcPts val="0"/>
              </a:spcBef>
              <a:spcAft>
                <a:spcPts val="0"/>
              </a:spcAft>
              <a:buNone/>
            </a:pPr>
            <a:r>
              <a:rPr lang="en-AU" sz="1000" dirty="0"/>
              <a:t>Customer Data</a:t>
            </a:r>
          </a:p>
          <a:p>
            <a:pPr marL="0" marR="0" lvl="0" indent="0" algn="l" rtl="0">
              <a:lnSpc>
                <a:spcPct val="100000"/>
              </a:lnSpc>
              <a:spcBef>
                <a:spcPts val="0"/>
              </a:spcBef>
              <a:spcAft>
                <a:spcPts val="0"/>
              </a:spcAft>
              <a:buNone/>
            </a:pPr>
            <a:r>
              <a:rPr lang="en-AU" sz="1000" dirty="0"/>
              <a:t>Product Inventory data</a:t>
            </a:r>
          </a:p>
        </p:txBody>
      </p:sp>
      <p:sp>
        <p:nvSpPr>
          <p:cNvPr id="39" name="Google Shape;39;p1"/>
          <p:cNvSpPr/>
          <p:nvPr/>
        </p:nvSpPr>
        <p:spPr>
          <a:xfrm>
            <a:off x="6633337" y="652441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0" name="Google Shape;40;p1"/>
          <p:cNvSpPr/>
          <p:nvPr/>
        </p:nvSpPr>
        <p:spPr>
          <a:xfrm>
            <a:off x="7028512" y="651371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D</a:t>
            </a:r>
            <a:endParaRPr sz="1400" b="0" i="0" u="none" strike="noStrike" cap="none">
              <a:solidFill>
                <a:srgbClr val="000000"/>
              </a:solidFill>
              <a:latin typeface="Arial"/>
              <a:ea typeface="Arial"/>
              <a:cs typeface="Arial"/>
              <a:sym typeface="Arial"/>
            </a:endParaRPr>
          </a:p>
        </p:txBody>
      </p:sp>
      <p:sp>
        <p:nvSpPr>
          <p:cNvPr id="41" name="Google Shape;41;p1"/>
          <p:cNvSpPr/>
          <p:nvPr/>
        </p:nvSpPr>
        <p:spPr>
          <a:xfrm>
            <a:off x="7452320"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E</a:t>
            </a:r>
            <a:endParaRPr sz="1400" b="0" i="0" u="none" strike="noStrike" cap="none">
              <a:solidFill>
                <a:srgbClr val="000000"/>
              </a:solidFill>
              <a:latin typeface="Arial"/>
              <a:ea typeface="Arial"/>
              <a:cs typeface="Arial"/>
              <a:sym typeface="Arial"/>
            </a:endParaRPr>
          </a:p>
        </p:txBody>
      </p:sp>
      <p:sp>
        <p:nvSpPr>
          <p:cNvPr id="42" name="Google Shape;42;p1"/>
          <p:cNvSpPr/>
          <p:nvPr/>
        </p:nvSpPr>
        <p:spPr>
          <a:xfrm>
            <a:off x="7846662" y="6508081"/>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I</a:t>
            </a:r>
            <a:endParaRPr sz="1400" b="0" i="0" u="none" strike="noStrike" cap="none">
              <a:solidFill>
                <a:srgbClr val="000000"/>
              </a:solidFill>
              <a:latin typeface="Arial"/>
              <a:ea typeface="Arial"/>
              <a:cs typeface="Arial"/>
              <a:sym typeface="Arial"/>
            </a:endParaRPr>
          </a:p>
        </p:txBody>
      </p:sp>
      <p:sp>
        <p:nvSpPr>
          <p:cNvPr id="43" name="Google Shape;43;p1"/>
          <p:cNvSpPr/>
          <p:nvPr/>
        </p:nvSpPr>
        <p:spPr>
          <a:xfrm>
            <a:off x="8245692" y="6503004"/>
            <a:ext cx="432048" cy="216024"/>
          </a:xfrm>
          <a:prstGeom prst="chevron">
            <a:avLst>
              <a:gd name="adj" fmla="val 50000"/>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P</a:t>
            </a:r>
            <a:endParaRPr sz="1400" b="0" i="0" u="none" strike="noStrike" cap="none">
              <a:solidFill>
                <a:srgbClr val="000000"/>
              </a:solidFill>
              <a:latin typeface="Arial"/>
              <a:ea typeface="Arial"/>
              <a:cs typeface="Arial"/>
              <a:sym typeface="Arial"/>
            </a:endParaRPr>
          </a:p>
        </p:txBody>
      </p:sp>
      <p:sp>
        <p:nvSpPr>
          <p:cNvPr id="44" name="Google Shape;44;p1"/>
          <p:cNvSpPr/>
          <p:nvPr/>
        </p:nvSpPr>
        <p:spPr>
          <a:xfrm>
            <a:off x="8099130" y="707128"/>
            <a:ext cx="432048" cy="205317"/>
          </a:xfrm>
          <a:prstGeom prst="chevron">
            <a:avLst>
              <a:gd name="adj"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AU" sz="1200" b="1" i="0" u="none" strike="noStrike" cap="none">
                <a:solidFill>
                  <a:schemeClr val="lt1"/>
                </a:solidFill>
                <a:latin typeface="Quattrocento Sans"/>
                <a:ea typeface="Quattrocento Sans"/>
                <a:cs typeface="Quattrocento Sans"/>
                <a:sym typeface="Quattrocento Sans"/>
              </a:rPr>
              <a:t>H</a:t>
            </a:r>
            <a:endParaRPr sz="1400" b="0" i="0" u="none" strike="noStrike" cap="none">
              <a:solidFill>
                <a:srgbClr val="000000"/>
              </a:solidFill>
              <a:latin typeface="Arial"/>
              <a:ea typeface="Arial"/>
              <a:cs typeface="Arial"/>
              <a:sym typeface="Arial"/>
            </a:endParaRPr>
          </a:p>
        </p:txBody>
      </p:sp>
      <p:sp>
        <p:nvSpPr>
          <p:cNvPr id="45" name="Google Shape;45;p1"/>
          <p:cNvSpPr/>
          <p:nvPr/>
        </p:nvSpPr>
        <p:spPr>
          <a:xfrm>
            <a:off x="121750" y="116631"/>
            <a:ext cx="7724912" cy="1137079"/>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46" name="Google Shape;46;p1"/>
          <p:cNvSpPr txBox="1">
            <a:spLocks noGrp="1"/>
          </p:cNvSpPr>
          <p:nvPr>
            <p:ph type="title"/>
          </p:nvPr>
        </p:nvSpPr>
        <p:spPr>
          <a:xfrm>
            <a:off x="184140" y="189590"/>
            <a:ext cx="8793596" cy="30777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AU" sz="2000">
                <a:solidFill>
                  <a:srgbClr val="29748D"/>
                </a:solidFill>
                <a:latin typeface="Quattrocento Sans"/>
                <a:ea typeface="Quattrocento Sans"/>
                <a:cs typeface="Quattrocento Sans"/>
                <a:sym typeface="Quattrocento Sans"/>
              </a:rPr>
              <a:t>Problem Statement Worksheet (Hypothesis Formation)</a:t>
            </a:r>
            <a:endParaRPr/>
          </a:p>
        </p:txBody>
      </p:sp>
      <p:sp>
        <p:nvSpPr>
          <p:cNvPr id="47" name="Google Shape;47;p1"/>
          <p:cNvSpPr txBox="1"/>
          <p:nvPr/>
        </p:nvSpPr>
        <p:spPr>
          <a:xfrm>
            <a:off x="4607126" y="3547600"/>
            <a:ext cx="4324418" cy="1081065"/>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1000" b="0" i="0" u="none" strike="noStrike" cap="none" dirty="0">
                <a:solidFill>
                  <a:srgbClr val="000000"/>
                </a:solidFill>
                <a:latin typeface="Arial"/>
                <a:ea typeface="Arial"/>
                <a:cs typeface="Arial"/>
                <a:sym typeface="Arial"/>
              </a:rPr>
              <a:t>CEO</a:t>
            </a:r>
          </a:p>
          <a:p>
            <a:pPr marL="285750" marR="0" lvl="0" indent="-285750" algn="l" rtl="0">
              <a:lnSpc>
                <a:spcPct val="100000"/>
              </a:lnSpc>
              <a:spcBef>
                <a:spcPts val="0"/>
              </a:spcBef>
              <a:spcAft>
                <a:spcPts val="0"/>
              </a:spcAft>
              <a:buFont typeface="Arial" panose="020B0604020202020204" pitchFamily="34" charset="0"/>
              <a:buChar char="•"/>
            </a:pPr>
            <a:r>
              <a:rPr lang="en-US" sz="1000" dirty="0"/>
              <a:t>Chief Sales officer</a:t>
            </a:r>
          </a:p>
          <a:p>
            <a:pPr marR="0" lvl="0" algn="l" rtl="0">
              <a:lnSpc>
                <a:spcPct val="100000"/>
              </a:lnSpc>
              <a:spcBef>
                <a:spcPts val="0"/>
              </a:spcBef>
              <a:spcAft>
                <a:spcPts val="0"/>
              </a:spcAft>
            </a:pPr>
            <a:endParaRPr sz="1000" b="0" i="0" u="none" strike="noStrike" cap="none" dirty="0">
              <a:solidFill>
                <a:srgbClr val="000000"/>
              </a:solidFill>
              <a:latin typeface="Arial"/>
              <a:ea typeface="Arial"/>
              <a:cs typeface="Arial"/>
              <a:sym typeface="Arial"/>
            </a:endParaRPr>
          </a:p>
        </p:txBody>
      </p:sp>
      <p:sp>
        <p:nvSpPr>
          <p:cNvPr id="48" name="Google Shape;48;p1"/>
          <p:cNvSpPr txBox="1"/>
          <p:nvPr/>
        </p:nvSpPr>
        <p:spPr>
          <a:xfrm>
            <a:off x="184140" y="540901"/>
            <a:ext cx="8584648" cy="49244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dirty="0"/>
              <a:t>“How can </a:t>
            </a:r>
            <a:r>
              <a:rPr lang="en-US" dirty="0" err="1"/>
              <a:t>ChemCorp</a:t>
            </a:r>
            <a:r>
              <a:rPr lang="en-US" dirty="0"/>
              <a:t> prevent the loss of future market share through the identification of future growth industries and identification of at least one divestment product in at least one of their industries?</a:t>
            </a:r>
            <a:endParaRPr sz="1400" b="1" i="0" u="none" strike="noStrike" cap="none" dirty="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ynergy_CF_YNR002">
  <a:themeElements>
    <a:clrScheme name="Current">
      <a:dk1>
        <a:srgbClr val="002C46"/>
      </a:dk1>
      <a:lt1>
        <a:srgbClr val="FFFFFF"/>
      </a:lt1>
      <a:dk2>
        <a:srgbClr val="FBC14E"/>
      </a:dk2>
      <a:lt2>
        <a:srgbClr val="879C16"/>
      </a:lt2>
      <a:accent1>
        <a:srgbClr val="99AABE"/>
      </a:accent1>
      <a:accent2>
        <a:srgbClr val="406085"/>
      </a:accent2>
      <a:accent3>
        <a:srgbClr val="002C46"/>
      </a:accent3>
      <a:accent4>
        <a:srgbClr val="FBC14E"/>
      </a:accent4>
      <a:accent5>
        <a:srgbClr val="379BBD"/>
      </a:accent5>
      <a:accent6>
        <a:srgbClr val="808080"/>
      </a:accent6>
      <a:hlink>
        <a:srgbClr val="002C46"/>
      </a:hlink>
      <a:folHlink>
        <a:srgbClr val="FBC14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2929</TotalTime>
  <Words>519</Words>
  <Application>Microsoft Macintosh PowerPoint</Application>
  <PresentationFormat>On-screen Show (4:3)</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Quattrocento Sans</vt:lpstr>
      <vt:lpstr>Synergy_CF_YNR002</vt:lpstr>
      <vt:lpstr>Problem Statement Worksheet (Hypothesis 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Christopher H</dc:creator>
  <cp:lastModifiedBy>prasanti mishra</cp:lastModifiedBy>
  <cp:revision>4</cp:revision>
  <dcterms:modified xsi:type="dcterms:W3CDTF">2025-02-08T08:19:33Z</dcterms:modified>
</cp:coreProperties>
</file>