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650" r:id="rId6"/>
    <p:sldId id="265" r:id="rId7"/>
    <p:sldId id="651" r:id="rId8"/>
    <p:sldId id="652" r:id="rId9"/>
    <p:sldId id="654" r:id="rId10"/>
    <p:sldId id="264" r:id="rId11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13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79AD7-C459-449E-99EB-870446970063}" v="15" dt="2022-04-25T12:04:29.726"/>
  </p1510:revLst>
</p1510:revInfo>
</file>

<file path=ppt/tableStyles.xml><?xml version="1.0" encoding="utf-8"?>
<a:tblStyleLst xmlns:a="http://schemas.openxmlformats.org/drawingml/2006/main" def="{2BC88CA9-76CE-4108-B98E-B5EB5660A6E3}">
  <a:tblStyle styleId="{2BC88CA9-76CE-4108-B98E-B5EB5660A6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474310-31D6-4A84-817D-1CA8209C30E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99011" y="6091034"/>
            <a:ext cx="77543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0910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77115" y="1322284"/>
            <a:ext cx="4291145" cy="421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skillsboost.google/course_templates/267" TargetMode="External"/><Relationship Id="rId2" Type="http://schemas.openxmlformats.org/officeDocument/2006/relationships/hyperlink" Target="https://www.cloudskillsboost.google/course_templates/2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skillsboost.google/course_templates/27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google-cloud-gcp-professional-data-engineer-certific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google-cloud-gcp-professional-data-engineer-certific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google-cloud-gcp-professional-data-engineer-certific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8" y="14069"/>
            <a:ext cx="121779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671091" y="3533109"/>
            <a:ext cx="4797045" cy="47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Decemb</a:t>
            </a:r>
            <a:r>
              <a:rPr lang="en-US" sz="2000">
                <a:solidFill>
                  <a:srgbClr val="3F3F3F"/>
                </a:solidFill>
              </a:rPr>
              <a:t>er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2000">
                <a:solidFill>
                  <a:srgbClr val="3F3F3F"/>
                </a:solidFill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387549" y="2160108"/>
            <a:ext cx="5617382" cy="13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600" b="1" dirty="0">
                <a:solidFill>
                  <a:srgbClr val="3F3F3F"/>
                </a:solidFill>
              </a:rPr>
              <a:t>GCP Data Engineer - Training Plan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7114413" y="3465493"/>
            <a:ext cx="4591812" cy="0"/>
            <a:chOff x="453126" y="935259"/>
            <a:chExt cx="4591812" cy="0"/>
          </a:xfrm>
        </p:grpSpPr>
        <p:cxnSp>
          <p:nvCxnSpPr>
            <p:cNvPr id="91" name="Google Shape;91;p13"/>
            <p:cNvCxnSpPr/>
            <p:nvPr/>
          </p:nvCxnSpPr>
          <p:spPr>
            <a:xfrm>
              <a:off x="857250" y="935259"/>
              <a:ext cx="4187688" cy="0"/>
            </a:xfrm>
            <a:prstGeom prst="straightConnector1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453126" y="935259"/>
              <a:ext cx="489849" cy="0"/>
            </a:xfrm>
            <a:prstGeom prst="straightConnector1">
              <a:avLst/>
            </a:prstGeom>
            <a:noFill/>
            <a:ln w="762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10172700" y="6310842"/>
            <a:ext cx="1533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www.stgit.com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38759" y="6354904"/>
            <a:ext cx="21463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STG Proprietary &amp;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1EB5C-2405-4987-8436-F0C867556D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F927E33C-B3B7-4A5A-88FD-16E662B44976}"/>
              </a:ext>
            </a:extLst>
          </p:cNvPr>
          <p:cNvSpPr txBox="1">
            <a:spLocks/>
          </p:cNvSpPr>
          <p:nvPr/>
        </p:nvSpPr>
        <p:spPr bwMode="auto">
          <a:xfrm>
            <a:off x="303349" y="209565"/>
            <a:ext cx="6837514" cy="5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spcBef>
                <a:spcPct val="20000"/>
              </a:spcBef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Fundamentals of GCP</a:t>
            </a:r>
          </a:p>
        </p:txBody>
      </p:sp>
      <p:sp>
        <p:nvSpPr>
          <p:cNvPr id="4" name="Footer Placeholder 47">
            <a:extLst>
              <a:ext uri="{FF2B5EF4-FFF2-40B4-BE49-F238E27FC236}">
                <a16:creationId xmlns:a16="http://schemas.microsoft.com/office/drawing/2014/main" id="{65434081-251A-41B4-AA12-B510CC4C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011" y="6091034"/>
            <a:ext cx="7754389" cy="365125"/>
          </a:xfrm>
        </p:spPr>
        <p:txBody>
          <a:bodyPr/>
          <a:lstStyle/>
          <a:p>
            <a:pPr algn="l"/>
            <a:r>
              <a:rPr lang="en-GB" dirty="0"/>
              <a:t>www.stgit.com</a:t>
            </a:r>
          </a:p>
        </p:txBody>
      </p:sp>
      <p:sp>
        <p:nvSpPr>
          <p:cNvPr id="5" name="Slide Number Placeholder 48">
            <a:extLst>
              <a:ext uri="{FF2B5EF4-FFF2-40B4-BE49-F238E27FC236}">
                <a16:creationId xmlns:a16="http://schemas.microsoft.com/office/drawing/2014/main" id="{CD04CB91-E944-4C50-AF75-D655803609FD}"/>
              </a:ext>
            </a:extLst>
          </p:cNvPr>
          <p:cNvSpPr txBox="1">
            <a:spLocks/>
          </p:cNvSpPr>
          <p:nvPr/>
        </p:nvSpPr>
        <p:spPr>
          <a:xfrm>
            <a:off x="8610600" y="60910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EE0C3E5-221F-45DD-B8C0-EB677BEDE847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964280-69E4-4D45-90A2-FE1C1FCD9059}"/>
              </a:ext>
            </a:extLst>
          </p:cNvPr>
          <p:cNvGrpSpPr/>
          <p:nvPr/>
        </p:nvGrpSpPr>
        <p:grpSpPr>
          <a:xfrm>
            <a:off x="399011" y="788612"/>
            <a:ext cx="1409964" cy="0"/>
            <a:chOff x="453126" y="935259"/>
            <a:chExt cx="1409964" cy="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FFCE77-9516-42A1-9927-6B23EAB85470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" y="935259"/>
              <a:ext cx="1005840" cy="0"/>
            </a:xfrm>
            <a:prstGeom prst="line">
              <a:avLst/>
            </a:prstGeom>
            <a:ln w="12700">
              <a:solidFill>
                <a:srgbClr val="3130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5F5ADD-9DC8-4137-A100-111A825565EB}"/>
                </a:ext>
              </a:extLst>
            </p:cNvPr>
            <p:cNvCxnSpPr>
              <a:cxnSpLocks/>
            </p:cNvCxnSpPr>
            <p:nvPr/>
          </p:nvCxnSpPr>
          <p:spPr>
            <a:xfrm>
              <a:off x="453126" y="935259"/>
              <a:ext cx="457200" cy="0"/>
            </a:xfrm>
            <a:prstGeom prst="line">
              <a:avLst/>
            </a:prstGeom>
            <a:ln w="76200">
              <a:solidFill>
                <a:srgbClr val="3130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A35AEC5-2C48-275E-4632-B5EB5ED6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24443"/>
              </p:ext>
            </p:extLst>
          </p:nvPr>
        </p:nvGraphicFramePr>
        <p:xfrm>
          <a:off x="482600" y="1304336"/>
          <a:ext cx="9855180" cy="1483360"/>
        </p:xfrm>
        <a:graphic>
          <a:graphicData uri="http://schemas.openxmlformats.org/drawingml/2006/table">
            <a:tbl>
              <a:tblPr firstRow="1" bandRow="1">
                <a:tableStyleId>{EA474310-31D6-4A84-817D-1CA8209C30E6}</a:tableStyleId>
              </a:tblPr>
              <a:tblGrid>
                <a:gridCol w="604078">
                  <a:extLst>
                    <a:ext uri="{9D8B030D-6E8A-4147-A177-3AD203B41FA5}">
                      <a16:colId xmlns:a16="http://schemas.microsoft.com/office/drawing/2014/main" val="4099179495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2434187231"/>
                    </a:ext>
                  </a:extLst>
                </a:gridCol>
                <a:gridCol w="5475342">
                  <a:extLst>
                    <a:ext uri="{9D8B030D-6E8A-4147-A177-3AD203B41FA5}">
                      <a16:colId xmlns:a16="http://schemas.microsoft.com/office/drawing/2014/main" val="2490554478"/>
                    </a:ext>
                  </a:extLst>
                </a:gridCol>
                <a:gridCol w="2463795">
                  <a:extLst>
                    <a:ext uri="{9D8B030D-6E8A-4147-A177-3AD203B41FA5}">
                      <a16:colId xmlns:a16="http://schemas.microsoft.com/office/drawing/2014/main" val="229762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Study Material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3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Introduction to Digital Transformation with Google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202124"/>
                          </a:solidFill>
                          <a:effectLst/>
                          <a:hlinkClick r:id="rId2"/>
                        </a:rPr>
                        <a:t>Begin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0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Innovating with Data and Google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202124"/>
                          </a:solidFill>
                          <a:effectLst/>
                          <a:hlinkClick r:id="rId3"/>
                        </a:rPr>
                        <a:t>Begin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5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Understanding Google Cloud Security and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hlinkClick r:id="rId4"/>
                        </a:rPr>
                        <a:t>Begin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48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8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1EB5C-2405-4987-8436-F0C867556D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F927E33C-B3B7-4A5A-88FD-16E662B44976}"/>
              </a:ext>
            </a:extLst>
          </p:cNvPr>
          <p:cNvSpPr txBox="1">
            <a:spLocks/>
          </p:cNvSpPr>
          <p:nvPr/>
        </p:nvSpPr>
        <p:spPr bwMode="auto">
          <a:xfrm>
            <a:off x="303349" y="209565"/>
            <a:ext cx="11226042" cy="5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spcBef>
                <a:spcPct val="20000"/>
              </a:spcBef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Data Engineer Essentials -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Building a Data Warehouse</a:t>
            </a:r>
          </a:p>
        </p:txBody>
      </p:sp>
      <p:sp>
        <p:nvSpPr>
          <p:cNvPr id="4" name="Footer Placeholder 47">
            <a:extLst>
              <a:ext uri="{FF2B5EF4-FFF2-40B4-BE49-F238E27FC236}">
                <a16:creationId xmlns:a16="http://schemas.microsoft.com/office/drawing/2014/main" id="{65434081-251A-41B4-AA12-B510CC4C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011" y="6091034"/>
            <a:ext cx="7754389" cy="365125"/>
          </a:xfrm>
        </p:spPr>
        <p:txBody>
          <a:bodyPr/>
          <a:lstStyle/>
          <a:p>
            <a:pPr algn="l"/>
            <a:r>
              <a:rPr lang="en-GB" dirty="0"/>
              <a:t>www.stgit.com</a:t>
            </a:r>
          </a:p>
        </p:txBody>
      </p:sp>
      <p:sp>
        <p:nvSpPr>
          <p:cNvPr id="5" name="Slide Number Placeholder 48">
            <a:extLst>
              <a:ext uri="{FF2B5EF4-FFF2-40B4-BE49-F238E27FC236}">
                <a16:creationId xmlns:a16="http://schemas.microsoft.com/office/drawing/2014/main" id="{CD04CB91-E944-4C50-AF75-D655803609FD}"/>
              </a:ext>
            </a:extLst>
          </p:cNvPr>
          <p:cNvSpPr txBox="1">
            <a:spLocks/>
          </p:cNvSpPr>
          <p:nvPr/>
        </p:nvSpPr>
        <p:spPr>
          <a:xfrm>
            <a:off x="8610600" y="60910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EE0C3E5-221F-45DD-B8C0-EB677BEDE847}" type="slidenum">
              <a:rPr lang="en-GB" smtClean="0"/>
              <a:pPr/>
              <a:t>3</a:t>
            </a:fld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964280-69E4-4D45-90A2-FE1C1FCD9059}"/>
              </a:ext>
            </a:extLst>
          </p:cNvPr>
          <p:cNvGrpSpPr/>
          <p:nvPr/>
        </p:nvGrpSpPr>
        <p:grpSpPr>
          <a:xfrm>
            <a:off x="399011" y="788612"/>
            <a:ext cx="1409964" cy="0"/>
            <a:chOff x="453126" y="935259"/>
            <a:chExt cx="1409964" cy="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FFCE77-9516-42A1-9927-6B23EAB85470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" y="935259"/>
              <a:ext cx="1005840" cy="0"/>
            </a:xfrm>
            <a:prstGeom prst="line">
              <a:avLst/>
            </a:prstGeom>
            <a:ln w="12700">
              <a:solidFill>
                <a:srgbClr val="3130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5F5ADD-9DC8-4137-A100-111A825565EB}"/>
                </a:ext>
              </a:extLst>
            </p:cNvPr>
            <p:cNvCxnSpPr>
              <a:cxnSpLocks/>
            </p:cNvCxnSpPr>
            <p:nvPr/>
          </p:nvCxnSpPr>
          <p:spPr>
            <a:xfrm>
              <a:off x="453126" y="935259"/>
              <a:ext cx="457200" cy="0"/>
            </a:xfrm>
            <a:prstGeom prst="line">
              <a:avLst/>
            </a:prstGeom>
            <a:ln w="76200">
              <a:solidFill>
                <a:srgbClr val="3130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CE6A8587-4232-E92A-3778-BE897315D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78345"/>
              </p:ext>
            </p:extLst>
          </p:nvPr>
        </p:nvGraphicFramePr>
        <p:xfrm>
          <a:off x="482600" y="1304336"/>
          <a:ext cx="9855180" cy="4328160"/>
        </p:xfrm>
        <a:graphic>
          <a:graphicData uri="http://schemas.openxmlformats.org/drawingml/2006/table">
            <a:tbl>
              <a:tblPr firstRow="1" bandRow="1">
                <a:tableStyleId>{EA474310-31D6-4A84-817D-1CA8209C30E6}</a:tableStyleId>
              </a:tblPr>
              <a:tblGrid>
                <a:gridCol w="604078">
                  <a:extLst>
                    <a:ext uri="{9D8B030D-6E8A-4147-A177-3AD203B41FA5}">
                      <a16:colId xmlns:a16="http://schemas.microsoft.com/office/drawing/2014/main" val="4099179495"/>
                    </a:ext>
                  </a:extLst>
                </a:gridCol>
                <a:gridCol w="3114261">
                  <a:extLst>
                    <a:ext uri="{9D8B030D-6E8A-4147-A177-3AD203B41FA5}">
                      <a16:colId xmlns:a16="http://schemas.microsoft.com/office/drawing/2014/main" val="2434187231"/>
                    </a:ext>
                  </a:extLst>
                </a:gridCol>
                <a:gridCol w="3673046">
                  <a:extLst>
                    <a:ext uri="{9D8B030D-6E8A-4147-A177-3AD203B41FA5}">
                      <a16:colId xmlns:a16="http://schemas.microsoft.com/office/drawing/2014/main" val="2490554478"/>
                    </a:ext>
                  </a:extLst>
                </a:gridCol>
                <a:gridCol w="2463795">
                  <a:extLst>
                    <a:ext uri="{9D8B030D-6E8A-4147-A177-3AD203B41FA5}">
                      <a16:colId xmlns:a16="http://schemas.microsoft.com/office/drawing/2014/main" val="229762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Study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3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modern data warehouse</a:t>
                      </a:r>
                    </a:p>
                  </a:txBody>
                  <a:tcPr marL="7620" marR="7620" marT="7620" marB="0" anchor="b"/>
                </a:tc>
                <a:tc rowSpan="10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 Cloud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BigQuery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Course - 4 lectures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BIgQuery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- 6 lectures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Setup &amp; Console Tour - 2 lectures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BigQuery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SQL Query - 8 lectures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with our Dataset and tables – 10 lectures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with Partition table and clustering – 6 lectures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Begin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0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 to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BigQuery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5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Getting started with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BigQuery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48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Loading data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4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Exploring schemas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5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Schema design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6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Nested and repeated fields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2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Optimizing with partitioning and clustering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5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 1: Loading Data into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BigQuery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6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 2: Working with JSON and Array Data in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BigQuery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3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5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1EB5C-2405-4987-8436-F0C867556D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F927E33C-B3B7-4A5A-88FD-16E662B44976}"/>
              </a:ext>
            </a:extLst>
          </p:cNvPr>
          <p:cNvSpPr txBox="1">
            <a:spLocks/>
          </p:cNvSpPr>
          <p:nvPr/>
        </p:nvSpPr>
        <p:spPr bwMode="auto">
          <a:xfrm>
            <a:off x="303349" y="209565"/>
            <a:ext cx="11226042" cy="5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spcBef>
                <a:spcPct val="20000"/>
              </a:spcBef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Data Engineer Essentials -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DataFlow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47">
            <a:extLst>
              <a:ext uri="{FF2B5EF4-FFF2-40B4-BE49-F238E27FC236}">
                <a16:creationId xmlns:a16="http://schemas.microsoft.com/office/drawing/2014/main" id="{65434081-251A-41B4-AA12-B510CC4C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011" y="6091034"/>
            <a:ext cx="7754389" cy="365125"/>
          </a:xfrm>
        </p:spPr>
        <p:txBody>
          <a:bodyPr/>
          <a:lstStyle/>
          <a:p>
            <a:pPr algn="l"/>
            <a:r>
              <a:rPr lang="en-GB" dirty="0"/>
              <a:t>www.stgit.com</a:t>
            </a:r>
          </a:p>
        </p:txBody>
      </p:sp>
      <p:sp>
        <p:nvSpPr>
          <p:cNvPr id="5" name="Slide Number Placeholder 48">
            <a:extLst>
              <a:ext uri="{FF2B5EF4-FFF2-40B4-BE49-F238E27FC236}">
                <a16:creationId xmlns:a16="http://schemas.microsoft.com/office/drawing/2014/main" id="{CD04CB91-E944-4C50-AF75-D655803609FD}"/>
              </a:ext>
            </a:extLst>
          </p:cNvPr>
          <p:cNvSpPr txBox="1">
            <a:spLocks/>
          </p:cNvSpPr>
          <p:nvPr/>
        </p:nvSpPr>
        <p:spPr>
          <a:xfrm>
            <a:off x="8610600" y="60910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EE0C3E5-221F-45DD-B8C0-EB677BEDE847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964280-69E4-4D45-90A2-FE1C1FCD9059}"/>
              </a:ext>
            </a:extLst>
          </p:cNvPr>
          <p:cNvGrpSpPr/>
          <p:nvPr/>
        </p:nvGrpSpPr>
        <p:grpSpPr>
          <a:xfrm>
            <a:off x="399011" y="788612"/>
            <a:ext cx="1409964" cy="0"/>
            <a:chOff x="453126" y="935259"/>
            <a:chExt cx="1409964" cy="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FFCE77-9516-42A1-9927-6B23EAB85470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" y="935259"/>
              <a:ext cx="1005840" cy="0"/>
            </a:xfrm>
            <a:prstGeom prst="line">
              <a:avLst/>
            </a:prstGeom>
            <a:ln w="12700">
              <a:solidFill>
                <a:srgbClr val="3130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5F5ADD-9DC8-4137-A100-111A825565EB}"/>
                </a:ext>
              </a:extLst>
            </p:cNvPr>
            <p:cNvCxnSpPr>
              <a:cxnSpLocks/>
            </p:cNvCxnSpPr>
            <p:nvPr/>
          </p:nvCxnSpPr>
          <p:spPr>
            <a:xfrm>
              <a:off x="453126" y="935259"/>
              <a:ext cx="457200" cy="0"/>
            </a:xfrm>
            <a:prstGeom prst="line">
              <a:avLst/>
            </a:prstGeom>
            <a:ln w="76200">
              <a:solidFill>
                <a:srgbClr val="3130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CE6A8587-4232-E92A-3778-BE897315D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84979"/>
              </p:ext>
            </p:extLst>
          </p:nvPr>
        </p:nvGraphicFramePr>
        <p:xfrm>
          <a:off x="482600" y="1304336"/>
          <a:ext cx="9855180" cy="4328160"/>
        </p:xfrm>
        <a:graphic>
          <a:graphicData uri="http://schemas.openxmlformats.org/drawingml/2006/table">
            <a:tbl>
              <a:tblPr firstRow="1" bandRow="1">
                <a:tableStyleId>{EA474310-31D6-4A84-817D-1CA8209C30E6}</a:tableStyleId>
              </a:tblPr>
              <a:tblGrid>
                <a:gridCol w="604078">
                  <a:extLst>
                    <a:ext uri="{9D8B030D-6E8A-4147-A177-3AD203B41FA5}">
                      <a16:colId xmlns:a16="http://schemas.microsoft.com/office/drawing/2014/main" val="4099179495"/>
                    </a:ext>
                  </a:extLst>
                </a:gridCol>
                <a:gridCol w="3127513">
                  <a:extLst>
                    <a:ext uri="{9D8B030D-6E8A-4147-A177-3AD203B41FA5}">
                      <a16:colId xmlns:a16="http://schemas.microsoft.com/office/drawing/2014/main" val="2434187231"/>
                    </a:ext>
                  </a:extLst>
                </a:gridCol>
                <a:gridCol w="3659794">
                  <a:extLst>
                    <a:ext uri="{9D8B030D-6E8A-4147-A177-3AD203B41FA5}">
                      <a16:colId xmlns:a16="http://schemas.microsoft.com/office/drawing/2014/main" val="2490554478"/>
                    </a:ext>
                  </a:extLst>
                </a:gridCol>
                <a:gridCol w="2463795">
                  <a:extLst>
                    <a:ext uri="{9D8B030D-6E8A-4147-A177-3AD203B41FA5}">
                      <a16:colId xmlns:a16="http://schemas.microsoft.com/office/drawing/2014/main" val="229762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Study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3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to Dataflow</a:t>
                      </a:r>
                    </a:p>
                  </a:txBody>
                  <a:tcPr marL="7620" marR="7620" marT="7620" marB="0" anchor="b"/>
                </a:tc>
                <a:tc rowSpan="10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DataFlow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- 6 lectures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Begin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0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Why customers value Dataflow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5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Dataflow pipelines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48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Aggregating with Group by Key and Combine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4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 inputs and windows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5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Dataflow templates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6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Dataflow SQL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2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7: A Simple Dataflow Pipeline (Java)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5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8: MapReduce in Dataflow (Java)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6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9: Side inputs (Java)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3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36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1EB5C-2405-4987-8436-F0C867556D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F927E33C-B3B7-4A5A-88FD-16E662B44976}"/>
              </a:ext>
            </a:extLst>
          </p:cNvPr>
          <p:cNvSpPr txBox="1">
            <a:spLocks/>
          </p:cNvSpPr>
          <p:nvPr/>
        </p:nvSpPr>
        <p:spPr bwMode="auto">
          <a:xfrm>
            <a:off x="303349" y="209565"/>
            <a:ext cx="11226042" cy="5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spcBef>
                <a:spcPct val="20000"/>
              </a:spcBef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Data Engineer Essentials</a:t>
            </a:r>
          </a:p>
          <a:p>
            <a:endParaRPr lang="en-US" altLang="en-US" dirty="0"/>
          </a:p>
        </p:txBody>
      </p:sp>
      <p:sp>
        <p:nvSpPr>
          <p:cNvPr id="4" name="Footer Placeholder 47">
            <a:extLst>
              <a:ext uri="{FF2B5EF4-FFF2-40B4-BE49-F238E27FC236}">
                <a16:creationId xmlns:a16="http://schemas.microsoft.com/office/drawing/2014/main" id="{65434081-251A-41B4-AA12-B510CC4C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011" y="6091034"/>
            <a:ext cx="7754389" cy="365125"/>
          </a:xfrm>
        </p:spPr>
        <p:txBody>
          <a:bodyPr/>
          <a:lstStyle/>
          <a:p>
            <a:pPr algn="l"/>
            <a:r>
              <a:rPr lang="en-GB" dirty="0"/>
              <a:t>www.stgit.com</a:t>
            </a:r>
          </a:p>
        </p:txBody>
      </p:sp>
      <p:sp>
        <p:nvSpPr>
          <p:cNvPr id="5" name="Slide Number Placeholder 48">
            <a:extLst>
              <a:ext uri="{FF2B5EF4-FFF2-40B4-BE49-F238E27FC236}">
                <a16:creationId xmlns:a16="http://schemas.microsoft.com/office/drawing/2014/main" id="{CD04CB91-E944-4C50-AF75-D655803609FD}"/>
              </a:ext>
            </a:extLst>
          </p:cNvPr>
          <p:cNvSpPr txBox="1">
            <a:spLocks/>
          </p:cNvSpPr>
          <p:nvPr/>
        </p:nvSpPr>
        <p:spPr>
          <a:xfrm>
            <a:off x="8610600" y="60910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EE0C3E5-221F-45DD-B8C0-EB677BEDE847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964280-69E4-4D45-90A2-FE1C1FCD9059}"/>
              </a:ext>
            </a:extLst>
          </p:cNvPr>
          <p:cNvGrpSpPr/>
          <p:nvPr/>
        </p:nvGrpSpPr>
        <p:grpSpPr>
          <a:xfrm>
            <a:off x="399011" y="788612"/>
            <a:ext cx="1409964" cy="0"/>
            <a:chOff x="453126" y="935259"/>
            <a:chExt cx="1409964" cy="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FFCE77-9516-42A1-9927-6B23EAB85470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" y="935259"/>
              <a:ext cx="1005840" cy="0"/>
            </a:xfrm>
            <a:prstGeom prst="line">
              <a:avLst/>
            </a:prstGeom>
            <a:ln w="12700">
              <a:solidFill>
                <a:srgbClr val="3130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5F5ADD-9DC8-4137-A100-111A825565EB}"/>
                </a:ext>
              </a:extLst>
            </p:cNvPr>
            <p:cNvCxnSpPr>
              <a:cxnSpLocks/>
            </p:cNvCxnSpPr>
            <p:nvPr/>
          </p:nvCxnSpPr>
          <p:spPr>
            <a:xfrm>
              <a:off x="453126" y="935259"/>
              <a:ext cx="457200" cy="0"/>
            </a:xfrm>
            <a:prstGeom prst="line">
              <a:avLst/>
            </a:prstGeom>
            <a:ln w="76200">
              <a:solidFill>
                <a:srgbClr val="3130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EB8FF6-3E64-28AC-AC67-76DB39D195F0}"/>
              </a:ext>
            </a:extLst>
          </p:cNvPr>
          <p:cNvSpPr txBox="1"/>
          <p:nvPr/>
        </p:nvSpPr>
        <p:spPr>
          <a:xfrm>
            <a:off x="482600" y="916378"/>
            <a:ext cx="98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Serverless Data Processing with Dataflow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5D42A15B-E08F-099E-EBC7-228157AB7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28591"/>
              </p:ext>
            </p:extLst>
          </p:nvPr>
        </p:nvGraphicFramePr>
        <p:xfrm>
          <a:off x="482600" y="1304336"/>
          <a:ext cx="9855180" cy="1361440"/>
        </p:xfrm>
        <a:graphic>
          <a:graphicData uri="http://schemas.openxmlformats.org/drawingml/2006/table">
            <a:tbl>
              <a:tblPr firstRow="1" bandRow="1">
                <a:tableStyleId>{EA474310-31D6-4A84-817D-1CA8209C30E6}</a:tableStyleId>
              </a:tblPr>
              <a:tblGrid>
                <a:gridCol w="604078">
                  <a:extLst>
                    <a:ext uri="{9D8B030D-6E8A-4147-A177-3AD203B41FA5}">
                      <a16:colId xmlns:a16="http://schemas.microsoft.com/office/drawing/2014/main" val="4099179495"/>
                    </a:ext>
                  </a:extLst>
                </a:gridCol>
                <a:gridCol w="2610679">
                  <a:extLst>
                    <a:ext uri="{9D8B030D-6E8A-4147-A177-3AD203B41FA5}">
                      <a16:colId xmlns:a16="http://schemas.microsoft.com/office/drawing/2014/main" val="2434187231"/>
                    </a:ext>
                  </a:extLst>
                </a:gridCol>
                <a:gridCol w="4176628">
                  <a:extLst>
                    <a:ext uri="{9D8B030D-6E8A-4147-A177-3AD203B41FA5}">
                      <a16:colId xmlns:a16="http://schemas.microsoft.com/office/drawing/2014/main" val="2490554478"/>
                    </a:ext>
                  </a:extLst>
                </a:gridCol>
                <a:gridCol w="2463795">
                  <a:extLst>
                    <a:ext uri="{9D8B030D-6E8A-4147-A177-3AD203B41FA5}">
                      <a16:colId xmlns:a16="http://schemas.microsoft.com/office/drawing/2014/main" val="229762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Study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3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Building a one-to-many Pub/Sub system</a:t>
                      </a: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 Cloud Pub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/Sub -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Begin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0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Stream from Pub/Sub to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BigQuery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by using Dataflow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59839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02716EA1-E02D-20DA-6E5C-170992236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50657"/>
              </p:ext>
            </p:extLst>
          </p:nvPr>
        </p:nvGraphicFramePr>
        <p:xfrm>
          <a:off x="482599" y="3054878"/>
          <a:ext cx="9855180" cy="2870200"/>
        </p:xfrm>
        <a:graphic>
          <a:graphicData uri="http://schemas.openxmlformats.org/drawingml/2006/table">
            <a:tbl>
              <a:tblPr firstRow="1" bandRow="1">
                <a:tableStyleId>{EA474310-31D6-4A84-817D-1CA8209C30E6}</a:tableStyleId>
              </a:tblPr>
              <a:tblGrid>
                <a:gridCol w="604078">
                  <a:extLst>
                    <a:ext uri="{9D8B030D-6E8A-4147-A177-3AD203B41FA5}">
                      <a16:colId xmlns:a16="http://schemas.microsoft.com/office/drawing/2014/main" val="4099179495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val="2434187231"/>
                    </a:ext>
                  </a:extLst>
                </a:gridCol>
                <a:gridCol w="4203133">
                  <a:extLst>
                    <a:ext uri="{9D8B030D-6E8A-4147-A177-3AD203B41FA5}">
                      <a16:colId xmlns:a16="http://schemas.microsoft.com/office/drawing/2014/main" val="2490554478"/>
                    </a:ext>
                  </a:extLst>
                </a:gridCol>
                <a:gridCol w="2463795">
                  <a:extLst>
                    <a:ext uri="{9D8B030D-6E8A-4147-A177-3AD203B41FA5}">
                      <a16:colId xmlns:a16="http://schemas.microsoft.com/office/drawing/2014/main" val="229762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3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 Cloud SQL</a:t>
                      </a:r>
                    </a:p>
                  </a:txBody>
                  <a:tcPr marR="7620" marT="7620" marB="0" anchor="b"/>
                </a:tc>
                <a:tc rowSpan="6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GCP Database Products - 1 lecture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 Cloud SQL - 6 lectures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 Cloud Spanner - 6 lectures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Semi-structure Data storage - NoSQL - 1 lecture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Firestore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DataStore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- 3 lectures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Memorystore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- 2 lectures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Bigtable - 4 lectures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Begin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5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 Cloud Spanner</a:t>
                      </a:r>
                    </a:p>
                  </a:txBody>
                  <a:tcPr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9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Semi-structure Data storage – NoSQL</a:t>
                      </a:r>
                    </a:p>
                  </a:txBody>
                  <a:tcPr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8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Firestore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DataStore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Memorystore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2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Bigtable</a:t>
                      </a:r>
                    </a:p>
                  </a:txBody>
                  <a:tcPr marR="7620" marT="7620" marB="0" anchor="b"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720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245028-C10E-904C-C3C2-EB0BC36CB988}"/>
              </a:ext>
            </a:extLst>
          </p:cNvPr>
          <p:cNvSpPr txBox="1"/>
          <p:nvPr/>
        </p:nvSpPr>
        <p:spPr>
          <a:xfrm>
            <a:off x="422966" y="2685546"/>
            <a:ext cx="98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GCP Database Products</a:t>
            </a:r>
          </a:p>
        </p:txBody>
      </p:sp>
    </p:spTree>
    <p:extLst>
      <p:ext uri="{BB962C8B-B14F-4D97-AF65-F5344CB8AC3E}">
        <p14:creationId xmlns:p14="http://schemas.microsoft.com/office/powerpoint/2010/main" val="420149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1EB5C-2405-4987-8436-F0C867556D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F927E33C-B3B7-4A5A-88FD-16E662B44976}"/>
              </a:ext>
            </a:extLst>
          </p:cNvPr>
          <p:cNvSpPr txBox="1">
            <a:spLocks/>
          </p:cNvSpPr>
          <p:nvPr/>
        </p:nvSpPr>
        <p:spPr bwMode="auto">
          <a:xfrm>
            <a:off x="303349" y="209565"/>
            <a:ext cx="11226042" cy="5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spcBef>
                <a:spcPct val="20000"/>
              </a:spcBef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FSE Essentials - Required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GCP Resources</a:t>
            </a:r>
          </a:p>
        </p:txBody>
      </p:sp>
      <p:sp>
        <p:nvSpPr>
          <p:cNvPr id="4" name="Footer Placeholder 47">
            <a:extLst>
              <a:ext uri="{FF2B5EF4-FFF2-40B4-BE49-F238E27FC236}">
                <a16:creationId xmlns:a16="http://schemas.microsoft.com/office/drawing/2014/main" id="{65434081-251A-41B4-AA12-B510CC4C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011" y="6091034"/>
            <a:ext cx="7754389" cy="365125"/>
          </a:xfrm>
        </p:spPr>
        <p:txBody>
          <a:bodyPr/>
          <a:lstStyle/>
          <a:p>
            <a:pPr algn="l"/>
            <a:r>
              <a:rPr lang="en-GB" dirty="0"/>
              <a:t>www.stgit.com</a:t>
            </a:r>
          </a:p>
        </p:txBody>
      </p:sp>
      <p:sp>
        <p:nvSpPr>
          <p:cNvPr id="5" name="Slide Number Placeholder 48">
            <a:extLst>
              <a:ext uri="{FF2B5EF4-FFF2-40B4-BE49-F238E27FC236}">
                <a16:creationId xmlns:a16="http://schemas.microsoft.com/office/drawing/2014/main" id="{CD04CB91-E944-4C50-AF75-D655803609FD}"/>
              </a:ext>
            </a:extLst>
          </p:cNvPr>
          <p:cNvSpPr txBox="1">
            <a:spLocks/>
          </p:cNvSpPr>
          <p:nvPr/>
        </p:nvSpPr>
        <p:spPr>
          <a:xfrm>
            <a:off x="8610600" y="60910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EE0C3E5-221F-45DD-B8C0-EB677BEDE847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964280-69E4-4D45-90A2-FE1C1FCD9059}"/>
              </a:ext>
            </a:extLst>
          </p:cNvPr>
          <p:cNvGrpSpPr/>
          <p:nvPr/>
        </p:nvGrpSpPr>
        <p:grpSpPr>
          <a:xfrm>
            <a:off x="399011" y="788612"/>
            <a:ext cx="1409964" cy="0"/>
            <a:chOff x="453126" y="935259"/>
            <a:chExt cx="1409964" cy="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FFCE77-9516-42A1-9927-6B23EAB85470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" y="935259"/>
              <a:ext cx="1005840" cy="0"/>
            </a:xfrm>
            <a:prstGeom prst="line">
              <a:avLst/>
            </a:prstGeom>
            <a:ln w="12700">
              <a:solidFill>
                <a:srgbClr val="3130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5F5ADD-9DC8-4137-A100-111A825565EB}"/>
                </a:ext>
              </a:extLst>
            </p:cNvPr>
            <p:cNvCxnSpPr>
              <a:cxnSpLocks/>
            </p:cNvCxnSpPr>
            <p:nvPr/>
          </p:nvCxnSpPr>
          <p:spPr>
            <a:xfrm>
              <a:off x="453126" y="935259"/>
              <a:ext cx="457200" cy="0"/>
            </a:xfrm>
            <a:prstGeom prst="line">
              <a:avLst/>
            </a:prstGeom>
            <a:ln w="76200">
              <a:solidFill>
                <a:srgbClr val="3130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0BCA40-04ED-6655-99B0-B1B1B1920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66969"/>
              </p:ext>
            </p:extLst>
          </p:nvPr>
        </p:nvGraphicFramePr>
        <p:xfrm>
          <a:off x="399011" y="1249811"/>
          <a:ext cx="7114971" cy="1706880"/>
        </p:xfrm>
        <a:graphic>
          <a:graphicData uri="http://schemas.openxmlformats.org/drawingml/2006/table">
            <a:tbl>
              <a:tblPr firstRow="1" firstCol="1" bandRow="1">
                <a:tableStyleId>{2BC88CA9-76CE-4108-B98E-B5EB5660A6E3}</a:tableStyleId>
              </a:tblPr>
              <a:tblGrid>
                <a:gridCol w="470536">
                  <a:extLst>
                    <a:ext uri="{9D8B030D-6E8A-4147-A177-3AD203B41FA5}">
                      <a16:colId xmlns:a16="http://schemas.microsoft.com/office/drawing/2014/main" val="37554059"/>
                    </a:ext>
                  </a:extLst>
                </a:gridCol>
                <a:gridCol w="2284654">
                  <a:extLst>
                    <a:ext uri="{9D8B030D-6E8A-4147-A177-3AD203B41FA5}">
                      <a16:colId xmlns:a16="http://schemas.microsoft.com/office/drawing/2014/main" val="2824601575"/>
                    </a:ext>
                  </a:extLst>
                </a:gridCol>
                <a:gridCol w="3184516">
                  <a:extLst>
                    <a:ext uri="{9D8B030D-6E8A-4147-A177-3AD203B41FA5}">
                      <a16:colId xmlns:a16="http://schemas.microsoft.com/office/drawing/2014/main" val="3714696493"/>
                    </a:ext>
                  </a:extLst>
                </a:gridCol>
                <a:gridCol w="1175265">
                  <a:extLst>
                    <a:ext uri="{9D8B030D-6E8A-4147-A177-3AD203B41FA5}">
                      <a16:colId xmlns:a16="http://schemas.microsoft.com/office/drawing/2014/main" val="1994288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Duration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3767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BigQuery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 Hours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998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DataFlow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Hours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18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Deployment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Pub/Sub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 Hours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1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SQL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 Hours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888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Bigtable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 Hours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29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104 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763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78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>
            <a:spLocks noGrp="1"/>
          </p:cNvSpPr>
          <p:nvPr>
            <p:ph type="ftr" idx="11"/>
          </p:nvPr>
        </p:nvSpPr>
        <p:spPr>
          <a:xfrm>
            <a:off x="399011" y="6091034"/>
            <a:ext cx="77543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www.stgit.com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ldNum" idx="12"/>
          </p:nvPr>
        </p:nvSpPr>
        <p:spPr>
          <a:xfrm>
            <a:off x="8610600" y="60910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" name="Google Shape;102;p14">
            <a:extLst>
              <a:ext uri="{FF2B5EF4-FFF2-40B4-BE49-F238E27FC236}">
                <a16:creationId xmlns:a16="http://schemas.microsoft.com/office/drawing/2014/main" id="{8539A36D-6054-465C-97E4-7BE37E1ABFC4}"/>
              </a:ext>
            </a:extLst>
          </p:cNvPr>
          <p:cNvSpPr txBox="1"/>
          <p:nvPr/>
        </p:nvSpPr>
        <p:spPr>
          <a:xfrm>
            <a:off x="291548" y="150051"/>
            <a:ext cx="11062252" cy="64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3F3F3F"/>
                </a:solidFill>
                <a:latin typeface="+mj-lt"/>
                <a:ea typeface="Arial"/>
                <a:cs typeface="Arial"/>
                <a:sym typeface="Arial"/>
              </a:rPr>
              <a:t>Thanks</a:t>
            </a:r>
            <a:endParaRPr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03;p14">
            <a:extLst>
              <a:ext uri="{FF2B5EF4-FFF2-40B4-BE49-F238E27FC236}">
                <a16:creationId xmlns:a16="http://schemas.microsoft.com/office/drawing/2014/main" id="{32F63692-86DF-4311-8E30-5A016061D2EB}"/>
              </a:ext>
            </a:extLst>
          </p:cNvPr>
          <p:cNvGrpSpPr/>
          <p:nvPr/>
        </p:nvGrpSpPr>
        <p:grpSpPr>
          <a:xfrm>
            <a:off x="399011" y="723625"/>
            <a:ext cx="4685578" cy="0"/>
            <a:chOff x="453126" y="935259"/>
            <a:chExt cx="4685578" cy="0"/>
          </a:xfrm>
        </p:grpSpPr>
        <p:cxnSp>
          <p:nvCxnSpPr>
            <p:cNvPr id="12" name="Google Shape;104;p14">
              <a:extLst>
                <a:ext uri="{FF2B5EF4-FFF2-40B4-BE49-F238E27FC236}">
                  <a16:creationId xmlns:a16="http://schemas.microsoft.com/office/drawing/2014/main" id="{C610E3B9-3080-43EB-BA47-85290D67BEAA}"/>
                </a:ext>
              </a:extLst>
            </p:cNvPr>
            <p:cNvCxnSpPr/>
            <p:nvPr/>
          </p:nvCxnSpPr>
          <p:spPr>
            <a:xfrm>
              <a:off x="857250" y="935259"/>
              <a:ext cx="4281454" cy="0"/>
            </a:xfrm>
            <a:prstGeom prst="straightConnector1">
              <a:avLst/>
            </a:prstGeom>
            <a:noFill/>
            <a:ln w="12700" cap="flat" cmpd="sng">
              <a:solidFill>
                <a:srgbClr val="3130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05;p14">
              <a:extLst>
                <a:ext uri="{FF2B5EF4-FFF2-40B4-BE49-F238E27FC236}">
                  <a16:creationId xmlns:a16="http://schemas.microsoft.com/office/drawing/2014/main" id="{AB7DE160-43CF-4417-973D-8B6552B5D330}"/>
                </a:ext>
              </a:extLst>
            </p:cNvPr>
            <p:cNvCxnSpPr/>
            <p:nvPr/>
          </p:nvCxnSpPr>
          <p:spPr>
            <a:xfrm>
              <a:off x="453126" y="935259"/>
              <a:ext cx="489849" cy="0"/>
            </a:xfrm>
            <a:prstGeom prst="straightConnector1">
              <a:avLst/>
            </a:prstGeom>
            <a:noFill/>
            <a:ln w="76200" cap="flat" cmpd="sng">
              <a:solidFill>
                <a:srgbClr val="3130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6F2BED8934E643A86FC26AA61B765F" ma:contentTypeVersion="5" ma:contentTypeDescription="Create a new document." ma:contentTypeScope="" ma:versionID="e4c03f1cc7fbf0c33534bde1965ac643">
  <xsd:schema xmlns:xsd="http://www.w3.org/2001/XMLSchema" xmlns:xs="http://www.w3.org/2001/XMLSchema" xmlns:p="http://schemas.microsoft.com/office/2006/metadata/properties" xmlns:ns2="34ef5481-7784-4094-ad9a-172c78fc6971" targetNamespace="http://schemas.microsoft.com/office/2006/metadata/properties" ma:root="true" ma:fieldsID="bfe687dfeb9569a209e0cb5c05eb6833" ns2:_="">
    <xsd:import namespace="34ef5481-7784-4094-ad9a-172c78fc6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ef5481-7784-4094-ad9a-172c78fc6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2C3EBB-8A7D-4843-9FA5-6A7A8E7466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ef5481-7784-4094-ad9a-172c78fc6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697847-400B-44F9-85E4-D2CB041EEB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0E221-F5EB-4219-945B-B8BEDE0C72EE}">
  <ds:schemaRefs>
    <ds:schemaRef ds:uri="http://purl.org/dc/dcmitype/"/>
    <ds:schemaRef ds:uri="http://schemas.microsoft.com/office/2006/metadata/properties"/>
    <ds:schemaRef ds:uri="http://www.w3.org/XML/1998/namespace"/>
    <ds:schemaRef ds:uri="34ef5481-7784-4094-ad9a-172c78fc6971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13586</TotalTime>
  <Words>441</Words>
  <Application>Microsoft Office PowerPoint</Application>
  <PresentationFormat>Widescreen</PresentationFormat>
  <Paragraphs>158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Prasath</dc:creator>
  <cp:lastModifiedBy>Ashok Ayyappan</cp:lastModifiedBy>
  <cp:revision>187</cp:revision>
  <cp:lastPrinted>2022-01-28T11:07:28Z</cp:lastPrinted>
  <dcterms:modified xsi:type="dcterms:W3CDTF">2024-02-05T05:02:29Z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0x0101002E6F2BED8934E643A86FC26AA61B765F</vt:lpwstr>
  </property>
</Properties>
</file>