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69" r:id="rId12"/>
    <p:sldId id="268" r:id="rId13"/>
    <p:sldId id="270" r:id="rId14"/>
    <p:sldId id="271" r:id="rId15"/>
    <p:sldId id="272" r:id="rId16"/>
    <p:sldId id="26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E56B535-2784-4347-A842-44CE4F88293D}">
          <p14:sldIdLst>
            <p14:sldId id="256"/>
            <p14:sldId id="257"/>
            <p14:sldId id="258"/>
            <p14:sldId id="259"/>
            <p14:sldId id="260"/>
            <p14:sldId id="262"/>
            <p14:sldId id="263"/>
            <p14:sldId id="264"/>
          </p14:sldIdLst>
        </p14:section>
        <p14:section name="Diagrams" id="{AC7C812D-A5B5-4E57-ABA8-EDA515652FDB}">
          <p14:sldIdLst>
            <p14:sldId id="265"/>
            <p14:sldId id="266"/>
            <p14:sldId id="269"/>
            <p14:sldId id="268"/>
            <p14:sldId id="270"/>
            <p14:sldId id="271"/>
            <p14:sldId id="272"/>
            <p14:sldId id="26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7C65D-588D-4083-9ABA-370B09EA0E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69EA36B-0B5C-4546-B16D-701697FBFD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80547F5-33B7-428C-B539-845C58CC481D}"/>
              </a:ext>
            </a:extLst>
          </p:cNvPr>
          <p:cNvSpPr>
            <a:spLocks noGrp="1"/>
          </p:cNvSpPr>
          <p:nvPr>
            <p:ph type="dt" sz="half" idx="10"/>
          </p:nvPr>
        </p:nvSpPr>
        <p:spPr/>
        <p:txBody>
          <a:bodyPr/>
          <a:lstStyle/>
          <a:p>
            <a:fld id="{EA1F9F0E-FD51-4CD5-990D-F67D08AD25BD}" type="datetimeFigureOut">
              <a:rPr lang="en-US" smtClean="0"/>
              <a:t>4/28/2022</a:t>
            </a:fld>
            <a:endParaRPr lang="en-US"/>
          </a:p>
        </p:txBody>
      </p:sp>
      <p:sp>
        <p:nvSpPr>
          <p:cNvPr id="5" name="Footer Placeholder 4">
            <a:extLst>
              <a:ext uri="{FF2B5EF4-FFF2-40B4-BE49-F238E27FC236}">
                <a16:creationId xmlns:a16="http://schemas.microsoft.com/office/drawing/2014/main" id="{F9628511-E7ED-4B53-A717-B59F9DC2F9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75C4EC-41E9-4CC2-B11D-B61301D56736}"/>
              </a:ext>
            </a:extLst>
          </p:cNvPr>
          <p:cNvSpPr>
            <a:spLocks noGrp="1"/>
          </p:cNvSpPr>
          <p:nvPr>
            <p:ph type="sldNum" sz="quarter" idx="12"/>
          </p:nvPr>
        </p:nvSpPr>
        <p:spPr/>
        <p:txBody>
          <a:bodyPr/>
          <a:lstStyle/>
          <a:p>
            <a:fld id="{512E9070-7FFB-4E8E-B716-248E523E20E8}" type="slidenum">
              <a:rPr lang="en-US" smtClean="0"/>
              <a:t>‹#›</a:t>
            </a:fld>
            <a:endParaRPr lang="en-US"/>
          </a:p>
        </p:txBody>
      </p:sp>
    </p:spTree>
    <p:extLst>
      <p:ext uri="{BB962C8B-B14F-4D97-AF65-F5344CB8AC3E}">
        <p14:creationId xmlns:p14="http://schemas.microsoft.com/office/powerpoint/2010/main" val="2606766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42057-928E-428B-B85C-FFDD58E1639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00E922D-7B20-4133-A1FD-726C418EF5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9EF882-6353-400C-BD80-372174282B5A}"/>
              </a:ext>
            </a:extLst>
          </p:cNvPr>
          <p:cNvSpPr>
            <a:spLocks noGrp="1"/>
          </p:cNvSpPr>
          <p:nvPr>
            <p:ph type="dt" sz="half" idx="10"/>
          </p:nvPr>
        </p:nvSpPr>
        <p:spPr/>
        <p:txBody>
          <a:bodyPr/>
          <a:lstStyle/>
          <a:p>
            <a:fld id="{EA1F9F0E-FD51-4CD5-990D-F67D08AD25BD}" type="datetimeFigureOut">
              <a:rPr lang="en-US" smtClean="0"/>
              <a:t>4/28/2022</a:t>
            </a:fld>
            <a:endParaRPr lang="en-US"/>
          </a:p>
        </p:txBody>
      </p:sp>
      <p:sp>
        <p:nvSpPr>
          <p:cNvPr id="5" name="Footer Placeholder 4">
            <a:extLst>
              <a:ext uri="{FF2B5EF4-FFF2-40B4-BE49-F238E27FC236}">
                <a16:creationId xmlns:a16="http://schemas.microsoft.com/office/drawing/2014/main" id="{9D0E192D-1733-4FD6-8FF2-F16384FEDC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254AA7-4F63-4832-98AE-C64F40B6DA9A}"/>
              </a:ext>
            </a:extLst>
          </p:cNvPr>
          <p:cNvSpPr>
            <a:spLocks noGrp="1"/>
          </p:cNvSpPr>
          <p:nvPr>
            <p:ph type="sldNum" sz="quarter" idx="12"/>
          </p:nvPr>
        </p:nvSpPr>
        <p:spPr/>
        <p:txBody>
          <a:bodyPr/>
          <a:lstStyle/>
          <a:p>
            <a:fld id="{512E9070-7FFB-4E8E-B716-248E523E20E8}" type="slidenum">
              <a:rPr lang="en-US" smtClean="0"/>
              <a:t>‹#›</a:t>
            </a:fld>
            <a:endParaRPr lang="en-US"/>
          </a:p>
        </p:txBody>
      </p:sp>
    </p:spTree>
    <p:extLst>
      <p:ext uri="{BB962C8B-B14F-4D97-AF65-F5344CB8AC3E}">
        <p14:creationId xmlns:p14="http://schemas.microsoft.com/office/powerpoint/2010/main" val="4187087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9572E7-5F9D-46E7-AC78-E149D48FF12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E5C519-AF81-422B-8AE0-D5BD8641BB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875834-0BC0-4DBC-9347-BE785F906FB4}"/>
              </a:ext>
            </a:extLst>
          </p:cNvPr>
          <p:cNvSpPr>
            <a:spLocks noGrp="1"/>
          </p:cNvSpPr>
          <p:nvPr>
            <p:ph type="dt" sz="half" idx="10"/>
          </p:nvPr>
        </p:nvSpPr>
        <p:spPr/>
        <p:txBody>
          <a:bodyPr/>
          <a:lstStyle/>
          <a:p>
            <a:fld id="{EA1F9F0E-FD51-4CD5-990D-F67D08AD25BD}" type="datetimeFigureOut">
              <a:rPr lang="en-US" smtClean="0"/>
              <a:t>4/28/2022</a:t>
            </a:fld>
            <a:endParaRPr lang="en-US"/>
          </a:p>
        </p:txBody>
      </p:sp>
      <p:sp>
        <p:nvSpPr>
          <p:cNvPr id="5" name="Footer Placeholder 4">
            <a:extLst>
              <a:ext uri="{FF2B5EF4-FFF2-40B4-BE49-F238E27FC236}">
                <a16:creationId xmlns:a16="http://schemas.microsoft.com/office/drawing/2014/main" id="{236970AB-51B4-4126-A901-FF8E69DEF0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E6644E-62E6-4ED0-BCEB-2787F132E80A}"/>
              </a:ext>
            </a:extLst>
          </p:cNvPr>
          <p:cNvSpPr>
            <a:spLocks noGrp="1"/>
          </p:cNvSpPr>
          <p:nvPr>
            <p:ph type="sldNum" sz="quarter" idx="12"/>
          </p:nvPr>
        </p:nvSpPr>
        <p:spPr/>
        <p:txBody>
          <a:bodyPr/>
          <a:lstStyle/>
          <a:p>
            <a:fld id="{512E9070-7FFB-4E8E-B716-248E523E20E8}" type="slidenum">
              <a:rPr lang="en-US" smtClean="0"/>
              <a:t>‹#›</a:t>
            </a:fld>
            <a:endParaRPr lang="en-US"/>
          </a:p>
        </p:txBody>
      </p:sp>
    </p:spTree>
    <p:extLst>
      <p:ext uri="{BB962C8B-B14F-4D97-AF65-F5344CB8AC3E}">
        <p14:creationId xmlns:p14="http://schemas.microsoft.com/office/powerpoint/2010/main" val="2399064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3CC25-C902-434C-8ED5-5150FC443C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41C71F-5799-4926-8EEC-4312ADA74F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163EAD-D5B0-4FA6-97F0-5FDFA93757CC}"/>
              </a:ext>
            </a:extLst>
          </p:cNvPr>
          <p:cNvSpPr>
            <a:spLocks noGrp="1"/>
          </p:cNvSpPr>
          <p:nvPr>
            <p:ph type="dt" sz="half" idx="10"/>
          </p:nvPr>
        </p:nvSpPr>
        <p:spPr/>
        <p:txBody>
          <a:bodyPr/>
          <a:lstStyle/>
          <a:p>
            <a:fld id="{EA1F9F0E-FD51-4CD5-990D-F67D08AD25BD}" type="datetimeFigureOut">
              <a:rPr lang="en-US" smtClean="0"/>
              <a:t>4/28/2022</a:t>
            </a:fld>
            <a:endParaRPr lang="en-US"/>
          </a:p>
        </p:txBody>
      </p:sp>
      <p:sp>
        <p:nvSpPr>
          <p:cNvPr id="5" name="Footer Placeholder 4">
            <a:extLst>
              <a:ext uri="{FF2B5EF4-FFF2-40B4-BE49-F238E27FC236}">
                <a16:creationId xmlns:a16="http://schemas.microsoft.com/office/drawing/2014/main" id="{E6076770-8AA1-411B-AF53-285B68D396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0A7807-8BB7-4D3F-AAD1-64926AB08A76}"/>
              </a:ext>
            </a:extLst>
          </p:cNvPr>
          <p:cNvSpPr>
            <a:spLocks noGrp="1"/>
          </p:cNvSpPr>
          <p:nvPr>
            <p:ph type="sldNum" sz="quarter" idx="12"/>
          </p:nvPr>
        </p:nvSpPr>
        <p:spPr/>
        <p:txBody>
          <a:bodyPr/>
          <a:lstStyle/>
          <a:p>
            <a:fld id="{512E9070-7FFB-4E8E-B716-248E523E20E8}" type="slidenum">
              <a:rPr lang="en-US" smtClean="0"/>
              <a:t>‹#›</a:t>
            </a:fld>
            <a:endParaRPr lang="en-US"/>
          </a:p>
        </p:txBody>
      </p:sp>
    </p:spTree>
    <p:extLst>
      <p:ext uri="{BB962C8B-B14F-4D97-AF65-F5344CB8AC3E}">
        <p14:creationId xmlns:p14="http://schemas.microsoft.com/office/powerpoint/2010/main" val="3532842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5C22C-25DD-4327-87CF-12DB69C325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7B054E0-B64F-4FC0-9F75-033727750F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CAFB67-2D11-4E29-94B2-67EBC9607680}"/>
              </a:ext>
            </a:extLst>
          </p:cNvPr>
          <p:cNvSpPr>
            <a:spLocks noGrp="1"/>
          </p:cNvSpPr>
          <p:nvPr>
            <p:ph type="dt" sz="half" idx="10"/>
          </p:nvPr>
        </p:nvSpPr>
        <p:spPr/>
        <p:txBody>
          <a:bodyPr/>
          <a:lstStyle/>
          <a:p>
            <a:fld id="{EA1F9F0E-FD51-4CD5-990D-F67D08AD25BD}" type="datetimeFigureOut">
              <a:rPr lang="en-US" smtClean="0"/>
              <a:t>4/28/2022</a:t>
            </a:fld>
            <a:endParaRPr lang="en-US"/>
          </a:p>
        </p:txBody>
      </p:sp>
      <p:sp>
        <p:nvSpPr>
          <p:cNvPr id="5" name="Footer Placeholder 4">
            <a:extLst>
              <a:ext uri="{FF2B5EF4-FFF2-40B4-BE49-F238E27FC236}">
                <a16:creationId xmlns:a16="http://schemas.microsoft.com/office/drawing/2014/main" id="{DBBAD5F0-DAA9-4989-B9FD-1258EDB137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498A99-3211-49B7-A68F-E489F10EF126}"/>
              </a:ext>
            </a:extLst>
          </p:cNvPr>
          <p:cNvSpPr>
            <a:spLocks noGrp="1"/>
          </p:cNvSpPr>
          <p:nvPr>
            <p:ph type="sldNum" sz="quarter" idx="12"/>
          </p:nvPr>
        </p:nvSpPr>
        <p:spPr/>
        <p:txBody>
          <a:bodyPr/>
          <a:lstStyle/>
          <a:p>
            <a:fld id="{512E9070-7FFB-4E8E-B716-248E523E20E8}" type="slidenum">
              <a:rPr lang="en-US" smtClean="0"/>
              <a:t>‹#›</a:t>
            </a:fld>
            <a:endParaRPr lang="en-US"/>
          </a:p>
        </p:txBody>
      </p:sp>
    </p:spTree>
    <p:extLst>
      <p:ext uri="{BB962C8B-B14F-4D97-AF65-F5344CB8AC3E}">
        <p14:creationId xmlns:p14="http://schemas.microsoft.com/office/powerpoint/2010/main" val="2478934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07D33-C378-4F6E-A2A4-3550E5BEDC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1FAE5C-802A-4943-99DF-5FBF1A088E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329CA8-AA14-4D0F-B7DC-E94BA08D3B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C926497-8631-48DA-8875-65D4E8C17FAF}"/>
              </a:ext>
            </a:extLst>
          </p:cNvPr>
          <p:cNvSpPr>
            <a:spLocks noGrp="1"/>
          </p:cNvSpPr>
          <p:nvPr>
            <p:ph type="dt" sz="half" idx="10"/>
          </p:nvPr>
        </p:nvSpPr>
        <p:spPr/>
        <p:txBody>
          <a:bodyPr/>
          <a:lstStyle/>
          <a:p>
            <a:fld id="{EA1F9F0E-FD51-4CD5-990D-F67D08AD25BD}" type="datetimeFigureOut">
              <a:rPr lang="en-US" smtClean="0"/>
              <a:t>4/28/2022</a:t>
            </a:fld>
            <a:endParaRPr lang="en-US"/>
          </a:p>
        </p:txBody>
      </p:sp>
      <p:sp>
        <p:nvSpPr>
          <p:cNvPr id="6" name="Footer Placeholder 5">
            <a:extLst>
              <a:ext uri="{FF2B5EF4-FFF2-40B4-BE49-F238E27FC236}">
                <a16:creationId xmlns:a16="http://schemas.microsoft.com/office/drawing/2014/main" id="{77720621-CC18-4B26-B6EB-DE03F85987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792E8F-EDB4-4CB6-BEB3-32EBD48D6B21}"/>
              </a:ext>
            </a:extLst>
          </p:cNvPr>
          <p:cNvSpPr>
            <a:spLocks noGrp="1"/>
          </p:cNvSpPr>
          <p:nvPr>
            <p:ph type="sldNum" sz="quarter" idx="12"/>
          </p:nvPr>
        </p:nvSpPr>
        <p:spPr/>
        <p:txBody>
          <a:bodyPr/>
          <a:lstStyle/>
          <a:p>
            <a:fld id="{512E9070-7FFB-4E8E-B716-248E523E20E8}" type="slidenum">
              <a:rPr lang="en-US" smtClean="0"/>
              <a:t>‹#›</a:t>
            </a:fld>
            <a:endParaRPr lang="en-US"/>
          </a:p>
        </p:txBody>
      </p:sp>
    </p:spTree>
    <p:extLst>
      <p:ext uri="{BB962C8B-B14F-4D97-AF65-F5344CB8AC3E}">
        <p14:creationId xmlns:p14="http://schemas.microsoft.com/office/powerpoint/2010/main" val="3016130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BDADF-A07B-42DF-B8AD-567BEF66D44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6406977-CB61-4EBC-AF83-12155D041E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DF1F94-5C82-485C-A0BD-17C4D94F49F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0F472AB-983B-4EDF-B186-B5B7ABF707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B20C5D4-2C4A-4183-8558-D371BFA916F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EB5543E-45EF-404E-AFCC-C44923DD9178}"/>
              </a:ext>
            </a:extLst>
          </p:cNvPr>
          <p:cNvSpPr>
            <a:spLocks noGrp="1"/>
          </p:cNvSpPr>
          <p:nvPr>
            <p:ph type="dt" sz="half" idx="10"/>
          </p:nvPr>
        </p:nvSpPr>
        <p:spPr/>
        <p:txBody>
          <a:bodyPr/>
          <a:lstStyle/>
          <a:p>
            <a:fld id="{EA1F9F0E-FD51-4CD5-990D-F67D08AD25BD}" type="datetimeFigureOut">
              <a:rPr lang="en-US" smtClean="0"/>
              <a:t>4/28/2022</a:t>
            </a:fld>
            <a:endParaRPr lang="en-US"/>
          </a:p>
        </p:txBody>
      </p:sp>
      <p:sp>
        <p:nvSpPr>
          <p:cNvPr id="8" name="Footer Placeholder 7">
            <a:extLst>
              <a:ext uri="{FF2B5EF4-FFF2-40B4-BE49-F238E27FC236}">
                <a16:creationId xmlns:a16="http://schemas.microsoft.com/office/drawing/2014/main" id="{44D87311-77CF-48C1-AED9-107C4AF3C58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66B4D5A-A778-4F8F-AE9B-66916DEFD8E2}"/>
              </a:ext>
            </a:extLst>
          </p:cNvPr>
          <p:cNvSpPr>
            <a:spLocks noGrp="1"/>
          </p:cNvSpPr>
          <p:nvPr>
            <p:ph type="sldNum" sz="quarter" idx="12"/>
          </p:nvPr>
        </p:nvSpPr>
        <p:spPr/>
        <p:txBody>
          <a:bodyPr/>
          <a:lstStyle/>
          <a:p>
            <a:fld id="{512E9070-7FFB-4E8E-B716-248E523E20E8}" type="slidenum">
              <a:rPr lang="en-US" smtClean="0"/>
              <a:t>‹#›</a:t>
            </a:fld>
            <a:endParaRPr lang="en-US"/>
          </a:p>
        </p:txBody>
      </p:sp>
    </p:spTree>
    <p:extLst>
      <p:ext uri="{BB962C8B-B14F-4D97-AF65-F5344CB8AC3E}">
        <p14:creationId xmlns:p14="http://schemas.microsoft.com/office/powerpoint/2010/main" val="967544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1BB7E-4581-4B12-A5FC-EBD4FEBDFCD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32C281-882E-4C7B-81E5-E00DF12F6ED0}"/>
              </a:ext>
            </a:extLst>
          </p:cNvPr>
          <p:cNvSpPr>
            <a:spLocks noGrp="1"/>
          </p:cNvSpPr>
          <p:nvPr>
            <p:ph type="dt" sz="half" idx="10"/>
          </p:nvPr>
        </p:nvSpPr>
        <p:spPr/>
        <p:txBody>
          <a:bodyPr/>
          <a:lstStyle/>
          <a:p>
            <a:fld id="{EA1F9F0E-FD51-4CD5-990D-F67D08AD25BD}" type="datetimeFigureOut">
              <a:rPr lang="en-US" smtClean="0"/>
              <a:t>4/28/2022</a:t>
            </a:fld>
            <a:endParaRPr lang="en-US"/>
          </a:p>
        </p:txBody>
      </p:sp>
      <p:sp>
        <p:nvSpPr>
          <p:cNvPr id="4" name="Footer Placeholder 3">
            <a:extLst>
              <a:ext uri="{FF2B5EF4-FFF2-40B4-BE49-F238E27FC236}">
                <a16:creationId xmlns:a16="http://schemas.microsoft.com/office/drawing/2014/main" id="{2004180F-ABAF-4142-BDA7-D464AA8E953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195BE38-8258-4FD2-9907-A47B25453F14}"/>
              </a:ext>
            </a:extLst>
          </p:cNvPr>
          <p:cNvSpPr>
            <a:spLocks noGrp="1"/>
          </p:cNvSpPr>
          <p:nvPr>
            <p:ph type="sldNum" sz="quarter" idx="12"/>
          </p:nvPr>
        </p:nvSpPr>
        <p:spPr/>
        <p:txBody>
          <a:bodyPr/>
          <a:lstStyle/>
          <a:p>
            <a:fld id="{512E9070-7FFB-4E8E-B716-248E523E20E8}" type="slidenum">
              <a:rPr lang="en-US" smtClean="0"/>
              <a:t>‹#›</a:t>
            </a:fld>
            <a:endParaRPr lang="en-US"/>
          </a:p>
        </p:txBody>
      </p:sp>
    </p:spTree>
    <p:extLst>
      <p:ext uri="{BB962C8B-B14F-4D97-AF65-F5344CB8AC3E}">
        <p14:creationId xmlns:p14="http://schemas.microsoft.com/office/powerpoint/2010/main" val="1025984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31E790-F184-4D99-954A-DAB58EDBB00D}"/>
              </a:ext>
            </a:extLst>
          </p:cNvPr>
          <p:cNvSpPr>
            <a:spLocks noGrp="1"/>
          </p:cNvSpPr>
          <p:nvPr>
            <p:ph type="dt" sz="half" idx="10"/>
          </p:nvPr>
        </p:nvSpPr>
        <p:spPr/>
        <p:txBody>
          <a:bodyPr/>
          <a:lstStyle/>
          <a:p>
            <a:fld id="{EA1F9F0E-FD51-4CD5-990D-F67D08AD25BD}" type="datetimeFigureOut">
              <a:rPr lang="en-US" smtClean="0"/>
              <a:t>4/28/2022</a:t>
            </a:fld>
            <a:endParaRPr lang="en-US"/>
          </a:p>
        </p:txBody>
      </p:sp>
      <p:sp>
        <p:nvSpPr>
          <p:cNvPr id="3" name="Footer Placeholder 2">
            <a:extLst>
              <a:ext uri="{FF2B5EF4-FFF2-40B4-BE49-F238E27FC236}">
                <a16:creationId xmlns:a16="http://schemas.microsoft.com/office/drawing/2014/main" id="{FEEAAEAF-C015-4AFC-8134-A5DA2D3B515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26886AB-8243-492E-A479-57480AC96447}"/>
              </a:ext>
            </a:extLst>
          </p:cNvPr>
          <p:cNvSpPr>
            <a:spLocks noGrp="1"/>
          </p:cNvSpPr>
          <p:nvPr>
            <p:ph type="sldNum" sz="quarter" idx="12"/>
          </p:nvPr>
        </p:nvSpPr>
        <p:spPr/>
        <p:txBody>
          <a:bodyPr/>
          <a:lstStyle/>
          <a:p>
            <a:fld id="{512E9070-7FFB-4E8E-B716-248E523E20E8}" type="slidenum">
              <a:rPr lang="en-US" smtClean="0"/>
              <a:t>‹#›</a:t>
            </a:fld>
            <a:endParaRPr lang="en-US"/>
          </a:p>
        </p:txBody>
      </p:sp>
    </p:spTree>
    <p:extLst>
      <p:ext uri="{BB962C8B-B14F-4D97-AF65-F5344CB8AC3E}">
        <p14:creationId xmlns:p14="http://schemas.microsoft.com/office/powerpoint/2010/main" val="2189536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FBE76-ABA8-4DDC-A2F1-F265E9D112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78BD9E6-7DB5-4DB9-8E4A-297DB1EE66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ABBB4FB-6518-4D5F-AE01-5F3423F73D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84B4DF-8A81-48A8-B47E-2F01021E5E69}"/>
              </a:ext>
            </a:extLst>
          </p:cNvPr>
          <p:cNvSpPr>
            <a:spLocks noGrp="1"/>
          </p:cNvSpPr>
          <p:nvPr>
            <p:ph type="dt" sz="half" idx="10"/>
          </p:nvPr>
        </p:nvSpPr>
        <p:spPr/>
        <p:txBody>
          <a:bodyPr/>
          <a:lstStyle/>
          <a:p>
            <a:fld id="{EA1F9F0E-FD51-4CD5-990D-F67D08AD25BD}" type="datetimeFigureOut">
              <a:rPr lang="en-US" smtClean="0"/>
              <a:t>4/28/2022</a:t>
            </a:fld>
            <a:endParaRPr lang="en-US"/>
          </a:p>
        </p:txBody>
      </p:sp>
      <p:sp>
        <p:nvSpPr>
          <p:cNvPr id="6" name="Footer Placeholder 5">
            <a:extLst>
              <a:ext uri="{FF2B5EF4-FFF2-40B4-BE49-F238E27FC236}">
                <a16:creationId xmlns:a16="http://schemas.microsoft.com/office/drawing/2014/main" id="{CA77F554-2A80-4908-8E9A-3128767878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24408D-3DA0-4CCA-87FE-BA81C2F2B4E2}"/>
              </a:ext>
            </a:extLst>
          </p:cNvPr>
          <p:cNvSpPr>
            <a:spLocks noGrp="1"/>
          </p:cNvSpPr>
          <p:nvPr>
            <p:ph type="sldNum" sz="quarter" idx="12"/>
          </p:nvPr>
        </p:nvSpPr>
        <p:spPr/>
        <p:txBody>
          <a:bodyPr/>
          <a:lstStyle/>
          <a:p>
            <a:fld id="{512E9070-7FFB-4E8E-B716-248E523E20E8}" type="slidenum">
              <a:rPr lang="en-US" smtClean="0"/>
              <a:t>‹#›</a:t>
            </a:fld>
            <a:endParaRPr lang="en-US"/>
          </a:p>
        </p:txBody>
      </p:sp>
    </p:spTree>
    <p:extLst>
      <p:ext uri="{BB962C8B-B14F-4D97-AF65-F5344CB8AC3E}">
        <p14:creationId xmlns:p14="http://schemas.microsoft.com/office/powerpoint/2010/main" val="4159326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63462-94F1-4328-9700-5CAB3D1068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674E43A-DA2F-434A-A9D0-3D3B9ADFB6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AB2F266-7F9F-4943-ABC7-A36C906E3B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349797-0DA8-4B06-AACD-71286BBBBD02}"/>
              </a:ext>
            </a:extLst>
          </p:cNvPr>
          <p:cNvSpPr>
            <a:spLocks noGrp="1"/>
          </p:cNvSpPr>
          <p:nvPr>
            <p:ph type="dt" sz="half" idx="10"/>
          </p:nvPr>
        </p:nvSpPr>
        <p:spPr/>
        <p:txBody>
          <a:bodyPr/>
          <a:lstStyle/>
          <a:p>
            <a:fld id="{EA1F9F0E-FD51-4CD5-990D-F67D08AD25BD}" type="datetimeFigureOut">
              <a:rPr lang="en-US" smtClean="0"/>
              <a:t>4/28/2022</a:t>
            </a:fld>
            <a:endParaRPr lang="en-US"/>
          </a:p>
        </p:txBody>
      </p:sp>
      <p:sp>
        <p:nvSpPr>
          <p:cNvPr id="6" name="Footer Placeholder 5">
            <a:extLst>
              <a:ext uri="{FF2B5EF4-FFF2-40B4-BE49-F238E27FC236}">
                <a16:creationId xmlns:a16="http://schemas.microsoft.com/office/drawing/2014/main" id="{9C136591-505C-4DBD-A1DA-F99F584739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BFB303-033E-4ECF-BB18-8C9B34A27C7C}"/>
              </a:ext>
            </a:extLst>
          </p:cNvPr>
          <p:cNvSpPr>
            <a:spLocks noGrp="1"/>
          </p:cNvSpPr>
          <p:nvPr>
            <p:ph type="sldNum" sz="quarter" idx="12"/>
          </p:nvPr>
        </p:nvSpPr>
        <p:spPr/>
        <p:txBody>
          <a:bodyPr/>
          <a:lstStyle/>
          <a:p>
            <a:fld id="{512E9070-7FFB-4E8E-B716-248E523E20E8}" type="slidenum">
              <a:rPr lang="en-US" smtClean="0"/>
              <a:t>‹#›</a:t>
            </a:fld>
            <a:endParaRPr lang="en-US"/>
          </a:p>
        </p:txBody>
      </p:sp>
    </p:spTree>
    <p:extLst>
      <p:ext uri="{BB962C8B-B14F-4D97-AF65-F5344CB8AC3E}">
        <p14:creationId xmlns:p14="http://schemas.microsoft.com/office/powerpoint/2010/main" val="3926968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928B90-7C73-46AD-A9F2-5616018864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A945AAF-24E5-4656-8335-63DE390ADB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123CFA-67FB-436C-A48D-7446849D2C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1F9F0E-FD51-4CD5-990D-F67D08AD25BD}" type="datetimeFigureOut">
              <a:rPr lang="en-US" smtClean="0"/>
              <a:t>4/28/2022</a:t>
            </a:fld>
            <a:endParaRPr lang="en-US"/>
          </a:p>
        </p:txBody>
      </p:sp>
      <p:sp>
        <p:nvSpPr>
          <p:cNvPr id="5" name="Footer Placeholder 4">
            <a:extLst>
              <a:ext uri="{FF2B5EF4-FFF2-40B4-BE49-F238E27FC236}">
                <a16:creationId xmlns:a16="http://schemas.microsoft.com/office/drawing/2014/main" id="{5405008B-B3C5-4F79-931A-BBFB39E8A4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96862D5-AA64-4D5F-AA13-D74649041B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2E9070-7FFB-4E8E-B716-248E523E20E8}" type="slidenum">
              <a:rPr lang="en-US" smtClean="0"/>
              <a:t>‹#›</a:t>
            </a:fld>
            <a:endParaRPr lang="en-US"/>
          </a:p>
        </p:txBody>
      </p:sp>
    </p:spTree>
    <p:extLst>
      <p:ext uri="{BB962C8B-B14F-4D97-AF65-F5344CB8AC3E}">
        <p14:creationId xmlns:p14="http://schemas.microsoft.com/office/powerpoint/2010/main" val="15253509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67636-A75A-41C8-BA50-482F31B0E7E0}"/>
              </a:ext>
            </a:extLst>
          </p:cNvPr>
          <p:cNvSpPr>
            <a:spLocks noGrp="1"/>
          </p:cNvSpPr>
          <p:nvPr>
            <p:ph type="ctrTitle"/>
          </p:nvPr>
        </p:nvSpPr>
        <p:spPr/>
        <p:txBody>
          <a:bodyPr/>
          <a:lstStyle/>
          <a:p>
            <a:r>
              <a:rPr lang="en-US" dirty="0"/>
              <a:t>Text File Sharing with Digital Signature in Intranet</a:t>
            </a:r>
          </a:p>
        </p:txBody>
      </p:sp>
      <p:sp>
        <p:nvSpPr>
          <p:cNvPr id="3" name="Subtitle 2">
            <a:extLst>
              <a:ext uri="{FF2B5EF4-FFF2-40B4-BE49-F238E27FC236}">
                <a16:creationId xmlns:a16="http://schemas.microsoft.com/office/drawing/2014/main" id="{8B463CD8-AFEE-4D9E-810E-966D96B2FE0A}"/>
              </a:ext>
            </a:extLst>
          </p:cNvPr>
          <p:cNvSpPr>
            <a:spLocks noGrp="1"/>
          </p:cNvSpPr>
          <p:nvPr>
            <p:ph type="subTitle" idx="1"/>
          </p:nvPr>
        </p:nvSpPr>
        <p:spPr/>
        <p:txBody>
          <a:bodyPr/>
          <a:lstStyle/>
          <a:p>
            <a:pPr algn="r"/>
            <a:r>
              <a:rPr lang="en-US" dirty="0"/>
              <a:t>- A final year project</a:t>
            </a:r>
          </a:p>
        </p:txBody>
      </p:sp>
    </p:spTree>
    <p:extLst>
      <p:ext uri="{BB962C8B-B14F-4D97-AF65-F5344CB8AC3E}">
        <p14:creationId xmlns:p14="http://schemas.microsoft.com/office/powerpoint/2010/main" val="40597379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456136D-9876-40AC-B618-462879DD4DB9}"/>
              </a:ext>
            </a:extLst>
          </p:cNvPr>
          <p:cNvPicPr>
            <a:picLocks noChangeAspect="1"/>
          </p:cNvPicPr>
          <p:nvPr/>
        </p:nvPicPr>
        <p:blipFill rotWithShape="1">
          <a:blip r:embed="rId2">
            <a:extLst>
              <a:ext uri="{28A0092B-C50C-407E-A947-70E740481C1C}">
                <a14:useLocalDpi xmlns:a14="http://schemas.microsoft.com/office/drawing/2010/main" val="0"/>
              </a:ext>
            </a:extLst>
          </a:blip>
          <a:srcRect l="12167" t="9953" r="19117" b="5165"/>
          <a:stretch/>
        </p:blipFill>
        <p:spPr>
          <a:xfrm>
            <a:off x="1828800" y="184632"/>
            <a:ext cx="8435661" cy="6319199"/>
          </a:xfrm>
          <a:prstGeom prst="rect">
            <a:avLst/>
          </a:prstGeom>
        </p:spPr>
      </p:pic>
    </p:spTree>
    <p:extLst>
      <p:ext uri="{BB962C8B-B14F-4D97-AF65-F5344CB8AC3E}">
        <p14:creationId xmlns:p14="http://schemas.microsoft.com/office/powerpoint/2010/main" val="2804775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BE1F8-61AC-4CA1-81E8-A0FD3C364E66}"/>
              </a:ext>
            </a:extLst>
          </p:cNvPr>
          <p:cNvSpPr>
            <a:spLocks noGrp="1"/>
          </p:cNvSpPr>
          <p:nvPr>
            <p:ph type="title"/>
          </p:nvPr>
        </p:nvSpPr>
        <p:spPr/>
        <p:txBody>
          <a:bodyPr/>
          <a:lstStyle/>
          <a:p>
            <a:r>
              <a:rPr lang="en-US" dirty="0"/>
              <a:t>Key Generation</a:t>
            </a:r>
          </a:p>
        </p:txBody>
      </p:sp>
      <p:sp>
        <p:nvSpPr>
          <p:cNvPr id="3" name="Content Placeholder 2">
            <a:extLst>
              <a:ext uri="{FF2B5EF4-FFF2-40B4-BE49-F238E27FC236}">
                <a16:creationId xmlns:a16="http://schemas.microsoft.com/office/drawing/2014/main" id="{8B007BF8-0D82-498C-8133-AE815AE58CCE}"/>
              </a:ext>
            </a:extLst>
          </p:cNvPr>
          <p:cNvSpPr>
            <a:spLocks noGrp="1"/>
          </p:cNvSpPr>
          <p:nvPr>
            <p:ph idx="1"/>
          </p:nvPr>
        </p:nvSpPr>
        <p:spPr/>
        <p:txBody>
          <a:bodyPr/>
          <a:lstStyle/>
          <a:p>
            <a:pPr eaLnBrk="1" hangingPunct="1">
              <a:buFont typeface="Arial" panose="020B0604020202020204" pitchFamily="34" charset="0"/>
              <a:buNone/>
            </a:pPr>
            <a:r>
              <a:rPr lang="en-US" altLang="en-US" sz="2400" dirty="0">
                <a:solidFill>
                  <a:srgbClr val="000000"/>
                </a:solidFill>
                <a:latin typeface="+mj-lt"/>
              </a:rPr>
              <a:t>Select random prime numbers </a:t>
            </a:r>
            <a:r>
              <a:rPr lang="en-US" altLang="en-US" sz="2400" i="1" dirty="0">
                <a:solidFill>
                  <a:srgbClr val="000000"/>
                </a:solidFill>
                <a:latin typeface="+mj-lt"/>
              </a:rPr>
              <a:t>p</a:t>
            </a:r>
            <a:r>
              <a:rPr lang="en-US" altLang="en-US" sz="2400" dirty="0">
                <a:solidFill>
                  <a:srgbClr val="000000"/>
                </a:solidFill>
                <a:latin typeface="+mj-lt"/>
              </a:rPr>
              <a:t> and </a:t>
            </a:r>
            <a:r>
              <a:rPr lang="en-US" altLang="en-US" sz="2400" i="1" dirty="0">
                <a:solidFill>
                  <a:srgbClr val="000000"/>
                </a:solidFill>
                <a:latin typeface="+mj-lt"/>
              </a:rPr>
              <a:t>q</a:t>
            </a:r>
            <a:r>
              <a:rPr lang="en-US" altLang="en-US" sz="2400" dirty="0">
                <a:solidFill>
                  <a:srgbClr val="000000"/>
                </a:solidFill>
                <a:latin typeface="+mj-lt"/>
              </a:rPr>
              <a:t>, and check that </a:t>
            </a:r>
            <a:r>
              <a:rPr lang="en-US" altLang="en-US" sz="2400" i="1" dirty="0">
                <a:solidFill>
                  <a:srgbClr val="000000"/>
                </a:solidFill>
                <a:latin typeface="+mj-lt"/>
              </a:rPr>
              <a:t>p != q</a:t>
            </a:r>
            <a:r>
              <a:rPr lang="en-US" altLang="ja-JP" sz="2400" dirty="0">
                <a:solidFill>
                  <a:srgbClr val="000000"/>
                </a:solidFill>
                <a:latin typeface="+mj-lt"/>
              </a:rPr>
              <a:t> </a:t>
            </a:r>
          </a:p>
          <a:p>
            <a:pPr eaLnBrk="1" hangingPunct="1"/>
            <a:r>
              <a:rPr lang="en-US" altLang="en-US" sz="2400" dirty="0">
                <a:solidFill>
                  <a:srgbClr val="000000"/>
                </a:solidFill>
                <a:latin typeface="+mj-lt"/>
              </a:rPr>
              <a:t>Compute modulus </a:t>
            </a:r>
            <a:r>
              <a:rPr lang="en-US" altLang="en-US" sz="2400" i="1" dirty="0">
                <a:solidFill>
                  <a:srgbClr val="000000"/>
                </a:solidFill>
                <a:latin typeface="+mj-lt"/>
              </a:rPr>
              <a:t>n = p*q</a:t>
            </a:r>
            <a:r>
              <a:rPr lang="en-US" altLang="en-US" sz="2400" dirty="0">
                <a:solidFill>
                  <a:srgbClr val="000000"/>
                </a:solidFill>
                <a:latin typeface="+mj-lt"/>
              </a:rPr>
              <a:t> </a:t>
            </a:r>
            <a:r>
              <a:rPr lang="en-US" altLang="ja-JP" sz="2400" dirty="0">
                <a:solidFill>
                  <a:srgbClr val="000000"/>
                </a:solidFill>
                <a:latin typeface="+mj-lt"/>
              </a:rPr>
              <a:t> </a:t>
            </a:r>
          </a:p>
          <a:p>
            <a:pPr eaLnBrk="1" hangingPunct="1"/>
            <a:r>
              <a:rPr lang="en-US" altLang="en-US" sz="2400" dirty="0">
                <a:solidFill>
                  <a:srgbClr val="000000"/>
                </a:solidFill>
                <a:latin typeface="+mj-lt"/>
              </a:rPr>
              <a:t>Compute phi</a:t>
            </a:r>
            <a:r>
              <a:rPr lang="en-US" altLang="ja-JP" sz="2400" dirty="0">
                <a:solidFill>
                  <a:srgbClr val="000000"/>
                </a:solidFill>
                <a:latin typeface="+mj-lt"/>
              </a:rPr>
              <a:t> = </a:t>
            </a:r>
            <a:r>
              <a:rPr lang="en-US" altLang="ja-JP" sz="2400" i="1" dirty="0">
                <a:solidFill>
                  <a:srgbClr val="000000"/>
                </a:solidFill>
                <a:latin typeface="+mj-lt"/>
              </a:rPr>
              <a:t>(p - 1)(q - 1)</a:t>
            </a:r>
            <a:endParaRPr lang="en-US" altLang="ja-JP" sz="2400" dirty="0">
              <a:solidFill>
                <a:srgbClr val="000000"/>
              </a:solidFill>
              <a:latin typeface="+mj-lt"/>
            </a:endParaRPr>
          </a:p>
          <a:p>
            <a:pPr eaLnBrk="1" hangingPunct="1"/>
            <a:r>
              <a:rPr lang="en-US" altLang="en-US" sz="2400" dirty="0">
                <a:solidFill>
                  <a:srgbClr val="000000"/>
                </a:solidFill>
                <a:latin typeface="+mj-lt"/>
              </a:rPr>
              <a:t>Select public exponent </a:t>
            </a:r>
            <a:r>
              <a:rPr lang="en-US" altLang="en-US" sz="2400" i="1" dirty="0">
                <a:solidFill>
                  <a:srgbClr val="000000"/>
                </a:solidFill>
                <a:latin typeface="+mj-lt"/>
              </a:rPr>
              <a:t>e</a:t>
            </a:r>
            <a:r>
              <a:rPr lang="en-US" altLang="en-US" sz="2400" dirty="0">
                <a:solidFill>
                  <a:srgbClr val="000000"/>
                </a:solidFill>
                <a:latin typeface="+mj-lt"/>
              </a:rPr>
              <a:t>, 1 &lt; e &lt; phi</a:t>
            </a:r>
            <a:r>
              <a:rPr lang="en-US" altLang="ja-JP" sz="2400" dirty="0">
                <a:solidFill>
                  <a:srgbClr val="000000"/>
                </a:solidFill>
                <a:latin typeface="+mj-lt"/>
              </a:rPr>
              <a:t> such</a:t>
            </a:r>
            <a:r>
              <a:rPr lang="en-US" altLang="ja-JP" sz="2400" i="1" dirty="0">
                <a:solidFill>
                  <a:srgbClr val="000000"/>
                </a:solidFill>
                <a:latin typeface="+mj-lt"/>
              </a:rPr>
              <a:t> </a:t>
            </a:r>
            <a:r>
              <a:rPr lang="en-US" altLang="ja-JP" sz="2400" dirty="0">
                <a:solidFill>
                  <a:srgbClr val="000000"/>
                </a:solidFill>
                <a:latin typeface="+mj-lt"/>
              </a:rPr>
              <a:t>that</a:t>
            </a:r>
            <a:r>
              <a:rPr lang="en-US" altLang="ja-JP" sz="2400" i="1" dirty="0">
                <a:solidFill>
                  <a:srgbClr val="000000"/>
                </a:solidFill>
                <a:latin typeface="+mj-lt"/>
              </a:rPr>
              <a:t> </a:t>
            </a:r>
            <a:r>
              <a:rPr lang="en-US" altLang="ja-JP" sz="2400" i="1" dirty="0" err="1">
                <a:solidFill>
                  <a:srgbClr val="000000"/>
                </a:solidFill>
                <a:latin typeface="+mj-lt"/>
              </a:rPr>
              <a:t>gcd</a:t>
            </a:r>
            <a:r>
              <a:rPr lang="en-US" altLang="ja-JP" sz="2400" i="1" dirty="0">
                <a:solidFill>
                  <a:srgbClr val="000000"/>
                </a:solidFill>
                <a:latin typeface="+mj-lt"/>
              </a:rPr>
              <a:t>(</a:t>
            </a:r>
            <a:r>
              <a:rPr lang="en-US" altLang="ja-JP" sz="2400" i="1" dirty="0" err="1">
                <a:solidFill>
                  <a:srgbClr val="000000"/>
                </a:solidFill>
                <a:latin typeface="+mj-lt"/>
              </a:rPr>
              <a:t>e,phi</a:t>
            </a:r>
            <a:r>
              <a:rPr lang="en-US" altLang="ja-JP" sz="2400" i="1" dirty="0">
                <a:solidFill>
                  <a:srgbClr val="000000"/>
                </a:solidFill>
                <a:latin typeface="+mj-lt"/>
              </a:rPr>
              <a:t>) = 1</a:t>
            </a:r>
            <a:endParaRPr lang="en-US" altLang="ja-JP" sz="2400" dirty="0">
              <a:solidFill>
                <a:srgbClr val="000000"/>
              </a:solidFill>
              <a:latin typeface="+mj-lt"/>
            </a:endParaRPr>
          </a:p>
          <a:p>
            <a:pPr eaLnBrk="1" hangingPunct="1"/>
            <a:r>
              <a:rPr lang="en-US" altLang="en-US" sz="2400" dirty="0">
                <a:solidFill>
                  <a:srgbClr val="000000"/>
                </a:solidFill>
                <a:latin typeface="+mj-lt"/>
              </a:rPr>
              <a:t>Compute private exponent </a:t>
            </a:r>
            <a:r>
              <a:rPr lang="en-US" altLang="en-US" sz="2400" i="1" dirty="0">
                <a:solidFill>
                  <a:srgbClr val="000000"/>
                </a:solidFill>
                <a:latin typeface="+mj-lt"/>
              </a:rPr>
              <a:t>d</a:t>
            </a:r>
            <a:r>
              <a:rPr lang="en-US" altLang="en-US" sz="2400" dirty="0">
                <a:solidFill>
                  <a:srgbClr val="000000"/>
                </a:solidFill>
                <a:latin typeface="+mj-lt"/>
              </a:rPr>
              <a:t> = </a:t>
            </a:r>
            <a:r>
              <a:rPr lang="en-US" altLang="en-US" sz="2400" i="1" dirty="0">
                <a:solidFill>
                  <a:srgbClr val="000000"/>
                </a:solidFill>
                <a:latin typeface="+mj-lt"/>
              </a:rPr>
              <a:t>e</a:t>
            </a:r>
            <a:r>
              <a:rPr lang="en-US" altLang="en-US" sz="2400" i="1" baseline="30000" dirty="0">
                <a:solidFill>
                  <a:srgbClr val="000000"/>
                </a:solidFill>
                <a:latin typeface="+mj-lt"/>
              </a:rPr>
              <a:t>-1</a:t>
            </a:r>
            <a:r>
              <a:rPr lang="en-US" altLang="en-US" sz="2400" i="1" dirty="0">
                <a:solidFill>
                  <a:srgbClr val="000000"/>
                </a:solidFill>
                <a:latin typeface="+mj-lt"/>
              </a:rPr>
              <a:t>  mod phi</a:t>
            </a:r>
            <a:r>
              <a:rPr lang="en-US" altLang="ja-JP" sz="2400" dirty="0">
                <a:solidFill>
                  <a:srgbClr val="000000"/>
                </a:solidFill>
                <a:latin typeface="+mj-lt"/>
              </a:rPr>
              <a:t> </a:t>
            </a:r>
          </a:p>
          <a:p>
            <a:pPr eaLnBrk="1" hangingPunct="1"/>
            <a:r>
              <a:rPr lang="en-US" altLang="en-US" sz="2400" dirty="0">
                <a:solidFill>
                  <a:srgbClr val="000000"/>
                </a:solidFill>
                <a:latin typeface="+mj-lt"/>
              </a:rPr>
              <a:t>Public key is </a:t>
            </a:r>
            <a:r>
              <a:rPr lang="en-US" altLang="en-US" sz="2400" i="1" dirty="0">
                <a:solidFill>
                  <a:srgbClr val="000000"/>
                </a:solidFill>
                <a:latin typeface="+mj-lt"/>
              </a:rPr>
              <a:t>{n, e}</a:t>
            </a:r>
            <a:r>
              <a:rPr lang="en-US" altLang="en-US" sz="2400" dirty="0">
                <a:solidFill>
                  <a:srgbClr val="000000"/>
                </a:solidFill>
                <a:latin typeface="+mj-lt"/>
              </a:rPr>
              <a:t>, private key is {</a:t>
            </a:r>
            <a:r>
              <a:rPr lang="en-US" altLang="en-US" sz="2400" dirty="0" err="1">
                <a:solidFill>
                  <a:srgbClr val="000000"/>
                </a:solidFill>
                <a:latin typeface="+mj-lt"/>
              </a:rPr>
              <a:t>n,</a:t>
            </a:r>
            <a:r>
              <a:rPr lang="en-US" altLang="en-US" sz="2400" i="1" dirty="0" err="1">
                <a:solidFill>
                  <a:srgbClr val="000000"/>
                </a:solidFill>
                <a:latin typeface="+mj-lt"/>
              </a:rPr>
              <a:t>d</a:t>
            </a:r>
            <a:r>
              <a:rPr lang="en-US" altLang="en-US" sz="2400" i="1" dirty="0">
                <a:solidFill>
                  <a:srgbClr val="000000"/>
                </a:solidFill>
                <a:latin typeface="+mj-lt"/>
              </a:rPr>
              <a:t>}</a:t>
            </a:r>
            <a:r>
              <a:rPr lang="en-US" altLang="ja-JP" sz="2400" dirty="0">
                <a:solidFill>
                  <a:srgbClr val="000000"/>
                </a:solidFill>
                <a:latin typeface="+mj-lt"/>
              </a:rPr>
              <a:t> </a:t>
            </a:r>
          </a:p>
          <a:p>
            <a:pPr eaLnBrk="1" hangingPunct="1"/>
            <a:r>
              <a:rPr lang="en-US" altLang="en-US" sz="2400" dirty="0">
                <a:solidFill>
                  <a:srgbClr val="000000"/>
                </a:solidFill>
                <a:latin typeface="+mj-lt"/>
              </a:rPr>
              <a:t>Signing: </a:t>
            </a:r>
            <a:r>
              <a:rPr lang="en-US" altLang="en-US" sz="2400" i="1" dirty="0">
                <a:solidFill>
                  <a:srgbClr val="000000"/>
                </a:solidFill>
                <a:latin typeface="+mj-lt"/>
              </a:rPr>
              <a:t>S = m</a:t>
            </a:r>
            <a:r>
              <a:rPr lang="en-US" altLang="en-US" sz="2400" i="1" baseline="30000" dirty="0">
                <a:solidFill>
                  <a:srgbClr val="000000"/>
                </a:solidFill>
                <a:latin typeface="+mj-lt"/>
              </a:rPr>
              <a:t>d</a:t>
            </a:r>
            <a:r>
              <a:rPr lang="en-US" altLang="en-US" sz="2400" i="1" dirty="0">
                <a:solidFill>
                  <a:srgbClr val="000000"/>
                </a:solidFill>
                <a:latin typeface="+mj-lt"/>
              </a:rPr>
              <a:t> mod n</a:t>
            </a:r>
            <a:r>
              <a:rPr lang="en-US" altLang="en-US" sz="2400" dirty="0">
                <a:solidFill>
                  <a:srgbClr val="000000"/>
                </a:solidFill>
                <a:latin typeface="+mj-lt"/>
              </a:rPr>
              <a:t>, Verifying: </a:t>
            </a:r>
            <a:r>
              <a:rPr lang="en-US" altLang="en-US" sz="2400" i="1" dirty="0">
                <a:solidFill>
                  <a:srgbClr val="000000"/>
                </a:solidFill>
                <a:latin typeface="+mj-lt"/>
              </a:rPr>
              <a:t>H = </a:t>
            </a:r>
            <a:r>
              <a:rPr lang="en-US" altLang="en-US" sz="2400" i="1" dirty="0" err="1">
                <a:solidFill>
                  <a:srgbClr val="000000"/>
                </a:solidFill>
                <a:latin typeface="+mj-lt"/>
              </a:rPr>
              <a:t>c</a:t>
            </a:r>
            <a:r>
              <a:rPr lang="en-US" altLang="en-US" sz="2400" i="1" baseline="30000" dirty="0" err="1">
                <a:solidFill>
                  <a:srgbClr val="000000"/>
                </a:solidFill>
                <a:latin typeface="+mj-lt"/>
              </a:rPr>
              <a:t>e</a:t>
            </a:r>
            <a:r>
              <a:rPr lang="en-US" altLang="en-US" sz="2400" i="1" dirty="0">
                <a:solidFill>
                  <a:srgbClr val="000000"/>
                </a:solidFill>
                <a:latin typeface="+mj-lt"/>
              </a:rPr>
              <a:t> mod n</a:t>
            </a:r>
          </a:p>
          <a:p>
            <a:endParaRPr lang="en-US" dirty="0"/>
          </a:p>
        </p:txBody>
      </p:sp>
    </p:spTree>
    <p:extLst>
      <p:ext uri="{BB962C8B-B14F-4D97-AF65-F5344CB8AC3E}">
        <p14:creationId xmlns:p14="http://schemas.microsoft.com/office/powerpoint/2010/main" val="4123982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E45B8-3FA7-4A8F-A36A-743B61473C79}"/>
              </a:ext>
            </a:extLst>
          </p:cNvPr>
          <p:cNvSpPr>
            <a:spLocks noGrp="1"/>
          </p:cNvSpPr>
          <p:nvPr>
            <p:ph type="title"/>
          </p:nvPr>
        </p:nvSpPr>
        <p:spPr/>
        <p:txBody>
          <a:bodyPr/>
          <a:lstStyle/>
          <a:p>
            <a:r>
              <a:rPr lang="en-US" dirty="0"/>
              <a:t>Implementation tools/techniques</a:t>
            </a:r>
          </a:p>
        </p:txBody>
      </p:sp>
      <p:sp>
        <p:nvSpPr>
          <p:cNvPr id="3" name="Content Placeholder 2">
            <a:extLst>
              <a:ext uri="{FF2B5EF4-FFF2-40B4-BE49-F238E27FC236}">
                <a16:creationId xmlns:a16="http://schemas.microsoft.com/office/drawing/2014/main" id="{66376169-CCB3-4A43-86C4-87790E9E0B56}"/>
              </a:ext>
            </a:extLst>
          </p:cNvPr>
          <p:cNvSpPr>
            <a:spLocks noGrp="1"/>
          </p:cNvSpPr>
          <p:nvPr>
            <p:ph idx="1"/>
          </p:nvPr>
        </p:nvSpPr>
        <p:spPr/>
        <p:txBody>
          <a:bodyPr/>
          <a:lstStyle/>
          <a:p>
            <a:r>
              <a:rPr lang="en-US" dirty="0"/>
              <a:t>Draw.io &amp; Lucid Chart</a:t>
            </a:r>
          </a:p>
          <a:p>
            <a:r>
              <a:rPr lang="en-US" dirty="0"/>
              <a:t>Apache NetBeans</a:t>
            </a:r>
          </a:p>
          <a:p>
            <a:r>
              <a:rPr lang="en-US" dirty="0"/>
              <a:t>Java Programming Language</a:t>
            </a:r>
          </a:p>
          <a:p>
            <a:pPr lvl="1"/>
            <a:r>
              <a:rPr lang="en-US" dirty="0"/>
              <a:t>Java File handling</a:t>
            </a:r>
          </a:p>
          <a:p>
            <a:pPr lvl="1"/>
            <a:r>
              <a:rPr lang="en-US" dirty="0"/>
              <a:t>Java Socket Programming</a:t>
            </a:r>
          </a:p>
          <a:p>
            <a:pPr lvl="1"/>
            <a:r>
              <a:rPr lang="en-US" dirty="0"/>
              <a:t>Java Swing for GUI</a:t>
            </a:r>
          </a:p>
          <a:p>
            <a:endParaRPr lang="en-US" dirty="0"/>
          </a:p>
        </p:txBody>
      </p:sp>
    </p:spTree>
    <p:extLst>
      <p:ext uri="{BB962C8B-B14F-4D97-AF65-F5344CB8AC3E}">
        <p14:creationId xmlns:p14="http://schemas.microsoft.com/office/powerpoint/2010/main" val="4071377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189EA-6736-40A3-9591-E8F59D2F0992}"/>
              </a:ext>
            </a:extLst>
          </p:cNvPr>
          <p:cNvSpPr>
            <a:spLocks noGrp="1"/>
          </p:cNvSpPr>
          <p:nvPr>
            <p:ph type="title"/>
          </p:nvPr>
        </p:nvSpPr>
        <p:spPr/>
        <p:txBody>
          <a:bodyPr/>
          <a:lstStyle/>
          <a:p>
            <a:r>
              <a:rPr lang="en-US" dirty="0"/>
              <a:t>Result Analysis</a:t>
            </a:r>
          </a:p>
        </p:txBody>
      </p:sp>
      <p:sp>
        <p:nvSpPr>
          <p:cNvPr id="3" name="Content Placeholder 2">
            <a:extLst>
              <a:ext uri="{FF2B5EF4-FFF2-40B4-BE49-F238E27FC236}">
                <a16:creationId xmlns:a16="http://schemas.microsoft.com/office/drawing/2014/main" id="{C49965D1-13D3-470D-9138-28EEF91BFE12}"/>
              </a:ext>
            </a:extLst>
          </p:cNvPr>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Sender changing a single letter in the document</a:t>
            </a:r>
          </a:p>
          <a:p>
            <a:pPr lvl="1"/>
            <a:r>
              <a:rPr lang="en-US" sz="1800" dirty="0">
                <a:solidFill>
                  <a:srgbClr val="000000"/>
                </a:solidFill>
                <a:effectLst/>
                <a:latin typeface="Times New Roman" panose="02020603050405020304" pitchFamily="18" charset="0"/>
                <a:ea typeface="Times New Roman" panose="02020603050405020304" pitchFamily="18" charset="0"/>
              </a:rPr>
              <a:t>The system alerts the recipient with the message "The file if tempered". Thus the data integrity is provided by the system.</a:t>
            </a: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2400" dirty="0">
                <a:solidFill>
                  <a:srgbClr val="000000"/>
                </a:solidFill>
                <a:latin typeface="Times New Roman" panose="02020603050405020304" pitchFamily="18" charset="0"/>
                <a:cs typeface="Times New Roman" panose="02020603050405020304" pitchFamily="18" charset="0"/>
              </a:rPr>
              <a:t>Changing the file name without changing the file content</a:t>
            </a:r>
          </a:p>
          <a:p>
            <a:pPr lvl="1"/>
            <a:r>
              <a:rPr lang="en-US" sz="1800" dirty="0">
                <a:solidFill>
                  <a:srgbClr val="000000"/>
                </a:solidFill>
                <a:effectLst/>
                <a:latin typeface="Times New Roman" panose="02020603050405020304" pitchFamily="18" charset="0"/>
                <a:ea typeface="Times New Roman" panose="02020603050405020304" pitchFamily="18" charset="0"/>
              </a:rPr>
              <a:t>When the server clicked on "Verify" button, the system alerted, "The file is not tempered".</a:t>
            </a:r>
            <a:endParaRPr lang="en-US" sz="2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Receiver changing the file content</a:t>
            </a:r>
            <a:endParaRPr lang="en-US"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lvl="1"/>
            <a:r>
              <a:rPr lang="en-US" sz="1800" dirty="0">
                <a:solidFill>
                  <a:srgbClr val="000000"/>
                </a:solidFill>
                <a:effectLst/>
                <a:latin typeface="Times New Roman" panose="02020603050405020304" pitchFamily="18" charset="0"/>
                <a:ea typeface="Times New Roman" panose="02020603050405020304" pitchFamily="18" charset="0"/>
              </a:rPr>
              <a:t> The system alerted “File is tempered” when trying to verify the signature bringing the truth forward.</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9113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49621-B9CF-46EB-891A-938AF6A3E837}"/>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5E071F14-F87A-4619-AE61-D1874DF9EB93}"/>
              </a:ext>
            </a:extLst>
          </p:cNvPr>
          <p:cNvSpPr>
            <a:spLocks noGrp="1"/>
          </p:cNvSpPr>
          <p:nvPr>
            <p:ph idx="1"/>
          </p:nvPr>
        </p:nvSpPr>
        <p:spPr/>
        <p:txBody>
          <a:bodyPr/>
          <a:lstStyle/>
          <a:p>
            <a:r>
              <a:rPr lang="en-US" sz="2400" dirty="0">
                <a:solidFill>
                  <a:srgbClr val="000000"/>
                </a:solidFill>
                <a:effectLst/>
                <a:latin typeface="Times New Roman" panose="02020603050405020304" pitchFamily="18" charset="0"/>
                <a:ea typeface="Times New Roman" panose="02020603050405020304" pitchFamily="18" charset="0"/>
              </a:rPr>
              <a:t>The system is designed to provide the simple text file sharing from client to server with digital signature functionality. It was just the modality of what can be achieved using digital signature. </a:t>
            </a:r>
          </a:p>
          <a:p>
            <a:r>
              <a:rPr lang="en-US" sz="2400" dirty="0">
                <a:solidFill>
                  <a:srgbClr val="000000"/>
                </a:solidFill>
                <a:effectLst/>
                <a:latin typeface="Times New Roman" panose="02020603050405020304" pitchFamily="18" charset="0"/>
                <a:ea typeface="Times New Roman" panose="02020603050405020304" pitchFamily="18" charset="0"/>
              </a:rPr>
              <a:t>The problem of whether the file has been tempered or not was solved. </a:t>
            </a:r>
            <a:endParaRPr lang="en-US" dirty="0"/>
          </a:p>
          <a:p>
            <a:r>
              <a:rPr lang="en-US" sz="2400" dirty="0">
                <a:solidFill>
                  <a:srgbClr val="000000"/>
                </a:solidFill>
                <a:effectLst/>
                <a:latin typeface="Times New Roman" panose="02020603050405020304" pitchFamily="18" charset="0"/>
                <a:ea typeface="Times New Roman" panose="02020603050405020304" pitchFamily="18" charset="0"/>
              </a:rPr>
              <a:t>The system has proved to maintain the integrity of the information secured since the length of the message is preserved during any of the operations of encryption and decryption. The system has therefore eliminated the fear of losing vital information to an eavesdropper or an enemy at any point in time.</a:t>
            </a:r>
            <a:endParaRPr lang="en-US" sz="3600" dirty="0"/>
          </a:p>
        </p:txBody>
      </p:sp>
    </p:spTree>
    <p:extLst>
      <p:ext uri="{BB962C8B-B14F-4D97-AF65-F5344CB8AC3E}">
        <p14:creationId xmlns:p14="http://schemas.microsoft.com/office/powerpoint/2010/main" val="1677600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CC479-0306-4B69-B437-6CF0EC815750}"/>
              </a:ext>
            </a:extLst>
          </p:cNvPr>
          <p:cNvSpPr>
            <a:spLocks noGrp="1"/>
          </p:cNvSpPr>
          <p:nvPr>
            <p:ph type="title"/>
          </p:nvPr>
        </p:nvSpPr>
        <p:spPr/>
        <p:txBody>
          <a:bodyPr/>
          <a:lstStyle/>
          <a:p>
            <a:r>
              <a:rPr lang="en-US" dirty="0"/>
              <a:t>Future Enhancement</a:t>
            </a:r>
          </a:p>
        </p:txBody>
      </p:sp>
      <p:sp>
        <p:nvSpPr>
          <p:cNvPr id="3" name="Content Placeholder 2">
            <a:extLst>
              <a:ext uri="{FF2B5EF4-FFF2-40B4-BE49-F238E27FC236}">
                <a16:creationId xmlns:a16="http://schemas.microsoft.com/office/drawing/2014/main" id="{E12C968E-CAA1-4FD3-88BC-E40032A58569}"/>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Although the system can be used to share any kind of multimedia files, only the file with .txt extension could be signed. </a:t>
            </a:r>
          </a:p>
          <a:p>
            <a:r>
              <a:rPr lang="en-US" sz="2400" dirty="0">
                <a:solidFill>
                  <a:srgbClr val="000000"/>
                </a:solidFill>
                <a:effectLst/>
                <a:latin typeface="Times New Roman" panose="02020603050405020304" pitchFamily="18" charset="0"/>
                <a:ea typeface="Times New Roman" panose="02020603050405020304" pitchFamily="18" charset="0"/>
              </a:rPr>
              <a:t>The encryption and decryption facility can be incorporated to make the sharing of information more confidential.</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89032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ADA16-C92C-4BC8-9865-BF25FBC6EEC4}"/>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9BE4F33D-58A0-43F2-9882-274656E32A53}"/>
              </a:ext>
            </a:extLst>
          </p:cNvPr>
          <p:cNvSpPr>
            <a:spLocks noGrp="1"/>
          </p:cNvSpPr>
          <p:nvPr>
            <p:ph idx="1"/>
          </p:nvPr>
        </p:nvSpPr>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[1] </a:t>
            </a:r>
            <a:r>
              <a:rPr lang="en-US" sz="1800" dirty="0">
                <a:solidFill>
                  <a:srgbClr val="000000"/>
                </a:solidFill>
                <a:effectLst/>
                <a:latin typeface="Times New Roman" panose="02020603050405020304" pitchFamily="18" charset="0"/>
                <a:ea typeface="Times New Roman" panose="02020603050405020304" pitchFamily="18" charset="0"/>
              </a:rPr>
              <a:t>Application of Digital Signature for Securing Communication Using RSA Scheme based on MD5, Stephen </a:t>
            </a:r>
            <a:r>
              <a:rPr lang="en-US" sz="1800" dirty="0" err="1">
                <a:solidFill>
                  <a:srgbClr val="000000"/>
                </a:solidFill>
                <a:effectLst/>
                <a:latin typeface="Times New Roman" panose="02020603050405020304" pitchFamily="18" charset="0"/>
                <a:ea typeface="Times New Roman" panose="02020603050405020304" pitchFamily="18" charset="0"/>
              </a:rPr>
              <a:t>Fashoto</a:t>
            </a:r>
            <a:r>
              <a:rPr lang="en-US" sz="1800" dirty="0">
                <a:solidFill>
                  <a:srgbClr val="000000"/>
                </a:solidFill>
                <a:effectLst/>
                <a:latin typeface="Times New Roman" panose="02020603050405020304" pitchFamily="18" charset="0"/>
                <a:ea typeface="Times New Roman" panose="02020603050405020304" pitchFamily="18" charset="0"/>
              </a:rPr>
              <a:t>, University of Swaziland, </a:t>
            </a:r>
            <a:r>
              <a:rPr lang="en-US" sz="1800" dirty="0" err="1">
                <a:solidFill>
                  <a:srgbClr val="000000"/>
                </a:solidFill>
                <a:effectLst/>
                <a:latin typeface="Times New Roman" panose="02020603050405020304" pitchFamily="18" charset="0"/>
                <a:ea typeface="Times New Roman" panose="02020603050405020304" pitchFamily="18" charset="0"/>
              </a:rPr>
              <a:t>Kwaluseni</a:t>
            </a:r>
            <a:r>
              <a:rPr lang="en-US" sz="1800" dirty="0">
                <a:solidFill>
                  <a:srgbClr val="000000"/>
                </a:solidFill>
                <a:effectLst/>
                <a:latin typeface="Times New Roman" panose="02020603050405020304" pitchFamily="18" charset="0"/>
                <a:ea typeface="Times New Roman" panose="02020603050405020304" pitchFamily="18" charset="0"/>
              </a:rPr>
              <a:t> Swaziland</a:t>
            </a:r>
            <a:endParaRPr lang="en-US" sz="1800" dirty="0">
              <a:effectLst/>
              <a:latin typeface="Times New Roman" panose="02020603050405020304" pitchFamily="18" charset="0"/>
              <a:ea typeface="Times New Roman" panose="02020603050405020304" pitchFamily="18" charset="0"/>
            </a:endParaRPr>
          </a:p>
          <a:p>
            <a:pPr marL="0" marR="133985" indent="0">
              <a:spcBef>
                <a:spcPts val="1160"/>
              </a:spcBef>
              <a:spcAft>
                <a:spcPts val="0"/>
              </a:spcAft>
              <a:buNone/>
            </a:pPr>
            <a:r>
              <a:rPr lang="en-US" sz="2400" dirty="0">
                <a:latin typeface="Times New Roman" panose="02020603050405020304" pitchFamily="18" charset="0"/>
                <a:cs typeface="Times New Roman" panose="02020603050405020304" pitchFamily="18" charset="0"/>
              </a:rPr>
              <a:t>[2] </a:t>
            </a:r>
            <a:r>
              <a:rPr lang="en-US" sz="1800" dirty="0">
                <a:effectLst/>
                <a:latin typeface="Times New Roman" panose="02020603050405020304" pitchFamily="18" charset="0"/>
                <a:ea typeface="Calibri" panose="020F0502020204030204" pitchFamily="34" charset="0"/>
              </a:rPr>
              <a:t>A Method for Obtaining Digital Signatures and Public-Key Cryptosystems. </a:t>
            </a:r>
            <a:r>
              <a:rPr lang="en-US" sz="1800" dirty="0">
                <a:solidFill>
                  <a:srgbClr val="000000"/>
                </a:solidFill>
                <a:effectLst/>
                <a:latin typeface="Times New Roman" panose="02020603050405020304" pitchFamily="18" charset="0"/>
                <a:ea typeface="Calibri" panose="020F0502020204030204" pitchFamily="34" charset="0"/>
              </a:rPr>
              <a:t>R.L. Rivest, A. Shamir, and L. Adleman</a:t>
            </a:r>
          </a:p>
          <a:p>
            <a:pPr marL="0" marR="133985" indent="0">
              <a:spcBef>
                <a:spcPts val="1160"/>
              </a:spcBef>
              <a:spcAft>
                <a:spcPts val="0"/>
              </a:spcAft>
              <a:buNone/>
            </a:pPr>
            <a:endParaRPr lang="en-US" sz="1800" dirty="0">
              <a:solidFill>
                <a:srgbClr val="000000"/>
              </a:solidFill>
              <a:effectLst/>
              <a:latin typeface="Times New Roman" panose="02020603050405020304" pitchFamily="18" charset="0"/>
              <a:ea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0858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C4DEB-9777-4590-AFAB-B0D4DE4B0F64}"/>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6CA7AA5D-DF48-438C-B86C-21F346753C8A}"/>
              </a:ext>
            </a:extLst>
          </p:cNvPr>
          <p:cNvSpPr>
            <a:spLocks noGrp="1"/>
          </p:cNvSpPr>
          <p:nvPr>
            <p:ph idx="1"/>
          </p:nvPr>
        </p:nvSpPr>
        <p:spPr/>
        <p:txBody>
          <a:bodyPr>
            <a:normAutofit/>
          </a:bodyPr>
          <a:lstStyle/>
          <a:p>
            <a:r>
              <a:rPr lang="en-US" sz="2400" dirty="0">
                <a:solidFill>
                  <a:srgbClr val="000000"/>
                </a:solidFill>
                <a:effectLst/>
                <a:latin typeface="Times New Roman" panose="02020603050405020304" pitchFamily="18" charset="0"/>
                <a:ea typeface="Times New Roman" panose="02020603050405020304" pitchFamily="18" charset="0"/>
              </a:rPr>
              <a:t>A digital signature scheme is a mathematical scheme for demonstrating the authenticity of digital documents. A valid digital signature gives a recipient reason to believe that the message was created by a known sender, and that it was not altered in transit.</a:t>
            </a:r>
          </a:p>
          <a:p>
            <a:r>
              <a:rPr lang="en-US" sz="2400" dirty="0">
                <a:solidFill>
                  <a:srgbClr val="000000"/>
                </a:solidFill>
                <a:effectLst/>
                <a:latin typeface="Times New Roman" panose="02020603050405020304" pitchFamily="18" charset="0"/>
                <a:ea typeface="Times New Roman" panose="02020603050405020304" pitchFamily="18" charset="0"/>
              </a:rPr>
              <a:t>First described by Whitfield Diffie and Martin Hellman</a:t>
            </a:r>
          </a:p>
          <a:p>
            <a:r>
              <a:rPr lang="en-US" sz="2400" dirty="0">
                <a:solidFill>
                  <a:srgbClr val="000000"/>
                </a:solidFill>
                <a:effectLst/>
                <a:latin typeface="Times New Roman" panose="02020603050405020304" pitchFamily="18" charset="0"/>
                <a:ea typeface="Times New Roman" panose="02020603050405020304" pitchFamily="18" charset="0"/>
              </a:rPr>
              <a:t>Provide a high level of assurance that the digital signature is genuinely the signer's </a:t>
            </a:r>
          </a:p>
          <a:p>
            <a:r>
              <a:rPr lang="en-US" sz="2400" dirty="0">
                <a:solidFill>
                  <a:srgbClr val="000000"/>
                </a:solidFill>
                <a:effectLst/>
                <a:latin typeface="Times New Roman" panose="02020603050405020304" pitchFamily="18" charset="0"/>
                <a:ea typeface="Times New Roman" panose="02020603050405020304" pitchFamily="18" charset="0"/>
              </a:rPr>
              <a:t>During the communication between two parties, </a:t>
            </a:r>
            <a:r>
              <a:rPr lang="en-US" sz="2400" dirty="0">
                <a:solidFill>
                  <a:srgbClr val="000000"/>
                </a:solidFill>
                <a:latin typeface="Times New Roman" panose="02020603050405020304" pitchFamily="18" charset="0"/>
                <a:ea typeface="Times New Roman" panose="02020603050405020304" pitchFamily="18" charset="0"/>
              </a:rPr>
              <a:t>it ensures both of them that the message has not been tempered with by any third parties in between the communication.</a:t>
            </a:r>
            <a:endParaRPr lang="en-US" sz="2400" dirty="0">
              <a:solidFill>
                <a:srgbClr val="000000"/>
              </a:solidFill>
              <a:effectLst/>
              <a:latin typeface="Times New Roman" panose="02020603050405020304" pitchFamily="18" charset="0"/>
              <a:ea typeface="Times New Roman" panose="02020603050405020304" pitchFamily="18" charset="0"/>
            </a:endParaRPr>
          </a:p>
          <a:p>
            <a:pPr marL="0" indent="0">
              <a:buNone/>
            </a:pPr>
            <a:endParaRPr lang="en-US" sz="3200" dirty="0"/>
          </a:p>
        </p:txBody>
      </p:sp>
    </p:spTree>
    <p:extLst>
      <p:ext uri="{BB962C8B-B14F-4D97-AF65-F5344CB8AC3E}">
        <p14:creationId xmlns:p14="http://schemas.microsoft.com/office/powerpoint/2010/main" val="582592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D6080-652F-449A-872A-C310893A7801}"/>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BB365ECA-1AFB-4763-97E9-3C97B46EADA3}"/>
              </a:ext>
            </a:extLst>
          </p:cNvPr>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The major problem is the document being modified/tempered during the course of transmission.</a:t>
            </a:r>
          </a:p>
          <a:p>
            <a:r>
              <a:rPr lang="en-US" sz="2400" dirty="0">
                <a:latin typeface="Times New Roman" panose="02020603050405020304" pitchFamily="18" charset="0"/>
                <a:cs typeface="Times New Roman" panose="02020603050405020304" pitchFamily="18" charset="0"/>
              </a:rPr>
              <a:t>The sender may deny sending a document that s/he has actually sent called repudiation.</a:t>
            </a:r>
          </a:p>
          <a:p>
            <a:r>
              <a:rPr lang="en-US" sz="2400" dirty="0">
                <a:latin typeface="Times New Roman" panose="02020603050405020304" pitchFamily="18" charset="0"/>
                <a:cs typeface="Times New Roman" panose="02020603050405020304" pitchFamily="18" charset="0"/>
              </a:rPr>
              <a:t>The receiver may itself modify the document and claim that the sender has sent it.</a:t>
            </a:r>
          </a:p>
          <a:p>
            <a:r>
              <a:rPr lang="en-US" sz="2400" dirty="0">
                <a:latin typeface="Times New Roman" panose="02020603050405020304" pitchFamily="18" charset="0"/>
                <a:cs typeface="Times New Roman" panose="02020603050405020304" pitchFamily="18" charset="0"/>
              </a:rPr>
              <a:t>The identity of sender not being known when documents are encrypted with receiver’s public key.</a:t>
            </a:r>
          </a:p>
          <a:p>
            <a:endParaRPr lang="en-US" sz="24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0889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F4F06-A6A2-45C3-9289-8232BA747993}"/>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6C260E46-FF14-4378-97D6-CB6C11394F0E}"/>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To enable end-user come out with a file transfer using digital signature</a:t>
            </a:r>
          </a:p>
        </p:txBody>
      </p:sp>
    </p:spTree>
    <p:extLst>
      <p:ext uri="{BB962C8B-B14F-4D97-AF65-F5344CB8AC3E}">
        <p14:creationId xmlns:p14="http://schemas.microsoft.com/office/powerpoint/2010/main" val="2998579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F4F06-A6A2-45C3-9289-8232BA747993}"/>
              </a:ext>
            </a:extLst>
          </p:cNvPr>
          <p:cNvSpPr>
            <a:spLocks noGrp="1"/>
          </p:cNvSpPr>
          <p:nvPr>
            <p:ph type="title"/>
          </p:nvPr>
        </p:nvSpPr>
        <p:spPr/>
        <p:txBody>
          <a:bodyPr/>
          <a:lstStyle/>
          <a:p>
            <a:r>
              <a:rPr lang="en-US" dirty="0"/>
              <a:t>Literature Review</a:t>
            </a:r>
          </a:p>
        </p:txBody>
      </p:sp>
      <p:sp>
        <p:nvSpPr>
          <p:cNvPr id="3" name="Content Placeholder 2">
            <a:extLst>
              <a:ext uri="{FF2B5EF4-FFF2-40B4-BE49-F238E27FC236}">
                <a16:creationId xmlns:a16="http://schemas.microsoft.com/office/drawing/2014/main" id="{6C260E46-FF14-4378-97D6-CB6C11394F0E}"/>
              </a:ext>
            </a:extLst>
          </p:cNvPr>
          <p:cNvSpPr>
            <a:spLocks noGrp="1"/>
          </p:cNvSpPr>
          <p:nvPr>
            <p:ph idx="1"/>
          </p:nvPr>
        </p:nvSpPr>
        <p:spPr/>
        <p:txBody>
          <a:bodyPr>
            <a:normAutofit/>
          </a:bodyPr>
          <a:lstStyle/>
          <a:p>
            <a:r>
              <a:rPr lang="en-US" sz="2400" dirty="0">
                <a:solidFill>
                  <a:srgbClr val="000000"/>
                </a:solidFill>
                <a:effectLst/>
                <a:latin typeface="Times New Roman" panose="02020603050405020304" pitchFamily="18" charset="0"/>
                <a:ea typeface="Times New Roman" panose="02020603050405020304" pitchFamily="18" charset="0"/>
              </a:rPr>
              <a:t>RSA is the first algorithm known to be suitable for signing as well as encryption, and one of the first great advances in public key cryptography. RSA is very widely used today for secure Internet communication (browsers, S/MIME, SSL, S/WAN, PGP, and Microsoft Outlook), operating systems (Sun, Microsoft, Apple, Novell) and hardware (cell phones, ATM machines, wireless Ethernet cards, </a:t>
            </a:r>
            <a:r>
              <a:rPr lang="en-US" sz="2400" dirty="0" err="1">
                <a:solidFill>
                  <a:srgbClr val="000000"/>
                </a:solidFill>
                <a:effectLst/>
                <a:latin typeface="Times New Roman" panose="02020603050405020304" pitchFamily="18" charset="0"/>
                <a:ea typeface="Times New Roman" panose="02020603050405020304" pitchFamily="18" charset="0"/>
              </a:rPr>
              <a:t>Mondex</a:t>
            </a:r>
            <a:r>
              <a:rPr lang="en-US" sz="2400" dirty="0">
                <a:solidFill>
                  <a:srgbClr val="000000"/>
                </a:solidFill>
                <a:effectLst/>
                <a:latin typeface="Times New Roman" panose="02020603050405020304" pitchFamily="18" charset="0"/>
                <a:ea typeface="Times New Roman" panose="02020603050405020304" pitchFamily="18" charset="0"/>
              </a:rPr>
              <a:t> smart cards, Palm Pilots).[1]</a:t>
            </a:r>
          </a:p>
          <a:p>
            <a:r>
              <a:rPr lang="en-US" sz="2400" dirty="0">
                <a:latin typeface="Times New Roman" panose="02020603050405020304" pitchFamily="18" charset="0"/>
                <a:cs typeface="Times New Roman" panose="02020603050405020304" pitchFamily="18" charset="0"/>
              </a:rPr>
              <a:t>A message can be “signed" using a privately held decryption key. Anyone can verify this signature using the corresponding publicly revealed encryption key. Signatures cannot be forged, and a signer cannot later deny the validity of his signature. This has obvious applications in “electronic mail" and “electronic funds transfer" systems.[2]</a:t>
            </a:r>
          </a:p>
        </p:txBody>
      </p:sp>
    </p:spTree>
    <p:extLst>
      <p:ext uri="{BB962C8B-B14F-4D97-AF65-F5344CB8AC3E}">
        <p14:creationId xmlns:p14="http://schemas.microsoft.com/office/powerpoint/2010/main" val="2345841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F6F56-003E-4C30-B6B9-0525C9B73D10}"/>
              </a:ext>
            </a:extLst>
          </p:cNvPr>
          <p:cNvSpPr>
            <a:spLocks noGrp="1"/>
          </p:cNvSpPr>
          <p:nvPr>
            <p:ph type="title"/>
          </p:nvPr>
        </p:nvSpPr>
        <p:spPr/>
        <p:txBody>
          <a:bodyPr/>
          <a:lstStyle/>
          <a:p>
            <a:r>
              <a:rPr lang="en-US" dirty="0"/>
              <a:t>Requirement Analysis</a:t>
            </a:r>
          </a:p>
        </p:txBody>
      </p:sp>
      <p:sp>
        <p:nvSpPr>
          <p:cNvPr id="3" name="Content Placeholder 2">
            <a:extLst>
              <a:ext uri="{FF2B5EF4-FFF2-40B4-BE49-F238E27FC236}">
                <a16:creationId xmlns:a16="http://schemas.microsoft.com/office/drawing/2014/main" id="{800F9C5E-9450-450B-AB88-55A27AE6C1CB}"/>
              </a:ext>
            </a:extLst>
          </p:cNvPr>
          <p:cNvSpPr>
            <a:spLocks noGrp="1"/>
          </p:cNvSpPr>
          <p:nvPr>
            <p:ph idx="1"/>
          </p:nvPr>
        </p:nvSpPr>
        <p:spPr/>
        <p:txBody>
          <a:bodyPr/>
          <a:lstStyle/>
          <a:p>
            <a:pPr marL="342900" marR="128270" lvl="0" indent="-342900" algn="just">
              <a:lnSpc>
                <a:spcPct val="107000"/>
              </a:lnSpc>
              <a:spcBef>
                <a:spcPts val="0"/>
              </a:spcBef>
              <a:spcAft>
                <a:spcPts val="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rPr>
              <a:t>The system should allow user to send file to another user.</a:t>
            </a:r>
          </a:p>
          <a:p>
            <a:pPr marL="342900" marR="128270" lvl="0" indent="-342900" algn="just">
              <a:lnSpc>
                <a:spcPct val="107000"/>
              </a:lnSpc>
              <a:spcBef>
                <a:spcPts val="0"/>
              </a:spcBef>
              <a:spcAft>
                <a:spcPts val="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rPr>
              <a:t>The system should have the functionality of signing &amp; verifying the digital signature.</a:t>
            </a:r>
          </a:p>
          <a:p>
            <a:pPr marL="342900" marR="128270" lvl="0" indent="-342900" algn="just">
              <a:lnSpc>
                <a:spcPct val="107000"/>
              </a:lnSpc>
              <a:spcBef>
                <a:spcPts val="0"/>
              </a:spcBef>
              <a:spcAft>
                <a:spcPts val="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rPr>
              <a:t>The system should alert the user if file has been tempered.</a:t>
            </a:r>
          </a:p>
          <a:p>
            <a:endParaRPr lang="en-US" dirty="0"/>
          </a:p>
        </p:txBody>
      </p:sp>
    </p:spTree>
    <p:extLst>
      <p:ext uri="{BB962C8B-B14F-4D97-AF65-F5344CB8AC3E}">
        <p14:creationId xmlns:p14="http://schemas.microsoft.com/office/powerpoint/2010/main" val="2094748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3F6FE-0BE4-4ED2-9CB9-6D4603254F4B}"/>
              </a:ext>
            </a:extLst>
          </p:cNvPr>
          <p:cNvSpPr>
            <a:spLocks noGrp="1"/>
          </p:cNvSpPr>
          <p:nvPr>
            <p:ph type="title"/>
          </p:nvPr>
        </p:nvSpPr>
        <p:spPr>
          <a:xfrm>
            <a:off x="734096" y="3062288"/>
            <a:ext cx="10613354" cy="1500187"/>
          </a:xfrm>
        </p:spPr>
        <p:txBody>
          <a:bodyPr/>
          <a:lstStyle/>
          <a:p>
            <a:r>
              <a:rPr lang="en-US" dirty="0"/>
              <a:t>Methodology</a:t>
            </a:r>
          </a:p>
        </p:txBody>
      </p:sp>
      <p:sp>
        <p:nvSpPr>
          <p:cNvPr id="3" name="Text Placeholder 2">
            <a:extLst>
              <a:ext uri="{FF2B5EF4-FFF2-40B4-BE49-F238E27FC236}">
                <a16:creationId xmlns:a16="http://schemas.microsoft.com/office/drawing/2014/main" id="{15FB5765-08BD-4608-8B88-D0AD833BE0B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45966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B2D8B-EC64-474C-91E9-AB75FD36CF23}"/>
              </a:ext>
            </a:extLst>
          </p:cNvPr>
          <p:cNvSpPr>
            <a:spLocks noGrp="1"/>
          </p:cNvSpPr>
          <p:nvPr>
            <p:ph type="title"/>
          </p:nvPr>
        </p:nvSpPr>
        <p:spPr/>
        <p:txBody>
          <a:bodyPr/>
          <a:lstStyle/>
          <a:p>
            <a:r>
              <a:rPr lang="en-US" dirty="0"/>
              <a:t>Block Diagram</a:t>
            </a:r>
          </a:p>
        </p:txBody>
      </p:sp>
      <p:pic>
        <p:nvPicPr>
          <p:cNvPr id="5" name="Content Placeholder 4">
            <a:extLst>
              <a:ext uri="{FF2B5EF4-FFF2-40B4-BE49-F238E27FC236}">
                <a16:creationId xmlns:a16="http://schemas.microsoft.com/office/drawing/2014/main" id="{1CBC1815-29F7-4C0E-B059-CDC61FEAAC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09850" y="2034106"/>
            <a:ext cx="5886785" cy="4823893"/>
          </a:xfrm>
        </p:spPr>
      </p:pic>
    </p:spTree>
    <p:extLst>
      <p:ext uri="{BB962C8B-B14F-4D97-AF65-F5344CB8AC3E}">
        <p14:creationId xmlns:p14="http://schemas.microsoft.com/office/powerpoint/2010/main" val="826431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9E7A1-7081-4BC5-BFDF-02135F0BD4BF}"/>
              </a:ext>
            </a:extLst>
          </p:cNvPr>
          <p:cNvSpPr>
            <a:spLocks noGrp="1"/>
          </p:cNvSpPr>
          <p:nvPr>
            <p:ph type="title"/>
          </p:nvPr>
        </p:nvSpPr>
        <p:spPr/>
        <p:txBody>
          <a:bodyPr/>
          <a:lstStyle/>
          <a:p>
            <a:r>
              <a:rPr lang="en-US" dirty="0"/>
              <a:t>Sequence Diagram</a:t>
            </a:r>
          </a:p>
        </p:txBody>
      </p:sp>
    </p:spTree>
    <p:extLst>
      <p:ext uri="{BB962C8B-B14F-4D97-AF65-F5344CB8AC3E}">
        <p14:creationId xmlns:p14="http://schemas.microsoft.com/office/powerpoint/2010/main" val="39849517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TotalTime>
  <Words>798</Words>
  <Application>Microsoft Office PowerPoint</Application>
  <PresentationFormat>Widescreen</PresentationFormat>
  <Paragraphs>56</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Symbol</vt:lpstr>
      <vt:lpstr>Times New Roman</vt:lpstr>
      <vt:lpstr>Office Theme</vt:lpstr>
      <vt:lpstr>Text File Sharing with Digital Signature in Intranet</vt:lpstr>
      <vt:lpstr>Introduction</vt:lpstr>
      <vt:lpstr>Problem Statement</vt:lpstr>
      <vt:lpstr>Objective</vt:lpstr>
      <vt:lpstr>Literature Review</vt:lpstr>
      <vt:lpstr>Requirement Analysis</vt:lpstr>
      <vt:lpstr>Methodology</vt:lpstr>
      <vt:lpstr>Block Diagram</vt:lpstr>
      <vt:lpstr>Sequence Diagram</vt:lpstr>
      <vt:lpstr>PowerPoint Presentation</vt:lpstr>
      <vt:lpstr>Key Generation</vt:lpstr>
      <vt:lpstr>Implementation tools/techniques</vt:lpstr>
      <vt:lpstr>Result Analysis</vt:lpstr>
      <vt:lpstr>Conclusion</vt:lpstr>
      <vt:lpstr>Future Enhancement</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File Sharing with Digital Signature in Intranet</dc:title>
  <dc:creator>prajanya shrestha</dc:creator>
  <cp:lastModifiedBy>prajanya shrestha</cp:lastModifiedBy>
  <cp:revision>2</cp:revision>
  <dcterms:created xsi:type="dcterms:W3CDTF">2022-04-28T01:32:30Z</dcterms:created>
  <dcterms:modified xsi:type="dcterms:W3CDTF">2022-04-28T03:37:52Z</dcterms:modified>
</cp:coreProperties>
</file>