
<file path=[Content_Types].xml><?xml version="1.0" encoding="utf-8"?>
<Types xmlns="http://schemas.openxmlformats.org/package/2006/content-types"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7"/>
  </p:notesMasterIdLst>
  <p:sldIdLst>
    <p:sldId id="256" r:id="rId2"/>
    <p:sldId id="279" r:id="rId3"/>
    <p:sldId id="278" r:id="rId4"/>
    <p:sldId id="259" r:id="rId5"/>
    <p:sldId id="260" r:id="rId6"/>
    <p:sldId id="261" r:id="rId7"/>
    <p:sldId id="273" r:id="rId8"/>
    <p:sldId id="274" r:id="rId9"/>
    <p:sldId id="275" r:id="rId10"/>
    <p:sldId id="276" r:id="rId11"/>
    <p:sldId id="280" r:id="rId12"/>
    <p:sldId id="277" r:id="rId13"/>
    <p:sldId id="265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91" autoAdjust="0"/>
  </p:normalViewPr>
  <p:slideViewPr>
    <p:cSldViewPr snapToGrid="0" snapToObjects="1">
      <p:cViewPr varScale="1">
        <p:scale>
          <a:sx n="95" d="100"/>
          <a:sy n="95" d="100"/>
        </p:scale>
        <p:origin x="4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E4355-545D-A545-AA07-961A39699800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C04FF-E7CA-C740-ACC2-DE62C30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1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9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74F4-CE03-4356-A0A5-DC9ECD9189BC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30BF-76ED-44E0-B70B-BD076E39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Pig, Making </a:t>
            </a:r>
            <a:r>
              <a:rPr lang="en-US" dirty="0" err="1" smtClean="0"/>
              <a:t>Hadoop</a:t>
            </a:r>
            <a:r>
              <a:rPr lang="en-US" dirty="0" smtClean="0"/>
              <a:t> Easy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857250"/>
            <a:ext cx="2599898" cy="470848"/>
          </a:xfrm>
        </p:spPr>
        <p:txBody>
          <a:bodyPr>
            <a:normAutofit fontScale="90000"/>
          </a:bodyPr>
          <a:lstStyle/>
          <a:p>
            <a:r>
              <a:rPr lang="en-US" dirty="0"/>
              <a:t>The Grunt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23" y="1328099"/>
            <a:ext cx="8925636" cy="1054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Grunt is an interactive shell that enables users to enter Pig Latin statements and also interact with HDFS.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enter the Grunt shell, run the pig executable in the PIG_HOME\bin folder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1028" name="Picture 4" descr="Pig comm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6" y="2382388"/>
            <a:ext cx="8260307" cy="35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Execution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Pig has two execution modes or </a:t>
            </a:r>
            <a:r>
              <a:rPr lang="en-US" dirty="0" err="1"/>
              <a:t>exectypes</a:t>
            </a:r>
            <a:r>
              <a:rPr lang="en-US" dirty="0"/>
              <a:t>:</a:t>
            </a:r>
          </a:p>
          <a:p>
            <a:r>
              <a:rPr lang="en-US" b="1" dirty="0"/>
              <a:t>Local Mode</a:t>
            </a:r>
            <a:r>
              <a:rPr lang="en-US" dirty="0"/>
              <a:t> - To run Pig in local mode, you need access to a single machine; all files are installed and run using your local host and file system. Specify local mode using the -x flag (pig -x local).</a:t>
            </a:r>
          </a:p>
          <a:p>
            <a:r>
              <a:rPr lang="en-US" b="1" dirty="0" err="1"/>
              <a:t>Mapreduce</a:t>
            </a:r>
            <a:r>
              <a:rPr lang="en-US" b="1" dirty="0"/>
              <a:t> Mode</a:t>
            </a:r>
            <a:r>
              <a:rPr lang="en-US" dirty="0"/>
              <a:t> - To run Pig in </a:t>
            </a:r>
            <a:r>
              <a:rPr lang="en-US" dirty="0" err="1"/>
              <a:t>mapreduce</a:t>
            </a:r>
            <a:r>
              <a:rPr lang="en-US" dirty="0"/>
              <a:t> mode, you need access to a </a:t>
            </a:r>
            <a:r>
              <a:rPr lang="en-US" dirty="0" err="1"/>
              <a:t>Hadoop</a:t>
            </a:r>
            <a:r>
              <a:rPr lang="en-US" dirty="0"/>
              <a:t> cluster and HDFS installation. </a:t>
            </a:r>
            <a:r>
              <a:rPr lang="en-US" dirty="0" err="1"/>
              <a:t>Mapreduce</a:t>
            </a:r>
            <a:r>
              <a:rPr lang="en-US" dirty="0"/>
              <a:t> mode is the default mode;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8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857251"/>
            <a:ext cx="2513747" cy="4324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Pig Latin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26" y="1472437"/>
            <a:ext cx="6329363" cy="42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Pig for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70% of production jobs at Yahoo</a:t>
            </a:r>
          </a:p>
          <a:p>
            <a:r>
              <a:rPr lang="en-US" sz="2800" dirty="0" smtClean="0"/>
              <a:t>Also used by Twitter, LinkedIn, </a:t>
            </a:r>
            <a:r>
              <a:rPr lang="en-US" sz="2800" dirty="0" err="1" smtClean="0"/>
              <a:t>Ebay</a:t>
            </a:r>
            <a:r>
              <a:rPr lang="en-US" sz="2800" dirty="0" smtClean="0"/>
              <a:t>, AOL, …</a:t>
            </a:r>
          </a:p>
          <a:p>
            <a:r>
              <a:rPr lang="en-US" sz="2800" dirty="0" smtClean="0"/>
              <a:t>Used to</a:t>
            </a:r>
          </a:p>
          <a:p>
            <a:pPr lvl="1"/>
            <a:r>
              <a:rPr lang="en-US" sz="2400" dirty="0" smtClean="0"/>
              <a:t>Process web logs</a:t>
            </a:r>
          </a:p>
          <a:p>
            <a:pPr lvl="1"/>
            <a:r>
              <a:rPr lang="en-US" sz="2400" dirty="0" smtClean="0"/>
              <a:t>Build user behavior models</a:t>
            </a:r>
          </a:p>
          <a:p>
            <a:pPr lvl="1"/>
            <a:r>
              <a:rPr lang="en-US" sz="2400" dirty="0" smtClean="0"/>
              <a:t>Process images</a:t>
            </a:r>
          </a:p>
          <a:p>
            <a:pPr lvl="1"/>
            <a:r>
              <a:rPr lang="en-US" sz="2400" dirty="0" smtClean="0"/>
              <a:t>Build maps of the web</a:t>
            </a:r>
          </a:p>
          <a:p>
            <a:pPr lvl="1"/>
            <a:r>
              <a:rPr lang="en-US" sz="2400" dirty="0" smtClean="0"/>
              <a:t>Do research on raw data sets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student_data</a:t>
            </a:r>
            <a:r>
              <a:rPr lang="en-US" dirty="0"/>
              <a:t> = LOAD '/samples/students.txt' USING </a:t>
            </a:r>
            <a:r>
              <a:rPr lang="en-US" dirty="0" err="1"/>
              <a:t>PigStorage</a:t>
            </a:r>
            <a:r>
              <a:rPr lang="en-US" dirty="0" smtClean="0"/>
              <a:t>(',');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student_data</a:t>
            </a:r>
            <a:r>
              <a:rPr lang="en-US" dirty="0" smtClean="0"/>
              <a:t> </a:t>
            </a:r>
            <a:r>
              <a:rPr lang="en-US" dirty="0"/>
              <a:t>= LOAD '/samples/students.txt'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id:int</a:t>
            </a:r>
            <a:r>
              <a:rPr lang="en-US" dirty="0"/>
              <a:t>, </a:t>
            </a:r>
            <a:r>
              <a:rPr lang="en-US" dirty="0" err="1"/>
              <a:t>firstname:chararray</a:t>
            </a:r>
            <a:r>
              <a:rPr lang="en-US" dirty="0"/>
              <a:t>, </a:t>
            </a:r>
            <a:r>
              <a:rPr lang="en-US" dirty="0" err="1"/>
              <a:t>lastname:chararray</a:t>
            </a:r>
            <a:r>
              <a:rPr lang="en-US" dirty="0"/>
              <a:t>, </a:t>
            </a:r>
            <a:r>
              <a:rPr lang="en-US" dirty="0" err="1"/>
              <a:t>age:chararray</a:t>
            </a:r>
            <a:r>
              <a:rPr lang="en-US" dirty="0"/>
              <a:t>, </a:t>
            </a:r>
            <a:r>
              <a:rPr lang="en-US" dirty="0" err="1"/>
              <a:t>phone:chararray</a:t>
            </a:r>
            <a:r>
              <a:rPr lang="en-US" dirty="0"/>
              <a:t>, </a:t>
            </a:r>
            <a:r>
              <a:rPr lang="en-US" dirty="0" err="1"/>
              <a:t>city:chararray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dump </a:t>
            </a:r>
            <a:r>
              <a:rPr lang="en-US" dirty="0" err="1"/>
              <a:t>student_data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 err="1"/>
              <a:t>student_data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1797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err="1" smtClean="0"/>
              <a:t>students_data</a:t>
            </a:r>
            <a:r>
              <a:rPr lang="en-US" dirty="0" smtClean="0"/>
              <a:t> </a:t>
            </a:r>
            <a:r>
              <a:rPr lang="en-US" dirty="0"/>
              <a:t>INTO ' /s4/' USING </a:t>
            </a:r>
            <a:r>
              <a:rPr lang="en-US" dirty="0" err="1"/>
              <a:t>PigStorage</a:t>
            </a:r>
            <a:r>
              <a:rPr lang="en-US" dirty="0"/>
              <a:t> (',');</a:t>
            </a:r>
          </a:p>
        </p:txBody>
      </p:sp>
    </p:spTree>
    <p:extLst>
      <p:ext uri="{BB962C8B-B14F-4D97-AF65-F5344CB8AC3E}">
        <p14:creationId xmlns:p14="http://schemas.microsoft.com/office/powerpoint/2010/main" val="102341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2000765"/>
            <a:ext cx="5973009" cy="4001058"/>
          </a:xfrm>
        </p:spPr>
      </p:pic>
    </p:spTree>
    <p:extLst>
      <p:ext uri="{BB962C8B-B14F-4D97-AF65-F5344CB8AC3E}">
        <p14:creationId xmlns:p14="http://schemas.microsoft.com/office/powerpoint/2010/main" val="29890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47" y="1825625"/>
            <a:ext cx="5981905" cy="4351338"/>
          </a:xfrm>
        </p:spPr>
      </p:pic>
    </p:spTree>
    <p:extLst>
      <p:ext uri="{BB962C8B-B14F-4D97-AF65-F5344CB8AC3E}">
        <p14:creationId xmlns:p14="http://schemas.microsoft.com/office/powerpoint/2010/main" val="8687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By Example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Suppose you have user data in one file, website data in another, and you need to find the top 5 most visited pages by users aged 18 - 25.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670425" y="1897063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Load Users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239000" y="1905000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Load Pages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648200" y="2590800"/>
            <a:ext cx="15240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Filter by age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019800" y="3352800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Join on name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6019800" y="3962400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Group on url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6096000" y="4572000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Count clicks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867400" y="5181600"/>
            <a:ext cx="18288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Order by clicks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72200" y="5791200"/>
            <a:ext cx="13716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Take top 5</a:t>
            </a: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5334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67818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>
            <a:off x="53340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5334000" y="3200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 flipV="1">
            <a:off x="8001000" y="228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7818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67818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67818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 flipH="1">
            <a:off x="6781800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Map Reduce</a:t>
            </a:r>
            <a:endParaRPr lang="en-US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84189" y="1360827"/>
          <a:ext cx="8907411" cy="464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Document" r:id="rId3" imgW="13716000" imgH="9534144" progId="Word.Document.8">
                  <p:embed/>
                </p:oleObj>
              </mc:Choice>
              <mc:Fallback>
                <p:oleObj name="Document" r:id="rId3" imgW="13716000" imgH="953414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9" y="1360827"/>
                        <a:ext cx="8907411" cy="4649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Pig Latin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79248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Users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load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‘users’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as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(name, age);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Fltrd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filter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Users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       age &gt;= 18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and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age &lt;= 25; 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Pages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load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‘pages’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as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(user, </a:t>
            </a: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url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);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Jnd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join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Fltrd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name, Pages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user;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Grpd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group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Jnd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url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;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Smmd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foreach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Grpd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generate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group,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      </a:t>
            </a: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COUNT(Jnd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as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clicks;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Srtd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order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Smmd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clicks </a:t>
            </a: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desc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;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Top5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limit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Srtd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5;</a:t>
            </a:r>
            <a:b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store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Top5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into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‘top5sites’</a:t>
            </a:r>
            <a:r>
              <a:rPr lang="en-US" sz="2400" dirty="0">
                <a:latin typeface="Courier New" charset="0"/>
                <a:ea typeface="MS PGothic" pitchFamily="34" charset="-128"/>
                <a:cs typeface="MS PGothic" pitchFamily="34" charset="-128"/>
              </a:rPr>
              <a:t>;</a:t>
            </a:r>
            <a:endParaRPr lang="en-US" sz="4800" dirty="0">
              <a:latin typeface="Courier New" charset="0"/>
              <a:ea typeface="MS PGothic" pitchFamily="34" charset="-128"/>
              <a:cs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Pig and Pig Latin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449" y="651273"/>
            <a:ext cx="2165729" cy="41195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Pig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78" y="1409984"/>
            <a:ext cx="8325359" cy="4493525"/>
          </a:xfrm>
        </p:spPr>
        <p:txBody>
          <a:bodyPr>
            <a:normAutofit/>
          </a:bodyPr>
          <a:lstStyle/>
          <a:p>
            <a:r>
              <a:rPr lang="en-US" sz="2800" dirty="0"/>
              <a:t>Apache Pig is a Hadoop platform for creating MapReduce </a:t>
            </a:r>
            <a:r>
              <a:rPr lang="en-US" sz="2800" dirty="0" smtClean="0"/>
              <a:t>jobs. Pig </a:t>
            </a:r>
            <a:r>
              <a:rPr lang="en-US" sz="2800" dirty="0"/>
              <a:t>uses a high-level, SQL-like programming language named Pig Latin.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The </a:t>
            </a:r>
            <a:r>
              <a:rPr lang="en-US" sz="2800" dirty="0"/>
              <a:t>benefits of Pig include:</a:t>
            </a:r>
          </a:p>
          <a:p>
            <a:pPr lvl="1"/>
            <a:r>
              <a:rPr lang="en-US" sz="2400" dirty="0" smtClean="0"/>
              <a:t>Run </a:t>
            </a:r>
            <a:r>
              <a:rPr lang="en-US" sz="2400" dirty="0"/>
              <a:t>a MapReduce job with a few simple lines of code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Process </a:t>
            </a:r>
            <a:r>
              <a:rPr lang="en-US" sz="2400" dirty="0"/>
              <a:t>structured data with a schema, or Pig can process unstructured data without a schema. (Pigs eat anything!)</a:t>
            </a:r>
          </a:p>
          <a:p>
            <a:pPr lvl="1"/>
            <a:r>
              <a:rPr lang="en-US" sz="2400" dirty="0" smtClean="0"/>
              <a:t>Pig </a:t>
            </a:r>
            <a:r>
              <a:rPr lang="en-US" sz="2400" dirty="0"/>
              <a:t>Latin uses a familiar SQL-like syntax.</a:t>
            </a:r>
          </a:p>
          <a:p>
            <a:pPr lvl="1"/>
            <a:r>
              <a:rPr lang="en-US" sz="2400" dirty="0" smtClean="0"/>
              <a:t>Pig </a:t>
            </a:r>
            <a:r>
              <a:rPr lang="en-US" sz="2400" dirty="0"/>
              <a:t>scripts read and write data from HDFS.</a:t>
            </a:r>
          </a:p>
          <a:p>
            <a:pPr lvl="1"/>
            <a:r>
              <a:rPr lang="en-US" sz="2400" dirty="0" smtClean="0"/>
              <a:t>Pig </a:t>
            </a:r>
            <a:r>
              <a:rPr lang="en-US" sz="2400" dirty="0"/>
              <a:t>Latin is a data flow language, a </a:t>
            </a:r>
            <a:r>
              <a:rPr lang="en-US" sz="2400" dirty="0" smtClean="0"/>
              <a:t>logical solution </a:t>
            </a:r>
            <a:r>
              <a:rPr lang="en-US" sz="2400" dirty="0"/>
              <a:t>for many MapReduce algorithms.</a:t>
            </a:r>
          </a:p>
        </p:txBody>
      </p:sp>
    </p:spTree>
    <p:extLst>
      <p:ext uri="{BB962C8B-B14F-4D97-AF65-F5344CB8AC3E}">
        <p14:creationId xmlns:p14="http://schemas.microsoft.com/office/powerpoint/2010/main" val="8391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0"/>
            <a:ext cx="1510637" cy="432428"/>
          </a:xfrm>
        </p:spPr>
        <p:txBody>
          <a:bodyPr>
            <a:normAutofit fontScale="90000"/>
          </a:bodyPr>
          <a:lstStyle/>
          <a:p>
            <a:r>
              <a:rPr lang="en-US" dirty="0"/>
              <a:t>Pig </a:t>
            </a:r>
            <a:r>
              <a:rPr lang="en-US" dirty="0" smtClean="0"/>
              <a:t>Latin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1" y="1532814"/>
            <a:ext cx="8915400" cy="4309281"/>
          </a:xfrm>
        </p:spPr>
        <p:txBody>
          <a:bodyPr>
            <a:normAutofit/>
          </a:bodyPr>
          <a:lstStyle/>
          <a:p>
            <a:r>
              <a:rPr lang="en-US" sz="2800" dirty="0"/>
              <a:t>Pig Latin is a high-level data flow scripting language.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Pig </a:t>
            </a:r>
            <a:r>
              <a:rPr lang="en-US" sz="2800" dirty="0"/>
              <a:t>Latin scripts can be executed one of three ways:</a:t>
            </a:r>
          </a:p>
          <a:p>
            <a:endParaRPr lang="en-US" dirty="0"/>
          </a:p>
          <a:p>
            <a:pPr lvl="1"/>
            <a:r>
              <a:rPr lang="en-US" sz="2400" b="1" dirty="0"/>
              <a:t>Pig script: </a:t>
            </a:r>
            <a:r>
              <a:rPr lang="en-US" sz="2400" dirty="0"/>
              <a:t>write a Pig Latin program in a text file and execute it using the pig executable.</a:t>
            </a:r>
          </a:p>
          <a:p>
            <a:pPr lvl="1"/>
            <a:r>
              <a:rPr lang="en-US" sz="2400" b="1" dirty="0" smtClean="0"/>
              <a:t>Grunt </a:t>
            </a:r>
            <a:r>
              <a:rPr lang="en-US" sz="2400" b="1" dirty="0"/>
              <a:t>shell: </a:t>
            </a:r>
            <a:r>
              <a:rPr lang="en-US" sz="2400" dirty="0"/>
              <a:t>enter Pig statements manually one-at-a-time from a CLI tool known as the Grunt interactive shell.</a:t>
            </a:r>
          </a:p>
          <a:p>
            <a:pPr lvl="1"/>
            <a:r>
              <a:rPr lang="en-US" sz="2400" b="1" dirty="0" smtClean="0"/>
              <a:t>Embedded </a:t>
            </a:r>
            <a:r>
              <a:rPr lang="en-US" sz="2400" b="1" dirty="0"/>
              <a:t>in Java: </a:t>
            </a:r>
            <a:r>
              <a:rPr lang="en-US" sz="2400" dirty="0"/>
              <a:t>use the </a:t>
            </a:r>
            <a:r>
              <a:rPr lang="en-US" sz="2400" dirty="0" err="1"/>
              <a:t>PigServer</a:t>
            </a:r>
            <a:r>
              <a:rPr lang="en-US" sz="2400" dirty="0"/>
              <a:t> class to execute a Pig query from within Java code.</a:t>
            </a:r>
          </a:p>
        </p:txBody>
      </p:sp>
    </p:spTree>
    <p:extLst>
      <p:ext uri="{BB962C8B-B14F-4D97-AF65-F5344CB8AC3E}">
        <p14:creationId xmlns:p14="http://schemas.microsoft.com/office/powerpoint/2010/main" val="935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423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Calibri</vt:lpstr>
      <vt:lpstr>Calibri Light</vt:lpstr>
      <vt:lpstr>Courier New</vt:lpstr>
      <vt:lpstr>Office Theme</vt:lpstr>
      <vt:lpstr>Document</vt:lpstr>
      <vt:lpstr>Pig, Making Hadoop Easy</vt:lpstr>
      <vt:lpstr>Hadoop Ecosystem</vt:lpstr>
      <vt:lpstr>Hadoop Ecosystem</vt:lpstr>
      <vt:lpstr>Motivation By Example</vt:lpstr>
      <vt:lpstr>In Map Reduce</vt:lpstr>
      <vt:lpstr>In Pig Latin</vt:lpstr>
      <vt:lpstr>Pig and Pig Latin</vt:lpstr>
      <vt:lpstr>What is Pig?</vt:lpstr>
      <vt:lpstr>Pig Latin</vt:lpstr>
      <vt:lpstr>The Grunt Shell</vt:lpstr>
      <vt:lpstr>Pig Execution Modes</vt:lpstr>
      <vt:lpstr>Pig Latin Types</vt:lpstr>
      <vt:lpstr>Who uses Pig for What?</vt:lpstr>
      <vt:lpstr>LOAD command</vt:lpstr>
      <vt:lpstr>STORE Command</vt:lpstr>
    </vt:vector>
  </TitlesOfParts>
  <Company>Yahoo!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Pig, Making Hadoop Easy</dc:title>
  <dc:creator>Yahoo Yahoo</dc:creator>
  <cp:lastModifiedBy>Director</cp:lastModifiedBy>
  <cp:revision>24</cp:revision>
  <dcterms:created xsi:type="dcterms:W3CDTF">2010-08-13T18:15:08Z</dcterms:created>
  <dcterms:modified xsi:type="dcterms:W3CDTF">2017-05-22T04:54:24Z</dcterms:modified>
</cp:coreProperties>
</file>