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301" r:id="rId3"/>
    <p:sldId id="257" r:id="rId4"/>
    <p:sldId id="258" r:id="rId5"/>
    <p:sldId id="259" r:id="rId6"/>
    <p:sldId id="260" r:id="rId7"/>
    <p:sldId id="299" r:id="rId8"/>
    <p:sldId id="268" r:id="rId9"/>
    <p:sldId id="269" r:id="rId10"/>
    <p:sldId id="275"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361" r:id="rId26"/>
    <p:sldId id="362" r:id="rId27"/>
    <p:sldId id="363" r:id="rId28"/>
    <p:sldId id="364" r:id="rId29"/>
    <p:sldId id="365" r:id="rId30"/>
    <p:sldId id="303" r:id="rId31"/>
    <p:sldId id="315" r:id="rId32"/>
    <p:sldId id="316" r:id="rId33"/>
    <p:sldId id="317" r:id="rId34"/>
    <p:sldId id="319" r:id="rId35"/>
    <p:sldId id="318" r:id="rId36"/>
    <p:sldId id="320"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6" autoAdjust="0"/>
    <p:restoredTop sz="94660"/>
  </p:normalViewPr>
  <p:slideViewPr>
    <p:cSldViewPr snapToGrid="0" snapToObjects="1">
      <p:cViewPr varScale="1">
        <p:scale>
          <a:sx n="109" d="100"/>
          <a:sy n="109" d="100"/>
        </p:scale>
        <p:origin x="72" y="52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0817D-62CF-3044-B738-3112D33DAA0D}" type="datetimeFigureOut">
              <a:rPr lang="en-US" smtClean="0"/>
              <a:t>20-Nov-17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103393-2A4A-0940-AFFA-FD8E0DED85A7}" type="slidenum">
              <a:rPr lang="en-US" smtClean="0"/>
              <a:t>‹#›</a:t>
            </a:fld>
            <a:endParaRPr lang="en-US" dirty="0"/>
          </a:p>
        </p:txBody>
      </p:sp>
    </p:spTree>
    <p:extLst>
      <p:ext uri="{BB962C8B-B14F-4D97-AF65-F5344CB8AC3E}">
        <p14:creationId xmlns:p14="http://schemas.microsoft.com/office/powerpoint/2010/main" val="20646100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11</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12</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13</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14</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15</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16</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17</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18</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19</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20</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3</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21</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22</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23</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24</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25</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26</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27</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28</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29</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30</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4</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31</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32</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33</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34</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35</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36</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5</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6</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7</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8</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9</a:t>
            </a:fld>
            <a:endParaRPr lang="en-US" dirty="0"/>
          </a:p>
        </p:txBody>
      </p:sp>
    </p:spTree>
    <p:extLst>
      <p:ext uri="{BB962C8B-B14F-4D97-AF65-F5344CB8AC3E}">
        <p14:creationId xmlns:p14="http://schemas.microsoft.com/office/powerpoint/2010/main" val="2702479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BC3E73-C9B1-4C4A-A7E9-F700C59B8F90}" type="slidenum">
              <a:rPr lang="en-US" smtClean="0"/>
              <a:t>10</a:t>
            </a:fld>
            <a:endParaRPr lang="en-US" dirty="0"/>
          </a:p>
        </p:txBody>
      </p:sp>
    </p:spTree>
    <p:extLst>
      <p:ext uri="{BB962C8B-B14F-4D97-AF65-F5344CB8AC3E}">
        <p14:creationId xmlns:p14="http://schemas.microsoft.com/office/powerpoint/2010/main" val="270247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198531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255428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252715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406079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203044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312473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184351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299541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315267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412903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F9A9BA-DBBA-5B47-A3AA-F918604F9D5E}" type="datetimeFigureOut">
              <a:rPr lang="en-US" smtClean="0"/>
              <a:t>20-Nov-17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F6715D-997F-C143-9599-61CFD3BB51BC}" type="slidenum">
              <a:rPr lang="en-US" smtClean="0"/>
              <a:t>‹#›</a:t>
            </a:fld>
            <a:endParaRPr lang="en-US" dirty="0"/>
          </a:p>
        </p:txBody>
      </p:sp>
    </p:spTree>
    <p:extLst>
      <p:ext uri="{BB962C8B-B14F-4D97-AF65-F5344CB8AC3E}">
        <p14:creationId xmlns:p14="http://schemas.microsoft.com/office/powerpoint/2010/main" val="294356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AF9A9BA-DBBA-5B47-A3AA-F918604F9D5E}" type="datetimeFigureOut">
              <a:rPr lang="en-US" smtClean="0"/>
              <a:t>20-Nov-17</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6715D-997F-C143-9599-61CFD3BB51BC}" type="slidenum">
              <a:rPr lang="en-US" smtClean="0"/>
              <a:t>‹#›</a:t>
            </a:fld>
            <a:endParaRPr lang="en-US" dirty="0"/>
          </a:p>
        </p:txBody>
      </p:sp>
    </p:spTree>
    <p:extLst>
      <p:ext uri="{BB962C8B-B14F-4D97-AF65-F5344CB8AC3E}">
        <p14:creationId xmlns:p14="http://schemas.microsoft.com/office/powerpoint/2010/main" val="4178962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5850" y="1907551"/>
            <a:ext cx="7772400" cy="1102519"/>
          </a:xfrm>
        </p:spPr>
        <p:txBody>
          <a:bodyPr/>
          <a:lstStyle/>
          <a:p>
            <a:r>
              <a:rPr lang="en-US" dirty="0" smtClean="0">
                <a:solidFill>
                  <a:srgbClr val="FFFFFF"/>
                </a:solidFill>
                <a:latin typeface="Helvetica Neue Light"/>
                <a:cs typeface="Helvetica Neue Light"/>
              </a:rPr>
              <a:t>Practical Hadoop with Pig</a:t>
            </a:r>
            <a:endParaRPr lang="en-US" dirty="0">
              <a:solidFill>
                <a:srgbClr val="FFFFFF"/>
              </a:solidFill>
              <a:latin typeface="Helvetica Neue Light"/>
              <a:cs typeface="Helvetica Neue Light"/>
            </a:endParaRPr>
          </a:p>
        </p:txBody>
      </p:sp>
      <p:pic>
        <p:nvPicPr>
          <p:cNvPr id="4" name="Picture 3"/>
          <p:cNvPicPr>
            <a:picLocks noChangeAspect="1"/>
          </p:cNvPicPr>
          <p:nvPr/>
        </p:nvPicPr>
        <p:blipFill>
          <a:blip r:embed="rId2"/>
          <a:stretch>
            <a:fillRect/>
          </a:stretch>
        </p:blipFill>
        <p:spPr>
          <a:xfrm>
            <a:off x="705502" y="306549"/>
            <a:ext cx="7674786" cy="1811541"/>
          </a:xfrm>
          <a:prstGeom prst="rect">
            <a:avLst/>
          </a:prstGeom>
        </p:spPr>
      </p:pic>
    </p:spTree>
    <p:extLst>
      <p:ext uri="{BB962C8B-B14F-4D97-AF65-F5344CB8AC3E}">
        <p14:creationId xmlns:p14="http://schemas.microsoft.com/office/powerpoint/2010/main" val="1726393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631" y="654247"/>
            <a:ext cx="3897029" cy="3653510"/>
          </a:xfrm>
        </p:spPr>
        <p:txBody>
          <a:bodyPr anchor="t">
            <a:noAutofit/>
          </a:bodyPr>
          <a:lstStyle/>
          <a:p>
            <a:pPr algn="l"/>
            <a:r>
              <a:rPr lang="en-US" sz="1800" dirty="0" smtClean="0">
                <a:solidFill>
                  <a:srgbClr val="FFFFFF"/>
                </a:solidFill>
                <a:latin typeface="Helvetica Neue"/>
                <a:cs typeface="Helvetica Neue"/>
              </a:rPr>
              <a:t>Add a Data Node</a:t>
            </a:r>
            <a:r>
              <a:rPr lang="en-US" sz="1800" dirty="0">
                <a:solidFill>
                  <a:srgbClr val="FFFFFF"/>
                </a:solidFill>
                <a:latin typeface="Helvetica Neue"/>
                <a:cs typeface="Helvetica Neue"/>
              </a:rPr>
              <a:t>:</a:t>
            </a:r>
            <a:br>
              <a:rPr lang="en-US" sz="1800" dirty="0">
                <a:solidFill>
                  <a:srgbClr val="FFFFFF"/>
                </a:solidFill>
                <a:latin typeface="Helvetica Neue"/>
                <a:cs typeface="Helvetica Neue"/>
              </a:rPr>
            </a:br>
            <a:r>
              <a:rPr lang="en-US" sz="1400" dirty="0" smtClean="0">
                <a:solidFill>
                  <a:srgbClr val="FFFFFF"/>
                </a:solidFill>
                <a:latin typeface="Helvetica Neue"/>
                <a:cs typeface="Helvetica Neue"/>
              </a:rPr>
              <a:t/>
            </a:r>
            <a:br>
              <a:rPr lang="en-US" sz="1400" dirty="0" smtClean="0">
                <a:solidFill>
                  <a:srgbClr val="FFFFFF"/>
                </a:solidFill>
                <a:latin typeface="Helvetica Neue"/>
                <a:cs typeface="Helvetica Neue"/>
              </a:rPr>
            </a:br>
            <a:r>
              <a:rPr lang="en-US" sz="1400" dirty="0" smtClean="0">
                <a:solidFill>
                  <a:srgbClr val="FFFFFF"/>
                </a:solidFill>
                <a:latin typeface="Helvetica Neue"/>
                <a:cs typeface="Helvetica Neue"/>
              </a:rPr>
              <a:t>The Data Node </a:t>
            </a:r>
            <a:r>
              <a:rPr lang="en-US" sz="1400" dirty="0">
                <a:solidFill>
                  <a:srgbClr val="FFFFFF"/>
                </a:solidFill>
                <a:latin typeface="Helvetica Neue"/>
                <a:cs typeface="Helvetica Neue"/>
              </a:rPr>
              <a:t>says </a:t>
            </a:r>
            <a:r>
              <a:rPr lang="en-US" sz="1400" dirty="0" smtClean="0">
                <a:solidFill>
                  <a:srgbClr val="FFFFFF"/>
                </a:solidFill>
                <a:latin typeface="Helvetica Neue"/>
                <a:cs typeface="Helvetica Neue"/>
              </a:rPr>
              <a:t>“Hello” </a:t>
            </a:r>
            <a:r>
              <a:rPr lang="en-US" sz="1400" dirty="0">
                <a:solidFill>
                  <a:srgbClr val="FFFFFF"/>
                </a:solidFill>
                <a:latin typeface="Helvetica Neue"/>
                <a:cs typeface="Helvetica Neue"/>
              </a:rPr>
              <a:t>to the </a:t>
            </a:r>
            <a:r>
              <a:rPr lang="en-US" sz="1400" dirty="0" smtClean="0">
                <a:solidFill>
                  <a:srgbClr val="FFFFFF"/>
                </a:solidFill>
                <a:latin typeface="Helvetica Neue"/>
                <a:cs typeface="Helvetica Neue"/>
              </a:rPr>
              <a:t>Name Node.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Name Node </a:t>
            </a:r>
            <a:r>
              <a:rPr lang="en-US" sz="1400" dirty="0">
                <a:solidFill>
                  <a:srgbClr val="FFFFFF"/>
                </a:solidFill>
                <a:latin typeface="Helvetica Neue"/>
                <a:cs typeface="Helvetica Neue"/>
              </a:rPr>
              <a:t>offers the </a:t>
            </a:r>
            <a:r>
              <a:rPr lang="en-US" sz="1400" dirty="0" smtClean="0">
                <a:solidFill>
                  <a:srgbClr val="FFFFFF"/>
                </a:solidFill>
                <a:latin typeface="Helvetica Neue"/>
                <a:cs typeface="Helvetica Neue"/>
              </a:rPr>
              <a:t>Data Node </a:t>
            </a:r>
            <a:r>
              <a:rPr lang="en-US" sz="1400" dirty="0">
                <a:solidFill>
                  <a:srgbClr val="FFFFFF"/>
                </a:solidFill>
                <a:latin typeface="Helvetica Neue"/>
                <a:cs typeface="Helvetica Neue"/>
              </a:rPr>
              <a:t>a handshake with version </a:t>
            </a:r>
            <a:r>
              <a:rPr lang="en-US" sz="1400" dirty="0" smtClean="0">
                <a:solidFill>
                  <a:srgbClr val="FFFFFF"/>
                </a:solidFill>
                <a:latin typeface="Helvetica Neue"/>
                <a:cs typeface="Helvetica Neue"/>
              </a:rPr>
              <a:t>requirements.</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Data Node </a:t>
            </a:r>
            <a:r>
              <a:rPr lang="en-US" sz="1400" dirty="0">
                <a:solidFill>
                  <a:srgbClr val="FFFFFF"/>
                </a:solidFill>
                <a:latin typeface="Helvetica Neue"/>
                <a:cs typeface="Helvetica Neue"/>
              </a:rPr>
              <a:t>replies back to the </a:t>
            </a:r>
            <a:r>
              <a:rPr lang="en-US" sz="1400" dirty="0" smtClean="0">
                <a:solidFill>
                  <a:srgbClr val="FFFFFF"/>
                </a:solidFill>
                <a:latin typeface="Helvetica Neue"/>
                <a:cs typeface="Helvetica Neue"/>
              </a:rPr>
              <a:t>Name Node</a:t>
            </a:r>
            <a:r>
              <a:rPr lang="en-US" sz="1400" dirty="0">
                <a:solidFill>
                  <a:srgbClr val="FFFFFF"/>
                </a:solidFill>
                <a:latin typeface="Helvetica Neue"/>
                <a:cs typeface="Helvetica Neue"/>
              </a:rPr>
              <a:t>, </a:t>
            </a:r>
            <a:r>
              <a:rPr lang="en-US" sz="1400" dirty="0" smtClean="0">
                <a:solidFill>
                  <a:srgbClr val="FFFFFF"/>
                </a:solidFill>
                <a:latin typeface="Helvetica Neue"/>
                <a:cs typeface="Helvetica Neue"/>
              </a:rPr>
              <a:t>“Okay”, </a:t>
            </a:r>
            <a:r>
              <a:rPr lang="en-US" sz="1400" dirty="0">
                <a:solidFill>
                  <a:srgbClr val="FFFFFF"/>
                </a:solidFill>
                <a:latin typeface="Helvetica Neue"/>
                <a:cs typeface="Helvetica Neue"/>
              </a:rPr>
              <a:t>or </a:t>
            </a:r>
            <a:r>
              <a:rPr lang="en-US" sz="1400" dirty="0" smtClean="0">
                <a:solidFill>
                  <a:srgbClr val="FFFFFF"/>
                </a:solidFill>
                <a:latin typeface="Helvetica Neue"/>
                <a:cs typeface="Helvetica Neue"/>
              </a:rPr>
              <a:t>“Shuts Down”.</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Name Node </a:t>
            </a:r>
            <a:r>
              <a:rPr lang="en-US" sz="1400" dirty="0">
                <a:solidFill>
                  <a:srgbClr val="FFFFFF"/>
                </a:solidFill>
                <a:latin typeface="Helvetica Neue"/>
                <a:cs typeface="Helvetica Neue"/>
              </a:rPr>
              <a:t>hands the </a:t>
            </a:r>
            <a:r>
              <a:rPr lang="en-US" sz="1400" dirty="0" smtClean="0">
                <a:solidFill>
                  <a:srgbClr val="FFFFFF"/>
                </a:solidFill>
                <a:latin typeface="Helvetica Neue"/>
                <a:cs typeface="Helvetica Neue"/>
              </a:rPr>
              <a:t>Data Node </a:t>
            </a:r>
            <a:r>
              <a:rPr lang="en-US" sz="1400" dirty="0">
                <a:solidFill>
                  <a:srgbClr val="FFFFFF"/>
                </a:solidFill>
                <a:latin typeface="Helvetica Neue"/>
                <a:cs typeface="Helvetica Neue"/>
              </a:rPr>
              <a:t>a </a:t>
            </a:r>
            <a:r>
              <a:rPr lang="en-US" sz="1400" i="1" dirty="0">
                <a:solidFill>
                  <a:srgbClr val="FFFFFF"/>
                </a:solidFill>
                <a:latin typeface="Helvetica Neue"/>
                <a:cs typeface="Helvetica Neue"/>
              </a:rPr>
              <a:t>NodeId </a:t>
            </a:r>
            <a:r>
              <a:rPr lang="en-US" sz="1400" dirty="0">
                <a:solidFill>
                  <a:srgbClr val="FFFFFF"/>
                </a:solidFill>
                <a:latin typeface="Helvetica Neue"/>
                <a:cs typeface="Helvetica Neue"/>
              </a:rPr>
              <a:t>that it </a:t>
            </a:r>
            <a:r>
              <a:rPr lang="en-US" sz="1400" dirty="0" smtClean="0">
                <a:solidFill>
                  <a:srgbClr val="FFFFFF"/>
                </a:solidFill>
                <a:latin typeface="Helvetica Neue"/>
                <a:cs typeface="Helvetica Neue"/>
              </a:rPr>
              <a:t>remembers.</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Data Node </a:t>
            </a:r>
            <a:r>
              <a:rPr lang="en-US" sz="1400" dirty="0">
                <a:solidFill>
                  <a:srgbClr val="FFFFFF"/>
                </a:solidFill>
                <a:latin typeface="Helvetica Neue"/>
                <a:cs typeface="Helvetica Neue"/>
              </a:rPr>
              <a:t>is now part of cluster and it </a:t>
            </a:r>
            <a:r>
              <a:rPr lang="en-US" sz="1400" dirty="0" smtClean="0">
                <a:solidFill>
                  <a:srgbClr val="FFFFFF"/>
                </a:solidFill>
                <a:latin typeface="Helvetica Neue"/>
                <a:cs typeface="Helvetica Neue"/>
              </a:rPr>
              <a:t>checks in with the Name Node </a:t>
            </a:r>
            <a:r>
              <a:rPr lang="en-US" sz="1400" i="1" dirty="0">
                <a:solidFill>
                  <a:srgbClr val="FFFFFF"/>
                </a:solidFill>
                <a:latin typeface="Helvetica Neue"/>
                <a:cs typeface="Helvetica Neue"/>
              </a:rPr>
              <a:t>every 3 </a:t>
            </a:r>
            <a:r>
              <a:rPr lang="en-US" sz="1400" i="1" dirty="0" smtClean="0">
                <a:solidFill>
                  <a:srgbClr val="FFFFFF"/>
                </a:solidFill>
                <a:latin typeface="Helvetica Neue"/>
                <a:cs typeface="Helvetica Neue"/>
              </a:rPr>
              <a:t>seconds</a:t>
            </a:r>
            <a:r>
              <a:rPr lang="en-US" sz="1400" dirty="0" smtClean="0">
                <a:solidFill>
                  <a:srgbClr val="FFFFFF"/>
                </a:solidFill>
                <a:latin typeface="Helvetica Neue"/>
                <a:cs typeface="Helvetica Neue"/>
              </a:rPr>
              <a:t>.</a:t>
            </a:r>
            <a:endParaRPr lang="en-US" sz="1400" dirty="0">
              <a:solidFill>
                <a:srgbClr val="FFFFFF"/>
              </a:solidFill>
              <a:latin typeface="Helvetica Neue"/>
              <a:cs typeface="Helvetica Neue"/>
            </a:endParaRPr>
          </a:p>
        </p:txBody>
      </p:sp>
      <p:pic>
        <p:nvPicPr>
          <p:cNvPr id="8" name="Picture 7"/>
          <p:cNvPicPr>
            <a:picLocks noChangeAspect="1"/>
          </p:cNvPicPr>
          <p:nvPr/>
        </p:nvPicPr>
        <p:blipFill>
          <a:blip r:embed="rId3"/>
          <a:stretch>
            <a:fillRect/>
          </a:stretch>
        </p:blipFill>
        <p:spPr>
          <a:xfrm>
            <a:off x="5612275" y="331142"/>
            <a:ext cx="1507614" cy="1553377"/>
          </a:xfrm>
          <a:prstGeom prst="rect">
            <a:avLst/>
          </a:prstGeom>
        </p:spPr>
      </p:pic>
      <p:pic>
        <p:nvPicPr>
          <p:cNvPr id="9" name="Picture 8"/>
          <p:cNvPicPr>
            <a:picLocks noChangeAspect="1"/>
          </p:cNvPicPr>
          <p:nvPr/>
        </p:nvPicPr>
        <p:blipFill>
          <a:blip r:embed="rId4"/>
          <a:stretch>
            <a:fillRect/>
          </a:stretch>
        </p:blipFill>
        <p:spPr>
          <a:xfrm>
            <a:off x="5710906" y="2911763"/>
            <a:ext cx="1384709" cy="1395993"/>
          </a:xfrm>
          <a:prstGeom prst="rect">
            <a:avLst/>
          </a:prstGeom>
        </p:spPr>
      </p:pic>
      <p:sp>
        <p:nvSpPr>
          <p:cNvPr id="10" name="U-Turn Arrow 9"/>
          <p:cNvSpPr/>
          <p:nvPr/>
        </p:nvSpPr>
        <p:spPr>
          <a:xfrm rot="5400000" flipH="1" flipV="1">
            <a:off x="3353627" y="1809560"/>
            <a:ext cx="3187289" cy="1025220"/>
          </a:xfrm>
          <a:prstGeom prst="uturnArrow">
            <a:avLst>
              <a:gd name="adj1" fmla="val 3748"/>
              <a:gd name="adj2" fmla="val 15404"/>
              <a:gd name="adj3" fmla="val 22474"/>
              <a:gd name="adj4" fmla="val 43750"/>
              <a:gd name="adj5" fmla="val 80051"/>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U-Turn Arrow 14"/>
          <p:cNvSpPr/>
          <p:nvPr/>
        </p:nvSpPr>
        <p:spPr>
          <a:xfrm rot="5400000">
            <a:off x="6038855" y="1961959"/>
            <a:ext cx="3187289" cy="1025220"/>
          </a:xfrm>
          <a:prstGeom prst="uturnArrow">
            <a:avLst>
              <a:gd name="adj1" fmla="val 3748"/>
              <a:gd name="adj2" fmla="val 15404"/>
              <a:gd name="adj3" fmla="val 22474"/>
              <a:gd name="adj4" fmla="val 43750"/>
              <a:gd name="adj5" fmla="val 80051"/>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 name="U-Turn Arrow 16"/>
          <p:cNvSpPr/>
          <p:nvPr/>
        </p:nvSpPr>
        <p:spPr>
          <a:xfrm rot="5400000" flipH="1" flipV="1">
            <a:off x="3949141" y="2023958"/>
            <a:ext cx="2630128" cy="696146"/>
          </a:xfrm>
          <a:prstGeom prst="uturnArrow">
            <a:avLst>
              <a:gd name="adj1" fmla="val 3748"/>
              <a:gd name="adj2" fmla="val 15404"/>
              <a:gd name="adj3" fmla="val 22474"/>
              <a:gd name="adj4" fmla="val 43750"/>
              <a:gd name="adj5" fmla="val 80051"/>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U-Turn Arrow 19"/>
          <p:cNvSpPr/>
          <p:nvPr/>
        </p:nvSpPr>
        <p:spPr>
          <a:xfrm rot="5400000">
            <a:off x="6136565" y="2016020"/>
            <a:ext cx="2630131" cy="712026"/>
          </a:xfrm>
          <a:prstGeom prst="uturnArrow">
            <a:avLst>
              <a:gd name="adj1" fmla="val 3748"/>
              <a:gd name="adj2" fmla="val 15404"/>
              <a:gd name="adj3" fmla="val 22474"/>
              <a:gd name="adj4" fmla="val 43750"/>
              <a:gd name="adj5" fmla="val 80051"/>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Up Arrow 6"/>
          <p:cNvSpPr/>
          <p:nvPr/>
        </p:nvSpPr>
        <p:spPr>
          <a:xfrm>
            <a:off x="6276263" y="1884516"/>
            <a:ext cx="245807" cy="950452"/>
          </a:xfrm>
          <a:prstGeom prst="upArrow">
            <a:avLst>
              <a:gd name="adj1" fmla="val 13333"/>
              <a:gd name="adj2" fmla="val 50000"/>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257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612275" y="331142"/>
            <a:ext cx="1507614" cy="1553377"/>
          </a:xfrm>
          <a:prstGeom prst="rect">
            <a:avLst/>
          </a:prstGeom>
        </p:spPr>
      </p:pic>
      <p:pic>
        <p:nvPicPr>
          <p:cNvPr id="24" name="Picture 23"/>
          <p:cNvPicPr>
            <a:picLocks noChangeAspect="1"/>
          </p:cNvPicPr>
          <p:nvPr/>
        </p:nvPicPr>
        <p:blipFill>
          <a:blip r:embed="rId4"/>
          <a:stretch>
            <a:fillRect/>
          </a:stretch>
        </p:blipFill>
        <p:spPr>
          <a:xfrm>
            <a:off x="7485777" y="2696090"/>
            <a:ext cx="592885" cy="597717"/>
          </a:xfrm>
          <a:prstGeom prst="rect">
            <a:avLst/>
          </a:prstGeom>
        </p:spPr>
      </p:pic>
      <p:pic>
        <p:nvPicPr>
          <p:cNvPr id="26" name="Picture 25"/>
          <p:cNvPicPr>
            <a:picLocks noChangeAspect="1"/>
          </p:cNvPicPr>
          <p:nvPr/>
        </p:nvPicPr>
        <p:blipFill>
          <a:blip r:embed="rId4"/>
          <a:stretch>
            <a:fillRect/>
          </a:stretch>
        </p:blipFill>
        <p:spPr>
          <a:xfrm>
            <a:off x="4712813" y="2696090"/>
            <a:ext cx="592885" cy="597717"/>
          </a:xfrm>
          <a:prstGeom prst="rect">
            <a:avLst/>
          </a:prstGeom>
        </p:spPr>
      </p:pic>
      <p:pic>
        <p:nvPicPr>
          <p:cNvPr id="28" name="Picture 27"/>
          <p:cNvPicPr>
            <a:picLocks noChangeAspect="1"/>
          </p:cNvPicPr>
          <p:nvPr/>
        </p:nvPicPr>
        <p:blipFill>
          <a:blip r:embed="rId4"/>
          <a:stretch>
            <a:fillRect/>
          </a:stretch>
        </p:blipFill>
        <p:spPr>
          <a:xfrm>
            <a:off x="6736718" y="2799814"/>
            <a:ext cx="1045496" cy="1054016"/>
          </a:xfrm>
          <a:prstGeom prst="rect">
            <a:avLst/>
          </a:prstGeom>
        </p:spPr>
      </p:pic>
      <p:pic>
        <p:nvPicPr>
          <p:cNvPr id="29" name="Picture 28"/>
          <p:cNvPicPr>
            <a:picLocks noChangeAspect="1"/>
          </p:cNvPicPr>
          <p:nvPr/>
        </p:nvPicPr>
        <p:blipFill>
          <a:blip r:embed="rId4"/>
          <a:stretch>
            <a:fillRect/>
          </a:stretch>
        </p:blipFill>
        <p:spPr>
          <a:xfrm>
            <a:off x="5009250" y="2799814"/>
            <a:ext cx="1045496" cy="1054016"/>
          </a:xfrm>
          <a:prstGeom prst="rect">
            <a:avLst/>
          </a:prstGeom>
        </p:spPr>
      </p:pic>
      <p:pic>
        <p:nvPicPr>
          <p:cNvPr id="30" name="Picture 29"/>
          <p:cNvPicPr>
            <a:picLocks noChangeAspect="1"/>
          </p:cNvPicPr>
          <p:nvPr/>
        </p:nvPicPr>
        <p:blipFill>
          <a:blip r:embed="rId4"/>
          <a:stretch>
            <a:fillRect/>
          </a:stretch>
        </p:blipFill>
        <p:spPr>
          <a:xfrm>
            <a:off x="5710906" y="2911763"/>
            <a:ext cx="1384709" cy="1395993"/>
          </a:xfrm>
          <a:prstGeom prst="rect">
            <a:avLst/>
          </a:prstGeom>
        </p:spPr>
      </p:pic>
      <p:sp>
        <p:nvSpPr>
          <p:cNvPr id="35" name="Title 1"/>
          <p:cNvSpPr>
            <a:spLocks noGrp="1"/>
          </p:cNvSpPr>
          <p:nvPr>
            <p:ph type="title"/>
          </p:nvPr>
        </p:nvSpPr>
        <p:spPr>
          <a:xfrm>
            <a:off x="412936" y="347936"/>
            <a:ext cx="4183899" cy="4433290"/>
          </a:xfrm>
        </p:spPr>
        <p:txBody>
          <a:bodyPr anchor="t">
            <a:noAutofit/>
          </a:bodyPr>
          <a:lstStyle/>
          <a:p>
            <a:pPr algn="l"/>
            <a:r>
              <a:rPr lang="en-US" sz="2000" dirty="0" smtClean="0">
                <a:solidFill>
                  <a:srgbClr val="FFFFFF"/>
                </a:solidFill>
                <a:latin typeface="Helvetica Neue"/>
                <a:cs typeface="Helvetica Neue"/>
              </a:rPr>
              <a:t>Data Node Heartbeat:</a:t>
            </a:r>
            <a:br>
              <a:rPr lang="en-US" sz="20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“check-in” is a simple HTTP </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Request/</a:t>
            </a:r>
            <a:r>
              <a:rPr lang="en-US" sz="1600" dirty="0" smtClean="0">
                <a:solidFill>
                  <a:srgbClr val="FFFFFF"/>
                </a:solidFill>
                <a:latin typeface="Helvetica Neue"/>
                <a:cs typeface="Helvetica Neue"/>
              </a:rPr>
              <a:t>Response.</a:t>
            </a: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000" dirty="0">
                <a:solidFill>
                  <a:srgbClr val="FFFFFF"/>
                </a:solidFill>
                <a:latin typeface="Helvetica Neue"/>
                <a:cs typeface="Helvetica Neue"/>
              </a:rPr>
              <a:t/>
            </a:r>
            <a:br>
              <a:rPr lang="en-US" sz="1000" dirty="0">
                <a:solidFill>
                  <a:srgbClr val="FFFFFF"/>
                </a:solidFill>
                <a:latin typeface="Helvetica Neue"/>
                <a:cs typeface="Helvetica Neue"/>
              </a:rPr>
            </a:br>
            <a:r>
              <a:rPr lang="en-US" sz="1600" dirty="0" smtClean="0">
                <a:solidFill>
                  <a:srgbClr val="FFFFFF"/>
                </a:solidFill>
                <a:latin typeface="Helvetica Neue"/>
                <a:cs typeface="Helvetica Neue"/>
              </a:rPr>
              <a:t>This </a:t>
            </a:r>
            <a:r>
              <a:rPr lang="en-US" sz="1600" dirty="0">
                <a:solidFill>
                  <a:srgbClr val="FFFFFF"/>
                </a:solidFill>
                <a:latin typeface="Helvetica Neue"/>
                <a:cs typeface="Helvetica Neue"/>
              </a:rPr>
              <a:t>"check-in" is very important communication protocol that guarantees the health of the cluster.</a:t>
            </a:r>
            <a:br>
              <a:rPr lang="en-US" sz="1600" dirty="0">
                <a:solidFill>
                  <a:srgbClr val="FFFFFF"/>
                </a:solidFill>
                <a:latin typeface="Helvetica Neue"/>
                <a:cs typeface="Helvetica Neue"/>
              </a:rPr>
            </a:br>
            <a:r>
              <a:rPr lang="en-US" sz="1000" dirty="0">
                <a:solidFill>
                  <a:srgbClr val="FFFFFF"/>
                </a:solidFill>
                <a:latin typeface="Helvetica Neue"/>
                <a:cs typeface="Helvetica Neue"/>
              </a:rPr>
              <a:t/>
            </a:r>
            <a:br>
              <a:rPr lang="en-US" sz="1000" dirty="0">
                <a:solidFill>
                  <a:srgbClr val="FFFFFF"/>
                </a:solidFill>
                <a:latin typeface="Helvetica Neue"/>
                <a:cs typeface="Helvetica Neue"/>
              </a:rPr>
            </a:br>
            <a:r>
              <a:rPr lang="en-US" sz="1600" dirty="0">
                <a:solidFill>
                  <a:srgbClr val="FFFFFF"/>
                </a:solidFill>
                <a:latin typeface="Helvetica Neue"/>
                <a:cs typeface="Helvetica Neue"/>
              </a:rPr>
              <a:t>Block Reports – what data I have and is it </a:t>
            </a:r>
            <a:r>
              <a:rPr lang="en-US" sz="1600" dirty="0" smtClean="0">
                <a:solidFill>
                  <a:srgbClr val="FFFFFF"/>
                </a:solidFill>
                <a:latin typeface="Helvetica Neue"/>
                <a:cs typeface="Helvetica Neue"/>
              </a:rPr>
              <a:t>okay.</a:t>
            </a: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000" dirty="0">
                <a:solidFill>
                  <a:srgbClr val="FFFFFF"/>
                </a:solidFill>
                <a:latin typeface="Helvetica Neue"/>
                <a:cs typeface="Helvetica Neue"/>
              </a:rPr>
              <a:t/>
            </a:r>
            <a:br>
              <a:rPr lang="en-US" sz="1000" dirty="0">
                <a:solidFill>
                  <a:srgbClr val="FFFFFF"/>
                </a:solidFill>
                <a:latin typeface="Helvetica Neue"/>
                <a:cs typeface="Helvetica Neue"/>
              </a:rPr>
            </a:br>
            <a:r>
              <a:rPr lang="en-US" sz="1600" dirty="0" smtClean="0">
                <a:solidFill>
                  <a:srgbClr val="FFFFFF"/>
                </a:solidFill>
                <a:latin typeface="Helvetica Neue"/>
                <a:cs typeface="Helvetica Neue"/>
              </a:rPr>
              <a:t>Name Node </a:t>
            </a:r>
            <a:r>
              <a:rPr lang="en-US" sz="1600" dirty="0">
                <a:solidFill>
                  <a:srgbClr val="FFFFFF"/>
                </a:solidFill>
                <a:latin typeface="Helvetica Neue"/>
                <a:cs typeface="Helvetica Neue"/>
              </a:rPr>
              <a:t>controls the </a:t>
            </a:r>
            <a:r>
              <a:rPr lang="en-US" sz="1600" dirty="0" smtClean="0">
                <a:solidFill>
                  <a:srgbClr val="FFFFFF"/>
                </a:solidFill>
                <a:latin typeface="Helvetica Neue"/>
                <a:cs typeface="Helvetica Neue"/>
              </a:rPr>
              <a:t>Data Nodes </a:t>
            </a:r>
            <a:r>
              <a:rPr lang="en-US" sz="1600" dirty="0">
                <a:solidFill>
                  <a:srgbClr val="FFFFFF"/>
                </a:solidFill>
                <a:latin typeface="Helvetica Neue"/>
                <a:cs typeface="Helvetica Neue"/>
              </a:rPr>
              <a:t>by issuing orders when they return and report their status.</a:t>
            </a:r>
            <a:br>
              <a:rPr lang="en-US" sz="1600" dirty="0">
                <a:solidFill>
                  <a:srgbClr val="FFFFFF"/>
                </a:solidFill>
                <a:latin typeface="Helvetica Neue"/>
                <a:cs typeface="Helvetica Neue"/>
              </a:rPr>
            </a:br>
            <a:r>
              <a:rPr lang="en-US" sz="1000" dirty="0">
                <a:solidFill>
                  <a:srgbClr val="FFFFFF"/>
                </a:solidFill>
                <a:latin typeface="Helvetica Neue"/>
                <a:cs typeface="Helvetica Neue"/>
              </a:rPr>
              <a:t/>
            </a:r>
            <a:br>
              <a:rPr lang="en-US" sz="1000" dirty="0">
                <a:solidFill>
                  <a:srgbClr val="FFFFFF"/>
                </a:solidFill>
                <a:latin typeface="Helvetica Neue"/>
                <a:cs typeface="Helvetica Neue"/>
              </a:rPr>
            </a:br>
            <a:r>
              <a:rPr lang="en-US" sz="1600" i="1" dirty="0" smtClean="0">
                <a:solidFill>
                  <a:srgbClr val="FFFFFF"/>
                </a:solidFill>
                <a:latin typeface="Helvetica Neue"/>
                <a:cs typeface="Helvetica Neue"/>
              </a:rPr>
              <a:t>Replicate</a:t>
            </a:r>
            <a:r>
              <a:rPr lang="en-US" sz="1600" dirty="0" smtClean="0">
                <a:solidFill>
                  <a:srgbClr val="FFFFFF"/>
                </a:solidFill>
                <a:latin typeface="Helvetica Neue"/>
                <a:cs typeface="Helvetica Neue"/>
              </a:rPr>
              <a:t> </a:t>
            </a:r>
            <a:r>
              <a:rPr lang="en-US" sz="1600" dirty="0">
                <a:solidFill>
                  <a:srgbClr val="FFFFFF"/>
                </a:solidFill>
                <a:latin typeface="Helvetica Neue"/>
                <a:cs typeface="Helvetica Neue"/>
              </a:rPr>
              <a:t>Data, </a:t>
            </a:r>
            <a:r>
              <a:rPr lang="en-US" sz="1600" i="1" dirty="0">
                <a:solidFill>
                  <a:srgbClr val="FFFFFF"/>
                </a:solidFill>
                <a:latin typeface="Helvetica Neue"/>
                <a:cs typeface="Helvetica Neue"/>
              </a:rPr>
              <a:t>Delete</a:t>
            </a:r>
            <a:r>
              <a:rPr lang="en-US" sz="1600" dirty="0">
                <a:solidFill>
                  <a:srgbClr val="FFFFFF"/>
                </a:solidFill>
                <a:latin typeface="Helvetica Neue"/>
                <a:cs typeface="Helvetica Neue"/>
              </a:rPr>
              <a:t> Data, </a:t>
            </a:r>
            <a:r>
              <a:rPr lang="en-US" sz="1600" i="1" dirty="0" smtClean="0">
                <a:solidFill>
                  <a:srgbClr val="FFFFFF"/>
                </a:solidFill>
                <a:latin typeface="Helvetica Neue"/>
                <a:cs typeface="Helvetica Neue"/>
              </a:rPr>
              <a:t>Verify</a:t>
            </a:r>
            <a:r>
              <a:rPr lang="en-US" sz="1600" dirty="0" smtClean="0">
                <a:solidFill>
                  <a:srgbClr val="FFFFFF"/>
                </a:solidFill>
                <a:latin typeface="Helvetica Neue"/>
                <a:cs typeface="Helvetica Neue"/>
              </a:rPr>
              <a:t> Data </a:t>
            </a:r>
            <a:br>
              <a:rPr lang="en-US" sz="1600" dirty="0" smtClean="0">
                <a:solidFill>
                  <a:srgbClr val="FFFFFF"/>
                </a:solidFill>
                <a:latin typeface="Helvetica Neue"/>
                <a:cs typeface="Helvetica Neue"/>
              </a:rPr>
            </a:br>
            <a:r>
              <a:rPr lang="en-US" sz="1000" dirty="0">
                <a:solidFill>
                  <a:srgbClr val="FFFFFF"/>
                </a:solidFill>
                <a:latin typeface="Helvetica Neue"/>
                <a:cs typeface="Helvetica Neue"/>
              </a:rPr>
              <a:t/>
            </a:r>
            <a:br>
              <a:rPr lang="en-US" sz="1000" dirty="0">
                <a:solidFill>
                  <a:srgbClr val="FFFFFF"/>
                </a:solidFill>
                <a:latin typeface="Helvetica Neue"/>
                <a:cs typeface="Helvetica Neue"/>
              </a:rPr>
            </a:br>
            <a:r>
              <a:rPr lang="en-US" sz="1600" dirty="0" smtClean="0">
                <a:solidFill>
                  <a:srgbClr val="FFFFFF"/>
                </a:solidFill>
                <a:latin typeface="Helvetica Neue"/>
                <a:cs typeface="Helvetica Neue"/>
              </a:rPr>
              <a:t>Same process for all nodes within a cluster.</a:t>
            </a:r>
            <a:endParaRPr lang="en-US" sz="1600" dirty="0">
              <a:solidFill>
                <a:srgbClr val="FFFFFF"/>
              </a:solidFill>
              <a:latin typeface="Helvetica Neue"/>
              <a:cs typeface="Helvetica Neue"/>
            </a:endParaRPr>
          </a:p>
        </p:txBody>
      </p:sp>
      <p:cxnSp>
        <p:nvCxnSpPr>
          <p:cNvPr id="3" name="Straight Arrow Connector 2"/>
          <p:cNvCxnSpPr/>
          <p:nvPr/>
        </p:nvCxnSpPr>
        <p:spPr>
          <a:xfrm>
            <a:off x="7017895" y="1720645"/>
            <a:ext cx="764325" cy="843936"/>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5009256" y="1786194"/>
            <a:ext cx="764325" cy="843936"/>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5612275" y="1884518"/>
            <a:ext cx="393978" cy="86121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6725911" y="1834871"/>
            <a:ext cx="393978" cy="86121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366387" y="1987271"/>
            <a:ext cx="0" cy="861219"/>
          </a:xfrm>
          <a:prstGeom prst="straightConnector1">
            <a:avLst/>
          </a:prstGeom>
          <a:ln>
            <a:solidFill>
              <a:schemeClr val="bg1">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531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72067"/>
            <a:ext cx="8614424" cy="4427157"/>
          </a:xfrm>
        </p:spPr>
        <p:txBody>
          <a:bodyPr>
            <a:noAutofit/>
          </a:bodyPr>
          <a:lstStyle/>
          <a:p>
            <a:r>
              <a:rPr lang="en-US" sz="4000" dirty="0" smtClean="0">
                <a:solidFill>
                  <a:srgbClr val="FFFFFF"/>
                </a:solidFill>
                <a:latin typeface="Helvetica Neue Light"/>
                <a:cs typeface="Helvetica Neue Light"/>
              </a:rPr>
              <a:t>Writing Data</a:t>
            </a:r>
            <a:endParaRPr lang="en-US" sz="4000" dirty="0">
              <a:solidFill>
                <a:srgbClr val="FFFFFF"/>
              </a:solidFill>
              <a:latin typeface="Helvetica Neue Light"/>
              <a:cs typeface="Helvetica Neue Light"/>
            </a:endParaRPr>
          </a:p>
        </p:txBody>
      </p:sp>
    </p:spTree>
    <p:extLst>
      <p:ext uri="{BB962C8B-B14F-4D97-AF65-F5344CB8AC3E}">
        <p14:creationId xmlns:p14="http://schemas.microsoft.com/office/powerpoint/2010/main" val="1522133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8" name="Picture 7"/>
          <p:cNvPicPr>
            <a:picLocks noChangeAspect="1"/>
          </p:cNvPicPr>
          <p:nvPr/>
        </p:nvPicPr>
        <p:blipFill>
          <a:blip r:embed="rId5"/>
          <a:stretch>
            <a:fillRect/>
          </a:stretch>
        </p:blipFill>
        <p:spPr>
          <a:xfrm>
            <a:off x="4214787" y="-106273"/>
            <a:ext cx="2624887" cy="2624887"/>
          </a:xfrm>
          <a:prstGeom prst="rect">
            <a:avLst/>
          </a:prstGeom>
        </p:spPr>
      </p:pic>
      <p:sp>
        <p:nvSpPr>
          <p:cNvPr id="21" name="Right Arrow 20"/>
          <p:cNvSpPr/>
          <p:nvPr/>
        </p:nvSpPr>
        <p:spPr>
          <a:xfrm>
            <a:off x="6585863" y="909487"/>
            <a:ext cx="426357"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p:cNvSpPr>
            <a:spLocks noGrp="1"/>
          </p:cNvSpPr>
          <p:nvPr>
            <p:ph type="title"/>
          </p:nvPr>
        </p:nvSpPr>
        <p:spPr>
          <a:xfrm>
            <a:off x="350607" y="417052"/>
            <a:ext cx="3864180" cy="4443782"/>
          </a:xfrm>
        </p:spPr>
        <p:txBody>
          <a:bodyPr anchor="t">
            <a:noAutofit/>
          </a:bodyPr>
          <a:lstStyle/>
          <a:p>
            <a:pPr algn="l"/>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“tells” the NameNode the virtual directory location for the file.</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endParaRPr lang="en-US" sz="1200" dirty="0">
              <a:solidFill>
                <a:srgbClr val="FFFFFF"/>
              </a:solidFill>
              <a:latin typeface="Helvetica Neue"/>
              <a:cs typeface="Helvetica Neue"/>
            </a:endParaRPr>
          </a:p>
        </p:txBody>
      </p:sp>
    </p:spTree>
    <p:extLst>
      <p:ext uri="{BB962C8B-B14F-4D97-AF65-F5344CB8AC3E}">
        <p14:creationId xmlns:p14="http://schemas.microsoft.com/office/powerpoint/2010/main" val="3017437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16" name="Picture 15"/>
          <p:cNvPicPr>
            <a:picLocks noChangeAspect="1"/>
          </p:cNvPicPr>
          <p:nvPr/>
        </p:nvPicPr>
        <p:blipFill>
          <a:blip r:embed="rId5"/>
          <a:stretch>
            <a:fillRect/>
          </a:stretch>
        </p:blipFill>
        <p:spPr>
          <a:xfrm>
            <a:off x="4214787" y="-106273"/>
            <a:ext cx="2624887" cy="2624887"/>
          </a:xfrm>
          <a:prstGeom prst="rect">
            <a:avLst/>
          </a:prstGeom>
        </p:spPr>
      </p:pic>
      <p:grpSp>
        <p:nvGrpSpPr>
          <p:cNvPr id="31" name="Group 30"/>
          <p:cNvGrpSpPr/>
          <p:nvPr/>
        </p:nvGrpSpPr>
        <p:grpSpPr>
          <a:xfrm>
            <a:off x="4598448" y="889022"/>
            <a:ext cx="619626" cy="624834"/>
            <a:chOff x="4516809" y="1351643"/>
            <a:chExt cx="619626" cy="624834"/>
          </a:xfrm>
        </p:grpSpPr>
        <p:pic>
          <p:nvPicPr>
            <p:cNvPr id="32" name="Picture 31"/>
            <p:cNvPicPr>
              <a:picLocks noChangeAspect="1"/>
            </p:cNvPicPr>
            <p:nvPr/>
          </p:nvPicPr>
          <p:blipFill>
            <a:blip r:embed="rId6"/>
            <a:stretch>
              <a:fillRect/>
            </a:stretch>
          </p:blipFill>
          <p:spPr>
            <a:xfrm>
              <a:off x="4516809" y="1351643"/>
              <a:ext cx="616075" cy="624834"/>
            </a:xfrm>
            <a:prstGeom prst="rect">
              <a:avLst/>
            </a:prstGeom>
          </p:spPr>
        </p:pic>
        <p:sp>
          <p:nvSpPr>
            <p:cNvPr id="33" name="Rectangle 32"/>
            <p:cNvSpPr/>
            <p:nvPr/>
          </p:nvSpPr>
          <p:spPr>
            <a:xfrm>
              <a:off x="4553589" y="1461798"/>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grpSp>
        <p:nvGrpSpPr>
          <p:cNvPr id="34" name="Group 33"/>
          <p:cNvGrpSpPr/>
          <p:nvPr/>
        </p:nvGrpSpPr>
        <p:grpSpPr>
          <a:xfrm>
            <a:off x="5214529" y="889022"/>
            <a:ext cx="616075" cy="624834"/>
            <a:chOff x="4516809" y="1351643"/>
            <a:chExt cx="616075" cy="624834"/>
          </a:xfrm>
        </p:grpSpPr>
        <p:pic>
          <p:nvPicPr>
            <p:cNvPr id="35" name="Picture 34"/>
            <p:cNvPicPr>
              <a:picLocks noChangeAspect="1"/>
            </p:cNvPicPr>
            <p:nvPr/>
          </p:nvPicPr>
          <p:blipFill>
            <a:blip r:embed="rId6"/>
            <a:stretch>
              <a:fillRect/>
            </a:stretch>
          </p:blipFill>
          <p:spPr>
            <a:xfrm>
              <a:off x="4516809" y="1351643"/>
              <a:ext cx="616075" cy="624834"/>
            </a:xfrm>
            <a:prstGeom prst="rect">
              <a:avLst/>
            </a:prstGeom>
          </p:spPr>
        </p:pic>
        <p:sp>
          <p:nvSpPr>
            <p:cNvPr id="36" name="Rectangle 35"/>
            <p:cNvSpPr/>
            <p:nvPr/>
          </p:nvSpPr>
          <p:spPr>
            <a:xfrm>
              <a:off x="4553589" y="1461798"/>
              <a:ext cx="570148" cy="369332"/>
            </a:xfrm>
            <a:prstGeom prst="rect">
              <a:avLst/>
            </a:prstGeom>
          </p:spPr>
          <p:txBody>
            <a:bodyPr wrap="none">
              <a:spAutoFit/>
            </a:bodyPr>
            <a:lstStyle/>
            <a:p>
              <a:r>
                <a:rPr lang="en-US" dirty="0" smtClean="0">
                  <a:solidFill>
                    <a:srgbClr val="000000"/>
                  </a:solidFill>
                  <a:latin typeface="Avenir Light"/>
                  <a:cs typeface="Avenir Light"/>
                </a:rPr>
                <a:t>B64</a:t>
              </a:r>
              <a:endParaRPr lang="en-US" dirty="0">
                <a:solidFill>
                  <a:srgbClr val="000000"/>
                </a:solidFill>
              </a:endParaRPr>
            </a:p>
          </p:txBody>
        </p:sp>
      </p:grpSp>
      <p:grpSp>
        <p:nvGrpSpPr>
          <p:cNvPr id="37" name="Group 36"/>
          <p:cNvGrpSpPr/>
          <p:nvPr/>
        </p:nvGrpSpPr>
        <p:grpSpPr>
          <a:xfrm>
            <a:off x="5835174" y="885908"/>
            <a:ext cx="624011" cy="624834"/>
            <a:chOff x="4516809" y="1351643"/>
            <a:chExt cx="624011" cy="624834"/>
          </a:xfrm>
        </p:grpSpPr>
        <p:pic>
          <p:nvPicPr>
            <p:cNvPr id="38" name="Picture 37"/>
            <p:cNvPicPr>
              <a:picLocks noChangeAspect="1"/>
            </p:cNvPicPr>
            <p:nvPr/>
          </p:nvPicPr>
          <p:blipFill>
            <a:blip r:embed="rId6"/>
            <a:stretch>
              <a:fillRect/>
            </a:stretch>
          </p:blipFill>
          <p:spPr>
            <a:xfrm>
              <a:off x="4516809" y="1351643"/>
              <a:ext cx="616075" cy="624834"/>
            </a:xfrm>
            <a:prstGeom prst="rect">
              <a:avLst/>
            </a:prstGeom>
          </p:spPr>
        </p:pic>
        <p:sp>
          <p:nvSpPr>
            <p:cNvPr id="39" name="Rectangle 38"/>
            <p:cNvSpPr/>
            <p:nvPr/>
          </p:nvSpPr>
          <p:spPr>
            <a:xfrm>
              <a:off x="4553589" y="1461798"/>
              <a:ext cx="587231" cy="369332"/>
            </a:xfrm>
            <a:prstGeom prst="rect">
              <a:avLst/>
            </a:prstGeom>
          </p:spPr>
          <p:txBody>
            <a:bodyPr wrap="none">
              <a:spAutoFit/>
            </a:bodyPr>
            <a:lstStyle/>
            <a:p>
              <a:r>
                <a:rPr lang="en-US" dirty="0" smtClean="0">
                  <a:solidFill>
                    <a:srgbClr val="000000"/>
                  </a:solidFill>
                  <a:latin typeface="Avenir Light"/>
                  <a:cs typeface="Avenir Light"/>
                </a:rPr>
                <a:t>C28</a:t>
              </a:r>
              <a:endParaRPr lang="en-US" dirty="0">
                <a:solidFill>
                  <a:srgbClr val="000000"/>
                </a:solidFill>
              </a:endParaRPr>
            </a:p>
          </p:txBody>
        </p:sp>
      </p:grpSp>
      <p:sp>
        <p:nvSpPr>
          <p:cNvPr id="23" name="Title 1"/>
          <p:cNvSpPr>
            <a:spLocks noGrp="1"/>
          </p:cNvSpPr>
          <p:nvPr>
            <p:ph type="title"/>
          </p:nvPr>
        </p:nvSpPr>
        <p:spPr>
          <a:xfrm>
            <a:off x="350607" y="417052"/>
            <a:ext cx="3864180" cy="4443782"/>
          </a:xfrm>
        </p:spPr>
        <p:txBody>
          <a:bodyPr anchor="t">
            <a:noAutofit/>
          </a:bodyPr>
          <a:lstStyle/>
          <a:p>
            <a:pPr algn="l"/>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“tells” the NameNode the virtual directory location for the file.</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breaks the file into 64MB “blocks”</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endParaRPr lang="en-US" sz="1200" dirty="0">
              <a:solidFill>
                <a:srgbClr val="FFFFFF"/>
              </a:solidFill>
              <a:latin typeface="Helvetica Neue"/>
              <a:cs typeface="Helvetica Neue"/>
            </a:endParaRPr>
          </a:p>
        </p:txBody>
      </p:sp>
    </p:spTree>
    <p:extLst>
      <p:ext uri="{BB962C8B-B14F-4D97-AF65-F5344CB8AC3E}">
        <p14:creationId xmlns:p14="http://schemas.microsoft.com/office/powerpoint/2010/main" val="1298535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16" name="Picture 15"/>
          <p:cNvPicPr>
            <a:picLocks noChangeAspect="1"/>
          </p:cNvPicPr>
          <p:nvPr/>
        </p:nvPicPr>
        <p:blipFill>
          <a:blip r:embed="rId5"/>
          <a:stretch>
            <a:fillRect/>
          </a:stretch>
        </p:blipFill>
        <p:spPr>
          <a:xfrm>
            <a:off x="4214787" y="-106273"/>
            <a:ext cx="2624887" cy="2624887"/>
          </a:xfrm>
          <a:prstGeom prst="rect">
            <a:avLst/>
          </a:prstGeom>
        </p:spPr>
      </p:pic>
      <p:grpSp>
        <p:nvGrpSpPr>
          <p:cNvPr id="28" name="Group 27"/>
          <p:cNvGrpSpPr/>
          <p:nvPr/>
        </p:nvGrpSpPr>
        <p:grpSpPr>
          <a:xfrm>
            <a:off x="4598448" y="889022"/>
            <a:ext cx="619626" cy="624834"/>
            <a:chOff x="4516809" y="1351643"/>
            <a:chExt cx="619626" cy="624834"/>
          </a:xfrm>
        </p:grpSpPr>
        <p:pic>
          <p:nvPicPr>
            <p:cNvPr id="29" name="Picture 28"/>
            <p:cNvPicPr>
              <a:picLocks noChangeAspect="1"/>
            </p:cNvPicPr>
            <p:nvPr/>
          </p:nvPicPr>
          <p:blipFill>
            <a:blip r:embed="rId6"/>
            <a:stretch>
              <a:fillRect/>
            </a:stretch>
          </p:blipFill>
          <p:spPr>
            <a:xfrm>
              <a:off x="4516809" y="1351643"/>
              <a:ext cx="616075" cy="624834"/>
            </a:xfrm>
            <a:prstGeom prst="rect">
              <a:avLst/>
            </a:prstGeom>
          </p:spPr>
        </p:pic>
        <p:sp>
          <p:nvSpPr>
            <p:cNvPr id="30" name="Rectangle 29"/>
            <p:cNvSpPr/>
            <p:nvPr/>
          </p:nvSpPr>
          <p:spPr>
            <a:xfrm>
              <a:off x="4553589" y="1461798"/>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grpSp>
        <p:nvGrpSpPr>
          <p:cNvPr id="31" name="Group 30"/>
          <p:cNvGrpSpPr/>
          <p:nvPr/>
        </p:nvGrpSpPr>
        <p:grpSpPr>
          <a:xfrm>
            <a:off x="5214529" y="889022"/>
            <a:ext cx="616075" cy="624834"/>
            <a:chOff x="4516809" y="1351643"/>
            <a:chExt cx="616075" cy="624834"/>
          </a:xfrm>
        </p:grpSpPr>
        <p:pic>
          <p:nvPicPr>
            <p:cNvPr id="32" name="Picture 31"/>
            <p:cNvPicPr>
              <a:picLocks noChangeAspect="1"/>
            </p:cNvPicPr>
            <p:nvPr/>
          </p:nvPicPr>
          <p:blipFill>
            <a:blip r:embed="rId6"/>
            <a:stretch>
              <a:fillRect/>
            </a:stretch>
          </p:blipFill>
          <p:spPr>
            <a:xfrm>
              <a:off x="4516809" y="1351643"/>
              <a:ext cx="616075" cy="624834"/>
            </a:xfrm>
            <a:prstGeom prst="rect">
              <a:avLst/>
            </a:prstGeom>
          </p:spPr>
        </p:pic>
        <p:sp>
          <p:nvSpPr>
            <p:cNvPr id="33" name="Rectangle 32"/>
            <p:cNvSpPr/>
            <p:nvPr/>
          </p:nvSpPr>
          <p:spPr>
            <a:xfrm>
              <a:off x="4553589" y="1461798"/>
              <a:ext cx="570148" cy="369332"/>
            </a:xfrm>
            <a:prstGeom prst="rect">
              <a:avLst/>
            </a:prstGeom>
          </p:spPr>
          <p:txBody>
            <a:bodyPr wrap="none">
              <a:spAutoFit/>
            </a:bodyPr>
            <a:lstStyle/>
            <a:p>
              <a:r>
                <a:rPr lang="en-US" dirty="0" smtClean="0">
                  <a:solidFill>
                    <a:srgbClr val="000000"/>
                  </a:solidFill>
                  <a:latin typeface="Avenir Light"/>
                  <a:cs typeface="Avenir Light"/>
                </a:rPr>
                <a:t>B64</a:t>
              </a:r>
              <a:endParaRPr lang="en-US" dirty="0">
                <a:solidFill>
                  <a:srgbClr val="000000"/>
                </a:solidFill>
              </a:endParaRPr>
            </a:p>
          </p:txBody>
        </p:sp>
      </p:grpSp>
      <p:grpSp>
        <p:nvGrpSpPr>
          <p:cNvPr id="34" name="Group 33"/>
          <p:cNvGrpSpPr/>
          <p:nvPr/>
        </p:nvGrpSpPr>
        <p:grpSpPr>
          <a:xfrm>
            <a:off x="5835174" y="885908"/>
            <a:ext cx="624011" cy="624834"/>
            <a:chOff x="4516809" y="1351643"/>
            <a:chExt cx="624011" cy="624834"/>
          </a:xfrm>
        </p:grpSpPr>
        <p:pic>
          <p:nvPicPr>
            <p:cNvPr id="35" name="Picture 34"/>
            <p:cNvPicPr>
              <a:picLocks noChangeAspect="1"/>
            </p:cNvPicPr>
            <p:nvPr/>
          </p:nvPicPr>
          <p:blipFill>
            <a:blip r:embed="rId6"/>
            <a:stretch>
              <a:fillRect/>
            </a:stretch>
          </p:blipFill>
          <p:spPr>
            <a:xfrm>
              <a:off x="4516809" y="1351643"/>
              <a:ext cx="616075" cy="624834"/>
            </a:xfrm>
            <a:prstGeom prst="rect">
              <a:avLst/>
            </a:prstGeom>
          </p:spPr>
        </p:pic>
        <p:sp>
          <p:nvSpPr>
            <p:cNvPr id="36" name="Rectangle 35"/>
            <p:cNvSpPr/>
            <p:nvPr/>
          </p:nvSpPr>
          <p:spPr>
            <a:xfrm>
              <a:off x="4553589" y="1461798"/>
              <a:ext cx="587231" cy="369332"/>
            </a:xfrm>
            <a:prstGeom prst="rect">
              <a:avLst/>
            </a:prstGeom>
          </p:spPr>
          <p:txBody>
            <a:bodyPr wrap="none">
              <a:spAutoFit/>
            </a:bodyPr>
            <a:lstStyle/>
            <a:p>
              <a:r>
                <a:rPr lang="en-US" dirty="0" smtClean="0">
                  <a:solidFill>
                    <a:srgbClr val="000000"/>
                  </a:solidFill>
                  <a:latin typeface="Avenir Light"/>
                  <a:cs typeface="Avenir Light"/>
                </a:rPr>
                <a:t>C28</a:t>
              </a:r>
              <a:endParaRPr lang="en-US" dirty="0">
                <a:solidFill>
                  <a:srgbClr val="000000"/>
                </a:solidFill>
              </a:endParaRPr>
            </a:p>
          </p:txBody>
        </p:sp>
      </p:grpSp>
      <p:sp>
        <p:nvSpPr>
          <p:cNvPr id="37" name="Right Arrow 36"/>
          <p:cNvSpPr/>
          <p:nvPr/>
        </p:nvSpPr>
        <p:spPr>
          <a:xfrm>
            <a:off x="6585863" y="909487"/>
            <a:ext cx="426357"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itle 1"/>
          <p:cNvSpPr>
            <a:spLocks noGrp="1"/>
          </p:cNvSpPr>
          <p:nvPr>
            <p:ph type="title"/>
          </p:nvPr>
        </p:nvSpPr>
        <p:spPr>
          <a:xfrm>
            <a:off x="350607" y="417052"/>
            <a:ext cx="3864180" cy="4443782"/>
          </a:xfrm>
        </p:spPr>
        <p:txBody>
          <a:bodyPr anchor="t">
            <a:noAutofit/>
          </a:bodyPr>
          <a:lstStyle/>
          <a:p>
            <a:pPr algn="l"/>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“tells” the NameNode the virtual directory location for the file.</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breaks the file into 64MB “blocks”</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“ask” the NameNode where the blocks go.</a:t>
            </a:r>
            <a:br>
              <a:rPr lang="en-US" sz="1600" dirty="0">
                <a:solidFill>
                  <a:srgbClr val="FFFFFF"/>
                </a:solidFill>
                <a:latin typeface="Helvetica Neue"/>
                <a:cs typeface="Helvetica Neue"/>
              </a:rPr>
            </a:br>
            <a:endParaRPr lang="en-US" sz="1200" dirty="0">
              <a:solidFill>
                <a:srgbClr val="FFFFFF"/>
              </a:solidFill>
              <a:latin typeface="Helvetica Neue"/>
              <a:cs typeface="Helvetica Neue"/>
            </a:endParaRPr>
          </a:p>
        </p:txBody>
      </p:sp>
    </p:spTree>
    <p:extLst>
      <p:ext uri="{BB962C8B-B14F-4D97-AF65-F5344CB8AC3E}">
        <p14:creationId xmlns:p14="http://schemas.microsoft.com/office/powerpoint/2010/main" val="1025686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16" name="Picture 15"/>
          <p:cNvPicPr>
            <a:picLocks noChangeAspect="1"/>
          </p:cNvPicPr>
          <p:nvPr/>
        </p:nvPicPr>
        <p:blipFill>
          <a:blip r:embed="rId5"/>
          <a:stretch>
            <a:fillRect/>
          </a:stretch>
        </p:blipFill>
        <p:spPr>
          <a:xfrm>
            <a:off x="4214787" y="-106273"/>
            <a:ext cx="2624887" cy="2624887"/>
          </a:xfrm>
          <a:prstGeom prst="rect">
            <a:avLst/>
          </a:prstGeom>
        </p:spPr>
      </p:pic>
      <p:grpSp>
        <p:nvGrpSpPr>
          <p:cNvPr id="19" name="Group 18"/>
          <p:cNvGrpSpPr/>
          <p:nvPr/>
        </p:nvGrpSpPr>
        <p:grpSpPr>
          <a:xfrm>
            <a:off x="4678679" y="2282908"/>
            <a:ext cx="619626" cy="624834"/>
            <a:chOff x="4516809" y="1351643"/>
            <a:chExt cx="619626" cy="624834"/>
          </a:xfrm>
        </p:grpSpPr>
        <p:pic>
          <p:nvPicPr>
            <p:cNvPr id="21" name="Picture 20"/>
            <p:cNvPicPr>
              <a:picLocks noChangeAspect="1"/>
            </p:cNvPicPr>
            <p:nvPr/>
          </p:nvPicPr>
          <p:blipFill>
            <a:blip r:embed="rId6"/>
            <a:stretch>
              <a:fillRect/>
            </a:stretch>
          </p:blipFill>
          <p:spPr>
            <a:xfrm>
              <a:off x="4516809" y="1351643"/>
              <a:ext cx="616075" cy="624834"/>
            </a:xfrm>
            <a:prstGeom prst="rect">
              <a:avLst/>
            </a:prstGeom>
          </p:spPr>
        </p:pic>
        <p:sp>
          <p:nvSpPr>
            <p:cNvPr id="22" name="Rectangle 21"/>
            <p:cNvSpPr/>
            <p:nvPr/>
          </p:nvSpPr>
          <p:spPr>
            <a:xfrm>
              <a:off x="4553589" y="1461798"/>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grpSp>
        <p:nvGrpSpPr>
          <p:cNvPr id="23" name="Group 22"/>
          <p:cNvGrpSpPr/>
          <p:nvPr/>
        </p:nvGrpSpPr>
        <p:grpSpPr>
          <a:xfrm>
            <a:off x="6839674" y="2282908"/>
            <a:ext cx="616075" cy="624834"/>
            <a:chOff x="4516809" y="1351643"/>
            <a:chExt cx="616075" cy="624834"/>
          </a:xfrm>
        </p:grpSpPr>
        <p:pic>
          <p:nvPicPr>
            <p:cNvPr id="28" name="Picture 27"/>
            <p:cNvPicPr>
              <a:picLocks noChangeAspect="1"/>
            </p:cNvPicPr>
            <p:nvPr/>
          </p:nvPicPr>
          <p:blipFill>
            <a:blip r:embed="rId6"/>
            <a:stretch>
              <a:fillRect/>
            </a:stretch>
          </p:blipFill>
          <p:spPr>
            <a:xfrm>
              <a:off x="4516809" y="1351643"/>
              <a:ext cx="616075" cy="624834"/>
            </a:xfrm>
            <a:prstGeom prst="rect">
              <a:avLst/>
            </a:prstGeom>
          </p:spPr>
        </p:pic>
        <p:sp>
          <p:nvSpPr>
            <p:cNvPr id="29" name="Rectangle 28"/>
            <p:cNvSpPr/>
            <p:nvPr/>
          </p:nvSpPr>
          <p:spPr>
            <a:xfrm>
              <a:off x="4553589" y="1461798"/>
              <a:ext cx="570148" cy="369332"/>
            </a:xfrm>
            <a:prstGeom prst="rect">
              <a:avLst/>
            </a:prstGeom>
          </p:spPr>
          <p:txBody>
            <a:bodyPr wrap="none">
              <a:spAutoFit/>
            </a:bodyPr>
            <a:lstStyle/>
            <a:p>
              <a:r>
                <a:rPr lang="en-US" dirty="0" smtClean="0">
                  <a:solidFill>
                    <a:srgbClr val="000000"/>
                  </a:solidFill>
                  <a:latin typeface="Avenir Light"/>
                  <a:cs typeface="Avenir Light"/>
                </a:rPr>
                <a:t>B64</a:t>
              </a:r>
              <a:endParaRPr lang="en-US" dirty="0">
                <a:solidFill>
                  <a:srgbClr val="000000"/>
                </a:solidFill>
              </a:endParaRPr>
            </a:p>
          </p:txBody>
        </p:sp>
      </p:grpSp>
      <p:grpSp>
        <p:nvGrpSpPr>
          <p:cNvPr id="30" name="Group 29"/>
          <p:cNvGrpSpPr/>
          <p:nvPr/>
        </p:nvGrpSpPr>
        <p:grpSpPr>
          <a:xfrm>
            <a:off x="7939748" y="2282908"/>
            <a:ext cx="624011" cy="624834"/>
            <a:chOff x="4516809" y="1351643"/>
            <a:chExt cx="624011" cy="624834"/>
          </a:xfrm>
        </p:grpSpPr>
        <p:pic>
          <p:nvPicPr>
            <p:cNvPr id="31" name="Picture 30"/>
            <p:cNvPicPr>
              <a:picLocks noChangeAspect="1"/>
            </p:cNvPicPr>
            <p:nvPr/>
          </p:nvPicPr>
          <p:blipFill>
            <a:blip r:embed="rId6"/>
            <a:stretch>
              <a:fillRect/>
            </a:stretch>
          </p:blipFill>
          <p:spPr>
            <a:xfrm>
              <a:off x="4516809" y="1351643"/>
              <a:ext cx="616075" cy="624834"/>
            </a:xfrm>
            <a:prstGeom prst="rect">
              <a:avLst/>
            </a:prstGeom>
          </p:spPr>
        </p:pic>
        <p:sp>
          <p:nvSpPr>
            <p:cNvPr id="32" name="Rectangle 31"/>
            <p:cNvSpPr/>
            <p:nvPr/>
          </p:nvSpPr>
          <p:spPr>
            <a:xfrm>
              <a:off x="4553589" y="1461798"/>
              <a:ext cx="587231" cy="369332"/>
            </a:xfrm>
            <a:prstGeom prst="rect">
              <a:avLst/>
            </a:prstGeom>
          </p:spPr>
          <p:txBody>
            <a:bodyPr wrap="none">
              <a:spAutoFit/>
            </a:bodyPr>
            <a:lstStyle/>
            <a:p>
              <a:r>
                <a:rPr lang="en-US" dirty="0" smtClean="0">
                  <a:solidFill>
                    <a:srgbClr val="000000"/>
                  </a:solidFill>
                  <a:latin typeface="Avenir Light"/>
                  <a:cs typeface="Avenir Light"/>
                </a:rPr>
                <a:t>C28</a:t>
              </a:r>
              <a:endParaRPr lang="en-US" dirty="0">
                <a:solidFill>
                  <a:srgbClr val="000000"/>
                </a:solidFill>
              </a:endParaRPr>
            </a:p>
          </p:txBody>
        </p:sp>
      </p:grpSp>
      <p:grpSp>
        <p:nvGrpSpPr>
          <p:cNvPr id="33" name="Group 32"/>
          <p:cNvGrpSpPr/>
          <p:nvPr/>
        </p:nvGrpSpPr>
        <p:grpSpPr>
          <a:xfrm>
            <a:off x="4598448" y="889022"/>
            <a:ext cx="619626" cy="624834"/>
            <a:chOff x="4516809" y="1351643"/>
            <a:chExt cx="619626" cy="624834"/>
          </a:xfrm>
        </p:grpSpPr>
        <p:pic>
          <p:nvPicPr>
            <p:cNvPr id="34" name="Picture 33"/>
            <p:cNvPicPr>
              <a:picLocks noChangeAspect="1"/>
            </p:cNvPicPr>
            <p:nvPr/>
          </p:nvPicPr>
          <p:blipFill>
            <a:blip r:embed="rId6"/>
            <a:stretch>
              <a:fillRect/>
            </a:stretch>
          </p:blipFill>
          <p:spPr>
            <a:xfrm>
              <a:off x="4516809" y="1351643"/>
              <a:ext cx="616075" cy="624834"/>
            </a:xfrm>
            <a:prstGeom prst="rect">
              <a:avLst/>
            </a:prstGeom>
          </p:spPr>
        </p:pic>
        <p:sp>
          <p:nvSpPr>
            <p:cNvPr id="35" name="Rectangle 34"/>
            <p:cNvSpPr/>
            <p:nvPr/>
          </p:nvSpPr>
          <p:spPr>
            <a:xfrm>
              <a:off x="4553589" y="1461798"/>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grpSp>
        <p:nvGrpSpPr>
          <p:cNvPr id="36" name="Group 35"/>
          <p:cNvGrpSpPr/>
          <p:nvPr/>
        </p:nvGrpSpPr>
        <p:grpSpPr>
          <a:xfrm>
            <a:off x="5214529" y="889022"/>
            <a:ext cx="616075" cy="624834"/>
            <a:chOff x="4516809" y="1351643"/>
            <a:chExt cx="616075" cy="624834"/>
          </a:xfrm>
        </p:grpSpPr>
        <p:pic>
          <p:nvPicPr>
            <p:cNvPr id="37" name="Picture 36"/>
            <p:cNvPicPr>
              <a:picLocks noChangeAspect="1"/>
            </p:cNvPicPr>
            <p:nvPr/>
          </p:nvPicPr>
          <p:blipFill>
            <a:blip r:embed="rId6"/>
            <a:stretch>
              <a:fillRect/>
            </a:stretch>
          </p:blipFill>
          <p:spPr>
            <a:xfrm>
              <a:off x="4516809" y="1351643"/>
              <a:ext cx="616075" cy="624834"/>
            </a:xfrm>
            <a:prstGeom prst="rect">
              <a:avLst/>
            </a:prstGeom>
          </p:spPr>
        </p:pic>
        <p:sp>
          <p:nvSpPr>
            <p:cNvPr id="38" name="Rectangle 37"/>
            <p:cNvSpPr/>
            <p:nvPr/>
          </p:nvSpPr>
          <p:spPr>
            <a:xfrm>
              <a:off x="4553589" y="1461798"/>
              <a:ext cx="570148" cy="369332"/>
            </a:xfrm>
            <a:prstGeom prst="rect">
              <a:avLst/>
            </a:prstGeom>
          </p:spPr>
          <p:txBody>
            <a:bodyPr wrap="none">
              <a:spAutoFit/>
            </a:bodyPr>
            <a:lstStyle/>
            <a:p>
              <a:r>
                <a:rPr lang="en-US" dirty="0" smtClean="0">
                  <a:solidFill>
                    <a:srgbClr val="000000"/>
                  </a:solidFill>
                  <a:latin typeface="Avenir Light"/>
                  <a:cs typeface="Avenir Light"/>
                </a:rPr>
                <a:t>B64</a:t>
              </a:r>
              <a:endParaRPr lang="en-US" dirty="0">
                <a:solidFill>
                  <a:srgbClr val="000000"/>
                </a:solidFill>
              </a:endParaRPr>
            </a:p>
          </p:txBody>
        </p:sp>
      </p:grpSp>
      <p:grpSp>
        <p:nvGrpSpPr>
          <p:cNvPr id="39" name="Group 38"/>
          <p:cNvGrpSpPr/>
          <p:nvPr/>
        </p:nvGrpSpPr>
        <p:grpSpPr>
          <a:xfrm>
            <a:off x="5835174" y="885908"/>
            <a:ext cx="624011" cy="624834"/>
            <a:chOff x="4516809" y="1351643"/>
            <a:chExt cx="624011" cy="624834"/>
          </a:xfrm>
        </p:grpSpPr>
        <p:pic>
          <p:nvPicPr>
            <p:cNvPr id="40" name="Picture 39"/>
            <p:cNvPicPr>
              <a:picLocks noChangeAspect="1"/>
            </p:cNvPicPr>
            <p:nvPr/>
          </p:nvPicPr>
          <p:blipFill>
            <a:blip r:embed="rId6"/>
            <a:stretch>
              <a:fillRect/>
            </a:stretch>
          </p:blipFill>
          <p:spPr>
            <a:xfrm>
              <a:off x="4516809" y="1351643"/>
              <a:ext cx="616075" cy="624834"/>
            </a:xfrm>
            <a:prstGeom prst="rect">
              <a:avLst/>
            </a:prstGeom>
          </p:spPr>
        </p:pic>
        <p:sp>
          <p:nvSpPr>
            <p:cNvPr id="41" name="Rectangle 40"/>
            <p:cNvSpPr/>
            <p:nvPr/>
          </p:nvSpPr>
          <p:spPr>
            <a:xfrm>
              <a:off x="4553589" y="1461798"/>
              <a:ext cx="587231" cy="369332"/>
            </a:xfrm>
            <a:prstGeom prst="rect">
              <a:avLst/>
            </a:prstGeom>
          </p:spPr>
          <p:txBody>
            <a:bodyPr wrap="none">
              <a:spAutoFit/>
            </a:bodyPr>
            <a:lstStyle/>
            <a:p>
              <a:r>
                <a:rPr lang="en-US" dirty="0" smtClean="0">
                  <a:solidFill>
                    <a:srgbClr val="000000"/>
                  </a:solidFill>
                  <a:latin typeface="Avenir Light"/>
                  <a:cs typeface="Avenir Light"/>
                </a:rPr>
                <a:t>C28</a:t>
              </a:r>
              <a:endParaRPr lang="en-US" dirty="0">
                <a:solidFill>
                  <a:srgbClr val="000000"/>
                </a:solidFill>
              </a:endParaRPr>
            </a:p>
          </p:txBody>
        </p:sp>
      </p:grpSp>
      <p:sp>
        <p:nvSpPr>
          <p:cNvPr id="2" name="Notched Right Arrow 1"/>
          <p:cNvSpPr/>
          <p:nvPr/>
        </p:nvSpPr>
        <p:spPr>
          <a:xfrm rot="1970388">
            <a:off x="6280283" y="1578058"/>
            <a:ext cx="1777322" cy="418562"/>
          </a:xfrm>
          <a:prstGeom prst="notched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Notched Right Arrow 41"/>
          <p:cNvSpPr/>
          <p:nvPr/>
        </p:nvSpPr>
        <p:spPr>
          <a:xfrm rot="2343583">
            <a:off x="5468340" y="1654279"/>
            <a:ext cx="1574435" cy="418562"/>
          </a:xfrm>
          <a:prstGeom prst="notched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Notched Right Arrow 42"/>
          <p:cNvSpPr/>
          <p:nvPr/>
        </p:nvSpPr>
        <p:spPr>
          <a:xfrm rot="4906772">
            <a:off x="4408223" y="1638662"/>
            <a:ext cx="887713" cy="418562"/>
          </a:xfrm>
          <a:prstGeom prst="notched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Right Arrow 45"/>
          <p:cNvSpPr/>
          <p:nvPr/>
        </p:nvSpPr>
        <p:spPr>
          <a:xfrm flipH="1">
            <a:off x="6585863" y="909487"/>
            <a:ext cx="426357"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Title 1"/>
          <p:cNvSpPr>
            <a:spLocks noGrp="1"/>
          </p:cNvSpPr>
          <p:nvPr>
            <p:ph type="title"/>
          </p:nvPr>
        </p:nvSpPr>
        <p:spPr>
          <a:xfrm>
            <a:off x="350607" y="417052"/>
            <a:ext cx="3864180" cy="4443782"/>
          </a:xfrm>
        </p:spPr>
        <p:txBody>
          <a:bodyPr anchor="t">
            <a:noAutofit/>
          </a:bodyPr>
          <a:lstStyle/>
          <a:p>
            <a:pPr algn="l"/>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“tells” the NameNode the virtual directory location for the file.</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breaks the file into 64MB “blocks”</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“ask” the NameNode where the blocks go.</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“stream” the blocks, in parallel, to the DataNodes.</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endParaRPr lang="en-US" sz="1200" dirty="0">
              <a:solidFill>
                <a:srgbClr val="FFFFFF"/>
              </a:solidFill>
              <a:latin typeface="Helvetica Neue"/>
              <a:cs typeface="Helvetica Neue"/>
            </a:endParaRPr>
          </a:p>
        </p:txBody>
      </p:sp>
    </p:spTree>
    <p:extLst>
      <p:ext uri="{BB962C8B-B14F-4D97-AF65-F5344CB8AC3E}">
        <p14:creationId xmlns:p14="http://schemas.microsoft.com/office/powerpoint/2010/main" val="1907622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16" name="Picture 15"/>
          <p:cNvPicPr>
            <a:picLocks noChangeAspect="1"/>
          </p:cNvPicPr>
          <p:nvPr/>
        </p:nvPicPr>
        <p:blipFill>
          <a:blip r:embed="rId5"/>
          <a:stretch>
            <a:fillRect/>
          </a:stretch>
        </p:blipFill>
        <p:spPr>
          <a:xfrm>
            <a:off x="4214787" y="-106273"/>
            <a:ext cx="2624887" cy="2624887"/>
          </a:xfrm>
          <a:prstGeom prst="rect">
            <a:avLst/>
          </a:prstGeom>
        </p:spPr>
      </p:pic>
      <p:grpSp>
        <p:nvGrpSpPr>
          <p:cNvPr id="19" name="Group 18"/>
          <p:cNvGrpSpPr/>
          <p:nvPr/>
        </p:nvGrpSpPr>
        <p:grpSpPr>
          <a:xfrm>
            <a:off x="4678679" y="2282908"/>
            <a:ext cx="637768" cy="624834"/>
            <a:chOff x="4516809" y="1351643"/>
            <a:chExt cx="637768" cy="624834"/>
          </a:xfrm>
        </p:grpSpPr>
        <p:pic>
          <p:nvPicPr>
            <p:cNvPr id="21" name="Picture 20"/>
            <p:cNvPicPr>
              <a:picLocks noChangeAspect="1"/>
            </p:cNvPicPr>
            <p:nvPr/>
          </p:nvPicPr>
          <p:blipFill>
            <a:blip r:embed="rId6"/>
            <a:stretch>
              <a:fillRect/>
            </a:stretch>
          </p:blipFill>
          <p:spPr>
            <a:xfrm>
              <a:off x="4516809" y="1351643"/>
              <a:ext cx="616075" cy="624834"/>
            </a:xfrm>
            <a:prstGeom prst="rect">
              <a:avLst/>
            </a:prstGeom>
          </p:spPr>
        </p:pic>
        <p:sp>
          <p:nvSpPr>
            <p:cNvPr id="22" name="Rectangle 21"/>
            <p:cNvSpPr/>
            <p:nvPr/>
          </p:nvSpPr>
          <p:spPr>
            <a:xfrm>
              <a:off x="4571731" y="1461798"/>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grpSp>
        <p:nvGrpSpPr>
          <p:cNvPr id="23" name="Group 22"/>
          <p:cNvGrpSpPr/>
          <p:nvPr/>
        </p:nvGrpSpPr>
        <p:grpSpPr>
          <a:xfrm>
            <a:off x="6839668" y="2282908"/>
            <a:ext cx="625070" cy="624834"/>
            <a:chOff x="4516809" y="1351643"/>
            <a:chExt cx="625070" cy="624834"/>
          </a:xfrm>
        </p:grpSpPr>
        <p:pic>
          <p:nvPicPr>
            <p:cNvPr id="28" name="Picture 27"/>
            <p:cNvPicPr>
              <a:picLocks noChangeAspect="1"/>
            </p:cNvPicPr>
            <p:nvPr/>
          </p:nvPicPr>
          <p:blipFill>
            <a:blip r:embed="rId6"/>
            <a:stretch>
              <a:fillRect/>
            </a:stretch>
          </p:blipFill>
          <p:spPr>
            <a:xfrm>
              <a:off x="4516809" y="1351643"/>
              <a:ext cx="616075" cy="624834"/>
            </a:xfrm>
            <a:prstGeom prst="rect">
              <a:avLst/>
            </a:prstGeom>
          </p:spPr>
        </p:pic>
        <p:sp>
          <p:nvSpPr>
            <p:cNvPr id="29" name="Rectangle 28"/>
            <p:cNvSpPr/>
            <p:nvPr/>
          </p:nvSpPr>
          <p:spPr>
            <a:xfrm>
              <a:off x="4571731" y="1461798"/>
              <a:ext cx="570148" cy="369332"/>
            </a:xfrm>
            <a:prstGeom prst="rect">
              <a:avLst/>
            </a:prstGeom>
          </p:spPr>
          <p:txBody>
            <a:bodyPr wrap="none">
              <a:spAutoFit/>
            </a:bodyPr>
            <a:lstStyle/>
            <a:p>
              <a:r>
                <a:rPr lang="en-US" dirty="0" smtClean="0">
                  <a:solidFill>
                    <a:srgbClr val="000000"/>
                  </a:solidFill>
                  <a:latin typeface="Avenir Light"/>
                  <a:cs typeface="Avenir Light"/>
                </a:rPr>
                <a:t>B64</a:t>
              </a:r>
              <a:endParaRPr lang="en-US" dirty="0">
                <a:solidFill>
                  <a:srgbClr val="000000"/>
                </a:solidFill>
              </a:endParaRPr>
            </a:p>
          </p:txBody>
        </p:sp>
      </p:grpSp>
      <p:grpSp>
        <p:nvGrpSpPr>
          <p:cNvPr id="30" name="Group 29"/>
          <p:cNvGrpSpPr/>
          <p:nvPr/>
        </p:nvGrpSpPr>
        <p:grpSpPr>
          <a:xfrm>
            <a:off x="7939751" y="2282908"/>
            <a:ext cx="642153" cy="624834"/>
            <a:chOff x="4516809" y="1351643"/>
            <a:chExt cx="642153" cy="624834"/>
          </a:xfrm>
        </p:grpSpPr>
        <p:pic>
          <p:nvPicPr>
            <p:cNvPr id="31" name="Picture 30"/>
            <p:cNvPicPr>
              <a:picLocks noChangeAspect="1"/>
            </p:cNvPicPr>
            <p:nvPr/>
          </p:nvPicPr>
          <p:blipFill>
            <a:blip r:embed="rId6"/>
            <a:stretch>
              <a:fillRect/>
            </a:stretch>
          </p:blipFill>
          <p:spPr>
            <a:xfrm>
              <a:off x="4516809" y="1351643"/>
              <a:ext cx="616075" cy="624834"/>
            </a:xfrm>
            <a:prstGeom prst="rect">
              <a:avLst/>
            </a:prstGeom>
          </p:spPr>
        </p:pic>
        <p:sp>
          <p:nvSpPr>
            <p:cNvPr id="32" name="Rectangle 31"/>
            <p:cNvSpPr/>
            <p:nvPr/>
          </p:nvSpPr>
          <p:spPr>
            <a:xfrm>
              <a:off x="4571731" y="1461798"/>
              <a:ext cx="587231" cy="369332"/>
            </a:xfrm>
            <a:prstGeom prst="rect">
              <a:avLst/>
            </a:prstGeom>
          </p:spPr>
          <p:txBody>
            <a:bodyPr wrap="none">
              <a:spAutoFit/>
            </a:bodyPr>
            <a:lstStyle/>
            <a:p>
              <a:r>
                <a:rPr lang="en-US" dirty="0" smtClean="0">
                  <a:solidFill>
                    <a:srgbClr val="000000"/>
                  </a:solidFill>
                  <a:latin typeface="Avenir Light"/>
                  <a:cs typeface="Avenir Light"/>
                </a:rPr>
                <a:t>C28</a:t>
              </a:r>
              <a:endParaRPr lang="en-US" dirty="0">
                <a:solidFill>
                  <a:srgbClr val="000000"/>
                </a:solidFill>
              </a:endParaRPr>
            </a:p>
          </p:txBody>
        </p:sp>
      </p:grpSp>
      <p:sp>
        <p:nvSpPr>
          <p:cNvPr id="33" name="Right Arrow 32"/>
          <p:cNvSpPr/>
          <p:nvPr/>
        </p:nvSpPr>
        <p:spPr>
          <a:xfrm rot="20455330">
            <a:off x="5242928" y="1849999"/>
            <a:ext cx="1825412"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ight Arrow 33"/>
          <p:cNvSpPr/>
          <p:nvPr/>
        </p:nvSpPr>
        <p:spPr>
          <a:xfrm rot="16494298">
            <a:off x="6989758" y="1933925"/>
            <a:ext cx="426357"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ight Arrow 34"/>
          <p:cNvSpPr/>
          <p:nvPr/>
        </p:nvSpPr>
        <p:spPr>
          <a:xfrm rot="14206477">
            <a:off x="7749081" y="1958051"/>
            <a:ext cx="541708"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itle 1"/>
          <p:cNvSpPr>
            <a:spLocks noGrp="1"/>
          </p:cNvSpPr>
          <p:nvPr>
            <p:ph type="title"/>
          </p:nvPr>
        </p:nvSpPr>
        <p:spPr>
          <a:xfrm>
            <a:off x="350607" y="417052"/>
            <a:ext cx="3864180" cy="4443782"/>
          </a:xfrm>
        </p:spPr>
        <p:txBody>
          <a:bodyPr anchor="t">
            <a:noAutofit/>
          </a:bodyPr>
          <a:lstStyle/>
          <a:p>
            <a:pPr algn="l"/>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“tells” the NameNode the virtual directory location for the file.</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breaks the file into 64MB “blocks”</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“ask” the NameNode where the blocks go.</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“stream” the blocks, in parallel, to the DataNodes.</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DataNode</a:t>
            </a:r>
            <a:r>
              <a:rPr lang="en-US" sz="1600" dirty="0">
                <a:solidFill>
                  <a:srgbClr val="FFFFFF"/>
                </a:solidFill>
                <a:latin typeface="Helvetica Neue"/>
                <a:cs typeface="Helvetica Neue"/>
              </a:rPr>
              <a:t>(s) tells the NameNode they have the data </a:t>
            </a:r>
            <a:r>
              <a:rPr lang="en-US" sz="1600" dirty="0" smtClean="0">
                <a:solidFill>
                  <a:srgbClr val="FFFFFF"/>
                </a:solidFill>
                <a:latin typeface="Helvetica Neue"/>
                <a:cs typeface="Helvetica Neue"/>
              </a:rPr>
              <a:t>via the block report</a:t>
            </a:r>
            <a:br>
              <a:rPr lang="en-US" sz="1600" dirty="0" smtClean="0">
                <a:solidFill>
                  <a:srgbClr val="FFFFFF"/>
                </a:solidFill>
                <a:latin typeface="Helvetica Neue"/>
                <a:cs typeface="Helvetica Neue"/>
              </a:rPr>
            </a:br>
            <a:endParaRPr lang="en-US" sz="1200" dirty="0">
              <a:solidFill>
                <a:srgbClr val="FFFFFF"/>
              </a:solidFill>
              <a:latin typeface="Helvetica Neue"/>
              <a:cs typeface="Helvetica Neue"/>
            </a:endParaRPr>
          </a:p>
        </p:txBody>
      </p:sp>
    </p:spTree>
    <p:extLst>
      <p:ext uri="{BB962C8B-B14F-4D97-AF65-F5344CB8AC3E}">
        <p14:creationId xmlns:p14="http://schemas.microsoft.com/office/powerpoint/2010/main" val="401726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sp>
        <p:nvSpPr>
          <p:cNvPr id="10" name="Title 1"/>
          <p:cNvSpPr>
            <a:spLocks noGrp="1"/>
          </p:cNvSpPr>
          <p:nvPr>
            <p:ph type="title"/>
          </p:nvPr>
        </p:nvSpPr>
        <p:spPr>
          <a:xfrm>
            <a:off x="350607" y="417052"/>
            <a:ext cx="3864180" cy="4443782"/>
          </a:xfrm>
        </p:spPr>
        <p:txBody>
          <a:bodyPr anchor="t">
            <a:noAutofit/>
          </a:bodyPr>
          <a:lstStyle/>
          <a:p>
            <a:pPr algn="l"/>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“tells” the NameNode the virtual directory location for the file.</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breaks the file into 64MB “blocks”</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“ask” the NameNode where the blocks go.</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Client “stream” the blocks, in parallel, to the DataNodes.</a:t>
            </a:r>
            <a:br>
              <a:rPr lang="en-US" sz="1600" dirty="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DataNode</a:t>
            </a:r>
            <a:r>
              <a:rPr lang="en-US" sz="1600" dirty="0">
                <a:solidFill>
                  <a:srgbClr val="FFFFFF"/>
                </a:solidFill>
                <a:latin typeface="Helvetica Neue"/>
                <a:cs typeface="Helvetica Neue"/>
              </a:rPr>
              <a:t>(s) tells the NameNode they have the data </a:t>
            </a:r>
            <a:r>
              <a:rPr lang="en-US" sz="1600" dirty="0" smtClean="0">
                <a:solidFill>
                  <a:srgbClr val="FFFFFF"/>
                </a:solidFill>
                <a:latin typeface="Helvetica Neue"/>
                <a:cs typeface="Helvetica Neue"/>
              </a:rPr>
              <a:t>via the block report</a:t>
            </a:r>
            <a:br>
              <a:rPr lang="en-US" sz="1600" dirty="0" smtClean="0">
                <a:solidFill>
                  <a:srgbClr val="FFFFFF"/>
                </a:solidFill>
                <a:latin typeface="Helvetica Neue"/>
                <a:cs typeface="Helvetica Neue"/>
              </a:rPr>
            </a:br>
            <a:r>
              <a:rPr lang="en-US" sz="1600" dirty="0">
                <a:solidFill>
                  <a:srgbClr val="FFFFFF"/>
                </a:solidFill>
                <a:latin typeface="Helvetica Neue"/>
                <a:cs typeface="Helvetica Neue"/>
              </a:rPr>
              <a:t/>
            </a:r>
            <a:br>
              <a:rPr lang="en-US" sz="1600" dirty="0">
                <a:solidFill>
                  <a:srgbClr val="FFFFFF"/>
                </a:solidFill>
                <a:latin typeface="Helvetica Neue"/>
                <a:cs typeface="Helvetica Neue"/>
              </a:rPr>
            </a:br>
            <a:r>
              <a:rPr lang="en-US" sz="1600" dirty="0" smtClean="0">
                <a:solidFill>
                  <a:srgbClr val="FFFFFF"/>
                </a:solidFill>
                <a:latin typeface="Helvetica Neue"/>
                <a:cs typeface="Helvetica Neue"/>
              </a:rPr>
              <a:t>The </a:t>
            </a:r>
            <a:r>
              <a:rPr lang="en-US" sz="1600" dirty="0">
                <a:solidFill>
                  <a:srgbClr val="FFFFFF"/>
                </a:solidFill>
                <a:latin typeface="Helvetica Neue"/>
                <a:cs typeface="Helvetica Neue"/>
              </a:rPr>
              <a:t>NameNode tells the DataNode where to replicate the block</a:t>
            </a:r>
            <a:r>
              <a:rPr lang="en-US" sz="1600" dirty="0" smtClean="0">
                <a:solidFill>
                  <a:srgbClr val="FFFFFF"/>
                </a:solidFill>
                <a:latin typeface="Helvetica Neue"/>
                <a:cs typeface="Helvetica Neue"/>
              </a:rPr>
              <a:t>.</a:t>
            </a:r>
            <a:endParaRPr lang="en-US" sz="1200" dirty="0">
              <a:solidFill>
                <a:srgbClr val="FFFFFF"/>
              </a:solidFill>
              <a:latin typeface="Helvetica Neue"/>
              <a:cs typeface="Helvetica Neue"/>
            </a:endParaRPr>
          </a:p>
        </p:txBody>
      </p:sp>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16" name="Picture 15"/>
          <p:cNvPicPr>
            <a:picLocks noChangeAspect="1"/>
          </p:cNvPicPr>
          <p:nvPr/>
        </p:nvPicPr>
        <p:blipFill>
          <a:blip r:embed="rId5"/>
          <a:stretch>
            <a:fillRect/>
          </a:stretch>
        </p:blipFill>
        <p:spPr>
          <a:xfrm>
            <a:off x="4214787" y="-106273"/>
            <a:ext cx="2624887" cy="2624887"/>
          </a:xfrm>
          <a:prstGeom prst="rect">
            <a:avLst/>
          </a:prstGeom>
        </p:spPr>
      </p:pic>
      <p:grpSp>
        <p:nvGrpSpPr>
          <p:cNvPr id="19" name="Group 18"/>
          <p:cNvGrpSpPr/>
          <p:nvPr/>
        </p:nvGrpSpPr>
        <p:grpSpPr>
          <a:xfrm>
            <a:off x="4678685" y="2282908"/>
            <a:ext cx="628697" cy="624834"/>
            <a:chOff x="4516809" y="1351643"/>
            <a:chExt cx="628697" cy="624834"/>
          </a:xfrm>
        </p:grpSpPr>
        <p:pic>
          <p:nvPicPr>
            <p:cNvPr id="21" name="Picture 20"/>
            <p:cNvPicPr>
              <a:picLocks noChangeAspect="1"/>
            </p:cNvPicPr>
            <p:nvPr/>
          </p:nvPicPr>
          <p:blipFill>
            <a:blip r:embed="rId6"/>
            <a:stretch>
              <a:fillRect/>
            </a:stretch>
          </p:blipFill>
          <p:spPr>
            <a:xfrm>
              <a:off x="4516809" y="1351643"/>
              <a:ext cx="616075" cy="624834"/>
            </a:xfrm>
            <a:prstGeom prst="rect">
              <a:avLst/>
            </a:prstGeom>
          </p:spPr>
        </p:pic>
        <p:sp>
          <p:nvSpPr>
            <p:cNvPr id="22" name="Rectangle 21"/>
            <p:cNvSpPr/>
            <p:nvPr/>
          </p:nvSpPr>
          <p:spPr>
            <a:xfrm>
              <a:off x="4562660" y="1461798"/>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pic>
        <p:nvPicPr>
          <p:cNvPr id="33" name="Picture 32"/>
          <p:cNvPicPr>
            <a:picLocks noChangeAspect="1"/>
          </p:cNvPicPr>
          <p:nvPr/>
        </p:nvPicPr>
        <p:blipFill>
          <a:blip r:embed="rId6"/>
          <a:stretch>
            <a:fillRect/>
          </a:stretch>
        </p:blipFill>
        <p:spPr>
          <a:xfrm>
            <a:off x="5692869" y="2289961"/>
            <a:ext cx="616075" cy="624834"/>
          </a:xfrm>
          <a:prstGeom prst="rect">
            <a:avLst/>
          </a:prstGeom>
        </p:spPr>
      </p:pic>
      <p:sp>
        <p:nvSpPr>
          <p:cNvPr id="34" name="Rectangle 33"/>
          <p:cNvSpPr/>
          <p:nvPr/>
        </p:nvSpPr>
        <p:spPr>
          <a:xfrm>
            <a:off x="5738716" y="2393063"/>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pic>
        <p:nvPicPr>
          <p:cNvPr id="35" name="Picture 34"/>
          <p:cNvPicPr>
            <a:picLocks noChangeAspect="1"/>
          </p:cNvPicPr>
          <p:nvPr/>
        </p:nvPicPr>
        <p:blipFill>
          <a:blip r:embed="rId6"/>
          <a:stretch>
            <a:fillRect/>
          </a:stretch>
        </p:blipFill>
        <p:spPr>
          <a:xfrm>
            <a:off x="6839674" y="3485576"/>
            <a:ext cx="616075" cy="624834"/>
          </a:xfrm>
          <a:prstGeom prst="rect">
            <a:avLst/>
          </a:prstGeom>
        </p:spPr>
      </p:pic>
      <p:sp>
        <p:nvSpPr>
          <p:cNvPr id="36" name="Rectangle 35"/>
          <p:cNvSpPr/>
          <p:nvPr/>
        </p:nvSpPr>
        <p:spPr>
          <a:xfrm>
            <a:off x="6885520" y="3588678"/>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sp>
        <p:nvSpPr>
          <p:cNvPr id="8" name="Circular Arrow 7"/>
          <p:cNvSpPr/>
          <p:nvPr/>
        </p:nvSpPr>
        <p:spPr>
          <a:xfrm>
            <a:off x="5046532" y="1599722"/>
            <a:ext cx="1123398" cy="1380477"/>
          </a:xfrm>
          <a:prstGeom prst="circular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Circular Arrow 37"/>
          <p:cNvSpPr/>
          <p:nvPr/>
        </p:nvSpPr>
        <p:spPr>
          <a:xfrm>
            <a:off x="6023435" y="2072158"/>
            <a:ext cx="1237923" cy="2788676"/>
          </a:xfrm>
          <a:prstGeom prst="circularArrow">
            <a:avLst>
              <a:gd name="adj1" fmla="val 12500"/>
              <a:gd name="adj2" fmla="val 1142319"/>
              <a:gd name="adj3" fmla="val 20457681"/>
              <a:gd name="adj4" fmla="val 15097177"/>
              <a:gd name="adj5" fmla="val 12500"/>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8550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72067"/>
            <a:ext cx="8614424" cy="4427157"/>
          </a:xfrm>
        </p:spPr>
        <p:txBody>
          <a:bodyPr>
            <a:noAutofit/>
          </a:bodyPr>
          <a:lstStyle/>
          <a:p>
            <a:r>
              <a:rPr lang="en-US" sz="4000" dirty="0" smtClean="0">
                <a:solidFill>
                  <a:srgbClr val="FFFFFF"/>
                </a:solidFill>
                <a:latin typeface="Helvetica Neue Light"/>
                <a:cs typeface="Helvetica Neue Light"/>
              </a:rPr>
              <a:t>Reading Data</a:t>
            </a:r>
            <a:endParaRPr lang="en-US" sz="4000" dirty="0">
              <a:solidFill>
                <a:srgbClr val="FFFFFF"/>
              </a:solidFill>
              <a:latin typeface="Helvetica Neue Light"/>
              <a:cs typeface="Helvetica Neue Light"/>
            </a:endParaRPr>
          </a:p>
        </p:txBody>
      </p:sp>
    </p:spTree>
    <p:extLst>
      <p:ext uri="{BB962C8B-B14F-4D97-AF65-F5344CB8AC3E}">
        <p14:creationId xmlns:p14="http://schemas.microsoft.com/office/powerpoint/2010/main" val="3202346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72067"/>
            <a:ext cx="8614424" cy="4427157"/>
          </a:xfrm>
        </p:spPr>
        <p:txBody>
          <a:bodyPr>
            <a:noAutofit/>
          </a:bodyPr>
          <a:lstStyle/>
          <a:p>
            <a:r>
              <a:rPr lang="en-US" sz="4000" dirty="0" smtClean="0">
                <a:solidFill>
                  <a:srgbClr val="FFFFFF"/>
                </a:solidFill>
                <a:latin typeface="Helvetica Neue Light"/>
                <a:cs typeface="Helvetica Neue Light"/>
              </a:rPr>
              <a:t>HDFS</a:t>
            </a:r>
            <a:endParaRPr lang="en-US" sz="4000" dirty="0">
              <a:solidFill>
                <a:srgbClr val="FFFFFF"/>
              </a:solidFill>
              <a:latin typeface="Helvetica Neue Light"/>
              <a:cs typeface="Helvetica Neue Light"/>
            </a:endParaRPr>
          </a:p>
        </p:txBody>
      </p:sp>
    </p:spTree>
    <p:extLst>
      <p:ext uri="{BB962C8B-B14F-4D97-AF65-F5344CB8AC3E}">
        <p14:creationId xmlns:p14="http://schemas.microsoft.com/office/powerpoint/2010/main" val="3167144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16" name="Picture 15"/>
          <p:cNvPicPr>
            <a:picLocks noChangeAspect="1"/>
          </p:cNvPicPr>
          <p:nvPr/>
        </p:nvPicPr>
        <p:blipFill>
          <a:blip r:embed="rId5"/>
          <a:stretch>
            <a:fillRect/>
          </a:stretch>
        </p:blipFill>
        <p:spPr>
          <a:xfrm>
            <a:off x="4214787" y="-106273"/>
            <a:ext cx="2624887" cy="2624887"/>
          </a:xfrm>
          <a:prstGeom prst="rect">
            <a:avLst/>
          </a:prstGeom>
        </p:spPr>
      </p:pic>
      <p:sp>
        <p:nvSpPr>
          <p:cNvPr id="39" name="Right Arrow 38"/>
          <p:cNvSpPr/>
          <p:nvPr/>
        </p:nvSpPr>
        <p:spPr>
          <a:xfrm>
            <a:off x="6585863" y="909487"/>
            <a:ext cx="426357"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itle 1"/>
          <p:cNvSpPr>
            <a:spLocks noGrp="1"/>
          </p:cNvSpPr>
          <p:nvPr>
            <p:ph type="title"/>
          </p:nvPr>
        </p:nvSpPr>
        <p:spPr>
          <a:xfrm>
            <a:off x="537628" y="743191"/>
            <a:ext cx="3509984" cy="3731711"/>
          </a:xfrm>
        </p:spPr>
        <p:txBody>
          <a:bodyPr anchor="t">
            <a:noAutofit/>
          </a:bodyPr>
          <a:lstStyle/>
          <a:p>
            <a:pPr algn="l"/>
            <a:r>
              <a:rPr lang="en-US" sz="1400" dirty="0" smtClean="0">
                <a:solidFill>
                  <a:srgbClr val="FFFFFF"/>
                </a:solidFill>
                <a:latin typeface="Helvetica Neue"/>
                <a:cs typeface="Helvetica Neue"/>
              </a:rPr>
              <a:t>The client tells the </a:t>
            </a:r>
            <a:r>
              <a:rPr lang="en-US" sz="1400" dirty="0">
                <a:solidFill>
                  <a:srgbClr val="FFFFFF"/>
                </a:solidFill>
                <a:latin typeface="Helvetica Neue"/>
                <a:cs typeface="Helvetica Neue"/>
              </a:rPr>
              <a:t>N</a:t>
            </a:r>
            <a:r>
              <a:rPr lang="en-US" sz="1400" dirty="0" smtClean="0">
                <a:solidFill>
                  <a:srgbClr val="FFFFFF"/>
                </a:solidFill>
                <a:latin typeface="Helvetica Neue"/>
                <a:cs typeface="Helvetica Neue"/>
              </a:rPr>
              <a:t>ameNode it would like to read a file.</a:t>
            </a:r>
            <a:br>
              <a:rPr lang="en-US" sz="1400" dirty="0" smtClean="0">
                <a:solidFill>
                  <a:srgbClr val="FFFFFF"/>
                </a:solidFill>
                <a:latin typeface="Helvetica Neue"/>
                <a:cs typeface="Helvetica Neue"/>
              </a:rPr>
            </a:br>
            <a:endParaRPr lang="en-US" sz="1100" dirty="0">
              <a:solidFill>
                <a:srgbClr val="FFFFFF"/>
              </a:solidFill>
              <a:latin typeface="Helvetica Neue"/>
              <a:cs typeface="Helvetica Neue"/>
            </a:endParaRPr>
          </a:p>
        </p:txBody>
      </p:sp>
    </p:spTree>
    <p:extLst>
      <p:ext uri="{BB962C8B-B14F-4D97-AF65-F5344CB8AC3E}">
        <p14:creationId xmlns:p14="http://schemas.microsoft.com/office/powerpoint/2010/main" val="4230147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16" name="Picture 15"/>
          <p:cNvPicPr>
            <a:picLocks noChangeAspect="1"/>
          </p:cNvPicPr>
          <p:nvPr/>
        </p:nvPicPr>
        <p:blipFill>
          <a:blip r:embed="rId5"/>
          <a:stretch>
            <a:fillRect/>
          </a:stretch>
        </p:blipFill>
        <p:spPr>
          <a:xfrm>
            <a:off x="4214787" y="-106273"/>
            <a:ext cx="2624887" cy="2624887"/>
          </a:xfrm>
          <a:prstGeom prst="rect">
            <a:avLst/>
          </a:prstGeom>
        </p:spPr>
      </p:pic>
      <p:pic>
        <p:nvPicPr>
          <p:cNvPr id="2" name="Picture 1"/>
          <p:cNvPicPr>
            <a:picLocks noChangeAspect="1"/>
          </p:cNvPicPr>
          <p:nvPr/>
        </p:nvPicPr>
        <p:blipFill>
          <a:blip r:embed="rId6"/>
          <a:stretch>
            <a:fillRect/>
          </a:stretch>
        </p:blipFill>
        <p:spPr>
          <a:xfrm>
            <a:off x="4744357" y="349285"/>
            <a:ext cx="1600200" cy="1679489"/>
          </a:xfrm>
          <a:prstGeom prst="rect">
            <a:avLst/>
          </a:prstGeom>
        </p:spPr>
      </p:pic>
      <p:sp>
        <p:nvSpPr>
          <p:cNvPr id="23" name="Right Arrow 22"/>
          <p:cNvSpPr/>
          <p:nvPr/>
        </p:nvSpPr>
        <p:spPr>
          <a:xfrm rot="10800000">
            <a:off x="6585863" y="909487"/>
            <a:ext cx="426357"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itle 1"/>
          <p:cNvSpPr>
            <a:spLocks noGrp="1"/>
          </p:cNvSpPr>
          <p:nvPr>
            <p:ph type="title"/>
          </p:nvPr>
        </p:nvSpPr>
        <p:spPr>
          <a:xfrm>
            <a:off x="537628" y="743191"/>
            <a:ext cx="3509984" cy="3731711"/>
          </a:xfrm>
        </p:spPr>
        <p:txBody>
          <a:bodyPr anchor="t">
            <a:noAutofit/>
          </a:bodyPr>
          <a:lstStyle/>
          <a:p>
            <a:pPr algn="l"/>
            <a:r>
              <a:rPr lang="en-US" sz="1400" dirty="0" smtClean="0">
                <a:solidFill>
                  <a:srgbClr val="FFFFFF"/>
                </a:solidFill>
                <a:latin typeface="Helvetica Neue"/>
                <a:cs typeface="Helvetica Neue"/>
              </a:rPr>
              <a:t>The client tells the </a:t>
            </a:r>
            <a:r>
              <a:rPr lang="en-US" sz="1400" dirty="0">
                <a:solidFill>
                  <a:srgbClr val="FFFFFF"/>
                </a:solidFill>
                <a:latin typeface="Helvetica Neue"/>
                <a:cs typeface="Helvetica Neue"/>
              </a:rPr>
              <a:t>N</a:t>
            </a:r>
            <a:r>
              <a:rPr lang="en-US" sz="1400" dirty="0" smtClean="0">
                <a:solidFill>
                  <a:srgbClr val="FFFFFF"/>
                </a:solidFill>
                <a:latin typeface="Helvetica Neue"/>
                <a:cs typeface="Helvetica Neue"/>
              </a:rPr>
              <a:t>ameNode it would like to read a file.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NameNode reply’s with the list of blocks and the nodes the blocks are on.</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endParaRPr lang="en-US" sz="1100" dirty="0">
              <a:solidFill>
                <a:srgbClr val="FFFFFF"/>
              </a:solidFill>
              <a:latin typeface="Helvetica Neue"/>
              <a:cs typeface="Helvetica Neue"/>
            </a:endParaRPr>
          </a:p>
        </p:txBody>
      </p:sp>
    </p:spTree>
    <p:extLst>
      <p:ext uri="{BB962C8B-B14F-4D97-AF65-F5344CB8AC3E}">
        <p14:creationId xmlns:p14="http://schemas.microsoft.com/office/powerpoint/2010/main" val="3896358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16" name="Picture 15"/>
          <p:cNvPicPr>
            <a:picLocks noChangeAspect="1"/>
          </p:cNvPicPr>
          <p:nvPr/>
        </p:nvPicPr>
        <p:blipFill>
          <a:blip r:embed="rId5"/>
          <a:stretch>
            <a:fillRect/>
          </a:stretch>
        </p:blipFill>
        <p:spPr>
          <a:xfrm>
            <a:off x="4214787" y="-106273"/>
            <a:ext cx="2624887" cy="2624887"/>
          </a:xfrm>
          <a:prstGeom prst="rect">
            <a:avLst/>
          </a:prstGeom>
        </p:spPr>
      </p:pic>
      <p:pic>
        <p:nvPicPr>
          <p:cNvPr id="35" name="Picture 34"/>
          <p:cNvPicPr>
            <a:picLocks noChangeAspect="1"/>
          </p:cNvPicPr>
          <p:nvPr/>
        </p:nvPicPr>
        <p:blipFill>
          <a:blip r:embed="rId6"/>
          <a:stretch>
            <a:fillRect/>
          </a:stretch>
        </p:blipFill>
        <p:spPr>
          <a:xfrm>
            <a:off x="6839674" y="3485576"/>
            <a:ext cx="616075" cy="624834"/>
          </a:xfrm>
          <a:prstGeom prst="rect">
            <a:avLst/>
          </a:prstGeom>
        </p:spPr>
      </p:pic>
      <p:sp>
        <p:nvSpPr>
          <p:cNvPr id="36" name="Rectangle 35"/>
          <p:cNvSpPr/>
          <p:nvPr/>
        </p:nvSpPr>
        <p:spPr>
          <a:xfrm>
            <a:off x="6885520" y="3588678"/>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pic>
        <p:nvPicPr>
          <p:cNvPr id="30" name="Picture 29"/>
          <p:cNvPicPr>
            <a:picLocks noChangeAspect="1"/>
          </p:cNvPicPr>
          <p:nvPr/>
        </p:nvPicPr>
        <p:blipFill>
          <a:blip r:embed="rId6"/>
          <a:stretch>
            <a:fillRect/>
          </a:stretch>
        </p:blipFill>
        <p:spPr>
          <a:xfrm>
            <a:off x="4620234" y="2269695"/>
            <a:ext cx="616075" cy="624834"/>
          </a:xfrm>
          <a:prstGeom prst="rect">
            <a:avLst/>
          </a:prstGeom>
        </p:spPr>
      </p:pic>
      <p:sp>
        <p:nvSpPr>
          <p:cNvPr id="31" name="Rectangle 30"/>
          <p:cNvSpPr/>
          <p:nvPr/>
        </p:nvSpPr>
        <p:spPr>
          <a:xfrm>
            <a:off x="4663019" y="2393063"/>
            <a:ext cx="570148" cy="369332"/>
          </a:xfrm>
          <a:prstGeom prst="rect">
            <a:avLst/>
          </a:prstGeom>
        </p:spPr>
        <p:txBody>
          <a:bodyPr wrap="none">
            <a:spAutoFit/>
          </a:bodyPr>
          <a:lstStyle/>
          <a:p>
            <a:r>
              <a:rPr lang="en-US" dirty="0" smtClean="0">
                <a:solidFill>
                  <a:srgbClr val="000000"/>
                </a:solidFill>
                <a:latin typeface="Avenir Light"/>
                <a:cs typeface="Avenir Light"/>
              </a:rPr>
              <a:t>B64</a:t>
            </a:r>
            <a:endParaRPr lang="en-US" dirty="0">
              <a:solidFill>
                <a:srgbClr val="000000"/>
              </a:solidFill>
            </a:endParaRPr>
          </a:p>
        </p:txBody>
      </p:sp>
      <p:pic>
        <p:nvPicPr>
          <p:cNvPr id="32" name="Picture 31"/>
          <p:cNvPicPr>
            <a:picLocks noChangeAspect="1"/>
          </p:cNvPicPr>
          <p:nvPr/>
        </p:nvPicPr>
        <p:blipFill>
          <a:blip r:embed="rId6"/>
          <a:stretch>
            <a:fillRect/>
          </a:stretch>
        </p:blipFill>
        <p:spPr>
          <a:xfrm>
            <a:off x="7939751" y="2282908"/>
            <a:ext cx="616075" cy="624834"/>
          </a:xfrm>
          <a:prstGeom prst="rect">
            <a:avLst/>
          </a:prstGeom>
        </p:spPr>
      </p:pic>
      <p:sp>
        <p:nvSpPr>
          <p:cNvPr id="37" name="Rectangle 36"/>
          <p:cNvSpPr/>
          <p:nvPr/>
        </p:nvSpPr>
        <p:spPr>
          <a:xfrm>
            <a:off x="7994673" y="2393063"/>
            <a:ext cx="587231" cy="369332"/>
          </a:xfrm>
          <a:prstGeom prst="rect">
            <a:avLst/>
          </a:prstGeom>
        </p:spPr>
        <p:txBody>
          <a:bodyPr wrap="none">
            <a:spAutoFit/>
          </a:bodyPr>
          <a:lstStyle/>
          <a:p>
            <a:r>
              <a:rPr lang="en-US" dirty="0" smtClean="0">
                <a:solidFill>
                  <a:srgbClr val="000000"/>
                </a:solidFill>
                <a:latin typeface="Avenir Light"/>
                <a:cs typeface="Avenir Light"/>
              </a:rPr>
              <a:t>C28</a:t>
            </a:r>
            <a:endParaRPr lang="en-US" dirty="0">
              <a:solidFill>
                <a:srgbClr val="000000"/>
              </a:solidFill>
            </a:endParaRPr>
          </a:p>
        </p:txBody>
      </p:sp>
      <p:sp>
        <p:nvSpPr>
          <p:cNvPr id="22" name="Right Arrow 21"/>
          <p:cNvSpPr/>
          <p:nvPr/>
        </p:nvSpPr>
        <p:spPr>
          <a:xfrm rot="3444617">
            <a:off x="5134342" y="2605832"/>
            <a:ext cx="2138493"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3" name="Picture 22"/>
          <p:cNvPicPr>
            <a:picLocks noChangeAspect="1"/>
          </p:cNvPicPr>
          <p:nvPr/>
        </p:nvPicPr>
        <p:blipFill>
          <a:blip r:embed="rId7"/>
          <a:stretch>
            <a:fillRect/>
          </a:stretch>
        </p:blipFill>
        <p:spPr>
          <a:xfrm>
            <a:off x="5437562" y="435432"/>
            <a:ext cx="1312287" cy="1377310"/>
          </a:xfrm>
          <a:prstGeom prst="rect">
            <a:avLst/>
          </a:prstGeom>
        </p:spPr>
      </p:pic>
      <p:sp>
        <p:nvSpPr>
          <p:cNvPr id="28" name="Title 1"/>
          <p:cNvSpPr>
            <a:spLocks noGrp="1"/>
          </p:cNvSpPr>
          <p:nvPr>
            <p:ph type="title"/>
          </p:nvPr>
        </p:nvSpPr>
        <p:spPr>
          <a:xfrm>
            <a:off x="537628" y="743191"/>
            <a:ext cx="3509984" cy="3731711"/>
          </a:xfrm>
        </p:spPr>
        <p:txBody>
          <a:bodyPr anchor="t">
            <a:noAutofit/>
          </a:bodyPr>
          <a:lstStyle/>
          <a:p>
            <a:pPr algn="l"/>
            <a:r>
              <a:rPr lang="en-US" sz="1400" dirty="0" smtClean="0">
                <a:solidFill>
                  <a:srgbClr val="FFFFFF"/>
                </a:solidFill>
                <a:latin typeface="Helvetica Neue"/>
                <a:cs typeface="Helvetica Neue"/>
              </a:rPr>
              <a:t>The client tells the </a:t>
            </a:r>
            <a:r>
              <a:rPr lang="en-US" sz="1400" dirty="0">
                <a:solidFill>
                  <a:srgbClr val="FFFFFF"/>
                </a:solidFill>
                <a:latin typeface="Helvetica Neue"/>
                <a:cs typeface="Helvetica Neue"/>
              </a:rPr>
              <a:t>N</a:t>
            </a:r>
            <a:r>
              <a:rPr lang="en-US" sz="1400" dirty="0" smtClean="0">
                <a:solidFill>
                  <a:srgbClr val="FFFFFF"/>
                </a:solidFill>
                <a:latin typeface="Helvetica Neue"/>
                <a:cs typeface="Helvetica Neue"/>
              </a:rPr>
              <a:t>ameNode it would like to read a file.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NameNode reply’s with the list of blocks and the nodes the blocks are on.</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client request the first block from a DataNode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endParaRPr lang="en-US" sz="1100" dirty="0">
              <a:solidFill>
                <a:srgbClr val="FFFFFF"/>
              </a:solidFill>
              <a:latin typeface="Helvetica Neue"/>
              <a:cs typeface="Helvetica Neue"/>
            </a:endParaRPr>
          </a:p>
        </p:txBody>
      </p:sp>
    </p:spTree>
    <p:extLst>
      <p:ext uri="{BB962C8B-B14F-4D97-AF65-F5344CB8AC3E}">
        <p14:creationId xmlns:p14="http://schemas.microsoft.com/office/powerpoint/2010/main" val="551957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16" name="Picture 15"/>
          <p:cNvPicPr>
            <a:picLocks noChangeAspect="1"/>
          </p:cNvPicPr>
          <p:nvPr/>
        </p:nvPicPr>
        <p:blipFill>
          <a:blip r:embed="rId5"/>
          <a:stretch>
            <a:fillRect/>
          </a:stretch>
        </p:blipFill>
        <p:spPr>
          <a:xfrm>
            <a:off x="4214787" y="-106273"/>
            <a:ext cx="2624887" cy="2624887"/>
          </a:xfrm>
          <a:prstGeom prst="rect">
            <a:avLst/>
          </a:prstGeom>
        </p:spPr>
      </p:pic>
      <p:pic>
        <p:nvPicPr>
          <p:cNvPr id="30" name="Picture 29"/>
          <p:cNvPicPr>
            <a:picLocks noChangeAspect="1"/>
          </p:cNvPicPr>
          <p:nvPr/>
        </p:nvPicPr>
        <p:blipFill>
          <a:blip r:embed="rId6"/>
          <a:stretch>
            <a:fillRect/>
          </a:stretch>
        </p:blipFill>
        <p:spPr>
          <a:xfrm>
            <a:off x="4620234" y="2269695"/>
            <a:ext cx="616075" cy="624834"/>
          </a:xfrm>
          <a:prstGeom prst="rect">
            <a:avLst/>
          </a:prstGeom>
        </p:spPr>
      </p:pic>
      <p:sp>
        <p:nvSpPr>
          <p:cNvPr id="31" name="Rectangle 30"/>
          <p:cNvSpPr/>
          <p:nvPr/>
        </p:nvSpPr>
        <p:spPr>
          <a:xfrm>
            <a:off x="4663019" y="2393063"/>
            <a:ext cx="570148" cy="369332"/>
          </a:xfrm>
          <a:prstGeom prst="rect">
            <a:avLst/>
          </a:prstGeom>
        </p:spPr>
        <p:txBody>
          <a:bodyPr wrap="none">
            <a:spAutoFit/>
          </a:bodyPr>
          <a:lstStyle/>
          <a:p>
            <a:r>
              <a:rPr lang="en-US" dirty="0" smtClean="0">
                <a:solidFill>
                  <a:srgbClr val="000000"/>
                </a:solidFill>
                <a:latin typeface="Avenir Light"/>
                <a:cs typeface="Avenir Light"/>
              </a:rPr>
              <a:t>B64</a:t>
            </a:r>
            <a:endParaRPr lang="en-US" dirty="0">
              <a:solidFill>
                <a:srgbClr val="000000"/>
              </a:solidFill>
            </a:endParaRPr>
          </a:p>
        </p:txBody>
      </p:sp>
      <p:pic>
        <p:nvPicPr>
          <p:cNvPr id="32" name="Picture 31"/>
          <p:cNvPicPr>
            <a:picLocks noChangeAspect="1"/>
          </p:cNvPicPr>
          <p:nvPr/>
        </p:nvPicPr>
        <p:blipFill>
          <a:blip r:embed="rId6"/>
          <a:stretch>
            <a:fillRect/>
          </a:stretch>
        </p:blipFill>
        <p:spPr>
          <a:xfrm>
            <a:off x="7939751" y="2282908"/>
            <a:ext cx="616075" cy="624834"/>
          </a:xfrm>
          <a:prstGeom prst="rect">
            <a:avLst/>
          </a:prstGeom>
        </p:spPr>
      </p:pic>
      <p:sp>
        <p:nvSpPr>
          <p:cNvPr id="37" name="Rectangle 36"/>
          <p:cNvSpPr/>
          <p:nvPr/>
        </p:nvSpPr>
        <p:spPr>
          <a:xfrm>
            <a:off x="7994673" y="2393063"/>
            <a:ext cx="587231" cy="369332"/>
          </a:xfrm>
          <a:prstGeom prst="rect">
            <a:avLst/>
          </a:prstGeom>
        </p:spPr>
        <p:txBody>
          <a:bodyPr wrap="none">
            <a:spAutoFit/>
          </a:bodyPr>
          <a:lstStyle/>
          <a:p>
            <a:r>
              <a:rPr lang="en-US" dirty="0" smtClean="0">
                <a:solidFill>
                  <a:srgbClr val="000000"/>
                </a:solidFill>
                <a:latin typeface="Avenir Light"/>
                <a:cs typeface="Avenir Light"/>
              </a:rPr>
              <a:t>C28</a:t>
            </a:r>
            <a:endParaRPr lang="en-US" dirty="0">
              <a:solidFill>
                <a:srgbClr val="000000"/>
              </a:solidFill>
            </a:endParaRPr>
          </a:p>
        </p:txBody>
      </p:sp>
      <p:pic>
        <p:nvPicPr>
          <p:cNvPr id="22" name="Picture 21"/>
          <p:cNvPicPr>
            <a:picLocks noChangeAspect="1"/>
          </p:cNvPicPr>
          <p:nvPr/>
        </p:nvPicPr>
        <p:blipFill>
          <a:blip r:embed="rId7"/>
          <a:stretch>
            <a:fillRect/>
          </a:stretch>
        </p:blipFill>
        <p:spPr>
          <a:xfrm>
            <a:off x="5437562" y="435432"/>
            <a:ext cx="1312287" cy="1377310"/>
          </a:xfrm>
          <a:prstGeom prst="rect">
            <a:avLst/>
          </a:prstGeom>
        </p:spPr>
      </p:pic>
      <p:sp>
        <p:nvSpPr>
          <p:cNvPr id="23" name="Right Arrow 22"/>
          <p:cNvSpPr/>
          <p:nvPr/>
        </p:nvSpPr>
        <p:spPr>
          <a:xfrm rot="14195856">
            <a:off x="5134342" y="2605832"/>
            <a:ext cx="2138493"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8" name="Picture 27"/>
          <p:cNvPicPr>
            <a:picLocks noChangeAspect="1"/>
          </p:cNvPicPr>
          <p:nvPr/>
        </p:nvPicPr>
        <p:blipFill>
          <a:blip r:embed="rId6"/>
          <a:stretch>
            <a:fillRect/>
          </a:stretch>
        </p:blipFill>
        <p:spPr>
          <a:xfrm>
            <a:off x="4719173" y="784937"/>
            <a:ext cx="616075" cy="624834"/>
          </a:xfrm>
          <a:prstGeom prst="rect">
            <a:avLst/>
          </a:prstGeom>
        </p:spPr>
      </p:pic>
      <p:sp>
        <p:nvSpPr>
          <p:cNvPr id="29" name="Rectangle 28"/>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sp>
        <p:nvSpPr>
          <p:cNvPr id="33" name="Title 1"/>
          <p:cNvSpPr>
            <a:spLocks noGrp="1"/>
          </p:cNvSpPr>
          <p:nvPr>
            <p:ph type="title"/>
          </p:nvPr>
        </p:nvSpPr>
        <p:spPr>
          <a:xfrm>
            <a:off x="537628" y="743191"/>
            <a:ext cx="3509984" cy="3731711"/>
          </a:xfrm>
        </p:spPr>
        <p:txBody>
          <a:bodyPr anchor="t">
            <a:noAutofit/>
          </a:bodyPr>
          <a:lstStyle/>
          <a:p>
            <a:pPr algn="l"/>
            <a:r>
              <a:rPr lang="en-US" sz="1400" dirty="0" smtClean="0">
                <a:solidFill>
                  <a:srgbClr val="FFFFFF"/>
                </a:solidFill>
                <a:latin typeface="Helvetica Neue"/>
                <a:cs typeface="Helvetica Neue"/>
              </a:rPr>
              <a:t>The client tells the </a:t>
            </a:r>
            <a:r>
              <a:rPr lang="en-US" sz="1400" dirty="0">
                <a:solidFill>
                  <a:srgbClr val="FFFFFF"/>
                </a:solidFill>
                <a:latin typeface="Helvetica Neue"/>
                <a:cs typeface="Helvetica Neue"/>
              </a:rPr>
              <a:t>N</a:t>
            </a:r>
            <a:r>
              <a:rPr lang="en-US" sz="1400" dirty="0" smtClean="0">
                <a:solidFill>
                  <a:srgbClr val="FFFFFF"/>
                </a:solidFill>
                <a:latin typeface="Helvetica Neue"/>
                <a:cs typeface="Helvetica Neue"/>
              </a:rPr>
              <a:t>ameNode it would like to read a file.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NameNode reply’s with the list of blocks and the nodes the blocks are on.</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client request the first block from a DataNode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client compares the checksum of the block against the manifest from the NameNode.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endParaRPr lang="en-US" sz="1100" dirty="0">
              <a:solidFill>
                <a:srgbClr val="FFFFFF"/>
              </a:solidFill>
              <a:latin typeface="Helvetica Neue"/>
              <a:cs typeface="Helvetica Neue"/>
            </a:endParaRPr>
          </a:p>
        </p:txBody>
      </p:sp>
    </p:spTree>
    <p:extLst>
      <p:ext uri="{BB962C8B-B14F-4D97-AF65-F5344CB8AC3E}">
        <p14:creationId xmlns:p14="http://schemas.microsoft.com/office/powerpoint/2010/main" val="1456032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39668" y="349285"/>
            <a:ext cx="1507614" cy="1553377"/>
          </a:xfrm>
          <a:prstGeom prst="rect">
            <a:avLst/>
          </a:prstGeom>
        </p:spPr>
      </p:pic>
      <p:sp>
        <p:nvSpPr>
          <p:cNvPr id="10" name="Title 1"/>
          <p:cNvSpPr>
            <a:spLocks noGrp="1"/>
          </p:cNvSpPr>
          <p:nvPr>
            <p:ph type="title"/>
          </p:nvPr>
        </p:nvSpPr>
        <p:spPr>
          <a:xfrm>
            <a:off x="537628" y="743191"/>
            <a:ext cx="3509984" cy="3731711"/>
          </a:xfrm>
        </p:spPr>
        <p:txBody>
          <a:bodyPr anchor="t">
            <a:noAutofit/>
          </a:bodyPr>
          <a:lstStyle/>
          <a:p>
            <a:pPr algn="l"/>
            <a:r>
              <a:rPr lang="en-US" sz="1400" dirty="0" smtClean="0">
                <a:solidFill>
                  <a:srgbClr val="FFFFFF"/>
                </a:solidFill>
                <a:latin typeface="Helvetica Neue"/>
                <a:cs typeface="Helvetica Neue"/>
              </a:rPr>
              <a:t>The client tells the </a:t>
            </a:r>
            <a:r>
              <a:rPr lang="en-US" sz="1400" dirty="0">
                <a:solidFill>
                  <a:srgbClr val="FFFFFF"/>
                </a:solidFill>
                <a:latin typeface="Helvetica Neue"/>
                <a:cs typeface="Helvetica Neue"/>
              </a:rPr>
              <a:t>N</a:t>
            </a:r>
            <a:r>
              <a:rPr lang="en-US" sz="1400" dirty="0" smtClean="0">
                <a:solidFill>
                  <a:srgbClr val="FFFFFF"/>
                </a:solidFill>
                <a:latin typeface="Helvetica Neue"/>
                <a:cs typeface="Helvetica Neue"/>
              </a:rPr>
              <a:t>ameNode it would like to read a file.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NameNode reply’s with the list of blocks and the nodes the blocks are on.</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client request the first block from a DataNode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client compares the checksum of the block against the manifest from the NameNode.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The client moves on to the next block in the sequence until the file has been read.</a:t>
            </a:r>
            <a:endParaRPr lang="en-US" sz="1100" dirty="0">
              <a:solidFill>
                <a:srgbClr val="FFFFFF"/>
              </a:solidFill>
              <a:latin typeface="Helvetica Neue"/>
              <a:cs typeface="Helvetica Neue"/>
            </a:endParaRPr>
          </a:p>
        </p:txBody>
      </p:sp>
      <p:pic>
        <p:nvPicPr>
          <p:cNvPr id="14" name="Picture 13"/>
          <p:cNvPicPr>
            <a:picLocks noChangeAspect="1"/>
          </p:cNvPicPr>
          <p:nvPr/>
        </p:nvPicPr>
        <p:blipFill>
          <a:blip r:embed="rId4"/>
          <a:stretch>
            <a:fillRect/>
          </a:stretch>
        </p:blipFill>
        <p:spPr>
          <a:xfrm>
            <a:off x="4516815" y="2518615"/>
            <a:ext cx="831057" cy="837829"/>
          </a:xfrm>
          <a:prstGeom prst="rect">
            <a:avLst/>
          </a:prstGeom>
        </p:spPr>
      </p:pic>
      <p:pic>
        <p:nvPicPr>
          <p:cNvPr id="17" name="Picture 16"/>
          <p:cNvPicPr>
            <a:picLocks noChangeAspect="1"/>
          </p:cNvPicPr>
          <p:nvPr/>
        </p:nvPicPr>
        <p:blipFill>
          <a:blip r:embed="rId4"/>
          <a:stretch>
            <a:fillRect/>
          </a:stretch>
        </p:blipFill>
        <p:spPr>
          <a:xfrm>
            <a:off x="5608232" y="2518615"/>
            <a:ext cx="831057" cy="837829"/>
          </a:xfrm>
          <a:prstGeom prst="rect">
            <a:avLst/>
          </a:prstGeom>
        </p:spPr>
      </p:pic>
      <p:pic>
        <p:nvPicPr>
          <p:cNvPr id="18" name="Picture 17"/>
          <p:cNvPicPr>
            <a:picLocks noChangeAspect="1"/>
          </p:cNvPicPr>
          <p:nvPr/>
        </p:nvPicPr>
        <p:blipFill>
          <a:blip r:embed="rId4"/>
          <a:stretch>
            <a:fillRect/>
          </a:stretch>
        </p:blipFill>
        <p:spPr>
          <a:xfrm>
            <a:off x="6699659" y="2518615"/>
            <a:ext cx="831057" cy="837829"/>
          </a:xfrm>
          <a:prstGeom prst="rect">
            <a:avLst/>
          </a:prstGeom>
        </p:spPr>
      </p:pic>
      <p:pic>
        <p:nvPicPr>
          <p:cNvPr id="20" name="Picture 19"/>
          <p:cNvPicPr>
            <a:picLocks noChangeAspect="1"/>
          </p:cNvPicPr>
          <p:nvPr/>
        </p:nvPicPr>
        <p:blipFill>
          <a:blip r:embed="rId4"/>
          <a:stretch>
            <a:fillRect/>
          </a:stretch>
        </p:blipFill>
        <p:spPr>
          <a:xfrm>
            <a:off x="7791081" y="2518615"/>
            <a:ext cx="831057" cy="837829"/>
          </a:xfrm>
          <a:prstGeom prst="rect">
            <a:avLst/>
          </a:prstGeom>
        </p:spPr>
      </p:pic>
      <p:pic>
        <p:nvPicPr>
          <p:cNvPr id="24" name="Picture 23"/>
          <p:cNvPicPr>
            <a:picLocks noChangeAspect="1"/>
          </p:cNvPicPr>
          <p:nvPr/>
        </p:nvPicPr>
        <p:blipFill>
          <a:blip r:embed="rId4"/>
          <a:stretch>
            <a:fillRect/>
          </a:stretch>
        </p:blipFill>
        <p:spPr>
          <a:xfrm>
            <a:off x="4516816" y="3637073"/>
            <a:ext cx="831057" cy="837829"/>
          </a:xfrm>
          <a:prstGeom prst="rect">
            <a:avLst/>
          </a:prstGeom>
        </p:spPr>
      </p:pic>
      <p:pic>
        <p:nvPicPr>
          <p:cNvPr id="25" name="Picture 24"/>
          <p:cNvPicPr>
            <a:picLocks noChangeAspect="1"/>
          </p:cNvPicPr>
          <p:nvPr/>
        </p:nvPicPr>
        <p:blipFill>
          <a:blip r:embed="rId4"/>
          <a:stretch>
            <a:fillRect/>
          </a:stretch>
        </p:blipFill>
        <p:spPr>
          <a:xfrm>
            <a:off x="5608232" y="3637073"/>
            <a:ext cx="831057" cy="837829"/>
          </a:xfrm>
          <a:prstGeom prst="rect">
            <a:avLst/>
          </a:prstGeom>
        </p:spPr>
      </p:pic>
      <p:pic>
        <p:nvPicPr>
          <p:cNvPr id="26" name="Picture 25"/>
          <p:cNvPicPr>
            <a:picLocks noChangeAspect="1"/>
          </p:cNvPicPr>
          <p:nvPr/>
        </p:nvPicPr>
        <p:blipFill>
          <a:blip r:embed="rId4"/>
          <a:stretch>
            <a:fillRect/>
          </a:stretch>
        </p:blipFill>
        <p:spPr>
          <a:xfrm>
            <a:off x="6699660" y="3637073"/>
            <a:ext cx="831057" cy="837829"/>
          </a:xfrm>
          <a:prstGeom prst="rect">
            <a:avLst/>
          </a:prstGeom>
        </p:spPr>
      </p:pic>
      <p:pic>
        <p:nvPicPr>
          <p:cNvPr id="27" name="Picture 26"/>
          <p:cNvPicPr>
            <a:picLocks noChangeAspect="1"/>
          </p:cNvPicPr>
          <p:nvPr/>
        </p:nvPicPr>
        <p:blipFill>
          <a:blip r:embed="rId4"/>
          <a:stretch>
            <a:fillRect/>
          </a:stretch>
        </p:blipFill>
        <p:spPr>
          <a:xfrm>
            <a:off x="7791082" y="3637073"/>
            <a:ext cx="831057" cy="837829"/>
          </a:xfrm>
          <a:prstGeom prst="rect">
            <a:avLst/>
          </a:prstGeom>
        </p:spPr>
      </p:pic>
      <p:pic>
        <p:nvPicPr>
          <p:cNvPr id="16" name="Picture 15"/>
          <p:cNvPicPr>
            <a:picLocks noChangeAspect="1"/>
          </p:cNvPicPr>
          <p:nvPr/>
        </p:nvPicPr>
        <p:blipFill>
          <a:blip r:embed="rId5"/>
          <a:stretch>
            <a:fillRect/>
          </a:stretch>
        </p:blipFill>
        <p:spPr>
          <a:xfrm>
            <a:off x="4214787" y="-106273"/>
            <a:ext cx="2624887" cy="2624887"/>
          </a:xfrm>
          <a:prstGeom prst="rect">
            <a:avLst/>
          </a:prstGeom>
        </p:spPr>
      </p:pic>
      <p:pic>
        <p:nvPicPr>
          <p:cNvPr id="30" name="Picture 29"/>
          <p:cNvPicPr>
            <a:picLocks noChangeAspect="1"/>
          </p:cNvPicPr>
          <p:nvPr/>
        </p:nvPicPr>
        <p:blipFill>
          <a:blip r:embed="rId6"/>
          <a:stretch>
            <a:fillRect/>
          </a:stretch>
        </p:blipFill>
        <p:spPr>
          <a:xfrm>
            <a:off x="4620234" y="2269695"/>
            <a:ext cx="616075" cy="624834"/>
          </a:xfrm>
          <a:prstGeom prst="rect">
            <a:avLst/>
          </a:prstGeom>
        </p:spPr>
      </p:pic>
      <p:sp>
        <p:nvSpPr>
          <p:cNvPr id="31" name="Rectangle 30"/>
          <p:cNvSpPr/>
          <p:nvPr/>
        </p:nvSpPr>
        <p:spPr>
          <a:xfrm>
            <a:off x="4663019" y="2393063"/>
            <a:ext cx="570148" cy="369332"/>
          </a:xfrm>
          <a:prstGeom prst="rect">
            <a:avLst/>
          </a:prstGeom>
        </p:spPr>
        <p:txBody>
          <a:bodyPr wrap="none">
            <a:spAutoFit/>
          </a:bodyPr>
          <a:lstStyle/>
          <a:p>
            <a:r>
              <a:rPr lang="en-US" dirty="0" smtClean="0">
                <a:solidFill>
                  <a:srgbClr val="000000"/>
                </a:solidFill>
                <a:latin typeface="Avenir Light"/>
                <a:cs typeface="Avenir Light"/>
              </a:rPr>
              <a:t>B64</a:t>
            </a:r>
            <a:endParaRPr lang="en-US" dirty="0">
              <a:solidFill>
                <a:srgbClr val="000000"/>
              </a:solidFill>
            </a:endParaRPr>
          </a:p>
        </p:txBody>
      </p:sp>
      <p:pic>
        <p:nvPicPr>
          <p:cNvPr id="32" name="Picture 31"/>
          <p:cNvPicPr>
            <a:picLocks noChangeAspect="1"/>
          </p:cNvPicPr>
          <p:nvPr/>
        </p:nvPicPr>
        <p:blipFill>
          <a:blip r:embed="rId6"/>
          <a:stretch>
            <a:fillRect/>
          </a:stretch>
        </p:blipFill>
        <p:spPr>
          <a:xfrm>
            <a:off x="7939751" y="2282908"/>
            <a:ext cx="616075" cy="624834"/>
          </a:xfrm>
          <a:prstGeom prst="rect">
            <a:avLst/>
          </a:prstGeom>
        </p:spPr>
      </p:pic>
      <p:sp>
        <p:nvSpPr>
          <p:cNvPr id="37" name="Rectangle 36"/>
          <p:cNvSpPr/>
          <p:nvPr/>
        </p:nvSpPr>
        <p:spPr>
          <a:xfrm>
            <a:off x="7994673" y="2393063"/>
            <a:ext cx="587231" cy="369332"/>
          </a:xfrm>
          <a:prstGeom prst="rect">
            <a:avLst/>
          </a:prstGeom>
        </p:spPr>
        <p:txBody>
          <a:bodyPr wrap="none">
            <a:spAutoFit/>
          </a:bodyPr>
          <a:lstStyle/>
          <a:p>
            <a:r>
              <a:rPr lang="en-US" dirty="0" smtClean="0">
                <a:solidFill>
                  <a:srgbClr val="000000"/>
                </a:solidFill>
                <a:latin typeface="Avenir Light"/>
                <a:cs typeface="Avenir Light"/>
              </a:rPr>
              <a:t>C28</a:t>
            </a:r>
            <a:endParaRPr lang="en-US" dirty="0">
              <a:solidFill>
                <a:srgbClr val="000000"/>
              </a:solidFill>
            </a:endParaRPr>
          </a:p>
        </p:txBody>
      </p:sp>
      <p:pic>
        <p:nvPicPr>
          <p:cNvPr id="22" name="Picture 21"/>
          <p:cNvPicPr>
            <a:picLocks noChangeAspect="1"/>
          </p:cNvPicPr>
          <p:nvPr/>
        </p:nvPicPr>
        <p:blipFill>
          <a:blip r:embed="rId6"/>
          <a:stretch>
            <a:fillRect/>
          </a:stretch>
        </p:blipFill>
        <p:spPr>
          <a:xfrm>
            <a:off x="4719173" y="784937"/>
            <a:ext cx="616075" cy="624834"/>
          </a:xfrm>
          <a:prstGeom prst="rect">
            <a:avLst/>
          </a:prstGeom>
        </p:spPr>
      </p:pic>
      <p:sp>
        <p:nvSpPr>
          <p:cNvPr id="23" name="Rectangle 22"/>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pic>
        <p:nvPicPr>
          <p:cNvPr id="28" name="Picture 27"/>
          <p:cNvPicPr>
            <a:picLocks noChangeAspect="1"/>
          </p:cNvPicPr>
          <p:nvPr/>
        </p:nvPicPr>
        <p:blipFill>
          <a:blip r:embed="rId6"/>
          <a:stretch>
            <a:fillRect/>
          </a:stretch>
        </p:blipFill>
        <p:spPr>
          <a:xfrm>
            <a:off x="5384526" y="784937"/>
            <a:ext cx="616075" cy="624834"/>
          </a:xfrm>
          <a:prstGeom prst="rect">
            <a:avLst/>
          </a:prstGeom>
        </p:spPr>
      </p:pic>
      <p:sp>
        <p:nvSpPr>
          <p:cNvPr id="29" name="Rectangle 28"/>
          <p:cNvSpPr/>
          <p:nvPr/>
        </p:nvSpPr>
        <p:spPr>
          <a:xfrm>
            <a:off x="5427310" y="908305"/>
            <a:ext cx="570148" cy="369332"/>
          </a:xfrm>
          <a:prstGeom prst="rect">
            <a:avLst/>
          </a:prstGeom>
        </p:spPr>
        <p:txBody>
          <a:bodyPr wrap="none">
            <a:spAutoFit/>
          </a:bodyPr>
          <a:lstStyle/>
          <a:p>
            <a:r>
              <a:rPr lang="en-US" dirty="0" smtClean="0">
                <a:solidFill>
                  <a:srgbClr val="000000"/>
                </a:solidFill>
                <a:latin typeface="Avenir Light"/>
                <a:cs typeface="Avenir Light"/>
              </a:rPr>
              <a:t>B64</a:t>
            </a:r>
            <a:endParaRPr lang="en-US" dirty="0">
              <a:solidFill>
                <a:srgbClr val="000000"/>
              </a:solidFill>
            </a:endParaRPr>
          </a:p>
        </p:txBody>
      </p:sp>
      <p:pic>
        <p:nvPicPr>
          <p:cNvPr id="33" name="Picture 32"/>
          <p:cNvPicPr>
            <a:picLocks noChangeAspect="1"/>
          </p:cNvPicPr>
          <p:nvPr/>
        </p:nvPicPr>
        <p:blipFill>
          <a:blip r:embed="rId6"/>
          <a:stretch>
            <a:fillRect/>
          </a:stretch>
        </p:blipFill>
        <p:spPr>
          <a:xfrm>
            <a:off x="6044389" y="777884"/>
            <a:ext cx="616075" cy="624834"/>
          </a:xfrm>
          <a:prstGeom prst="rect">
            <a:avLst/>
          </a:prstGeom>
        </p:spPr>
      </p:pic>
      <p:sp>
        <p:nvSpPr>
          <p:cNvPr id="34" name="Rectangle 33"/>
          <p:cNvSpPr/>
          <p:nvPr/>
        </p:nvSpPr>
        <p:spPr>
          <a:xfrm>
            <a:off x="6099307" y="888039"/>
            <a:ext cx="587231" cy="369332"/>
          </a:xfrm>
          <a:prstGeom prst="rect">
            <a:avLst/>
          </a:prstGeom>
        </p:spPr>
        <p:txBody>
          <a:bodyPr wrap="none">
            <a:spAutoFit/>
          </a:bodyPr>
          <a:lstStyle/>
          <a:p>
            <a:r>
              <a:rPr lang="en-US" dirty="0" smtClean="0">
                <a:solidFill>
                  <a:srgbClr val="000000"/>
                </a:solidFill>
                <a:latin typeface="Avenir Light"/>
                <a:cs typeface="Avenir Light"/>
              </a:rPr>
              <a:t>C28</a:t>
            </a:r>
            <a:endParaRPr lang="en-US" dirty="0">
              <a:solidFill>
                <a:srgbClr val="000000"/>
              </a:solidFill>
            </a:endParaRPr>
          </a:p>
        </p:txBody>
      </p:sp>
      <p:sp>
        <p:nvSpPr>
          <p:cNvPr id="38" name="Right Arrow 37"/>
          <p:cNvSpPr/>
          <p:nvPr/>
        </p:nvSpPr>
        <p:spPr>
          <a:xfrm rot="18178804">
            <a:off x="4934666" y="1776832"/>
            <a:ext cx="899714"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ight Arrow 38"/>
          <p:cNvSpPr/>
          <p:nvPr/>
        </p:nvSpPr>
        <p:spPr>
          <a:xfrm rot="12854876">
            <a:off x="6416358" y="1836712"/>
            <a:ext cx="1427676" cy="251659"/>
          </a:xfrm>
          <a:prstGeom prst="rightArrow">
            <a:avLst/>
          </a:prstGeom>
          <a:solidFill>
            <a:schemeClr val="bg1">
              <a:lumMod val="50000"/>
            </a:schemeClr>
          </a:solid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954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72067"/>
            <a:ext cx="8614424" cy="4427157"/>
          </a:xfrm>
        </p:spPr>
        <p:txBody>
          <a:bodyPr>
            <a:noAutofit/>
          </a:bodyPr>
          <a:lstStyle/>
          <a:p>
            <a:r>
              <a:rPr lang="en-US" sz="4000" dirty="0" smtClean="0">
                <a:solidFill>
                  <a:srgbClr val="FFFFFF"/>
                </a:solidFill>
                <a:latin typeface="Helvetica Neue Light"/>
                <a:cs typeface="Helvetica Neue Light"/>
              </a:rPr>
              <a:t>Failure Recovery</a:t>
            </a:r>
            <a:endParaRPr lang="en-US" sz="4000" dirty="0">
              <a:solidFill>
                <a:srgbClr val="FFFFFF"/>
              </a:solidFill>
              <a:latin typeface="Helvetica Neue Light"/>
              <a:cs typeface="Helvetica Neue Light"/>
            </a:endParaRPr>
          </a:p>
        </p:txBody>
      </p:sp>
    </p:spTree>
    <p:extLst>
      <p:ext uri="{BB962C8B-B14F-4D97-AF65-F5344CB8AC3E}">
        <p14:creationId xmlns:p14="http://schemas.microsoft.com/office/powerpoint/2010/main" val="3623515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537628" y="743191"/>
            <a:ext cx="3509984" cy="3731711"/>
          </a:xfrm>
        </p:spPr>
        <p:txBody>
          <a:bodyPr anchor="t">
            <a:noAutofit/>
          </a:bodyPr>
          <a:lstStyle/>
          <a:p>
            <a:pPr algn="l"/>
            <a:r>
              <a:rPr lang="en-US" sz="1400" dirty="0" smtClean="0">
                <a:solidFill>
                  <a:srgbClr val="FFFFFF"/>
                </a:solidFill>
                <a:latin typeface="Helvetica Neue"/>
                <a:cs typeface="Helvetica Neue"/>
              </a:rPr>
              <a:t>A Data Node Fails to “check-in”</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endParaRPr lang="en-US" sz="1100" dirty="0">
              <a:solidFill>
                <a:srgbClr val="FFFFFF"/>
              </a:solidFill>
              <a:latin typeface="Helvetica Neue"/>
              <a:cs typeface="Helvetica Neue"/>
            </a:endParaRPr>
          </a:p>
        </p:txBody>
      </p:sp>
      <p:pic>
        <p:nvPicPr>
          <p:cNvPr id="35" name="Picture 34"/>
          <p:cNvPicPr>
            <a:picLocks noChangeAspect="1"/>
          </p:cNvPicPr>
          <p:nvPr/>
        </p:nvPicPr>
        <p:blipFill>
          <a:blip r:embed="rId3"/>
          <a:stretch>
            <a:fillRect/>
          </a:stretch>
        </p:blipFill>
        <p:spPr>
          <a:xfrm>
            <a:off x="4516809" y="2518612"/>
            <a:ext cx="831057" cy="837829"/>
          </a:xfrm>
          <a:prstGeom prst="rect">
            <a:avLst/>
          </a:prstGeom>
        </p:spPr>
      </p:pic>
      <p:pic>
        <p:nvPicPr>
          <p:cNvPr id="36" name="Picture 35"/>
          <p:cNvPicPr>
            <a:picLocks noChangeAspect="1"/>
          </p:cNvPicPr>
          <p:nvPr/>
        </p:nvPicPr>
        <p:blipFill>
          <a:blip r:embed="rId3"/>
          <a:stretch>
            <a:fillRect/>
          </a:stretch>
        </p:blipFill>
        <p:spPr>
          <a:xfrm>
            <a:off x="5608231" y="2518612"/>
            <a:ext cx="831057" cy="837829"/>
          </a:xfrm>
          <a:prstGeom prst="rect">
            <a:avLst/>
          </a:prstGeom>
        </p:spPr>
      </p:pic>
      <p:pic>
        <p:nvPicPr>
          <p:cNvPr id="40" name="Picture 39"/>
          <p:cNvPicPr>
            <a:picLocks noChangeAspect="1"/>
          </p:cNvPicPr>
          <p:nvPr/>
        </p:nvPicPr>
        <p:blipFill>
          <a:blip r:embed="rId3"/>
          <a:stretch>
            <a:fillRect/>
          </a:stretch>
        </p:blipFill>
        <p:spPr>
          <a:xfrm>
            <a:off x="6699653" y="2518612"/>
            <a:ext cx="831057" cy="837829"/>
          </a:xfrm>
          <a:prstGeom prst="rect">
            <a:avLst/>
          </a:prstGeom>
        </p:spPr>
      </p:pic>
      <p:pic>
        <p:nvPicPr>
          <p:cNvPr id="41" name="Picture 40"/>
          <p:cNvPicPr>
            <a:picLocks noChangeAspect="1"/>
          </p:cNvPicPr>
          <p:nvPr/>
        </p:nvPicPr>
        <p:blipFill>
          <a:blip r:embed="rId3"/>
          <a:stretch>
            <a:fillRect/>
          </a:stretch>
        </p:blipFill>
        <p:spPr>
          <a:xfrm>
            <a:off x="7791075" y="2518612"/>
            <a:ext cx="831057" cy="837829"/>
          </a:xfrm>
          <a:prstGeom prst="rect">
            <a:avLst/>
          </a:prstGeom>
        </p:spPr>
      </p:pic>
      <p:pic>
        <p:nvPicPr>
          <p:cNvPr id="42" name="Picture 41"/>
          <p:cNvPicPr>
            <a:picLocks noChangeAspect="1"/>
          </p:cNvPicPr>
          <p:nvPr/>
        </p:nvPicPr>
        <p:blipFill>
          <a:blip r:embed="rId3"/>
          <a:stretch>
            <a:fillRect/>
          </a:stretch>
        </p:blipFill>
        <p:spPr>
          <a:xfrm>
            <a:off x="4516810" y="3637070"/>
            <a:ext cx="831057" cy="837829"/>
          </a:xfrm>
          <a:prstGeom prst="rect">
            <a:avLst/>
          </a:prstGeom>
        </p:spPr>
      </p:pic>
      <p:pic>
        <p:nvPicPr>
          <p:cNvPr id="43" name="Picture 42"/>
          <p:cNvPicPr>
            <a:picLocks noChangeAspect="1"/>
          </p:cNvPicPr>
          <p:nvPr/>
        </p:nvPicPr>
        <p:blipFill>
          <a:blip r:embed="rId3"/>
          <a:stretch>
            <a:fillRect/>
          </a:stretch>
        </p:blipFill>
        <p:spPr>
          <a:xfrm>
            <a:off x="5608232" y="3637070"/>
            <a:ext cx="831057" cy="837829"/>
          </a:xfrm>
          <a:prstGeom prst="rect">
            <a:avLst/>
          </a:prstGeom>
        </p:spPr>
      </p:pic>
      <p:pic>
        <p:nvPicPr>
          <p:cNvPr id="44" name="Picture 43"/>
          <p:cNvPicPr>
            <a:picLocks noChangeAspect="1"/>
          </p:cNvPicPr>
          <p:nvPr/>
        </p:nvPicPr>
        <p:blipFill>
          <a:blip r:embed="rId3"/>
          <a:stretch>
            <a:fillRect/>
          </a:stretch>
        </p:blipFill>
        <p:spPr>
          <a:xfrm>
            <a:off x="6699654" y="3637070"/>
            <a:ext cx="831057" cy="837829"/>
          </a:xfrm>
          <a:prstGeom prst="rect">
            <a:avLst/>
          </a:prstGeom>
        </p:spPr>
      </p:pic>
      <p:pic>
        <p:nvPicPr>
          <p:cNvPr id="45" name="Picture 44"/>
          <p:cNvPicPr>
            <a:picLocks noChangeAspect="1"/>
          </p:cNvPicPr>
          <p:nvPr/>
        </p:nvPicPr>
        <p:blipFill>
          <a:blip r:embed="rId3"/>
          <a:stretch>
            <a:fillRect/>
          </a:stretch>
        </p:blipFill>
        <p:spPr>
          <a:xfrm>
            <a:off x="7791076" y="3637070"/>
            <a:ext cx="831057" cy="837829"/>
          </a:xfrm>
          <a:prstGeom prst="rect">
            <a:avLst/>
          </a:prstGeom>
        </p:spPr>
      </p:pic>
      <p:grpSp>
        <p:nvGrpSpPr>
          <p:cNvPr id="46" name="Group 45"/>
          <p:cNvGrpSpPr/>
          <p:nvPr/>
        </p:nvGrpSpPr>
        <p:grpSpPr>
          <a:xfrm>
            <a:off x="5733354" y="2282908"/>
            <a:ext cx="628698" cy="624834"/>
            <a:chOff x="4719169" y="784937"/>
            <a:chExt cx="628698" cy="624834"/>
          </a:xfrm>
        </p:grpSpPr>
        <p:pic>
          <p:nvPicPr>
            <p:cNvPr id="47" name="Picture 46"/>
            <p:cNvPicPr>
              <a:picLocks noChangeAspect="1"/>
            </p:cNvPicPr>
            <p:nvPr/>
          </p:nvPicPr>
          <p:blipFill>
            <a:blip r:embed="rId4"/>
            <a:stretch>
              <a:fillRect/>
            </a:stretch>
          </p:blipFill>
          <p:spPr>
            <a:xfrm>
              <a:off x="4719169" y="784937"/>
              <a:ext cx="616075" cy="624834"/>
            </a:xfrm>
            <a:prstGeom prst="rect">
              <a:avLst/>
            </a:prstGeom>
          </p:spPr>
        </p:pic>
        <p:sp>
          <p:nvSpPr>
            <p:cNvPr id="48" name="Rectangle 47"/>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pic>
        <p:nvPicPr>
          <p:cNvPr id="49" name="Picture 48"/>
          <p:cNvPicPr>
            <a:picLocks noChangeAspect="1"/>
          </p:cNvPicPr>
          <p:nvPr/>
        </p:nvPicPr>
        <p:blipFill>
          <a:blip r:embed="rId5"/>
          <a:stretch>
            <a:fillRect/>
          </a:stretch>
        </p:blipFill>
        <p:spPr>
          <a:xfrm>
            <a:off x="6839668" y="349282"/>
            <a:ext cx="1507614" cy="1553377"/>
          </a:xfrm>
          <a:prstGeom prst="rect">
            <a:avLst/>
          </a:prstGeom>
        </p:spPr>
      </p:pic>
    </p:spTree>
    <p:extLst>
      <p:ext uri="{BB962C8B-B14F-4D97-AF65-F5344CB8AC3E}">
        <p14:creationId xmlns:p14="http://schemas.microsoft.com/office/powerpoint/2010/main" val="14617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537628" y="743191"/>
            <a:ext cx="3509984" cy="3731711"/>
          </a:xfrm>
        </p:spPr>
        <p:txBody>
          <a:bodyPr anchor="t">
            <a:noAutofit/>
          </a:bodyPr>
          <a:lstStyle/>
          <a:p>
            <a:pPr algn="l"/>
            <a:r>
              <a:rPr lang="en-US" sz="1400" dirty="0" smtClean="0">
                <a:solidFill>
                  <a:srgbClr val="FFFFFF"/>
                </a:solidFill>
                <a:latin typeface="Helvetica Neue"/>
                <a:cs typeface="Helvetica Neue"/>
              </a:rPr>
              <a:t>A Data Node Fails to “check-in”</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After 10 minutes the Name Node gives up on that Data Node.</a:t>
            </a:r>
            <a:endParaRPr lang="en-US" sz="1100" dirty="0">
              <a:solidFill>
                <a:srgbClr val="FFFFFF"/>
              </a:solidFill>
              <a:latin typeface="Helvetica Neue"/>
              <a:cs typeface="Helvetica Neue"/>
            </a:endParaRPr>
          </a:p>
        </p:txBody>
      </p:sp>
      <p:pic>
        <p:nvPicPr>
          <p:cNvPr id="35" name="Picture 34"/>
          <p:cNvPicPr>
            <a:picLocks noChangeAspect="1"/>
          </p:cNvPicPr>
          <p:nvPr/>
        </p:nvPicPr>
        <p:blipFill>
          <a:blip r:embed="rId3"/>
          <a:stretch>
            <a:fillRect/>
          </a:stretch>
        </p:blipFill>
        <p:spPr>
          <a:xfrm>
            <a:off x="4516809" y="2518612"/>
            <a:ext cx="831057" cy="837829"/>
          </a:xfrm>
          <a:prstGeom prst="rect">
            <a:avLst/>
          </a:prstGeom>
        </p:spPr>
      </p:pic>
      <p:pic>
        <p:nvPicPr>
          <p:cNvPr id="36" name="Picture 35"/>
          <p:cNvPicPr>
            <a:picLocks noChangeAspect="1"/>
          </p:cNvPicPr>
          <p:nvPr/>
        </p:nvPicPr>
        <p:blipFill>
          <a:blip r:embed="rId3"/>
          <a:stretch>
            <a:fillRect/>
          </a:stretch>
        </p:blipFill>
        <p:spPr>
          <a:xfrm>
            <a:off x="5608231" y="2518612"/>
            <a:ext cx="831057" cy="837829"/>
          </a:xfrm>
          <a:prstGeom prst="rect">
            <a:avLst/>
          </a:prstGeom>
        </p:spPr>
      </p:pic>
      <p:pic>
        <p:nvPicPr>
          <p:cNvPr id="40" name="Picture 39"/>
          <p:cNvPicPr>
            <a:picLocks noChangeAspect="1"/>
          </p:cNvPicPr>
          <p:nvPr/>
        </p:nvPicPr>
        <p:blipFill>
          <a:blip r:embed="rId3"/>
          <a:stretch>
            <a:fillRect/>
          </a:stretch>
        </p:blipFill>
        <p:spPr>
          <a:xfrm>
            <a:off x="6699653" y="2518612"/>
            <a:ext cx="831057" cy="837829"/>
          </a:xfrm>
          <a:prstGeom prst="rect">
            <a:avLst/>
          </a:prstGeom>
        </p:spPr>
      </p:pic>
      <p:pic>
        <p:nvPicPr>
          <p:cNvPr id="41" name="Picture 40"/>
          <p:cNvPicPr>
            <a:picLocks noChangeAspect="1"/>
          </p:cNvPicPr>
          <p:nvPr/>
        </p:nvPicPr>
        <p:blipFill>
          <a:blip r:embed="rId3"/>
          <a:stretch>
            <a:fillRect/>
          </a:stretch>
        </p:blipFill>
        <p:spPr>
          <a:xfrm>
            <a:off x="7791075" y="2518612"/>
            <a:ext cx="831057" cy="837829"/>
          </a:xfrm>
          <a:prstGeom prst="rect">
            <a:avLst/>
          </a:prstGeom>
        </p:spPr>
      </p:pic>
      <p:pic>
        <p:nvPicPr>
          <p:cNvPr id="42" name="Picture 41"/>
          <p:cNvPicPr>
            <a:picLocks noChangeAspect="1"/>
          </p:cNvPicPr>
          <p:nvPr/>
        </p:nvPicPr>
        <p:blipFill>
          <a:blip r:embed="rId3"/>
          <a:stretch>
            <a:fillRect/>
          </a:stretch>
        </p:blipFill>
        <p:spPr>
          <a:xfrm>
            <a:off x="4516810" y="3637070"/>
            <a:ext cx="831057" cy="837829"/>
          </a:xfrm>
          <a:prstGeom prst="rect">
            <a:avLst/>
          </a:prstGeom>
        </p:spPr>
      </p:pic>
      <p:pic>
        <p:nvPicPr>
          <p:cNvPr id="43" name="Picture 42"/>
          <p:cNvPicPr>
            <a:picLocks noChangeAspect="1"/>
          </p:cNvPicPr>
          <p:nvPr/>
        </p:nvPicPr>
        <p:blipFill>
          <a:blip r:embed="rId3"/>
          <a:stretch>
            <a:fillRect/>
          </a:stretch>
        </p:blipFill>
        <p:spPr>
          <a:xfrm>
            <a:off x="5608232" y="3637070"/>
            <a:ext cx="831057" cy="837829"/>
          </a:xfrm>
          <a:prstGeom prst="rect">
            <a:avLst/>
          </a:prstGeom>
        </p:spPr>
      </p:pic>
      <p:pic>
        <p:nvPicPr>
          <p:cNvPr id="44" name="Picture 43"/>
          <p:cNvPicPr>
            <a:picLocks noChangeAspect="1"/>
          </p:cNvPicPr>
          <p:nvPr/>
        </p:nvPicPr>
        <p:blipFill>
          <a:blip r:embed="rId3"/>
          <a:stretch>
            <a:fillRect/>
          </a:stretch>
        </p:blipFill>
        <p:spPr>
          <a:xfrm>
            <a:off x="6699654" y="3637070"/>
            <a:ext cx="831057" cy="837829"/>
          </a:xfrm>
          <a:prstGeom prst="rect">
            <a:avLst/>
          </a:prstGeom>
        </p:spPr>
      </p:pic>
      <p:pic>
        <p:nvPicPr>
          <p:cNvPr id="45" name="Picture 44"/>
          <p:cNvPicPr>
            <a:picLocks noChangeAspect="1"/>
          </p:cNvPicPr>
          <p:nvPr/>
        </p:nvPicPr>
        <p:blipFill>
          <a:blip r:embed="rId3"/>
          <a:stretch>
            <a:fillRect/>
          </a:stretch>
        </p:blipFill>
        <p:spPr>
          <a:xfrm>
            <a:off x="7791076" y="3637070"/>
            <a:ext cx="831057" cy="837829"/>
          </a:xfrm>
          <a:prstGeom prst="rect">
            <a:avLst/>
          </a:prstGeom>
        </p:spPr>
      </p:pic>
      <p:grpSp>
        <p:nvGrpSpPr>
          <p:cNvPr id="46" name="Group 45"/>
          <p:cNvGrpSpPr/>
          <p:nvPr/>
        </p:nvGrpSpPr>
        <p:grpSpPr>
          <a:xfrm>
            <a:off x="5733354" y="2282908"/>
            <a:ext cx="628698" cy="624834"/>
            <a:chOff x="4719169" y="784937"/>
            <a:chExt cx="628698" cy="624834"/>
          </a:xfrm>
        </p:grpSpPr>
        <p:pic>
          <p:nvPicPr>
            <p:cNvPr id="47" name="Picture 46"/>
            <p:cNvPicPr>
              <a:picLocks noChangeAspect="1"/>
            </p:cNvPicPr>
            <p:nvPr/>
          </p:nvPicPr>
          <p:blipFill>
            <a:blip r:embed="rId4"/>
            <a:stretch>
              <a:fillRect/>
            </a:stretch>
          </p:blipFill>
          <p:spPr>
            <a:xfrm>
              <a:off x="4719169" y="784937"/>
              <a:ext cx="616075" cy="624834"/>
            </a:xfrm>
            <a:prstGeom prst="rect">
              <a:avLst/>
            </a:prstGeom>
          </p:spPr>
        </p:pic>
        <p:sp>
          <p:nvSpPr>
            <p:cNvPr id="48" name="Rectangle 47"/>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pic>
        <p:nvPicPr>
          <p:cNvPr id="49" name="Picture 48"/>
          <p:cNvPicPr>
            <a:picLocks noChangeAspect="1"/>
          </p:cNvPicPr>
          <p:nvPr/>
        </p:nvPicPr>
        <p:blipFill>
          <a:blip r:embed="rId5"/>
          <a:stretch>
            <a:fillRect/>
          </a:stretch>
        </p:blipFill>
        <p:spPr>
          <a:xfrm>
            <a:off x="6839668" y="349282"/>
            <a:ext cx="1507614" cy="1553377"/>
          </a:xfrm>
          <a:prstGeom prst="rect">
            <a:avLst/>
          </a:prstGeom>
        </p:spPr>
      </p:pic>
      <p:sp>
        <p:nvSpPr>
          <p:cNvPr id="15" name="Rectangle 14"/>
          <p:cNvSpPr/>
          <p:nvPr/>
        </p:nvSpPr>
        <p:spPr>
          <a:xfrm>
            <a:off x="5511586" y="1902659"/>
            <a:ext cx="1107996" cy="1862048"/>
          </a:xfrm>
          <a:prstGeom prst="rect">
            <a:avLst/>
          </a:prstGeom>
        </p:spPr>
        <p:txBody>
          <a:bodyPr wrap="none">
            <a:spAutoFit/>
          </a:bodyPr>
          <a:lstStyle/>
          <a:p>
            <a:r>
              <a:rPr lang="en-US" sz="11500" b="1" dirty="0" smtClean="0">
                <a:ln w="25400" cmpd="sng">
                  <a:solidFill>
                    <a:schemeClr val="tx1">
                      <a:lumMod val="50000"/>
                    </a:schemeClr>
                  </a:solidFill>
                </a:ln>
                <a:solidFill>
                  <a:srgbClr val="FF0000"/>
                </a:solidFill>
                <a:latin typeface="Avenir Next Condensed Heavy"/>
                <a:cs typeface="Adobe Caslon Pro"/>
              </a:rPr>
              <a:t>X</a:t>
            </a:r>
            <a:endParaRPr lang="en-US" sz="11500" b="1" dirty="0">
              <a:ln w="25400" cmpd="sng">
                <a:solidFill>
                  <a:schemeClr val="tx1">
                    <a:lumMod val="50000"/>
                  </a:schemeClr>
                </a:solidFill>
              </a:ln>
              <a:solidFill>
                <a:srgbClr val="FF0000"/>
              </a:solidFill>
              <a:latin typeface="Avenir Next Condensed Heavy"/>
            </a:endParaRPr>
          </a:p>
        </p:txBody>
      </p:sp>
    </p:spTree>
    <p:extLst>
      <p:ext uri="{BB962C8B-B14F-4D97-AF65-F5344CB8AC3E}">
        <p14:creationId xmlns:p14="http://schemas.microsoft.com/office/powerpoint/2010/main" val="3643464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537628" y="743191"/>
            <a:ext cx="3509984" cy="3731711"/>
          </a:xfrm>
        </p:spPr>
        <p:txBody>
          <a:bodyPr anchor="t">
            <a:noAutofit/>
          </a:bodyPr>
          <a:lstStyle/>
          <a:p>
            <a:pPr algn="l"/>
            <a:r>
              <a:rPr lang="en-US" sz="1400" dirty="0" smtClean="0">
                <a:solidFill>
                  <a:srgbClr val="FFFFFF"/>
                </a:solidFill>
                <a:latin typeface="Helvetica Neue"/>
                <a:cs typeface="Helvetica Neue"/>
              </a:rPr>
              <a:t>A Data Node Fails to “check-in”</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After 10 minutes the Name Node gives up on that Data Node.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a:solidFill>
                  <a:srgbClr val="FFFFFF"/>
                </a:solidFill>
                <a:latin typeface="Helvetica Neue"/>
                <a:cs typeface="Helvetica Neue"/>
              </a:rPr>
              <a:t>When another node that has blocks originally assigned to the lost node checks-in, the name node sends a block replication command.</a:t>
            </a:r>
            <a:endParaRPr lang="en-US" sz="1100" dirty="0">
              <a:solidFill>
                <a:srgbClr val="FFFFFF"/>
              </a:solidFill>
              <a:latin typeface="Helvetica Neue"/>
              <a:cs typeface="Helvetica Neue"/>
            </a:endParaRPr>
          </a:p>
        </p:txBody>
      </p:sp>
      <p:pic>
        <p:nvPicPr>
          <p:cNvPr id="35" name="Picture 34"/>
          <p:cNvPicPr>
            <a:picLocks noChangeAspect="1"/>
          </p:cNvPicPr>
          <p:nvPr/>
        </p:nvPicPr>
        <p:blipFill>
          <a:blip r:embed="rId3"/>
          <a:stretch>
            <a:fillRect/>
          </a:stretch>
        </p:blipFill>
        <p:spPr>
          <a:xfrm>
            <a:off x="4516809" y="2518612"/>
            <a:ext cx="831057" cy="837829"/>
          </a:xfrm>
          <a:prstGeom prst="rect">
            <a:avLst/>
          </a:prstGeom>
        </p:spPr>
      </p:pic>
      <p:pic>
        <p:nvPicPr>
          <p:cNvPr id="36" name="Picture 35"/>
          <p:cNvPicPr>
            <a:picLocks noChangeAspect="1"/>
          </p:cNvPicPr>
          <p:nvPr/>
        </p:nvPicPr>
        <p:blipFill>
          <a:blip r:embed="rId3"/>
          <a:stretch>
            <a:fillRect/>
          </a:stretch>
        </p:blipFill>
        <p:spPr>
          <a:xfrm>
            <a:off x="5608231" y="2518612"/>
            <a:ext cx="831057" cy="837829"/>
          </a:xfrm>
          <a:prstGeom prst="rect">
            <a:avLst/>
          </a:prstGeom>
        </p:spPr>
      </p:pic>
      <p:pic>
        <p:nvPicPr>
          <p:cNvPr id="40" name="Picture 39"/>
          <p:cNvPicPr>
            <a:picLocks noChangeAspect="1"/>
          </p:cNvPicPr>
          <p:nvPr/>
        </p:nvPicPr>
        <p:blipFill>
          <a:blip r:embed="rId3"/>
          <a:stretch>
            <a:fillRect/>
          </a:stretch>
        </p:blipFill>
        <p:spPr>
          <a:xfrm>
            <a:off x="6699653" y="2518612"/>
            <a:ext cx="831057" cy="837829"/>
          </a:xfrm>
          <a:prstGeom prst="rect">
            <a:avLst/>
          </a:prstGeom>
        </p:spPr>
      </p:pic>
      <p:pic>
        <p:nvPicPr>
          <p:cNvPr id="41" name="Picture 40"/>
          <p:cNvPicPr>
            <a:picLocks noChangeAspect="1"/>
          </p:cNvPicPr>
          <p:nvPr/>
        </p:nvPicPr>
        <p:blipFill>
          <a:blip r:embed="rId3"/>
          <a:stretch>
            <a:fillRect/>
          </a:stretch>
        </p:blipFill>
        <p:spPr>
          <a:xfrm>
            <a:off x="7791075" y="2518612"/>
            <a:ext cx="831057" cy="837829"/>
          </a:xfrm>
          <a:prstGeom prst="rect">
            <a:avLst/>
          </a:prstGeom>
        </p:spPr>
      </p:pic>
      <p:pic>
        <p:nvPicPr>
          <p:cNvPr id="42" name="Picture 41"/>
          <p:cNvPicPr>
            <a:picLocks noChangeAspect="1"/>
          </p:cNvPicPr>
          <p:nvPr/>
        </p:nvPicPr>
        <p:blipFill>
          <a:blip r:embed="rId3"/>
          <a:stretch>
            <a:fillRect/>
          </a:stretch>
        </p:blipFill>
        <p:spPr>
          <a:xfrm>
            <a:off x="4516810" y="3637070"/>
            <a:ext cx="831057" cy="837829"/>
          </a:xfrm>
          <a:prstGeom prst="rect">
            <a:avLst/>
          </a:prstGeom>
        </p:spPr>
      </p:pic>
      <p:pic>
        <p:nvPicPr>
          <p:cNvPr id="43" name="Picture 42"/>
          <p:cNvPicPr>
            <a:picLocks noChangeAspect="1"/>
          </p:cNvPicPr>
          <p:nvPr/>
        </p:nvPicPr>
        <p:blipFill>
          <a:blip r:embed="rId3"/>
          <a:stretch>
            <a:fillRect/>
          </a:stretch>
        </p:blipFill>
        <p:spPr>
          <a:xfrm>
            <a:off x="5608232" y="3637070"/>
            <a:ext cx="831057" cy="837829"/>
          </a:xfrm>
          <a:prstGeom prst="rect">
            <a:avLst/>
          </a:prstGeom>
        </p:spPr>
      </p:pic>
      <p:pic>
        <p:nvPicPr>
          <p:cNvPr id="44" name="Picture 43"/>
          <p:cNvPicPr>
            <a:picLocks noChangeAspect="1"/>
          </p:cNvPicPr>
          <p:nvPr/>
        </p:nvPicPr>
        <p:blipFill>
          <a:blip r:embed="rId3"/>
          <a:stretch>
            <a:fillRect/>
          </a:stretch>
        </p:blipFill>
        <p:spPr>
          <a:xfrm>
            <a:off x="6699654" y="3637070"/>
            <a:ext cx="831057" cy="837829"/>
          </a:xfrm>
          <a:prstGeom prst="rect">
            <a:avLst/>
          </a:prstGeom>
        </p:spPr>
      </p:pic>
      <p:pic>
        <p:nvPicPr>
          <p:cNvPr id="45" name="Picture 44"/>
          <p:cNvPicPr>
            <a:picLocks noChangeAspect="1"/>
          </p:cNvPicPr>
          <p:nvPr/>
        </p:nvPicPr>
        <p:blipFill>
          <a:blip r:embed="rId3"/>
          <a:stretch>
            <a:fillRect/>
          </a:stretch>
        </p:blipFill>
        <p:spPr>
          <a:xfrm>
            <a:off x="7791076" y="3637070"/>
            <a:ext cx="831057" cy="837829"/>
          </a:xfrm>
          <a:prstGeom prst="rect">
            <a:avLst/>
          </a:prstGeom>
        </p:spPr>
      </p:pic>
      <p:grpSp>
        <p:nvGrpSpPr>
          <p:cNvPr id="46" name="Group 45"/>
          <p:cNvGrpSpPr/>
          <p:nvPr/>
        </p:nvGrpSpPr>
        <p:grpSpPr>
          <a:xfrm>
            <a:off x="5733354" y="2282908"/>
            <a:ext cx="628698" cy="624834"/>
            <a:chOff x="4719169" y="784937"/>
            <a:chExt cx="628698" cy="624834"/>
          </a:xfrm>
        </p:grpSpPr>
        <p:pic>
          <p:nvPicPr>
            <p:cNvPr id="47" name="Picture 46"/>
            <p:cNvPicPr>
              <a:picLocks noChangeAspect="1"/>
            </p:cNvPicPr>
            <p:nvPr/>
          </p:nvPicPr>
          <p:blipFill>
            <a:blip r:embed="rId4"/>
            <a:stretch>
              <a:fillRect/>
            </a:stretch>
          </p:blipFill>
          <p:spPr>
            <a:xfrm>
              <a:off x="4719169" y="784937"/>
              <a:ext cx="616075" cy="624834"/>
            </a:xfrm>
            <a:prstGeom prst="rect">
              <a:avLst/>
            </a:prstGeom>
          </p:spPr>
        </p:pic>
        <p:sp>
          <p:nvSpPr>
            <p:cNvPr id="48" name="Rectangle 47"/>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pic>
        <p:nvPicPr>
          <p:cNvPr id="49" name="Picture 48"/>
          <p:cNvPicPr>
            <a:picLocks noChangeAspect="1"/>
          </p:cNvPicPr>
          <p:nvPr/>
        </p:nvPicPr>
        <p:blipFill>
          <a:blip r:embed="rId5"/>
          <a:stretch>
            <a:fillRect/>
          </a:stretch>
        </p:blipFill>
        <p:spPr>
          <a:xfrm>
            <a:off x="6839668" y="349282"/>
            <a:ext cx="1507614" cy="1553377"/>
          </a:xfrm>
          <a:prstGeom prst="rect">
            <a:avLst/>
          </a:prstGeom>
        </p:spPr>
      </p:pic>
      <p:sp>
        <p:nvSpPr>
          <p:cNvPr id="15" name="Rectangle 14"/>
          <p:cNvSpPr/>
          <p:nvPr/>
        </p:nvSpPr>
        <p:spPr>
          <a:xfrm>
            <a:off x="5511586" y="1902659"/>
            <a:ext cx="1107996" cy="1862048"/>
          </a:xfrm>
          <a:prstGeom prst="rect">
            <a:avLst/>
          </a:prstGeom>
        </p:spPr>
        <p:txBody>
          <a:bodyPr wrap="none">
            <a:spAutoFit/>
          </a:bodyPr>
          <a:lstStyle/>
          <a:p>
            <a:r>
              <a:rPr lang="en-US" sz="11500" b="1" dirty="0" smtClean="0">
                <a:ln w="25400" cmpd="sng">
                  <a:solidFill>
                    <a:schemeClr val="tx1">
                      <a:lumMod val="50000"/>
                    </a:schemeClr>
                  </a:solidFill>
                </a:ln>
                <a:solidFill>
                  <a:srgbClr val="FF0000"/>
                </a:solidFill>
                <a:latin typeface="Avenir Next Condensed Heavy"/>
                <a:cs typeface="Adobe Caslon Pro"/>
              </a:rPr>
              <a:t>X</a:t>
            </a:r>
            <a:endParaRPr lang="en-US" sz="11500" b="1" dirty="0">
              <a:ln w="25400" cmpd="sng">
                <a:solidFill>
                  <a:schemeClr val="tx1">
                    <a:lumMod val="50000"/>
                  </a:schemeClr>
                </a:solidFill>
              </a:ln>
              <a:solidFill>
                <a:srgbClr val="FF0000"/>
              </a:solidFill>
              <a:latin typeface="Avenir Next Condensed Heavy"/>
            </a:endParaRPr>
          </a:p>
        </p:txBody>
      </p:sp>
      <p:grpSp>
        <p:nvGrpSpPr>
          <p:cNvPr id="16" name="Group 15"/>
          <p:cNvGrpSpPr/>
          <p:nvPr/>
        </p:nvGrpSpPr>
        <p:grpSpPr>
          <a:xfrm>
            <a:off x="4628455" y="2349726"/>
            <a:ext cx="628698" cy="624834"/>
            <a:chOff x="4719169" y="784937"/>
            <a:chExt cx="628698" cy="624834"/>
          </a:xfrm>
        </p:grpSpPr>
        <p:pic>
          <p:nvPicPr>
            <p:cNvPr id="17" name="Picture 16"/>
            <p:cNvPicPr>
              <a:picLocks noChangeAspect="1"/>
            </p:cNvPicPr>
            <p:nvPr/>
          </p:nvPicPr>
          <p:blipFill>
            <a:blip r:embed="rId4"/>
            <a:stretch>
              <a:fillRect/>
            </a:stretch>
          </p:blipFill>
          <p:spPr>
            <a:xfrm>
              <a:off x="4719169" y="784937"/>
              <a:ext cx="616075" cy="624834"/>
            </a:xfrm>
            <a:prstGeom prst="rect">
              <a:avLst/>
            </a:prstGeom>
          </p:spPr>
        </p:pic>
        <p:sp>
          <p:nvSpPr>
            <p:cNvPr id="18" name="Rectangle 17"/>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sp>
        <p:nvSpPr>
          <p:cNvPr id="19" name="Right Arrow 18"/>
          <p:cNvSpPr/>
          <p:nvPr/>
        </p:nvSpPr>
        <p:spPr>
          <a:xfrm rot="15192579" flipV="1">
            <a:off x="7161064" y="2622148"/>
            <a:ext cx="1925862" cy="144380"/>
          </a:xfrm>
          <a:prstGeom prst="rightArrow">
            <a:avLst>
              <a:gd name="adj1" fmla="val 23026"/>
              <a:gd name="adj2" fmla="val 51394"/>
            </a:avLst>
          </a:prstGeom>
          <a:solidFill>
            <a:schemeClr val="bg2">
              <a:lumMod val="9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0" name="Group 19"/>
          <p:cNvGrpSpPr/>
          <p:nvPr/>
        </p:nvGrpSpPr>
        <p:grpSpPr>
          <a:xfrm>
            <a:off x="7925405" y="3453116"/>
            <a:ext cx="628698" cy="624834"/>
            <a:chOff x="4719169" y="784937"/>
            <a:chExt cx="628698" cy="624834"/>
          </a:xfrm>
        </p:grpSpPr>
        <p:pic>
          <p:nvPicPr>
            <p:cNvPr id="21" name="Picture 20"/>
            <p:cNvPicPr>
              <a:picLocks noChangeAspect="1"/>
            </p:cNvPicPr>
            <p:nvPr/>
          </p:nvPicPr>
          <p:blipFill>
            <a:blip r:embed="rId4"/>
            <a:stretch>
              <a:fillRect/>
            </a:stretch>
          </p:blipFill>
          <p:spPr>
            <a:xfrm>
              <a:off x="4719169" y="784937"/>
              <a:ext cx="616075" cy="624834"/>
            </a:xfrm>
            <a:prstGeom prst="rect">
              <a:avLst/>
            </a:prstGeom>
          </p:spPr>
        </p:pic>
        <p:sp>
          <p:nvSpPr>
            <p:cNvPr id="22" name="Rectangle 21"/>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spTree>
    <p:extLst>
      <p:ext uri="{BB962C8B-B14F-4D97-AF65-F5344CB8AC3E}">
        <p14:creationId xmlns:p14="http://schemas.microsoft.com/office/powerpoint/2010/main" val="986381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537628" y="743191"/>
            <a:ext cx="3509984" cy="3731711"/>
          </a:xfrm>
        </p:spPr>
        <p:txBody>
          <a:bodyPr anchor="t">
            <a:noAutofit/>
          </a:bodyPr>
          <a:lstStyle/>
          <a:p>
            <a:pPr algn="l"/>
            <a:r>
              <a:rPr lang="en-US" sz="1400" dirty="0" smtClean="0">
                <a:solidFill>
                  <a:srgbClr val="FFFFFF"/>
                </a:solidFill>
                <a:latin typeface="Helvetica Neue"/>
                <a:cs typeface="Helvetica Neue"/>
              </a:rPr>
              <a:t>A Data Node Fails to “check-in”</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smtClean="0">
                <a:solidFill>
                  <a:srgbClr val="FFFFFF"/>
                </a:solidFill>
                <a:latin typeface="Helvetica Neue"/>
                <a:cs typeface="Helvetica Neue"/>
              </a:rPr>
              <a:t>After 10 minutes the Name Node gives up on that Data Node.</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a:solidFill>
                  <a:srgbClr val="FFFFFF"/>
                </a:solidFill>
                <a:latin typeface="Helvetica Neue"/>
                <a:cs typeface="Helvetica Neue"/>
              </a:rPr>
              <a:t>When another node that has blocks originally assigned to the lost node checks-in, the name node sends a block replication command</a:t>
            </a:r>
            <a:r>
              <a:rPr lang="en-US" sz="1400" dirty="0" smtClean="0">
                <a:solidFill>
                  <a:srgbClr val="FFFFFF"/>
                </a:solidFill>
                <a:latin typeface="Helvetica Neue"/>
                <a:cs typeface="Helvetica Neue"/>
              </a:rPr>
              <a:t>.</a:t>
            </a:r>
            <a:br>
              <a:rPr lang="en-US" sz="1400" dirty="0" smtClean="0">
                <a:solidFill>
                  <a:srgbClr val="FFFFFF"/>
                </a:solidFill>
                <a:latin typeface="Helvetica Neue"/>
                <a:cs typeface="Helvetica Neue"/>
              </a:rPr>
            </a:br>
            <a:r>
              <a:rPr lang="en-US" sz="1400" dirty="0">
                <a:solidFill>
                  <a:srgbClr val="FFFFFF"/>
                </a:solidFill>
                <a:latin typeface="Helvetica Neue"/>
                <a:cs typeface="Helvetica Neue"/>
              </a:rPr>
              <a:t/>
            </a:r>
            <a:br>
              <a:rPr lang="en-US" sz="1400" dirty="0">
                <a:solidFill>
                  <a:srgbClr val="FFFFFF"/>
                </a:solidFill>
                <a:latin typeface="Helvetica Neue"/>
                <a:cs typeface="Helvetica Neue"/>
              </a:rPr>
            </a:br>
            <a:r>
              <a:rPr lang="en-US" sz="1400" dirty="0">
                <a:solidFill>
                  <a:srgbClr val="FFFFFF"/>
                </a:solidFill>
                <a:latin typeface="Helvetica Neue"/>
                <a:cs typeface="Helvetica Neue"/>
              </a:rPr>
              <a:t>The </a:t>
            </a:r>
            <a:r>
              <a:rPr lang="en-US" sz="1400" dirty="0" smtClean="0">
                <a:solidFill>
                  <a:srgbClr val="FFFFFF"/>
                </a:solidFill>
                <a:latin typeface="Helvetica Neue"/>
                <a:cs typeface="Helvetica Neue"/>
              </a:rPr>
              <a:t>Data Node </a:t>
            </a:r>
            <a:r>
              <a:rPr lang="en-US" sz="1400" dirty="0">
                <a:solidFill>
                  <a:srgbClr val="FFFFFF"/>
                </a:solidFill>
                <a:latin typeface="Helvetica Neue"/>
                <a:cs typeface="Helvetica Neue"/>
              </a:rPr>
              <a:t>replicates that block of data. (Just like a write</a:t>
            </a:r>
            <a:r>
              <a:rPr lang="en-US" sz="1400" dirty="0" smtClean="0">
                <a:solidFill>
                  <a:srgbClr val="FFFFFF"/>
                </a:solidFill>
                <a:latin typeface="Helvetica Neue"/>
                <a:cs typeface="Helvetica Neue"/>
              </a:rPr>
              <a:t>)</a:t>
            </a:r>
            <a:endParaRPr lang="en-US" sz="1100" dirty="0">
              <a:solidFill>
                <a:srgbClr val="FFFFFF"/>
              </a:solidFill>
              <a:latin typeface="Helvetica Neue"/>
              <a:cs typeface="Helvetica Neue"/>
            </a:endParaRPr>
          </a:p>
        </p:txBody>
      </p:sp>
      <p:pic>
        <p:nvPicPr>
          <p:cNvPr id="35" name="Picture 34"/>
          <p:cNvPicPr>
            <a:picLocks noChangeAspect="1"/>
          </p:cNvPicPr>
          <p:nvPr/>
        </p:nvPicPr>
        <p:blipFill>
          <a:blip r:embed="rId3"/>
          <a:stretch>
            <a:fillRect/>
          </a:stretch>
        </p:blipFill>
        <p:spPr>
          <a:xfrm>
            <a:off x="4516809" y="2518612"/>
            <a:ext cx="831057" cy="837829"/>
          </a:xfrm>
          <a:prstGeom prst="rect">
            <a:avLst/>
          </a:prstGeom>
        </p:spPr>
      </p:pic>
      <p:pic>
        <p:nvPicPr>
          <p:cNvPr id="36" name="Picture 35"/>
          <p:cNvPicPr>
            <a:picLocks noChangeAspect="1"/>
          </p:cNvPicPr>
          <p:nvPr/>
        </p:nvPicPr>
        <p:blipFill>
          <a:blip r:embed="rId3"/>
          <a:stretch>
            <a:fillRect/>
          </a:stretch>
        </p:blipFill>
        <p:spPr>
          <a:xfrm>
            <a:off x="5608231" y="2518612"/>
            <a:ext cx="831057" cy="837829"/>
          </a:xfrm>
          <a:prstGeom prst="rect">
            <a:avLst/>
          </a:prstGeom>
        </p:spPr>
      </p:pic>
      <p:pic>
        <p:nvPicPr>
          <p:cNvPr id="40" name="Picture 39"/>
          <p:cNvPicPr>
            <a:picLocks noChangeAspect="1"/>
          </p:cNvPicPr>
          <p:nvPr/>
        </p:nvPicPr>
        <p:blipFill>
          <a:blip r:embed="rId3"/>
          <a:stretch>
            <a:fillRect/>
          </a:stretch>
        </p:blipFill>
        <p:spPr>
          <a:xfrm>
            <a:off x="6699653" y="2518612"/>
            <a:ext cx="831057" cy="837829"/>
          </a:xfrm>
          <a:prstGeom prst="rect">
            <a:avLst/>
          </a:prstGeom>
        </p:spPr>
      </p:pic>
      <p:pic>
        <p:nvPicPr>
          <p:cNvPr id="41" name="Picture 40"/>
          <p:cNvPicPr>
            <a:picLocks noChangeAspect="1"/>
          </p:cNvPicPr>
          <p:nvPr/>
        </p:nvPicPr>
        <p:blipFill>
          <a:blip r:embed="rId3"/>
          <a:stretch>
            <a:fillRect/>
          </a:stretch>
        </p:blipFill>
        <p:spPr>
          <a:xfrm>
            <a:off x="7791075" y="2518612"/>
            <a:ext cx="831057" cy="837829"/>
          </a:xfrm>
          <a:prstGeom prst="rect">
            <a:avLst/>
          </a:prstGeom>
        </p:spPr>
      </p:pic>
      <p:pic>
        <p:nvPicPr>
          <p:cNvPr id="42" name="Picture 41"/>
          <p:cNvPicPr>
            <a:picLocks noChangeAspect="1"/>
          </p:cNvPicPr>
          <p:nvPr/>
        </p:nvPicPr>
        <p:blipFill>
          <a:blip r:embed="rId3"/>
          <a:stretch>
            <a:fillRect/>
          </a:stretch>
        </p:blipFill>
        <p:spPr>
          <a:xfrm>
            <a:off x="4516810" y="3637070"/>
            <a:ext cx="831057" cy="837829"/>
          </a:xfrm>
          <a:prstGeom prst="rect">
            <a:avLst/>
          </a:prstGeom>
        </p:spPr>
      </p:pic>
      <p:pic>
        <p:nvPicPr>
          <p:cNvPr id="43" name="Picture 42"/>
          <p:cNvPicPr>
            <a:picLocks noChangeAspect="1"/>
          </p:cNvPicPr>
          <p:nvPr/>
        </p:nvPicPr>
        <p:blipFill>
          <a:blip r:embed="rId3"/>
          <a:stretch>
            <a:fillRect/>
          </a:stretch>
        </p:blipFill>
        <p:spPr>
          <a:xfrm>
            <a:off x="5608232" y="3637070"/>
            <a:ext cx="831057" cy="837829"/>
          </a:xfrm>
          <a:prstGeom prst="rect">
            <a:avLst/>
          </a:prstGeom>
        </p:spPr>
      </p:pic>
      <p:pic>
        <p:nvPicPr>
          <p:cNvPr id="44" name="Picture 43"/>
          <p:cNvPicPr>
            <a:picLocks noChangeAspect="1"/>
          </p:cNvPicPr>
          <p:nvPr/>
        </p:nvPicPr>
        <p:blipFill>
          <a:blip r:embed="rId3"/>
          <a:stretch>
            <a:fillRect/>
          </a:stretch>
        </p:blipFill>
        <p:spPr>
          <a:xfrm>
            <a:off x="6699654" y="3637070"/>
            <a:ext cx="831057" cy="837829"/>
          </a:xfrm>
          <a:prstGeom prst="rect">
            <a:avLst/>
          </a:prstGeom>
        </p:spPr>
      </p:pic>
      <p:pic>
        <p:nvPicPr>
          <p:cNvPr id="45" name="Picture 44"/>
          <p:cNvPicPr>
            <a:picLocks noChangeAspect="1"/>
          </p:cNvPicPr>
          <p:nvPr/>
        </p:nvPicPr>
        <p:blipFill>
          <a:blip r:embed="rId3"/>
          <a:stretch>
            <a:fillRect/>
          </a:stretch>
        </p:blipFill>
        <p:spPr>
          <a:xfrm>
            <a:off x="7791076" y="3637070"/>
            <a:ext cx="831057" cy="837829"/>
          </a:xfrm>
          <a:prstGeom prst="rect">
            <a:avLst/>
          </a:prstGeom>
        </p:spPr>
      </p:pic>
      <p:grpSp>
        <p:nvGrpSpPr>
          <p:cNvPr id="46" name="Group 45"/>
          <p:cNvGrpSpPr/>
          <p:nvPr/>
        </p:nvGrpSpPr>
        <p:grpSpPr>
          <a:xfrm>
            <a:off x="5733354" y="2282908"/>
            <a:ext cx="628698" cy="624834"/>
            <a:chOff x="4719169" y="784937"/>
            <a:chExt cx="628698" cy="624834"/>
          </a:xfrm>
        </p:grpSpPr>
        <p:pic>
          <p:nvPicPr>
            <p:cNvPr id="47" name="Picture 46"/>
            <p:cNvPicPr>
              <a:picLocks noChangeAspect="1"/>
            </p:cNvPicPr>
            <p:nvPr/>
          </p:nvPicPr>
          <p:blipFill>
            <a:blip r:embed="rId4"/>
            <a:stretch>
              <a:fillRect/>
            </a:stretch>
          </p:blipFill>
          <p:spPr>
            <a:xfrm>
              <a:off x="4719169" y="784937"/>
              <a:ext cx="616075" cy="624834"/>
            </a:xfrm>
            <a:prstGeom prst="rect">
              <a:avLst/>
            </a:prstGeom>
          </p:spPr>
        </p:pic>
        <p:sp>
          <p:nvSpPr>
            <p:cNvPr id="48" name="Rectangle 47"/>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pic>
        <p:nvPicPr>
          <p:cNvPr id="49" name="Picture 48"/>
          <p:cNvPicPr>
            <a:picLocks noChangeAspect="1"/>
          </p:cNvPicPr>
          <p:nvPr/>
        </p:nvPicPr>
        <p:blipFill>
          <a:blip r:embed="rId5"/>
          <a:stretch>
            <a:fillRect/>
          </a:stretch>
        </p:blipFill>
        <p:spPr>
          <a:xfrm>
            <a:off x="6839668" y="349282"/>
            <a:ext cx="1507614" cy="1553377"/>
          </a:xfrm>
          <a:prstGeom prst="rect">
            <a:avLst/>
          </a:prstGeom>
        </p:spPr>
      </p:pic>
      <p:sp>
        <p:nvSpPr>
          <p:cNvPr id="15" name="Rectangle 14"/>
          <p:cNvSpPr/>
          <p:nvPr/>
        </p:nvSpPr>
        <p:spPr>
          <a:xfrm>
            <a:off x="5511586" y="1902659"/>
            <a:ext cx="1107996" cy="1862048"/>
          </a:xfrm>
          <a:prstGeom prst="rect">
            <a:avLst/>
          </a:prstGeom>
        </p:spPr>
        <p:txBody>
          <a:bodyPr wrap="none">
            <a:spAutoFit/>
          </a:bodyPr>
          <a:lstStyle/>
          <a:p>
            <a:r>
              <a:rPr lang="en-US" sz="11500" b="1" dirty="0" smtClean="0">
                <a:ln w="25400" cmpd="sng">
                  <a:solidFill>
                    <a:schemeClr val="tx1">
                      <a:lumMod val="50000"/>
                    </a:schemeClr>
                  </a:solidFill>
                </a:ln>
                <a:solidFill>
                  <a:srgbClr val="FF0000"/>
                </a:solidFill>
                <a:latin typeface="Avenir Next Condensed Heavy"/>
                <a:cs typeface="Adobe Caslon Pro"/>
              </a:rPr>
              <a:t>X</a:t>
            </a:r>
            <a:endParaRPr lang="en-US" sz="11500" b="1" dirty="0">
              <a:ln w="25400" cmpd="sng">
                <a:solidFill>
                  <a:schemeClr val="tx1">
                    <a:lumMod val="50000"/>
                  </a:schemeClr>
                </a:solidFill>
              </a:ln>
              <a:solidFill>
                <a:srgbClr val="FF0000"/>
              </a:solidFill>
              <a:latin typeface="Avenir Next Condensed Heavy"/>
            </a:endParaRPr>
          </a:p>
        </p:txBody>
      </p:sp>
      <p:grpSp>
        <p:nvGrpSpPr>
          <p:cNvPr id="16" name="Group 15"/>
          <p:cNvGrpSpPr/>
          <p:nvPr/>
        </p:nvGrpSpPr>
        <p:grpSpPr>
          <a:xfrm>
            <a:off x="4628455" y="2349726"/>
            <a:ext cx="628698" cy="624834"/>
            <a:chOff x="4719169" y="784937"/>
            <a:chExt cx="628698" cy="624834"/>
          </a:xfrm>
        </p:grpSpPr>
        <p:pic>
          <p:nvPicPr>
            <p:cNvPr id="17" name="Picture 16"/>
            <p:cNvPicPr>
              <a:picLocks noChangeAspect="1"/>
            </p:cNvPicPr>
            <p:nvPr/>
          </p:nvPicPr>
          <p:blipFill>
            <a:blip r:embed="rId4"/>
            <a:stretch>
              <a:fillRect/>
            </a:stretch>
          </p:blipFill>
          <p:spPr>
            <a:xfrm>
              <a:off x="4719169" y="784937"/>
              <a:ext cx="616075" cy="624834"/>
            </a:xfrm>
            <a:prstGeom prst="rect">
              <a:avLst/>
            </a:prstGeom>
          </p:spPr>
        </p:pic>
        <p:sp>
          <p:nvSpPr>
            <p:cNvPr id="18" name="Rectangle 17"/>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grpSp>
        <p:nvGrpSpPr>
          <p:cNvPr id="20" name="Group 19"/>
          <p:cNvGrpSpPr/>
          <p:nvPr/>
        </p:nvGrpSpPr>
        <p:grpSpPr>
          <a:xfrm>
            <a:off x="7925405" y="3453116"/>
            <a:ext cx="628698" cy="624834"/>
            <a:chOff x="4719169" y="784937"/>
            <a:chExt cx="628698" cy="624834"/>
          </a:xfrm>
        </p:grpSpPr>
        <p:pic>
          <p:nvPicPr>
            <p:cNvPr id="21" name="Picture 20"/>
            <p:cNvPicPr>
              <a:picLocks noChangeAspect="1"/>
            </p:cNvPicPr>
            <p:nvPr/>
          </p:nvPicPr>
          <p:blipFill>
            <a:blip r:embed="rId4"/>
            <a:stretch>
              <a:fillRect/>
            </a:stretch>
          </p:blipFill>
          <p:spPr>
            <a:xfrm>
              <a:off x="4719169" y="784937"/>
              <a:ext cx="616075" cy="624834"/>
            </a:xfrm>
            <a:prstGeom prst="rect">
              <a:avLst/>
            </a:prstGeom>
          </p:spPr>
        </p:pic>
        <p:sp>
          <p:nvSpPr>
            <p:cNvPr id="22" name="Rectangle 21"/>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sp>
        <p:nvSpPr>
          <p:cNvPr id="23" name="Circular Arrow 22"/>
          <p:cNvSpPr/>
          <p:nvPr/>
        </p:nvSpPr>
        <p:spPr>
          <a:xfrm flipH="1">
            <a:off x="7283755" y="2980199"/>
            <a:ext cx="1014641" cy="1380477"/>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nvGrpSpPr>
          <p:cNvPr id="24" name="Group 23"/>
          <p:cNvGrpSpPr/>
          <p:nvPr/>
        </p:nvGrpSpPr>
        <p:grpSpPr>
          <a:xfrm>
            <a:off x="6811852" y="3448812"/>
            <a:ext cx="628698" cy="624834"/>
            <a:chOff x="4719169" y="784937"/>
            <a:chExt cx="628698" cy="624834"/>
          </a:xfrm>
        </p:grpSpPr>
        <p:pic>
          <p:nvPicPr>
            <p:cNvPr id="25" name="Picture 24"/>
            <p:cNvPicPr>
              <a:picLocks noChangeAspect="1"/>
            </p:cNvPicPr>
            <p:nvPr/>
          </p:nvPicPr>
          <p:blipFill>
            <a:blip r:embed="rId4"/>
            <a:stretch>
              <a:fillRect/>
            </a:stretch>
          </p:blipFill>
          <p:spPr>
            <a:xfrm>
              <a:off x="4719169" y="784937"/>
              <a:ext cx="616075" cy="624834"/>
            </a:xfrm>
            <a:prstGeom prst="rect">
              <a:avLst/>
            </a:prstGeom>
          </p:spPr>
        </p:pic>
        <p:sp>
          <p:nvSpPr>
            <p:cNvPr id="26" name="Rectangle 25"/>
            <p:cNvSpPr/>
            <p:nvPr/>
          </p:nvSpPr>
          <p:spPr>
            <a:xfrm>
              <a:off x="4765021" y="888039"/>
              <a:ext cx="582846" cy="369332"/>
            </a:xfrm>
            <a:prstGeom prst="rect">
              <a:avLst/>
            </a:prstGeom>
          </p:spPr>
          <p:txBody>
            <a:bodyPr wrap="none">
              <a:spAutoFit/>
            </a:bodyPr>
            <a:lstStyle/>
            <a:p>
              <a:r>
                <a:rPr lang="en-US" dirty="0" smtClean="0">
                  <a:solidFill>
                    <a:srgbClr val="000000"/>
                  </a:solidFill>
                  <a:latin typeface="Avenir Light"/>
                  <a:cs typeface="Avenir Light"/>
                </a:rPr>
                <a:t>A64</a:t>
              </a:r>
              <a:endParaRPr lang="en-US" dirty="0">
                <a:solidFill>
                  <a:srgbClr val="000000"/>
                </a:solidFill>
              </a:endParaRPr>
            </a:p>
          </p:txBody>
        </p:sp>
      </p:grpSp>
    </p:spTree>
    <p:extLst>
      <p:ext uri="{BB962C8B-B14F-4D97-AF65-F5344CB8AC3E}">
        <p14:creationId xmlns:p14="http://schemas.microsoft.com/office/powerpoint/2010/main" val="4209931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72067"/>
            <a:ext cx="8614424" cy="2576577"/>
          </a:xfrm>
        </p:spPr>
        <p:txBody>
          <a:bodyPr>
            <a:noAutofit/>
          </a:bodyPr>
          <a:lstStyle/>
          <a:p>
            <a:r>
              <a:rPr lang="en-US" sz="4000" dirty="0" smtClean="0">
                <a:solidFill>
                  <a:srgbClr val="FFFFFF"/>
                </a:solidFill>
                <a:latin typeface="Helvetica Neue"/>
                <a:cs typeface="Helvetica Neue"/>
              </a:rPr>
              <a:t>HDFS has 3 main actors</a:t>
            </a:r>
            <a:endParaRPr lang="en-US" sz="4000" dirty="0">
              <a:solidFill>
                <a:srgbClr val="FFFFFF"/>
              </a:solidFill>
              <a:latin typeface="Helvetica Neue"/>
              <a:cs typeface="Helvetica Neue"/>
            </a:endParaRPr>
          </a:p>
        </p:txBody>
      </p:sp>
      <p:pic>
        <p:nvPicPr>
          <p:cNvPr id="7" name="Picture 6"/>
          <p:cNvPicPr>
            <a:picLocks noChangeAspect="1"/>
          </p:cNvPicPr>
          <p:nvPr/>
        </p:nvPicPr>
        <p:blipFill>
          <a:blip r:embed="rId3"/>
          <a:stretch>
            <a:fillRect/>
          </a:stretch>
        </p:blipFill>
        <p:spPr>
          <a:xfrm>
            <a:off x="1376909" y="2485031"/>
            <a:ext cx="1549285" cy="1549285"/>
          </a:xfrm>
          <a:prstGeom prst="rect">
            <a:avLst/>
          </a:prstGeom>
        </p:spPr>
      </p:pic>
      <p:pic>
        <p:nvPicPr>
          <p:cNvPr id="9" name="Picture 8"/>
          <p:cNvPicPr>
            <a:picLocks noChangeAspect="1"/>
          </p:cNvPicPr>
          <p:nvPr/>
        </p:nvPicPr>
        <p:blipFill>
          <a:blip r:embed="rId4"/>
          <a:stretch>
            <a:fillRect/>
          </a:stretch>
        </p:blipFill>
        <p:spPr>
          <a:xfrm>
            <a:off x="3732445" y="2577958"/>
            <a:ext cx="1362282" cy="1373383"/>
          </a:xfrm>
          <a:prstGeom prst="rect">
            <a:avLst/>
          </a:prstGeom>
        </p:spPr>
      </p:pic>
      <p:grpSp>
        <p:nvGrpSpPr>
          <p:cNvPr id="3" name="Group 2"/>
          <p:cNvGrpSpPr/>
          <p:nvPr/>
        </p:nvGrpSpPr>
        <p:grpSpPr>
          <a:xfrm>
            <a:off x="5650023" y="2181496"/>
            <a:ext cx="2087996" cy="2087996"/>
            <a:chOff x="1315357" y="2268922"/>
            <a:chExt cx="2087996" cy="2087996"/>
          </a:xfrm>
        </p:grpSpPr>
        <p:pic>
          <p:nvPicPr>
            <p:cNvPr id="8" name="Picture 7"/>
            <p:cNvPicPr>
              <a:picLocks noChangeAspect="1"/>
            </p:cNvPicPr>
            <p:nvPr/>
          </p:nvPicPr>
          <p:blipFill>
            <a:blip r:embed="rId5"/>
            <a:stretch>
              <a:fillRect/>
            </a:stretch>
          </p:blipFill>
          <p:spPr>
            <a:xfrm>
              <a:off x="1315357" y="2268922"/>
              <a:ext cx="2087996" cy="2087996"/>
            </a:xfrm>
            <a:prstGeom prst="rect">
              <a:avLst/>
            </a:prstGeom>
          </p:spPr>
        </p:pic>
        <p:pic>
          <p:nvPicPr>
            <p:cNvPr id="10" name="Picture 9"/>
            <p:cNvPicPr>
              <a:picLocks noChangeAspect="1"/>
            </p:cNvPicPr>
            <p:nvPr/>
          </p:nvPicPr>
          <p:blipFill>
            <a:blip r:embed="rId6"/>
            <a:stretch>
              <a:fillRect/>
            </a:stretch>
          </p:blipFill>
          <p:spPr>
            <a:xfrm>
              <a:off x="1713843" y="2884714"/>
              <a:ext cx="1304059" cy="735954"/>
            </a:xfrm>
            <a:prstGeom prst="rect">
              <a:avLst/>
            </a:prstGeom>
          </p:spPr>
        </p:pic>
      </p:grpSp>
    </p:spTree>
    <p:extLst>
      <p:ext uri="{BB962C8B-B14F-4D97-AF65-F5344CB8AC3E}">
        <p14:creationId xmlns:p14="http://schemas.microsoft.com/office/powerpoint/2010/main" val="2369373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72067"/>
            <a:ext cx="8614424" cy="4427157"/>
          </a:xfrm>
        </p:spPr>
        <p:txBody>
          <a:bodyPr>
            <a:noAutofit/>
          </a:bodyPr>
          <a:lstStyle/>
          <a:p>
            <a:r>
              <a:rPr lang="en-US" sz="4000" dirty="0" smtClean="0">
                <a:solidFill>
                  <a:srgbClr val="FFFFFF"/>
                </a:solidFill>
                <a:latin typeface="Helvetica Neue Light"/>
                <a:cs typeface="Helvetica Neue Light"/>
              </a:rPr>
              <a:t>Interacting with Hadoop</a:t>
            </a:r>
            <a:br>
              <a:rPr lang="en-US" sz="4000" dirty="0" smtClean="0">
                <a:solidFill>
                  <a:srgbClr val="FFFFFF"/>
                </a:solidFill>
                <a:latin typeface="Helvetica Neue Light"/>
                <a:cs typeface="Helvetica Neue Light"/>
              </a:rPr>
            </a:br>
            <a:r>
              <a:rPr lang="en-US" sz="2800" dirty="0" smtClean="0">
                <a:solidFill>
                  <a:schemeClr val="tx1">
                    <a:lumMod val="50000"/>
                    <a:lumOff val="50000"/>
                  </a:schemeClr>
                </a:solidFill>
                <a:latin typeface="Helvetica Neue Light"/>
                <a:cs typeface="Helvetica Neue Light"/>
              </a:rPr>
              <a:t>HDFS Shell Commands</a:t>
            </a:r>
            <a:endParaRPr lang="en-US" sz="2400" dirty="0">
              <a:solidFill>
                <a:schemeClr val="tx1">
                  <a:lumMod val="50000"/>
                  <a:lumOff val="50000"/>
                </a:schemeClr>
              </a:solidFill>
              <a:latin typeface="Helvetica Neue Light"/>
              <a:cs typeface="Helvetica Neue Light"/>
            </a:endParaRPr>
          </a:p>
        </p:txBody>
      </p:sp>
    </p:spTree>
    <p:extLst>
      <p:ext uri="{BB962C8B-B14F-4D97-AF65-F5344CB8AC3E}">
        <p14:creationId xmlns:p14="http://schemas.microsoft.com/office/powerpoint/2010/main" val="2309077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84281" y="175224"/>
            <a:ext cx="5971584" cy="545983"/>
          </a:xfrm>
        </p:spPr>
        <p:txBody>
          <a:bodyPr anchor="t">
            <a:noAutofit/>
          </a:bodyPr>
          <a:lstStyle/>
          <a:p>
            <a:pPr lvl="0"/>
            <a:r>
              <a:rPr lang="en-US" sz="2800" spc="40" dirty="0" smtClean="0">
                <a:solidFill>
                  <a:srgbClr val="FFFFFF"/>
                </a:solidFill>
                <a:latin typeface="Helvetica Neue"/>
                <a:cs typeface="Helvetica Neue"/>
              </a:rPr>
              <a:t>HDFS Shell Commands.</a:t>
            </a:r>
            <a:endParaRPr lang="en-US" sz="1800" dirty="0" smtClean="0">
              <a:solidFill>
                <a:srgbClr val="FFFFFF"/>
              </a:solidFill>
              <a:latin typeface="Courier"/>
            </a:endParaRPr>
          </a:p>
        </p:txBody>
      </p:sp>
      <p:sp>
        <p:nvSpPr>
          <p:cNvPr id="5" name="Rectangle 4"/>
          <p:cNvSpPr/>
          <p:nvPr/>
        </p:nvSpPr>
        <p:spPr>
          <a:xfrm>
            <a:off x="1841500" y="1071085"/>
            <a:ext cx="5453064" cy="2423741"/>
          </a:xfrm>
          <a:prstGeom prst="rect">
            <a:avLst/>
          </a:prstGeom>
        </p:spPr>
        <p:txBody>
          <a:bodyPr wrap="square">
            <a:spAutoFit/>
          </a:bodyPr>
          <a:lstStyle/>
          <a:p>
            <a:r>
              <a:rPr lang="en-US" dirty="0" smtClean="0">
                <a:solidFill>
                  <a:srgbClr val="00FF00"/>
                </a:solidFill>
                <a:latin typeface="Courier"/>
              </a:rPr>
              <a:t>&gt; Hadoop fs –ls &lt;args&gt;</a:t>
            </a:r>
          </a:p>
          <a:p>
            <a:endParaRPr lang="en-US" dirty="0" smtClean="0">
              <a:solidFill>
                <a:srgbClr val="00FF00"/>
              </a:solidFill>
              <a:latin typeface="Courier"/>
            </a:endParaRPr>
          </a:p>
          <a:p>
            <a:r>
              <a:rPr lang="en-US" spc="40" dirty="0" smtClean="0">
                <a:solidFill>
                  <a:srgbClr val="00FFFF"/>
                </a:solidFill>
                <a:latin typeface="News Gothic MT"/>
              </a:rPr>
              <a:t>Same as unix or osx ls command.</a:t>
            </a:r>
            <a:endParaRPr lang="en-US" dirty="0" smtClean="0">
              <a:solidFill>
                <a:srgbClr val="00FF00"/>
              </a:solidFill>
              <a:latin typeface="Courier"/>
            </a:endParaRPr>
          </a:p>
          <a:p>
            <a:pPr lvl="0"/>
            <a:endParaRPr lang="en-US" spc="40" dirty="0" smtClean="0">
              <a:solidFill>
                <a:schemeClr val="bg1">
                  <a:lumMod val="85000"/>
                </a:schemeClr>
              </a:solidFill>
              <a:latin typeface="Courier"/>
            </a:endParaRPr>
          </a:p>
          <a:p>
            <a:r>
              <a:rPr lang="en-US" dirty="0" smtClean="0">
                <a:solidFill>
                  <a:schemeClr val="bg1">
                    <a:lumMod val="85000"/>
                  </a:schemeClr>
                </a:solidFill>
                <a:latin typeface="Courier"/>
              </a:rPr>
              <a:t>/user/hadoop/file1 </a:t>
            </a:r>
          </a:p>
          <a:p>
            <a:r>
              <a:rPr lang="en-US" dirty="0" smtClean="0">
                <a:solidFill>
                  <a:schemeClr val="bg1">
                    <a:lumMod val="85000"/>
                  </a:schemeClr>
                </a:solidFill>
                <a:latin typeface="Courier"/>
              </a:rPr>
              <a:t>/user/hadoop/file2</a:t>
            </a:r>
          </a:p>
          <a:p>
            <a:r>
              <a:rPr lang="en-US" spc="40" dirty="0" smtClean="0">
                <a:solidFill>
                  <a:schemeClr val="bg1">
                    <a:lumMod val="85000"/>
                  </a:schemeClr>
                </a:solidFill>
                <a:latin typeface="Courier"/>
              </a:rPr>
              <a:t>...</a:t>
            </a:r>
          </a:p>
          <a:p>
            <a:pPr>
              <a:lnSpc>
                <a:spcPct val="150000"/>
              </a:lnSpc>
            </a:pPr>
            <a:endParaRPr lang="en-US" spc="40" dirty="0" smtClean="0">
              <a:solidFill>
                <a:srgbClr val="00FF00"/>
              </a:solidFill>
              <a:latin typeface="Courier"/>
            </a:endParaRPr>
          </a:p>
        </p:txBody>
      </p:sp>
    </p:spTree>
    <p:extLst>
      <p:ext uri="{BB962C8B-B14F-4D97-AF65-F5344CB8AC3E}">
        <p14:creationId xmlns:p14="http://schemas.microsoft.com/office/powerpoint/2010/main" val="2416401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84281" y="175224"/>
            <a:ext cx="5971584" cy="545983"/>
          </a:xfrm>
        </p:spPr>
        <p:txBody>
          <a:bodyPr anchor="t">
            <a:noAutofit/>
          </a:bodyPr>
          <a:lstStyle/>
          <a:p>
            <a:pPr lvl="0"/>
            <a:r>
              <a:rPr lang="en-US" sz="2800" spc="40" dirty="0" smtClean="0">
                <a:solidFill>
                  <a:srgbClr val="FFFFFF"/>
                </a:solidFill>
                <a:latin typeface="Helvetica Neue"/>
                <a:cs typeface="Helvetica Neue"/>
              </a:rPr>
              <a:t>HDFS Shell Commands.</a:t>
            </a:r>
            <a:endParaRPr lang="en-US" sz="1800" dirty="0" smtClean="0">
              <a:solidFill>
                <a:srgbClr val="FFFFFF"/>
              </a:solidFill>
              <a:latin typeface="Courier"/>
            </a:endParaRPr>
          </a:p>
        </p:txBody>
      </p:sp>
      <p:sp>
        <p:nvSpPr>
          <p:cNvPr id="5" name="Rectangle 4"/>
          <p:cNvSpPr/>
          <p:nvPr/>
        </p:nvSpPr>
        <p:spPr>
          <a:xfrm>
            <a:off x="1841500" y="1071085"/>
            <a:ext cx="5453064" cy="1315745"/>
          </a:xfrm>
          <a:prstGeom prst="rect">
            <a:avLst/>
          </a:prstGeom>
        </p:spPr>
        <p:txBody>
          <a:bodyPr wrap="square">
            <a:spAutoFit/>
          </a:bodyPr>
          <a:lstStyle/>
          <a:p>
            <a:r>
              <a:rPr lang="en-US" dirty="0" smtClean="0">
                <a:solidFill>
                  <a:srgbClr val="00FF00"/>
                </a:solidFill>
                <a:latin typeface="Courier"/>
              </a:rPr>
              <a:t>&gt; Hadoop fs –mkdir &lt;path&gt;</a:t>
            </a:r>
          </a:p>
          <a:p>
            <a:endParaRPr lang="en-US" dirty="0" smtClean="0">
              <a:solidFill>
                <a:srgbClr val="00FF00"/>
              </a:solidFill>
              <a:latin typeface="Courier"/>
            </a:endParaRPr>
          </a:p>
          <a:p>
            <a:r>
              <a:rPr lang="en-US" spc="40" dirty="0" smtClean="0">
                <a:solidFill>
                  <a:srgbClr val="00FFFF"/>
                </a:solidFill>
                <a:latin typeface="News Gothic MT"/>
              </a:rPr>
              <a:t>Creates directories in HDFS using path.</a:t>
            </a:r>
            <a:endParaRPr lang="en-US" dirty="0" smtClean="0">
              <a:solidFill>
                <a:srgbClr val="00FF00"/>
              </a:solidFill>
              <a:latin typeface="Courier"/>
            </a:endParaRPr>
          </a:p>
          <a:p>
            <a:pPr>
              <a:lnSpc>
                <a:spcPct val="150000"/>
              </a:lnSpc>
            </a:pPr>
            <a:endParaRPr lang="en-US" spc="40" dirty="0" smtClean="0">
              <a:solidFill>
                <a:srgbClr val="00FF00"/>
              </a:solidFill>
              <a:latin typeface="Courier"/>
            </a:endParaRPr>
          </a:p>
        </p:txBody>
      </p:sp>
    </p:spTree>
    <p:extLst>
      <p:ext uri="{BB962C8B-B14F-4D97-AF65-F5344CB8AC3E}">
        <p14:creationId xmlns:p14="http://schemas.microsoft.com/office/powerpoint/2010/main" val="3205253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84281" y="175224"/>
            <a:ext cx="5971584" cy="545983"/>
          </a:xfrm>
        </p:spPr>
        <p:txBody>
          <a:bodyPr anchor="t">
            <a:noAutofit/>
          </a:bodyPr>
          <a:lstStyle/>
          <a:p>
            <a:pPr lvl="0"/>
            <a:r>
              <a:rPr lang="en-US" sz="2800" spc="40" dirty="0" smtClean="0">
                <a:solidFill>
                  <a:srgbClr val="FFFFFF"/>
                </a:solidFill>
                <a:latin typeface="Helvetica Neue"/>
                <a:cs typeface="Helvetica Neue"/>
              </a:rPr>
              <a:t>HDFS Shell Commands.</a:t>
            </a:r>
            <a:endParaRPr lang="en-US" sz="1800" dirty="0" smtClean="0">
              <a:solidFill>
                <a:srgbClr val="FFFFFF"/>
              </a:solidFill>
              <a:latin typeface="Courier"/>
            </a:endParaRPr>
          </a:p>
        </p:txBody>
      </p:sp>
      <p:sp>
        <p:nvSpPr>
          <p:cNvPr id="5" name="Rectangle 4"/>
          <p:cNvSpPr/>
          <p:nvPr/>
        </p:nvSpPr>
        <p:spPr>
          <a:xfrm>
            <a:off x="1841500" y="1071085"/>
            <a:ext cx="5453064" cy="2585323"/>
          </a:xfrm>
          <a:prstGeom prst="rect">
            <a:avLst/>
          </a:prstGeom>
        </p:spPr>
        <p:txBody>
          <a:bodyPr wrap="square">
            <a:spAutoFit/>
          </a:bodyPr>
          <a:lstStyle/>
          <a:p>
            <a:r>
              <a:rPr lang="en-US" dirty="0" smtClean="0">
                <a:solidFill>
                  <a:srgbClr val="00FF00"/>
                </a:solidFill>
                <a:latin typeface="Courier"/>
              </a:rPr>
              <a:t>&gt; hadoop fs -copyFromLocal &lt;localsrc&gt; URI</a:t>
            </a:r>
          </a:p>
          <a:p>
            <a:endParaRPr lang="en-US" dirty="0" smtClean="0">
              <a:solidFill>
                <a:srgbClr val="00FF00"/>
              </a:solidFill>
              <a:latin typeface="Courier"/>
            </a:endParaRPr>
          </a:p>
          <a:p>
            <a:r>
              <a:rPr lang="en-US" spc="40" dirty="0" smtClean="0">
                <a:solidFill>
                  <a:srgbClr val="00FFFF"/>
                </a:solidFill>
                <a:latin typeface="News Gothic MT"/>
              </a:rPr>
              <a:t>Copy a file from your client to HDFS.</a:t>
            </a:r>
          </a:p>
          <a:p>
            <a:endParaRPr lang="en-US" spc="40" dirty="0">
              <a:solidFill>
                <a:srgbClr val="00FFFF"/>
              </a:solidFill>
              <a:latin typeface="News Gothic MT"/>
            </a:endParaRPr>
          </a:p>
          <a:p>
            <a:r>
              <a:rPr lang="en-US" spc="40" dirty="0" smtClean="0">
                <a:solidFill>
                  <a:srgbClr val="00FFFF"/>
                </a:solidFill>
                <a:latin typeface="News Gothic MT"/>
              </a:rPr>
              <a:t>Similar to </a:t>
            </a:r>
            <a:r>
              <a:rPr lang="en-US" dirty="0" smtClean="0">
                <a:solidFill>
                  <a:srgbClr val="00FF00"/>
                </a:solidFill>
                <a:latin typeface="Courier"/>
              </a:rPr>
              <a:t>put</a:t>
            </a:r>
            <a:r>
              <a:rPr lang="en-US" spc="40" dirty="0" smtClean="0">
                <a:solidFill>
                  <a:srgbClr val="00FFFF"/>
                </a:solidFill>
                <a:latin typeface="News Gothic MT"/>
              </a:rPr>
              <a:t> command, except that the source is restricted to a local file reference.</a:t>
            </a:r>
          </a:p>
          <a:p>
            <a:endParaRPr lang="en-US" spc="40" dirty="0">
              <a:solidFill>
                <a:srgbClr val="00FFFF"/>
              </a:solidFill>
              <a:latin typeface="News Gothic MT"/>
            </a:endParaRPr>
          </a:p>
          <a:p>
            <a:endParaRPr lang="en-US" spc="40" dirty="0" smtClean="0">
              <a:solidFill>
                <a:srgbClr val="00FFFF"/>
              </a:solidFill>
              <a:latin typeface="News Gothic MT"/>
            </a:endParaRPr>
          </a:p>
        </p:txBody>
      </p:sp>
    </p:spTree>
    <p:extLst>
      <p:ext uri="{BB962C8B-B14F-4D97-AF65-F5344CB8AC3E}">
        <p14:creationId xmlns:p14="http://schemas.microsoft.com/office/powerpoint/2010/main" val="2703172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84281" y="175224"/>
            <a:ext cx="5971584" cy="545983"/>
          </a:xfrm>
        </p:spPr>
        <p:txBody>
          <a:bodyPr anchor="t">
            <a:noAutofit/>
          </a:bodyPr>
          <a:lstStyle/>
          <a:p>
            <a:pPr lvl="0"/>
            <a:r>
              <a:rPr lang="en-US" sz="2800" spc="40" dirty="0" smtClean="0">
                <a:solidFill>
                  <a:srgbClr val="FFFFFF"/>
                </a:solidFill>
                <a:latin typeface="Helvetica Neue"/>
                <a:cs typeface="Helvetica Neue"/>
              </a:rPr>
              <a:t>HDFS Shell Commands.</a:t>
            </a:r>
            <a:endParaRPr lang="en-US" sz="1800" dirty="0" smtClean="0">
              <a:solidFill>
                <a:srgbClr val="FFFFFF"/>
              </a:solidFill>
              <a:latin typeface="Courier"/>
            </a:endParaRPr>
          </a:p>
        </p:txBody>
      </p:sp>
      <p:sp>
        <p:nvSpPr>
          <p:cNvPr id="5" name="Rectangle 4"/>
          <p:cNvSpPr/>
          <p:nvPr/>
        </p:nvSpPr>
        <p:spPr>
          <a:xfrm>
            <a:off x="1841500" y="1071084"/>
            <a:ext cx="5453064" cy="923330"/>
          </a:xfrm>
          <a:prstGeom prst="rect">
            <a:avLst/>
          </a:prstGeom>
        </p:spPr>
        <p:txBody>
          <a:bodyPr wrap="square">
            <a:spAutoFit/>
          </a:bodyPr>
          <a:lstStyle/>
          <a:p>
            <a:r>
              <a:rPr lang="en-US" dirty="0" smtClean="0">
                <a:solidFill>
                  <a:srgbClr val="00FF00"/>
                </a:solidFill>
                <a:latin typeface="Courier"/>
              </a:rPr>
              <a:t>&gt; hadoop fs -cat &lt;path&gt;</a:t>
            </a:r>
          </a:p>
          <a:p>
            <a:endParaRPr lang="en-US" dirty="0" smtClean="0">
              <a:solidFill>
                <a:srgbClr val="00FF00"/>
              </a:solidFill>
              <a:latin typeface="Courier"/>
            </a:endParaRPr>
          </a:p>
          <a:p>
            <a:r>
              <a:rPr lang="en-US" spc="40" dirty="0" smtClean="0">
                <a:solidFill>
                  <a:srgbClr val="00FFFF"/>
                </a:solidFill>
                <a:latin typeface="News Gothic MT"/>
              </a:rPr>
              <a:t>Copies source paths to stdout.</a:t>
            </a:r>
          </a:p>
        </p:txBody>
      </p:sp>
    </p:spTree>
    <p:extLst>
      <p:ext uri="{BB962C8B-B14F-4D97-AF65-F5344CB8AC3E}">
        <p14:creationId xmlns:p14="http://schemas.microsoft.com/office/powerpoint/2010/main" val="1350465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84281" y="175224"/>
            <a:ext cx="5971584" cy="545983"/>
          </a:xfrm>
        </p:spPr>
        <p:txBody>
          <a:bodyPr anchor="t">
            <a:noAutofit/>
          </a:bodyPr>
          <a:lstStyle/>
          <a:p>
            <a:pPr lvl="0"/>
            <a:r>
              <a:rPr lang="en-US" sz="2800" spc="40" dirty="0" smtClean="0">
                <a:solidFill>
                  <a:srgbClr val="FFFFFF"/>
                </a:solidFill>
                <a:latin typeface="Helvetica Neue"/>
                <a:cs typeface="Helvetica Neue"/>
              </a:rPr>
              <a:t>HDFS Shell Commands.</a:t>
            </a:r>
            <a:endParaRPr lang="en-US" sz="1800" dirty="0" smtClean="0">
              <a:solidFill>
                <a:srgbClr val="FFFFFF"/>
              </a:solidFill>
              <a:latin typeface="Courier"/>
            </a:endParaRPr>
          </a:p>
        </p:txBody>
      </p:sp>
      <p:sp>
        <p:nvSpPr>
          <p:cNvPr id="5" name="Rectangle 4"/>
          <p:cNvSpPr/>
          <p:nvPr/>
        </p:nvSpPr>
        <p:spPr>
          <a:xfrm>
            <a:off x="1841500" y="1071085"/>
            <a:ext cx="5453064" cy="2585323"/>
          </a:xfrm>
          <a:prstGeom prst="rect">
            <a:avLst/>
          </a:prstGeom>
        </p:spPr>
        <p:txBody>
          <a:bodyPr wrap="square">
            <a:spAutoFit/>
          </a:bodyPr>
          <a:lstStyle/>
          <a:p>
            <a:r>
              <a:rPr lang="en-US" dirty="0" smtClean="0">
                <a:solidFill>
                  <a:srgbClr val="00FF00"/>
                </a:solidFill>
                <a:latin typeface="Courier"/>
              </a:rPr>
              <a:t>&gt; hadoop fs -copyToLocal URI &lt;localdst&gt;</a:t>
            </a:r>
          </a:p>
          <a:p>
            <a:endParaRPr lang="en-US" dirty="0" smtClean="0">
              <a:solidFill>
                <a:srgbClr val="00FF00"/>
              </a:solidFill>
              <a:latin typeface="Courier"/>
            </a:endParaRPr>
          </a:p>
          <a:p>
            <a:r>
              <a:rPr lang="en-US" spc="40" dirty="0" smtClean="0">
                <a:solidFill>
                  <a:srgbClr val="00FFFF"/>
                </a:solidFill>
                <a:latin typeface="News Gothic MT"/>
              </a:rPr>
              <a:t>Copy a file from HDFS to your client.</a:t>
            </a:r>
          </a:p>
          <a:p>
            <a:endParaRPr lang="en-US" spc="40" dirty="0" smtClean="0">
              <a:solidFill>
                <a:srgbClr val="00FFFF"/>
              </a:solidFill>
              <a:latin typeface="News Gothic MT"/>
            </a:endParaRPr>
          </a:p>
          <a:p>
            <a:r>
              <a:rPr lang="en-US" spc="40" dirty="0" smtClean="0">
                <a:solidFill>
                  <a:srgbClr val="00FFFF"/>
                </a:solidFill>
                <a:latin typeface="News Gothic MT"/>
              </a:rPr>
              <a:t>Similar to </a:t>
            </a:r>
            <a:r>
              <a:rPr lang="en-US" dirty="0" smtClean="0">
                <a:solidFill>
                  <a:srgbClr val="00FF00"/>
                </a:solidFill>
                <a:latin typeface="Courier"/>
              </a:rPr>
              <a:t>get</a:t>
            </a:r>
            <a:r>
              <a:rPr lang="en-US" spc="40" dirty="0" smtClean="0">
                <a:solidFill>
                  <a:srgbClr val="00FFFF"/>
                </a:solidFill>
                <a:latin typeface="News Gothic MT"/>
              </a:rPr>
              <a:t> command, except that the destination is restricted to a local file reference.</a:t>
            </a:r>
          </a:p>
          <a:p>
            <a:endParaRPr lang="en-US" spc="40" dirty="0" smtClean="0">
              <a:solidFill>
                <a:srgbClr val="00FFFF"/>
              </a:solidFill>
              <a:latin typeface="News Gothic MT"/>
            </a:endParaRPr>
          </a:p>
        </p:txBody>
      </p:sp>
    </p:spTree>
    <p:extLst>
      <p:ext uri="{BB962C8B-B14F-4D97-AF65-F5344CB8AC3E}">
        <p14:creationId xmlns:p14="http://schemas.microsoft.com/office/powerpoint/2010/main" val="3881416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84281" y="175224"/>
            <a:ext cx="5971584" cy="545983"/>
          </a:xfrm>
        </p:spPr>
        <p:txBody>
          <a:bodyPr anchor="t">
            <a:noAutofit/>
          </a:bodyPr>
          <a:lstStyle/>
          <a:p>
            <a:pPr lvl="0"/>
            <a:r>
              <a:rPr lang="en-US" sz="2800" spc="40" dirty="0" smtClean="0">
                <a:solidFill>
                  <a:srgbClr val="FFFFFF"/>
                </a:solidFill>
                <a:latin typeface="Helvetica Neue"/>
                <a:cs typeface="Helvetica Neue"/>
              </a:rPr>
              <a:t>HDFS Shell Commands.</a:t>
            </a:r>
            <a:endParaRPr lang="en-US" sz="1800" dirty="0" smtClean="0">
              <a:solidFill>
                <a:srgbClr val="FFFFFF"/>
              </a:solidFill>
              <a:latin typeface="Courier"/>
            </a:endParaRPr>
          </a:p>
        </p:txBody>
      </p:sp>
      <p:sp>
        <p:nvSpPr>
          <p:cNvPr id="5" name="Rectangle 4"/>
          <p:cNvSpPr/>
          <p:nvPr/>
        </p:nvSpPr>
        <p:spPr>
          <a:xfrm>
            <a:off x="1841502" y="1071085"/>
            <a:ext cx="2376245" cy="3693319"/>
          </a:xfrm>
          <a:prstGeom prst="rect">
            <a:avLst/>
          </a:prstGeom>
        </p:spPr>
        <p:txBody>
          <a:bodyPr wrap="square">
            <a:spAutoFit/>
          </a:bodyPr>
          <a:lstStyle/>
          <a:p>
            <a:r>
              <a:rPr lang="en-US" dirty="0" smtClean="0">
                <a:solidFill>
                  <a:srgbClr val="00FF00"/>
                </a:solidFill>
                <a:latin typeface="Courier"/>
              </a:rPr>
              <a:t>cat</a:t>
            </a:r>
          </a:p>
          <a:p>
            <a:r>
              <a:rPr lang="en-US" dirty="0" smtClean="0">
                <a:solidFill>
                  <a:srgbClr val="00FF00"/>
                </a:solidFill>
                <a:latin typeface="Courier"/>
              </a:rPr>
              <a:t>chgrp</a:t>
            </a:r>
          </a:p>
          <a:p>
            <a:r>
              <a:rPr lang="en-US" dirty="0" smtClean="0">
                <a:solidFill>
                  <a:srgbClr val="00FF00"/>
                </a:solidFill>
                <a:latin typeface="Courier"/>
              </a:rPr>
              <a:t>chmod</a:t>
            </a:r>
          </a:p>
          <a:p>
            <a:r>
              <a:rPr lang="en-US" dirty="0" smtClean="0">
                <a:solidFill>
                  <a:srgbClr val="00FF00"/>
                </a:solidFill>
                <a:latin typeface="Courier"/>
              </a:rPr>
              <a:t>chown</a:t>
            </a:r>
          </a:p>
          <a:p>
            <a:r>
              <a:rPr lang="en-US" dirty="0" smtClean="0">
                <a:solidFill>
                  <a:srgbClr val="00FF00"/>
                </a:solidFill>
                <a:latin typeface="Courier"/>
              </a:rPr>
              <a:t>copyFromLocal</a:t>
            </a:r>
          </a:p>
          <a:p>
            <a:r>
              <a:rPr lang="en-US" dirty="0" smtClean="0">
                <a:solidFill>
                  <a:srgbClr val="00FF00"/>
                </a:solidFill>
                <a:latin typeface="Courier"/>
              </a:rPr>
              <a:t>copyToLocal</a:t>
            </a:r>
          </a:p>
          <a:p>
            <a:r>
              <a:rPr lang="en-US" dirty="0" smtClean="0">
                <a:solidFill>
                  <a:srgbClr val="00FF00"/>
                </a:solidFill>
                <a:latin typeface="Courier"/>
              </a:rPr>
              <a:t>cp</a:t>
            </a:r>
          </a:p>
          <a:p>
            <a:r>
              <a:rPr lang="en-US" dirty="0" smtClean="0">
                <a:solidFill>
                  <a:srgbClr val="00FF00"/>
                </a:solidFill>
                <a:latin typeface="Courier"/>
              </a:rPr>
              <a:t>du</a:t>
            </a:r>
          </a:p>
          <a:p>
            <a:r>
              <a:rPr lang="en-US" dirty="0" smtClean="0">
                <a:solidFill>
                  <a:srgbClr val="00FF00"/>
                </a:solidFill>
                <a:latin typeface="Courier"/>
              </a:rPr>
              <a:t>dus</a:t>
            </a:r>
          </a:p>
          <a:p>
            <a:r>
              <a:rPr lang="en-US" dirty="0" smtClean="0">
                <a:solidFill>
                  <a:srgbClr val="00FF00"/>
                </a:solidFill>
                <a:latin typeface="Courier"/>
              </a:rPr>
              <a:t>expunge</a:t>
            </a:r>
          </a:p>
          <a:p>
            <a:r>
              <a:rPr lang="en-US" dirty="0" smtClean="0">
                <a:solidFill>
                  <a:srgbClr val="00FF00"/>
                </a:solidFill>
                <a:latin typeface="Courier"/>
              </a:rPr>
              <a:t>get</a:t>
            </a:r>
          </a:p>
          <a:p>
            <a:r>
              <a:rPr lang="en-US" dirty="0" smtClean="0">
                <a:solidFill>
                  <a:srgbClr val="00FF00"/>
                </a:solidFill>
                <a:latin typeface="Courier"/>
              </a:rPr>
              <a:t>getmerge</a:t>
            </a:r>
          </a:p>
          <a:p>
            <a:r>
              <a:rPr lang="en-US" dirty="0" smtClean="0">
                <a:solidFill>
                  <a:srgbClr val="00FF00"/>
                </a:solidFill>
                <a:latin typeface="Courier"/>
              </a:rPr>
              <a:t>ls</a:t>
            </a:r>
            <a:endParaRPr lang="en-US" spc="40" dirty="0" smtClean="0">
              <a:solidFill>
                <a:srgbClr val="00FFFF"/>
              </a:solidFill>
              <a:latin typeface="News Gothic MT"/>
            </a:endParaRPr>
          </a:p>
        </p:txBody>
      </p:sp>
      <p:sp>
        <p:nvSpPr>
          <p:cNvPr id="6" name="Rectangle 5"/>
          <p:cNvSpPr/>
          <p:nvPr/>
        </p:nvSpPr>
        <p:spPr>
          <a:xfrm>
            <a:off x="4800505" y="1071085"/>
            <a:ext cx="2376245" cy="3693319"/>
          </a:xfrm>
          <a:prstGeom prst="rect">
            <a:avLst/>
          </a:prstGeom>
        </p:spPr>
        <p:txBody>
          <a:bodyPr wrap="square">
            <a:spAutoFit/>
          </a:bodyPr>
          <a:lstStyle/>
          <a:p>
            <a:r>
              <a:rPr lang="en-US" dirty="0" smtClean="0">
                <a:solidFill>
                  <a:srgbClr val="00FF00"/>
                </a:solidFill>
                <a:latin typeface="Courier"/>
              </a:rPr>
              <a:t>lsr</a:t>
            </a:r>
          </a:p>
          <a:p>
            <a:r>
              <a:rPr lang="en-US" dirty="0" smtClean="0">
                <a:solidFill>
                  <a:srgbClr val="00FF00"/>
                </a:solidFill>
                <a:latin typeface="Courier"/>
              </a:rPr>
              <a:t>mkdir</a:t>
            </a:r>
          </a:p>
          <a:p>
            <a:r>
              <a:rPr lang="en-US" dirty="0" smtClean="0">
                <a:solidFill>
                  <a:srgbClr val="00FF00"/>
                </a:solidFill>
                <a:latin typeface="Courier"/>
              </a:rPr>
              <a:t>movefromLocal</a:t>
            </a:r>
          </a:p>
          <a:p>
            <a:r>
              <a:rPr lang="en-US" dirty="0" smtClean="0">
                <a:solidFill>
                  <a:srgbClr val="00FF00"/>
                </a:solidFill>
                <a:latin typeface="Courier"/>
              </a:rPr>
              <a:t>mv</a:t>
            </a:r>
          </a:p>
          <a:p>
            <a:r>
              <a:rPr lang="en-US" dirty="0" smtClean="0">
                <a:solidFill>
                  <a:srgbClr val="00FF00"/>
                </a:solidFill>
                <a:latin typeface="Courier"/>
              </a:rPr>
              <a:t>put</a:t>
            </a:r>
          </a:p>
          <a:p>
            <a:r>
              <a:rPr lang="en-US" dirty="0" smtClean="0">
                <a:solidFill>
                  <a:srgbClr val="00FF00"/>
                </a:solidFill>
                <a:latin typeface="Courier"/>
              </a:rPr>
              <a:t>rm</a:t>
            </a:r>
          </a:p>
          <a:p>
            <a:r>
              <a:rPr lang="en-US" dirty="0" smtClean="0">
                <a:solidFill>
                  <a:srgbClr val="00FF00"/>
                </a:solidFill>
                <a:latin typeface="Courier"/>
              </a:rPr>
              <a:t>rmr</a:t>
            </a:r>
          </a:p>
          <a:p>
            <a:r>
              <a:rPr lang="en-US" dirty="0" smtClean="0">
                <a:solidFill>
                  <a:srgbClr val="00FF00"/>
                </a:solidFill>
                <a:latin typeface="Courier"/>
              </a:rPr>
              <a:t>setrep</a:t>
            </a:r>
          </a:p>
          <a:p>
            <a:r>
              <a:rPr lang="en-US" dirty="0" smtClean="0">
                <a:solidFill>
                  <a:srgbClr val="00FF00"/>
                </a:solidFill>
                <a:latin typeface="Courier"/>
              </a:rPr>
              <a:t>stat</a:t>
            </a:r>
          </a:p>
          <a:p>
            <a:r>
              <a:rPr lang="en-US" dirty="0" smtClean="0">
                <a:solidFill>
                  <a:srgbClr val="00FF00"/>
                </a:solidFill>
                <a:latin typeface="Courier"/>
              </a:rPr>
              <a:t>tail</a:t>
            </a:r>
          </a:p>
          <a:p>
            <a:r>
              <a:rPr lang="en-US" dirty="0" smtClean="0">
                <a:solidFill>
                  <a:srgbClr val="00FF00"/>
                </a:solidFill>
                <a:latin typeface="Courier"/>
              </a:rPr>
              <a:t>test</a:t>
            </a:r>
          </a:p>
          <a:p>
            <a:r>
              <a:rPr lang="en-US" dirty="0" smtClean="0">
                <a:solidFill>
                  <a:srgbClr val="00FF00"/>
                </a:solidFill>
                <a:latin typeface="Courier"/>
              </a:rPr>
              <a:t>text</a:t>
            </a:r>
          </a:p>
          <a:p>
            <a:r>
              <a:rPr lang="en-US" dirty="0" smtClean="0">
                <a:solidFill>
                  <a:srgbClr val="00FF00"/>
                </a:solidFill>
                <a:latin typeface="Courier"/>
              </a:rPr>
              <a:t>touchz</a:t>
            </a:r>
            <a:endParaRPr lang="en-US" spc="40" dirty="0" smtClean="0">
              <a:solidFill>
                <a:srgbClr val="00FFFF"/>
              </a:solidFill>
              <a:latin typeface="News Gothic MT"/>
            </a:endParaRPr>
          </a:p>
        </p:txBody>
      </p:sp>
    </p:spTree>
    <p:extLst>
      <p:ext uri="{BB962C8B-B14F-4D97-AF65-F5344CB8AC3E}">
        <p14:creationId xmlns:p14="http://schemas.microsoft.com/office/powerpoint/2010/main" val="104695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10" y="172067"/>
            <a:ext cx="4724841" cy="4427157"/>
          </a:xfrm>
        </p:spPr>
        <p:txBody>
          <a:bodyPr>
            <a:noAutofit/>
          </a:bodyPr>
          <a:lstStyle/>
          <a:p>
            <a:r>
              <a:rPr lang="en-US" sz="2800" dirty="0">
                <a:solidFill>
                  <a:srgbClr val="FFFFFF"/>
                </a:solidFill>
                <a:latin typeface="Helvetica Neue Light"/>
                <a:cs typeface="Helvetica Neue Light"/>
              </a:rPr>
              <a:t>The </a:t>
            </a:r>
            <a:r>
              <a:rPr lang="en-US" sz="2800" dirty="0" smtClean="0">
                <a:solidFill>
                  <a:srgbClr val="FFFFFF"/>
                </a:solidFill>
                <a:latin typeface="Helvetica Neue Light"/>
                <a:cs typeface="Helvetica Neue Light"/>
              </a:rPr>
              <a:t>Name Node</a:t>
            </a:r>
            <a:r>
              <a:rPr lang="en-US" sz="2800" u="sng" dirty="0" smtClean="0">
                <a:solidFill>
                  <a:srgbClr val="FFFFFF"/>
                </a:solidFill>
                <a:latin typeface="Helvetica Neue Light"/>
                <a:cs typeface="Helvetica Neue Light"/>
              </a:rPr>
              <a:t/>
            </a:r>
            <a:br>
              <a:rPr lang="en-US" sz="2800" u="sng" dirty="0" smtClean="0">
                <a:solidFill>
                  <a:srgbClr val="FFFFFF"/>
                </a:solidFill>
                <a:latin typeface="Helvetica Neue Light"/>
                <a:cs typeface="Helvetica Neue Light"/>
              </a:rPr>
            </a:br>
            <a:r>
              <a:rPr lang="en-US" sz="2800" u="sng" dirty="0">
                <a:solidFill>
                  <a:srgbClr val="FFFFFF"/>
                </a:solidFill>
                <a:latin typeface="Helvetica Neue Light"/>
                <a:cs typeface="Helvetica Neue Light"/>
              </a:rPr>
              <a:t/>
            </a:r>
            <a:br>
              <a:rPr lang="en-US" sz="2800" u="sng" dirty="0">
                <a:solidFill>
                  <a:srgbClr val="FFFFFF"/>
                </a:solidFill>
                <a:latin typeface="Helvetica Neue Light"/>
                <a:cs typeface="Helvetica Neue Light"/>
              </a:rPr>
            </a:br>
            <a:r>
              <a:rPr lang="en-US" sz="2000" dirty="0">
                <a:solidFill>
                  <a:srgbClr val="FFFFFF"/>
                </a:solidFill>
                <a:latin typeface="Helvetica Neue"/>
                <a:cs typeface="Helvetica Neue"/>
              </a:rPr>
              <a:t>The </a:t>
            </a:r>
            <a:r>
              <a:rPr lang="en-US" sz="2000" dirty="0" smtClean="0">
                <a:solidFill>
                  <a:srgbClr val="FFFFFF"/>
                </a:solidFill>
                <a:latin typeface="Helvetica Neue"/>
                <a:cs typeface="Helvetica Neue"/>
              </a:rPr>
              <a:t>Name Node </a:t>
            </a:r>
            <a:r>
              <a:rPr lang="en-US" sz="2000" dirty="0">
                <a:solidFill>
                  <a:srgbClr val="FFFFFF"/>
                </a:solidFill>
                <a:latin typeface="Helvetica Neue"/>
                <a:cs typeface="Helvetica Neue"/>
              </a:rPr>
              <a:t>is </a:t>
            </a:r>
            <a:r>
              <a:rPr lang="en-US" sz="2000" dirty="0" smtClean="0">
                <a:solidFill>
                  <a:srgbClr val="FFFFFF"/>
                </a:solidFill>
                <a:latin typeface="Helvetica Neue"/>
                <a:cs typeface="Helvetica Neue"/>
              </a:rPr>
              <a:t>“The Conductor”.</a:t>
            </a:r>
            <a:r>
              <a:rPr lang="en-US" sz="1000" dirty="0" smtClean="0">
                <a:solidFill>
                  <a:srgbClr val="FFFFFF"/>
                </a:solidFill>
                <a:latin typeface="Helvetica Neue"/>
                <a:cs typeface="Helvetica Neue"/>
              </a:rPr>
              <a:t/>
            </a:r>
            <a:br>
              <a:rPr lang="en-US" sz="1000" dirty="0" smtClean="0">
                <a:solidFill>
                  <a:srgbClr val="FFFFFF"/>
                </a:solidFill>
                <a:latin typeface="Helvetica Neue"/>
                <a:cs typeface="Helvetica Neue"/>
              </a:rPr>
            </a:br>
            <a:r>
              <a:rPr lang="en-US" sz="1000" dirty="0" smtClean="0">
                <a:solidFill>
                  <a:srgbClr val="FFFFFF"/>
                </a:solidFill>
                <a:latin typeface="Helvetica Neue"/>
                <a:cs typeface="Helvetica Neue"/>
              </a:rPr>
              <a:t/>
            </a:r>
            <a:br>
              <a:rPr lang="en-US" sz="1000" dirty="0" smtClean="0">
                <a:solidFill>
                  <a:srgbClr val="FFFFFF"/>
                </a:solidFill>
                <a:latin typeface="Helvetica Neue"/>
                <a:cs typeface="Helvetica Neue"/>
              </a:rPr>
            </a:br>
            <a:r>
              <a:rPr lang="en-US" sz="2000" dirty="0">
                <a:solidFill>
                  <a:srgbClr val="FFFFFF"/>
                </a:solidFill>
                <a:latin typeface="Helvetica Neue"/>
                <a:cs typeface="Helvetica Neue"/>
              </a:rPr>
              <a:t>I</a:t>
            </a:r>
            <a:r>
              <a:rPr lang="en-US" sz="2000" dirty="0" smtClean="0">
                <a:solidFill>
                  <a:srgbClr val="FFFFFF"/>
                </a:solidFill>
                <a:latin typeface="Helvetica Neue"/>
                <a:cs typeface="Helvetica Neue"/>
              </a:rPr>
              <a:t>t </a:t>
            </a:r>
            <a:r>
              <a:rPr lang="en-US" sz="2000" dirty="0">
                <a:solidFill>
                  <a:srgbClr val="FFFFFF"/>
                </a:solidFill>
                <a:latin typeface="Helvetica Neue"/>
                <a:cs typeface="Helvetica Neue"/>
              </a:rPr>
              <a:t>directs the performance of the cluster.</a:t>
            </a:r>
          </a:p>
        </p:txBody>
      </p:sp>
      <p:pic>
        <p:nvPicPr>
          <p:cNvPr id="7" name="Picture 6"/>
          <p:cNvPicPr>
            <a:picLocks noChangeAspect="1"/>
          </p:cNvPicPr>
          <p:nvPr/>
        </p:nvPicPr>
        <p:blipFill>
          <a:blip r:embed="rId3"/>
          <a:stretch>
            <a:fillRect/>
          </a:stretch>
        </p:blipFill>
        <p:spPr>
          <a:xfrm>
            <a:off x="4642079" y="331139"/>
            <a:ext cx="4209111" cy="4209111"/>
          </a:xfrm>
          <a:prstGeom prst="rect">
            <a:avLst/>
          </a:prstGeom>
        </p:spPr>
      </p:pic>
    </p:spTree>
    <p:extLst>
      <p:ext uri="{BB962C8B-B14F-4D97-AF65-F5344CB8AC3E}">
        <p14:creationId xmlns:p14="http://schemas.microsoft.com/office/powerpoint/2010/main" val="251766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48" y="172067"/>
            <a:ext cx="4774361" cy="4427157"/>
          </a:xfrm>
        </p:spPr>
        <p:txBody>
          <a:bodyPr>
            <a:noAutofit/>
          </a:bodyPr>
          <a:lstStyle/>
          <a:p>
            <a:r>
              <a:rPr lang="en-US" sz="3200" dirty="0">
                <a:solidFill>
                  <a:srgbClr val="FFFFFF"/>
                </a:solidFill>
                <a:latin typeface="Helvetica Neue Light"/>
                <a:cs typeface="Helvetica Neue Light"/>
              </a:rPr>
              <a:t>The </a:t>
            </a:r>
            <a:r>
              <a:rPr lang="en-US" sz="3200" dirty="0" smtClean="0">
                <a:solidFill>
                  <a:srgbClr val="FFFFFF"/>
                </a:solidFill>
                <a:latin typeface="Helvetica Neue Light"/>
                <a:cs typeface="Helvetica Neue Light"/>
              </a:rPr>
              <a:t>Data Nodes:</a:t>
            </a:r>
            <a:r>
              <a:rPr lang="en-US" sz="3200" dirty="0">
                <a:solidFill>
                  <a:srgbClr val="FFFFFF"/>
                </a:solidFill>
                <a:latin typeface="Helvetica Neue Light"/>
                <a:cs typeface="Helvetica Neue Light"/>
              </a:rPr>
              <a:t/>
            </a:r>
            <a:br>
              <a:rPr lang="en-US" sz="3200" dirty="0">
                <a:solidFill>
                  <a:srgbClr val="FFFFFF"/>
                </a:solidFill>
                <a:latin typeface="Helvetica Neue Light"/>
                <a:cs typeface="Helvetica Neue Light"/>
              </a:rPr>
            </a:br>
            <a:r>
              <a:rPr lang="en-US" sz="3200" u="sng" dirty="0" smtClean="0">
                <a:solidFill>
                  <a:srgbClr val="FFFFFF"/>
                </a:solidFill>
                <a:latin typeface="Helvetica Neue Light"/>
                <a:cs typeface="Helvetica Neue Light"/>
              </a:rPr>
              <a:t/>
            </a:r>
            <a:br>
              <a:rPr lang="en-US" sz="3200" u="sng" dirty="0" smtClean="0">
                <a:solidFill>
                  <a:srgbClr val="FFFFFF"/>
                </a:solidFill>
                <a:latin typeface="Helvetica Neue Light"/>
                <a:cs typeface="Helvetica Neue Light"/>
              </a:rPr>
            </a:br>
            <a:r>
              <a:rPr lang="en-US" sz="2000" dirty="0" smtClean="0">
                <a:solidFill>
                  <a:srgbClr val="FFFFFF"/>
                </a:solidFill>
                <a:latin typeface="Helvetica Neue"/>
                <a:cs typeface="Helvetica Neue"/>
              </a:rPr>
              <a:t>A Data Node </a:t>
            </a:r>
            <a:r>
              <a:rPr lang="en-US" sz="2000" dirty="0">
                <a:solidFill>
                  <a:srgbClr val="FFFFFF"/>
                </a:solidFill>
                <a:latin typeface="Helvetica Neue"/>
                <a:cs typeface="Helvetica Neue"/>
              </a:rPr>
              <a:t>stores blocks of data</a:t>
            </a:r>
            <a:r>
              <a:rPr lang="en-US" sz="2000" dirty="0" smtClean="0">
                <a:solidFill>
                  <a:srgbClr val="FFFFFF"/>
                </a:solidFill>
                <a:latin typeface="Helvetica Neue"/>
                <a:cs typeface="Helvetica Neue"/>
              </a:rPr>
              <a:t>.</a:t>
            </a:r>
            <a:r>
              <a:rPr lang="en-US" sz="1000" dirty="0" smtClean="0">
                <a:solidFill>
                  <a:srgbClr val="FFFFFF"/>
                </a:solidFill>
                <a:latin typeface="Helvetica Neue"/>
                <a:cs typeface="Helvetica Neue"/>
              </a:rPr>
              <a:t/>
            </a:r>
            <a:br>
              <a:rPr lang="en-US" sz="1000" dirty="0" smtClean="0">
                <a:solidFill>
                  <a:srgbClr val="FFFFFF"/>
                </a:solidFill>
                <a:latin typeface="Helvetica Neue"/>
                <a:cs typeface="Helvetica Neue"/>
              </a:rPr>
            </a:br>
            <a:r>
              <a:rPr lang="en-US" sz="1000" dirty="0" smtClean="0">
                <a:solidFill>
                  <a:srgbClr val="FFFFFF"/>
                </a:solidFill>
                <a:latin typeface="Helvetica Neue"/>
                <a:cs typeface="Helvetica Neue"/>
              </a:rPr>
              <a:t> </a:t>
            </a:r>
            <a:r>
              <a:rPr lang="en-US" sz="1000" dirty="0">
                <a:solidFill>
                  <a:srgbClr val="FFFFFF"/>
                </a:solidFill>
                <a:latin typeface="Helvetica Neue"/>
                <a:cs typeface="Helvetica Neue"/>
              </a:rPr>
              <a:t/>
            </a:r>
            <a:br>
              <a:rPr lang="en-US" sz="1000" dirty="0">
                <a:solidFill>
                  <a:srgbClr val="FFFFFF"/>
                </a:solidFill>
                <a:latin typeface="Helvetica Neue"/>
                <a:cs typeface="Helvetica Neue"/>
              </a:rPr>
            </a:br>
            <a:r>
              <a:rPr lang="en-US" sz="2000" dirty="0">
                <a:solidFill>
                  <a:srgbClr val="FFFFFF"/>
                </a:solidFill>
                <a:latin typeface="Helvetica Neue"/>
                <a:cs typeface="Helvetica Neue"/>
              </a:rPr>
              <a:t>Clusters can </a:t>
            </a:r>
            <a:r>
              <a:rPr lang="en-US" sz="2000" dirty="0" smtClean="0">
                <a:solidFill>
                  <a:srgbClr val="FFFFFF"/>
                </a:solidFill>
                <a:latin typeface="Helvetica Neue"/>
                <a:cs typeface="Helvetica Neue"/>
              </a:rPr>
              <a:t>contain thousands </a:t>
            </a:r>
            <a:br>
              <a:rPr lang="en-US" sz="2000" dirty="0" smtClean="0">
                <a:solidFill>
                  <a:srgbClr val="FFFFFF"/>
                </a:solidFill>
                <a:latin typeface="Helvetica Neue"/>
                <a:cs typeface="Helvetica Neue"/>
              </a:rPr>
            </a:br>
            <a:r>
              <a:rPr lang="en-US" sz="2000" dirty="0" smtClean="0">
                <a:solidFill>
                  <a:srgbClr val="FFFFFF"/>
                </a:solidFill>
                <a:latin typeface="Helvetica Neue"/>
                <a:cs typeface="Helvetica Neue"/>
              </a:rPr>
              <a:t>of Data Nodes</a:t>
            </a:r>
            <a:r>
              <a:rPr lang="en-US" sz="2000" dirty="0">
                <a:solidFill>
                  <a:srgbClr val="FFFFFF"/>
                </a:solidFill>
                <a:latin typeface="Helvetica Neue"/>
                <a:cs typeface="Helvetica Neue"/>
              </a:rPr>
              <a:t>.</a:t>
            </a:r>
            <a:br>
              <a:rPr lang="en-US" sz="2000" dirty="0">
                <a:solidFill>
                  <a:srgbClr val="FFFFFF"/>
                </a:solidFill>
                <a:latin typeface="Helvetica Neue"/>
                <a:cs typeface="Helvetica Neue"/>
              </a:rPr>
            </a:br>
            <a:r>
              <a:rPr lang="en-US" sz="2000" dirty="0" smtClean="0">
                <a:solidFill>
                  <a:srgbClr val="FFFFFF"/>
                </a:solidFill>
                <a:latin typeface="Helvetica Neue"/>
                <a:cs typeface="Helvetica Neue"/>
              </a:rPr>
              <a:t/>
            </a:r>
            <a:br>
              <a:rPr lang="en-US" sz="2000" dirty="0" smtClean="0">
                <a:solidFill>
                  <a:srgbClr val="FFFFFF"/>
                </a:solidFill>
                <a:latin typeface="Helvetica Neue"/>
                <a:cs typeface="Helvetica Neue"/>
              </a:rPr>
            </a:br>
            <a:r>
              <a:rPr lang="en-US" sz="1200" dirty="0" smtClean="0">
                <a:solidFill>
                  <a:srgbClr val="FFFFFF"/>
                </a:solidFill>
                <a:latin typeface="Helvetica Neue"/>
                <a:cs typeface="Helvetica Neue"/>
              </a:rPr>
              <a:t>*Yahoo has </a:t>
            </a:r>
            <a:r>
              <a:rPr lang="en-US" sz="1200" dirty="0">
                <a:solidFill>
                  <a:srgbClr val="FFFFFF"/>
                </a:solidFill>
                <a:latin typeface="Helvetica Neue"/>
                <a:cs typeface="Helvetica Neue"/>
              </a:rPr>
              <a:t>a 40,000 node cluster.</a:t>
            </a:r>
            <a:endParaRPr lang="en-US" sz="1800" dirty="0">
              <a:solidFill>
                <a:srgbClr val="FFFFFF"/>
              </a:solidFill>
              <a:latin typeface="Helvetica Neue"/>
              <a:cs typeface="Helvetica Neue"/>
            </a:endParaRPr>
          </a:p>
        </p:txBody>
      </p:sp>
      <p:pic>
        <p:nvPicPr>
          <p:cNvPr id="3" name="Picture 2"/>
          <p:cNvPicPr>
            <a:picLocks noChangeAspect="1"/>
          </p:cNvPicPr>
          <p:nvPr/>
        </p:nvPicPr>
        <p:blipFill>
          <a:blip r:embed="rId3"/>
          <a:stretch>
            <a:fillRect/>
          </a:stretch>
        </p:blipFill>
        <p:spPr>
          <a:xfrm>
            <a:off x="5358467" y="1065164"/>
            <a:ext cx="2988821" cy="3013177"/>
          </a:xfrm>
          <a:prstGeom prst="rect">
            <a:avLst/>
          </a:prstGeom>
        </p:spPr>
      </p:pic>
    </p:spTree>
    <p:extLst>
      <p:ext uri="{BB962C8B-B14F-4D97-AF65-F5344CB8AC3E}">
        <p14:creationId xmlns:p14="http://schemas.microsoft.com/office/powerpoint/2010/main" val="403226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67" y="172067"/>
            <a:ext cx="4782201" cy="4427157"/>
          </a:xfrm>
        </p:spPr>
        <p:txBody>
          <a:bodyPr>
            <a:noAutofit/>
          </a:bodyPr>
          <a:lstStyle/>
          <a:p>
            <a:r>
              <a:rPr lang="en-US" sz="3200" dirty="0" smtClean="0">
                <a:solidFill>
                  <a:srgbClr val="FFFFFF"/>
                </a:solidFill>
                <a:latin typeface="Helvetica Neue Light"/>
                <a:cs typeface="Helvetica Neue Light"/>
              </a:rPr>
              <a:t>The Client </a:t>
            </a:r>
            <a:br>
              <a:rPr lang="en-US" sz="3200" dirty="0" smtClean="0">
                <a:solidFill>
                  <a:srgbClr val="FFFFFF"/>
                </a:solidFill>
                <a:latin typeface="Helvetica Neue Light"/>
                <a:cs typeface="Helvetica Neue Light"/>
              </a:rPr>
            </a:br>
            <a:r>
              <a:rPr lang="en-US" sz="3200" dirty="0" smtClean="0">
                <a:solidFill>
                  <a:srgbClr val="FFFFFF"/>
                </a:solidFill>
                <a:latin typeface="Helvetica Neue Light"/>
                <a:cs typeface="Helvetica Neue Light"/>
              </a:rPr>
              <a:t/>
            </a:r>
            <a:br>
              <a:rPr lang="en-US" sz="3200" dirty="0" smtClean="0">
                <a:solidFill>
                  <a:srgbClr val="FFFFFF"/>
                </a:solidFill>
                <a:latin typeface="Helvetica Neue Light"/>
                <a:cs typeface="Helvetica Neue Light"/>
              </a:rPr>
            </a:br>
            <a:r>
              <a:rPr lang="en-US" sz="2400" dirty="0" smtClean="0">
                <a:solidFill>
                  <a:srgbClr val="FFFFFF"/>
                </a:solidFill>
                <a:latin typeface="Helvetica Neue"/>
                <a:cs typeface="Helvetica Neue"/>
              </a:rPr>
              <a:t>The client is a window to the cluster.</a:t>
            </a:r>
            <a:endParaRPr lang="en-US" sz="2400" dirty="0">
              <a:solidFill>
                <a:srgbClr val="FFFFFF"/>
              </a:solidFill>
              <a:latin typeface="Helvetica Neue"/>
              <a:cs typeface="Helvetica Neue"/>
            </a:endParaRPr>
          </a:p>
        </p:txBody>
      </p:sp>
      <p:pic>
        <p:nvPicPr>
          <p:cNvPr id="7" name="Picture 6"/>
          <p:cNvPicPr>
            <a:picLocks noChangeAspect="1"/>
          </p:cNvPicPr>
          <p:nvPr/>
        </p:nvPicPr>
        <p:blipFill>
          <a:blip r:embed="rId3"/>
          <a:stretch>
            <a:fillRect/>
          </a:stretch>
        </p:blipFill>
        <p:spPr>
          <a:xfrm>
            <a:off x="4978197" y="556323"/>
            <a:ext cx="3816145" cy="3816145"/>
          </a:xfrm>
          <a:prstGeom prst="rect">
            <a:avLst/>
          </a:prstGeom>
        </p:spPr>
      </p:pic>
      <p:pic>
        <p:nvPicPr>
          <p:cNvPr id="12" name="Picture 11"/>
          <p:cNvPicPr>
            <a:picLocks noChangeAspect="1"/>
          </p:cNvPicPr>
          <p:nvPr/>
        </p:nvPicPr>
        <p:blipFill>
          <a:blip r:embed="rId4"/>
          <a:stretch>
            <a:fillRect/>
          </a:stretch>
        </p:blipFill>
        <p:spPr>
          <a:xfrm>
            <a:off x="5689683" y="1695224"/>
            <a:ext cx="2395200" cy="1351746"/>
          </a:xfrm>
          <a:prstGeom prst="rect">
            <a:avLst/>
          </a:prstGeom>
        </p:spPr>
      </p:pic>
    </p:spTree>
    <p:extLst>
      <p:ext uri="{BB962C8B-B14F-4D97-AF65-F5344CB8AC3E}">
        <p14:creationId xmlns:p14="http://schemas.microsoft.com/office/powerpoint/2010/main" val="108841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532319" y="331139"/>
            <a:ext cx="4209111" cy="4209111"/>
          </a:xfrm>
          <a:prstGeom prst="rect">
            <a:avLst/>
          </a:prstGeom>
        </p:spPr>
      </p:pic>
      <p:sp>
        <p:nvSpPr>
          <p:cNvPr id="64" name="Title 1"/>
          <p:cNvSpPr>
            <a:spLocks noGrp="1"/>
          </p:cNvSpPr>
          <p:nvPr>
            <p:ph type="title"/>
          </p:nvPr>
        </p:nvSpPr>
        <p:spPr>
          <a:xfrm>
            <a:off x="537628" y="882761"/>
            <a:ext cx="4699274" cy="3294003"/>
          </a:xfrm>
        </p:spPr>
        <p:txBody>
          <a:bodyPr anchor="t">
            <a:noAutofit/>
          </a:bodyPr>
          <a:lstStyle/>
          <a:p>
            <a:pPr algn="l"/>
            <a:r>
              <a:rPr lang="en-US" sz="1800" dirty="0" smtClean="0">
                <a:solidFill>
                  <a:srgbClr val="FFFFFF"/>
                </a:solidFill>
                <a:latin typeface="Helvetica Neue"/>
                <a:cs typeface="Helvetica Neue"/>
              </a:rPr>
              <a:t>The heart of the System.</a:t>
            </a:r>
            <a:br>
              <a:rPr lang="en-US" sz="1800" dirty="0" smtClean="0">
                <a:solidFill>
                  <a:srgbClr val="FFFFFF"/>
                </a:solidFill>
                <a:latin typeface="Helvetica Neue"/>
                <a:cs typeface="Helvetica Neue"/>
              </a:rPr>
            </a:br>
            <a:r>
              <a:rPr lang="en-US" sz="1800" dirty="0">
                <a:solidFill>
                  <a:srgbClr val="FFFFFF"/>
                </a:solidFill>
                <a:latin typeface="Helvetica Neue"/>
                <a:cs typeface="Helvetica Neue"/>
              </a:rPr>
              <a:t/>
            </a:r>
            <a:br>
              <a:rPr lang="en-US" sz="1800" dirty="0">
                <a:solidFill>
                  <a:srgbClr val="FFFFFF"/>
                </a:solidFill>
                <a:latin typeface="Helvetica Neue"/>
                <a:cs typeface="Helvetica Neue"/>
              </a:rPr>
            </a:br>
            <a:r>
              <a:rPr lang="en-US" sz="1800" dirty="0" smtClean="0">
                <a:solidFill>
                  <a:srgbClr val="FFFFFF"/>
                </a:solidFill>
                <a:latin typeface="Helvetica Neue"/>
                <a:cs typeface="Helvetica Neue"/>
              </a:rPr>
              <a:t>Maintains a virtual File Directory.</a:t>
            </a:r>
            <a:br>
              <a:rPr lang="en-US" sz="1800" dirty="0" smtClean="0">
                <a:solidFill>
                  <a:srgbClr val="FFFFFF"/>
                </a:solidFill>
                <a:latin typeface="Helvetica Neue"/>
                <a:cs typeface="Helvetica Neue"/>
              </a:rPr>
            </a:br>
            <a:r>
              <a:rPr lang="en-US" sz="1800" dirty="0" smtClean="0">
                <a:solidFill>
                  <a:srgbClr val="FFFFFF"/>
                </a:solidFill>
                <a:latin typeface="Helvetica Neue"/>
                <a:cs typeface="Helvetica Neue"/>
              </a:rPr>
              <a:t/>
            </a:r>
            <a:br>
              <a:rPr lang="en-US" sz="1800" dirty="0" smtClean="0">
                <a:solidFill>
                  <a:srgbClr val="FFFFFF"/>
                </a:solidFill>
                <a:latin typeface="Helvetica Neue"/>
                <a:cs typeface="Helvetica Neue"/>
              </a:rPr>
            </a:br>
            <a:r>
              <a:rPr lang="en-US" sz="1800" dirty="0" smtClean="0">
                <a:solidFill>
                  <a:srgbClr val="FFFFFF"/>
                </a:solidFill>
                <a:latin typeface="Helvetica Neue"/>
                <a:cs typeface="Helvetica Neue"/>
              </a:rPr>
              <a:t>Tracks all the nodes.</a:t>
            </a:r>
            <a:br>
              <a:rPr lang="en-US" sz="1800" dirty="0" smtClean="0">
                <a:solidFill>
                  <a:srgbClr val="FFFFFF"/>
                </a:solidFill>
                <a:latin typeface="Helvetica Neue"/>
                <a:cs typeface="Helvetica Neue"/>
              </a:rPr>
            </a:br>
            <a:r>
              <a:rPr lang="en-US" sz="1800" dirty="0">
                <a:solidFill>
                  <a:srgbClr val="FFFFFF"/>
                </a:solidFill>
                <a:latin typeface="Helvetica Neue"/>
                <a:cs typeface="Helvetica Neue"/>
              </a:rPr>
              <a:t/>
            </a:r>
            <a:br>
              <a:rPr lang="en-US" sz="1800" dirty="0">
                <a:solidFill>
                  <a:srgbClr val="FFFFFF"/>
                </a:solidFill>
                <a:latin typeface="Helvetica Neue"/>
                <a:cs typeface="Helvetica Neue"/>
              </a:rPr>
            </a:br>
            <a:r>
              <a:rPr lang="en-US" sz="1800" dirty="0" smtClean="0">
                <a:solidFill>
                  <a:srgbClr val="FFFFFF"/>
                </a:solidFill>
                <a:latin typeface="Helvetica Neue"/>
                <a:cs typeface="Helvetica Neue"/>
              </a:rPr>
              <a:t>Listens for “heartbeats” and “Block Reports”</a:t>
            </a:r>
            <a:br>
              <a:rPr lang="en-US" sz="1800" dirty="0" smtClean="0">
                <a:solidFill>
                  <a:srgbClr val="FFFFFF"/>
                </a:solidFill>
                <a:latin typeface="Helvetica Neue"/>
                <a:cs typeface="Helvetica Neue"/>
              </a:rPr>
            </a:br>
            <a:r>
              <a:rPr lang="en-US" sz="1800" dirty="0">
                <a:solidFill>
                  <a:srgbClr val="FFFFFF"/>
                </a:solidFill>
                <a:latin typeface="Helvetica Neue"/>
                <a:cs typeface="Helvetica Neue"/>
              </a:rPr>
              <a:t/>
            </a:r>
            <a:br>
              <a:rPr lang="en-US" sz="1800" dirty="0">
                <a:solidFill>
                  <a:srgbClr val="FFFFFF"/>
                </a:solidFill>
                <a:latin typeface="Helvetica Neue"/>
                <a:cs typeface="Helvetica Neue"/>
              </a:rPr>
            </a:br>
            <a:r>
              <a:rPr lang="en-US" sz="1800" dirty="0" smtClean="0">
                <a:solidFill>
                  <a:srgbClr val="FFFFFF"/>
                </a:solidFill>
                <a:latin typeface="Helvetica Neue"/>
                <a:cs typeface="Helvetica Neue"/>
              </a:rPr>
              <a:t>If the NameNode is down, the cluster is offline.</a:t>
            </a:r>
            <a:endParaRPr lang="en-US" sz="1400" dirty="0">
              <a:solidFill>
                <a:srgbClr val="FFFFFF"/>
              </a:solidFill>
              <a:latin typeface="Helvetica Neue"/>
              <a:cs typeface="Helvetica Neue"/>
            </a:endParaRPr>
          </a:p>
        </p:txBody>
      </p:sp>
      <p:sp>
        <p:nvSpPr>
          <p:cNvPr id="2" name="Rectangle 1"/>
          <p:cNvSpPr/>
          <p:nvPr/>
        </p:nvSpPr>
        <p:spPr>
          <a:xfrm>
            <a:off x="2205075" y="331139"/>
            <a:ext cx="1877437" cy="369332"/>
          </a:xfrm>
          <a:prstGeom prst="rect">
            <a:avLst/>
          </a:prstGeom>
        </p:spPr>
        <p:txBody>
          <a:bodyPr wrap="none">
            <a:spAutoFit/>
          </a:bodyPr>
          <a:lstStyle/>
          <a:p>
            <a:r>
              <a:rPr lang="en-US" dirty="0">
                <a:solidFill>
                  <a:srgbClr val="FFFFFF"/>
                </a:solidFill>
                <a:latin typeface="Helvetica Neue Light"/>
                <a:cs typeface="Helvetica Neue Light"/>
              </a:rPr>
              <a:t>The Name Node</a:t>
            </a:r>
            <a:endParaRPr lang="en-US" dirty="0"/>
          </a:p>
        </p:txBody>
      </p:sp>
    </p:spTree>
    <p:extLst>
      <p:ext uri="{BB962C8B-B14F-4D97-AF65-F5344CB8AC3E}">
        <p14:creationId xmlns:p14="http://schemas.microsoft.com/office/powerpoint/2010/main" val="3555272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72067"/>
            <a:ext cx="8614424" cy="4427157"/>
          </a:xfrm>
        </p:spPr>
        <p:txBody>
          <a:bodyPr>
            <a:noAutofit/>
          </a:bodyPr>
          <a:lstStyle/>
          <a:p>
            <a:r>
              <a:rPr lang="en-US" sz="4800" dirty="0" smtClean="0">
                <a:solidFill>
                  <a:srgbClr val="FFFFFF"/>
                </a:solidFill>
                <a:latin typeface="Helvetica Neue Light"/>
                <a:cs typeface="Helvetica Neue Light"/>
              </a:rPr>
              <a:t>Storing Data</a:t>
            </a:r>
            <a:endParaRPr lang="en-US" sz="4800" dirty="0">
              <a:solidFill>
                <a:srgbClr val="FFFFFF"/>
              </a:solidFill>
              <a:latin typeface="Helvetica Neue Light"/>
              <a:cs typeface="Helvetica Neue Light"/>
            </a:endParaRPr>
          </a:p>
        </p:txBody>
      </p:sp>
    </p:spTree>
    <p:extLst>
      <p:ext uri="{BB962C8B-B14F-4D97-AF65-F5344CB8AC3E}">
        <p14:creationId xmlns:p14="http://schemas.microsoft.com/office/powerpoint/2010/main" val="4073692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72067"/>
            <a:ext cx="8614424" cy="4427157"/>
          </a:xfrm>
        </p:spPr>
        <p:txBody>
          <a:bodyPr>
            <a:noAutofit/>
          </a:bodyPr>
          <a:lstStyle/>
          <a:p>
            <a:r>
              <a:rPr lang="en-US" sz="4800" dirty="0" smtClean="0">
                <a:solidFill>
                  <a:srgbClr val="FFFFFF"/>
                </a:solidFill>
                <a:latin typeface="Helvetica Neue Light"/>
                <a:cs typeface="Helvetica Neue Light"/>
              </a:rPr>
              <a:t>The Data Nodes</a:t>
            </a:r>
            <a:endParaRPr lang="en-US" sz="4800" dirty="0">
              <a:solidFill>
                <a:srgbClr val="FFFFFF"/>
              </a:solidFill>
              <a:latin typeface="Helvetica Neue Light"/>
              <a:cs typeface="Helvetica Neue Light"/>
            </a:endParaRPr>
          </a:p>
        </p:txBody>
      </p:sp>
    </p:spTree>
    <p:extLst>
      <p:ext uri="{BB962C8B-B14F-4D97-AF65-F5344CB8AC3E}">
        <p14:creationId xmlns:p14="http://schemas.microsoft.com/office/powerpoint/2010/main" val="40508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3131</TotalTime>
  <Words>484</Words>
  <Application>Microsoft Office PowerPoint</Application>
  <PresentationFormat>On-screen Show (16:9)</PresentationFormat>
  <Paragraphs>162</Paragraphs>
  <Slides>36</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Adobe Caslon Pro</vt:lpstr>
      <vt:lpstr>Arial</vt:lpstr>
      <vt:lpstr>Avenir Light</vt:lpstr>
      <vt:lpstr>Avenir Next Condensed Heavy</vt:lpstr>
      <vt:lpstr>Calibri</vt:lpstr>
      <vt:lpstr>Courier</vt:lpstr>
      <vt:lpstr>Helvetica Neue</vt:lpstr>
      <vt:lpstr>Helvetica Neue Light</vt:lpstr>
      <vt:lpstr>News Gothic MT</vt:lpstr>
      <vt:lpstr>Office Theme</vt:lpstr>
      <vt:lpstr>Practical Hadoop with Pig</vt:lpstr>
      <vt:lpstr>HDFS</vt:lpstr>
      <vt:lpstr>HDFS has 3 main actors</vt:lpstr>
      <vt:lpstr>The Name Node  The Name Node is “The Conductor”.  It directs the performance of the cluster.</vt:lpstr>
      <vt:lpstr>The Data Nodes:  A Data Node stores blocks of data.   Clusters can contain thousands  of Data Nodes.  *Yahoo has a 40,000 node cluster.</vt:lpstr>
      <vt:lpstr>The Client   The client is a window to the cluster.</vt:lpstr>
      <vt:lpstr>The heart of the System.  Maintains a virtual File Directory.  Tracks all the nodes.  Listens for “heartbeats” and “Block Reports”  If the NameNode is down, the cluster is offline.</vt:lpstr>
      <vt:lpstr>Storing Data</vt:lpstr>
      <vt:lpstr>The Data Nodes</vt:lpstr>
      <vt:lpstr>Add a Data Node:  The Data Node says “Hello” to the Name Node.  The Name Node offers the Data Node a handshake with version requirements.  The Data Node replies back to the Name Node, “Okay”, or “Shuts Down”.  The Name Node hands the Data Node a NodeId that it remembers.  The Data Node is now part of cluster and it checks in with the Name Node every 3 seconds.</vt:lpstr>
      <vt:lpstr>Data Node Heartbeat:  The “check-in” is a simple HTTP  Request/Response.  This "check-in" is very important communication protocol that guarantees the health of the cluster.  Block Reports – what data I have and is it okay.  Name Node controls the Data Nodes by issuing orders when they return and report their status.  Replicate Data, Delete Data, Verify Data   Same process for all nodes within a cluster.</vt:lpstr>
      <vt:lpstr>Writing Data</vt:lpstr>
      <vt:lpstr>The client “tells” the NameNode the virtual directory location for the file.  </vt:lpstr>
      <vt:lpstr>The client “tells” the NameNode the virtual directory location for the file.  The Client breaks the file into 64MB “blocks”  </vt:lpstr>
      <vt:lpstr>The client “tells” the NameNode the virtual directory location for the file.  The Client breaks the file into 64MB “blocks”  The client “ask” the NameNode where the blocks go. </vt:lpstr>
      <vt:lpstr>The client “tells” the NameNode the virtual directory location for the file.  The Client breaks the file into 64MB “blocks”  The client “ask” the NameNode where the blocks go.  The Client “stream” the blocks, in parallel, to the DataNodes.  </vt:lpstr>
      <vt:lpstr>The client “tells” the NameNode the virtual directory location for the file.  The Client breaks the file into 64MB “blocks”  The client “ask” the NameNode where the blocks go.  The Client “stream” the blocks, in parallel, to the DataNodes.  DataNode(s) tells the NameNode they have the data via the block report </vt:lpstr>
      <vt:lpstr>The client “tells” the NameNode the virtual directory location for the file.  The Client breaks the file into 64MB “blocks”  The client “ask” the NameNode where the blocks go.  The Client “stream” the blocks, in parallel, to the DataNodes.  DataNode(s) tells the NameNode they have the data via the block report  The NameNode tells the DataNode where to replicate the block.</vt:lpstr>
      <vt:lpstr>Reading Data</vt:lpstr>
      <vt:lpstr>The client tells the NameNode it would like to read a file. </vt:lpstr>
      <vt:lpstr>The client tells the NameNode it would like to read a file.  The NameNode reply’s with the list of blocks and the nodes the blocks are on.  </vt:lpstr>
      <vt:lpstr>The client tells the NameNode it would like to read a file.  The NameNode reply’s with the list of blocks and the nodes the blocks are on.  The client request the first block from a DataNode  </vt:lpstr>
      <vt:lpstr>The client tells the NameNode it would like to read a file.  The NameNode reply’s with the list of blocks and the nodes the blocks are on.  The client request the first block from a DataNode  The client compares the checksum of the block against the manifest from the NameNode.  </vt:lpstr>
      <vt:lpstr>The client tells the NameNode it would like to read a file.  The NameNode reply’s with the list of blocks and the nodes the blocks are on.  The client request the first block from a DataNode  The client compares the checksum of the block against the manifest from the NameNode.  The client moves on to the next block in the sequence until the file has been read.</vt:lpstr>
      <vt:lpstr>Failure Recovery</vt:lpstr>
      <vt:lpstr>A Data Node Fails to “check-in”  </vt:lpstr>
      <vt:lpstr>A Data Node Fails to “check-in”  After 10 minutes the Name Node gives up on that Data Node.</vt:lpstr>
      <vt:lpstr>A Data Node Fails to “check-in”  After 10 minutes the Name Node gives up on that Data Node.  When another node that has blocks originally assigned to the lost node checks-in, the name node sends a block replication command.</vt:lpstr>
      <vt:lpstr>A Data Node Fails to “check-in”  After 10 minutes the Name Node gives up on that Data Node.  When another node that has blocks originally assigned to the lost node checks-in, the name node sends a block replication command.  The Data Node replicates that block of data. (Just like a write)</vt:lpstr>
      <vt:lpstr>Interacting with Hadoop HDFS Shell Commands</vt:lpstr>
      <vt:lpstr>HDFS Shell Commands.</vt:lpstr>
      <vt:lpstr>HDFS Shell Commands.</vt:lpstr>
      <vt:lpstr>HDFS Shell Commands.</vt:lpstr>
      <vt:lpstr>HDFS Shell Commands.</vt:lpstr>
      <vt:lpstr>HDFS Shell Commands.</vt:lpstr>
      <vt:lpstr>HDFS Shell Commands.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David Wellman</dc:creator>
  <cp:keywords/>
  <dc:description/>
  <cp:lastModifiedBy>Director</cp:lastModifiedBy>
  <cp:revision>55</cp:revision>
  <dcterms:created xsi:type="dcterms:W3CDTF">2014-05-06T11:39:46Z</dcterms:created>
  <dcterms:modified xsi:type="dcterms:W3CDTF">2017-11-20T04:52:51Z</dcterms:modified>
  <cp:category/>
</cp:coreProperties>
</file>