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58" r:id="rId5"/>
    <p:sldId id="286" r:id="rId6"/>
    <p:sldId id="289" r:id="rId7"/>
    <p:sldId id="259" r:id="rId8"/>
    <p:sldId id="260" r:id="rId9"/>
    <p:sldId id="277" r:id="rId10"/>
    <p:sldId id="288" r:id="rId11"/>
    <p:sldId id="287" r:id="rId12"/>
    <p:sldId id="272" r:id="rId13"/>
    <p:sldId id="292" r:id="rId14"/>
    <p:sldId id="290" r:id="rId15"/>
    <p:sldId id="291" r:id="rId16"/>
    <p:sldId id="293" r:id="rId17"/>
    <p:sldId id="294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Philosophy – How Can It Help You?</a:t>
            </a:r>
            <a:br>
              <a:rPr lang="en-US" dirty="0" smtClean="0"/>
            </a:br>
            <a:r>
              <a:rPr lang="en-US" dirty="0" smtClean="0"/>
              <a:t>- Western and Indian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Praseed</a:t>
            </a:r>
            <a:r>
              <a:rPr lang="en-US" dirty="0" smtClean="0"/>
              <a:t> </a:t>
            </a:r>
            <a:r>
              <a:rPr lang="en-US" dirty="0" err="1" smtClean="0"/>
              <a:t>Pai</a:t>
            </a:r>
            <a:r>
              <a:rPr lang="en-US" dirty="0" smtClean="0"/>
              <a:t> K.T.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Aftermath of a Failure (for Integrator)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Integrators think like a urban girl who had a one night stand! </a:t>
            </a:r>
          </a:p>
          <a:p>
            <a:r>
              <a:rPr lang="en-US" dirty="0" smtClean="0"/>
              <a:t>Most often they move to the next entrepreneurship venture</a:t>
            </a:r>
          </a:p>
          <a:p>
            <a:r>
              <a:rPr lang="en-US" dirty="0" smtClean="0"/>
              <a:t>Even if, they go corporate, they will succeed in Operational roles and go high in the career ladder.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SMEs in the Corporates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SMEs </a:t>
            </a:r>
            <a:r>
              <a:rPr lang="en-US" dirty="0"/>
              <a:t>grow very fast, initially</a:t>
            </a:r>
          </a:p>
          <a:p>
            <a:r>
              <a:rPr lang="en-US" dirty="0"/>
              <a:t> </a:t>
            </a:r>
            <a:r>
              <a:rPr lang="en-US" dirty="0" smtClean="0"/>
              <a:t>After </a:t>
            </a:r>
            <a:r>
              <a:rPr lang="en-US" dirty="0"/>
              <a:t>five years, SMEs need to make a choice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Go People vs Stay </a:t>
            </a:r>
            <a:r>
              <a:rPr lang="en-US" dirty="0" smtClean="0"/>
              <a:t>Tech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they succeed in People role, they drift to Integrator spectrum</a:t>
            </a:r>
          </a:p>
          <a:p>
            <a:r>
              <a:rPr lang="en-US" dirty="0" smtClean="0"/>
              <a:t>If </a:t>
            </a:r>
            <a:r>
              <a:rPr lang="en-US" dirty="0"/>
              <a:t>they fail or </a:t>
            </a:r>
            <a:r>
              <a:rPr lang="en-US" dirty="0" smtClean="0"/>
              <a:t>stay stagnant, </a:t>
            </a:r>
            <a:r>
              <a:rPr lang="en-US" dirty="0"/>
              <a:t>grow nihilistic and poke at Integrators</a:t>
            </a:r>
          </a:p>
          <a:p>
            <a:r>
              <a:rPr lang="en-US" dirty="0" smtClean="0"/>
              <a:t>if </a:t>
            </a:r>
            <a:r>
              <a:rPr lang="en-US" dirty="0"/>
              <a:t>they </a:t>
            </a:r>
            <a:r>
              <a:rPr lang="en-US" dirty="0" smtClean="0"/>
              <a:t>fail or stay stagnant, and are </a:t>
            </a:r>
            <a:r>
              <a:rPr lang="en-US" dirty="0"/>
              <a:t>+</a:t>
            </a:r>
            <a:r>
              <a:rPr lang="en-US" dirty="0" err="1"/>
              <a:t>ve</a:t>
            </a:r>
            <a:r>
              <a:rPr lang="en-US" dirty="0"/>
              <a:t>, they will indulge in Music, arts, </a:t>
            </a:r>
            <a:r>
              <a:rPr lang="en-US" dirty="0" smtClean="0"/>
              <a:t>Philosophy, Painting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Appendix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897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Nyaya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Analysis of Logic and Epistemology</a:t>
            </a:r>
          </a:p>
          <a:p>
            <a:r>
              <a:rPr lang="en-US" dirty="0" smtClean="0"/>
              <a:t>Detailed work on </a:t>
            </a:r>
            <a:r>
              <a:rPr lang="en-US" dirty="0" err="1" smtClean="0"/>
              <a:t>Anumana</a:t>
            </a:r>
            <a:r>
              <a:rPr lang="en-US" dirty="0" smtClean="0"/>
              <a:t> (“Inference”)</a:t>
            </a:r>
          </a:p>
          <a:p>
            <a:r>
              <a:rPr lang="en-US" dirty="0" smtClean="0"/>
              <a:t>Right knowledge for “Liberation” ( from suffering)</a:t>
            </a:r>
          </a:p>
          <a:p>
            <a:r>
              <a:rPr lang="en-US" dirty="0"/>
              <a:t>perception (</a:t>
            </a:r>
            <a:r>
              <a:rPr lang="en-US" dirty="0" err="1"/>
              <a:t>pratyaksha</a:t>
            </a:r>
            <a:r>
              <a:rPr lang="en-US" dirty="0"/>
              <a:t>), inference (</a:t>
            </a:r>
            <a:r>
              <a:rPr lang="en-US" dirty="0" err="1"/>
              <a:t>anumana</a:t>
            </a:r>
            <a:r>
              <a:rPr lang="en-US" dirty="0"/>
              <a:t>), comparison (</a:t>
            </a:r>
            <a:r>
              <a:rPr lang="en-US" dirty="0" err="1"/>
              <a:t>upamana</a:t>
            </a:r>
            <a:r>
              <a:rPr lang="en-US" dirty="0"/>
              <a:t>), and </a:t>
            </a:r>
            <a:r>
              <a:rPr lang="en-US" dirty="0" smtClean="0"/>
              <a:t>sound/testimony </a:t>
            </a:r>
            <a:r>
              <a:rPr lang="en-US" dirty="0"/>
              <a:t>(</a:t>
            </a:r>
            <a:r>
              <a:rPr lang="en-US" dirty="0" err="1"/>
              <a:t>shabda</a:t>
            </a:r>
            <a:r>
              <a:rPr lang="en-US" dirty="0"/>
              <a:t>) are source of valid knowledge</a:t>
            </a:r>
          </a:p>
          <a:p>
            <a:r>
              <a:rPr lang="en-US" dirty="0"/>
              <a:t>Invalid knowledge involves memory, doubt, error, and hypothetical argument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Algined</a:t>
            </a:r>
            <a:r>
              <a:rPr lang="en-US" dirty="0" smtClean="0"/>
              <a:t> with </a:t>
            </a:r>
            <a:r>
              <a:rPr lang="en-US" dirty="0" err="1" smtClean="0"/>
              <a:t>Vaisesika</a:t>
            </a:r>
            <a:r>
              <a:rPr lang="en-US" dirty="0" smtClean="0"/>
              <a:t> (Merged with it)</a:t>
            </a:r>
          </a:p>
          <a:p>
            <a:r>
              <a:rPr lang="en-US" dirty="0" smtClean="0"/>
              <a:t>Cause as an invariable and un-conditional precedence for effect. ( an effect does not pre-exist in it’s cause)</a:t>
            </a:r>
          </a:p>
          <a:p>
            <a:r>
              <a:rPr lang="en-US" dirty="0"/>
              <a:t>Three kinds of causes  </a:t>
            </a:r>
          </a:p>
          <a:p>
            <a:pPr lvl="1"/>
            <a:r>
              <a:rPr lang="en-US" dirty="0" smtClean="0"/>
              <a:t>Material </a:t>
            </a:r>
            <a:r>
              <a:rPr lang="en-US" dirty="0"/>
              <a:t>(Inherent) cause - The substance out of which an effect is produced</a:t>
            </a:r>
          </a:p>
          <a:p>
            <a:pPr lvl="1"/>
            <a:r>
              <a:rPr lang="en-US" dirty="0"/>
              <a:t>Non-Inherent cause - helps in the production of a </a:t>
            </a:r>
            <a:r>
              <a:rPr lang="en-US" dirty="0" smtClean="0"/>
              <a:t>cause, </a:t>
            </a:r>
            <a:endParaRPr lang="en-US" dirty="0"/>
          </a:p>
          <a:p>
            <a:pPr lvl="1"/>
            <a:r>
              <a:rPr lang="en-US" dirty="0"/>
              <a:t>Efficient cause - the power that helps the material cause produce the effect</a:t>
            </a:r>
          </a:p>
          <a:p>
            <a:r>
              <a:rPr lang="en-US" dirty="0" smtClean="0"/>
              <a:t>God is not the material cause of the universe.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9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Samkhya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 Dualistic Philosophy – Matter (</a:t>
            </a:r>
            <a:r>
              <a:rPr lang="en-US" dirty="0" err="1" smtClean="0"/>
              <a:t>Prakriti</a:t>
            </a:r>
            <a:r>
              <a:rPr lang="en-US" dirty="0" smtClean="0"/>
              <a:t>) and Eternal Spirit (</a:t>
            </a:r>
            <a:r>
              <a:rPr lang="en-US" dirty="0" err="1" smtClean="0"/>
              <a:t>Purusha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Right knowledge comes from separation of </a:t>
            </a:r>
            <a:r>
              <a:rPr lang="en-US" dirty="0" err="1" smtClean="0"/>
              <a:t>Purusha</a:t>
            </a:r>
            <a:r>
              <a:rPr lang="en-US" dirty="0" smtClean="0"/>
              <a:t> and </a:t>
            </a:r>
            <a:r>
              <a:rPr lang="en-US" dirty="0" err="1" smtClean="0"/>
              <a:t>Prakriti</a:t>
            </a:r>
            <a:endParaRPr lang="en-US" dirty="0" smtClean="0"/>
          </a:p>
          <a:p>
            <a:r>
              <a:rPr lang="en-US" dirty="0" smtClean="0"/>
              <a:t>Four higher level functions of </a:t>
            </a:r>
            <a:r>
              <a:rPr lang="en-US" dirty="0" err="1" smtClean="0"/>
              <a:t>Purusha</a:t>
            </a:r>
            <a:r>
              <a:rPr lang="en-US" dirty="0" smtClean="0"/>
              <a:t> are</a:t>
            </a:r>
          </a:p>
          <a:p>
            <a:pPr lvl="2"/>
            <a:r>
              <a:rPr lang="en-US" dirty="0" err="1"/>
              <a:t>Buddhi</a:t>
            </a:r>
            <a:r>
              <a:rPr lang="en-US" dirty="0"/>
              <a:t> (“consciousness”)</a:t>
            </a:r>
          </a:p>
          <a:p>
            <a:pPr lvl="2"/>
            <a:r>
              <a:rPr lang="en-US" dirty="0" err="1"/>
              <a:t>Ahamkara</a:t>
            </a:r>
            <a:r>
              <a:rPr lang="en-US" dirty="0"/>
              <a:t>(“I-consciousness”)</a:t>
            </a:r>
          </a:p>
          <a:p>
            <a:pPr lvl="2"/>
            <a:r>
              <a:rPr lang="en-US" dirty="0" err="1"/>
              <a:t>Manas</a:t>
            </a:r>
            <a:r>
              <a:rPr lang="en-US" dirty="0"/>
              <a:t> (“Mind”)</a:t>
            </a:r>
          </a:p>
          <a:p>
            <a:pPr lvl="2"/>
            <a:r>
              <a:rPr lang="en-US" dirty="0" err="1"/>
              <a:t>Prana</a:t>
            </a:r>
            <a:r>
              <a:rPr lang="en-US" dirty="0"/>
              <a:t> (“Breath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Infinite </a:t>
            </a:r>
            <a:r>
              <a:rPr lang="en-US" dirty="0" err="1" smtClean="0"/>
              <a:t>Purusha</a:t>
            </a:r>
            <a:r>
              <a:rPr lang="en-US" dirty="0" smtClean="0"/>
              <a:t> and </a:t>
            </a:r>
            <a:r>
              <a:rPr lang="en-US" dirty="0" err="1" smtClean="0"/>
              <a:t>Prakriti</a:t>
            </a:r>
            <a:r>
              <a:rPr lang="en-US" dirty="0" smtClean="0"/>
              <a:t> is enough (No God). </a:t>
            </a:r>
            <a:r>
              <a:rPr lang="en-US" dirty="0" err="1" smtClean="0"/>
              <a:t>Prakriti</a:t>
            </a:r>
            <a:r>
              <a:rPr lang="en-US" dirty="0" smtClean="0"/>
              <a:t> springs to action when </a:t>
            </a:r>
            <a:r>
              <a:rPr lang="en-US" dirty="0" err="1" smtClean="0"/>
              <a:t>Purusha</a:t>
            </a:r>
            <a:r>
              <a:rPr lang="en-US" dirty="0" smtClean="0"/>
              <a:t> gets connected to it.</a:t>
            </a:r>
          </a:p>
          <a:p>
            <a:r>
              <a:rPr lang="en-US" dirty="0" err="1" smtClean="0"/>
              <a:t>Purusha</a:t>
            </a:r>
            <a:r>
              <a:rPr lang="en-US" dirty="0" smtClean="0"/>
              <a:t> impinges on </a:t>
            </a:r>
            <a:r>
              <a:rPr lang="en-US" dirty="0" err="1" smtClean="0"/>
              <a:t>Prakriti</a:t>
            </a:r>
            <a:r>
              <a:rPr lang="en-US" dirty="0" smtClean="0"/>
              <a:t> to form Consciousness (</a:t>
            </a:r>
            <a:r>
              <a:rPr lang="en-US" dirty="0" err="1" smtClean="0"/>
              <a:t>Budhi</a:t>
            </a:r>
            <a:r>
              <a:rPr lang="en-US" dirty="0" smtClean="0"/>
              <a:t>) and next to evolve is </a:t>
            </a:r>
            <a:r>
              <a:rPr lang="en-US" dirty="0" err="1" smtClean="0"/>
              <a:t>Ahamkara</a:t>
            </a:r>
            <a:r>
              <a:rPr lang="en-US" dirty="0" smtClean="0"/>
              <a:t>, which deludes </a:t>
            </a:r>
            <a:r>
              <a:rPr lang="en-US" dirty="0" err="1" smtClean="0"/>
              <a:t>Purusha</a:t>
            </a:r>
            <a:r>
              <a:rPr lang="en-US" dirty="0" smtClean="0"/>
              <a:t> to think, Ego is the center of its Objective Existence. </a:t>
            </a:r>
          </a:p>
          <a:p>
            <a:r>
              <a:rPr lang="en-US" dirty="0" err="1" smtClean="0"/>
              <a:t>Ahmkara</a:t>
            </a:r>
            <a:r>
              <a:rPr lang="en-US" dirty="0" smtClean="0"/>
              <a:t> can be divided into</a:t>
            </a:r>
          </a:p>
          <a:p>
            <a:pPr lvl="1"/>
            <a:r>
              <a:rPr lang="en-US" dirty="0" smtClean="0"/>
              <a:t>Five Gross Elements (Water, Air, Space, Earth , Fire) - </a:t>
            </a:r>
            <a:r>
              <a:rPr lang="en-US" dirty="0" err="1" smtClean="0"/>
              <a:t>Tanmatra</a:t>
            </a:r>
            <a:endParaRPr lang="en-US" dirty="0" smtClean="0"/>
          </a:p>
          <a:p>
            <a:pPr lvl="1"/>
            <a:r>
              <a:rPr lang="en-US" dirty="0" smtClean="0"/>
              <a:t>Five Fine Elements (Touch, Sound , Sight, Taste, Smell) -  </a:t>
            </a:r>
            <a:r>
              <a:rPr lang="en-US" dirty="0" err="1" smtClean="0"/>
              <a:t>Mahabuthas</a:t>
            </a:r>
            <a:endParaRPr lang="en-US" dirty="0" smtClean="0"/>
          </a:p>
          <a:p>
            <a:pPr lvl="1"/>
            <a:r>
              <a:rPr lang="en-US" dirty="0" smtClean="0"/>
              <a:t>Five Organs of Perception ( </a:t>
            </a:r>
            <a:r>
              <a:rPr lang="en-US" dirty="0" err="1" smtClean="0"/>
              <a:t>Skin,Ear,Eyes</a:t>
            </a:r>
            <a:r>
              <a:rPr lang="en-US" dirty="0" smtClean="0"/>
              <a:t>, Tongue, Nose) - </a:t>
            </a:r>
            <a:r>
              <a:rPr lang="en-US" dirty="0" err="1" smtClean="0"/>
              <a:t>Janendriya</a:t>
            </a:r>
            <a:endParaRPr lang="en-US" dirty="0" smtClean="0"/>
          </a:p>
          <a:p>
            <a:pPr lvl="1"/>
            <a:r>
              <a:rPr lang="en-US" dirty="0" smtClean="0"/>
              <a:t>Five Organs of Activity (</a:t>
            </a:r>
            <a:r>
              <a:rPr lang="en-US" dirty="0"/>
              <a:t>S</a:t>
            </a:r>
            <a:r>
              <a:rPr lang="en-US" dirty="0" smtClean="0"/>
              <a:t>peak</a:t>
            </a:r>
            <a:r>
              <a:rPr lang="en-US" dirty="0"/>
              <a:t>, </a:t>
            </a:r>
            <a:r>
              <a:rPr lang="en-US" dirty="0" smtClean="0"/>
              <a:t>Grasp</a:t>
            </a:r>
            <a:r>
              <a:rPr lang="en-US" dirty="0"/>
              <a:t>, </a:t>
            </a:r>
            <a:r>
              <a:rPr lang="en-US" dirty="0" smtClean="0"/>
              <a:t>Move</a:t>
            </a:r>
            <a:r>
              <a:rPr lang="en-US" dirty="0"/>
              <a:t>, </a:t>
            </a:r>
            <a:r>
              <a:rPr lang="en-US" dirty="0" err="1" smtClean="0"/>
              <a:t>Procreate,Evacuate</a:t>
            </a:r>
            <a:r>
              <a:rPr lang="en-US" dirty="0" smtClean="0"/>
              <a:t>) - </a:t>
            </a:r>
            <a:r>
              <a:rPr lang="en-US" dirty="0" err="1" smtClean="0"/>
              <a:t>Karmendriyas</a:t>
            </a:r>
            <a:endParaRPr lang="en-US" dirty="0" smtClean="0"/>
          </a:p>
          <a:p>
            <a:pPr lvl="1"/>
            <a:r>
              <a:rPr lang="en-US" dirty="0" smtClean="0"/>
              <a:t>Mind ( Controller of Senses)</a:t>
            </a:r>
          </a:p>
          <a:p>
            <a:r>
              <a:rPr lang="en-US" dirty="0" smtClean="0"/>
              <a:t>Three Primal Qualities of Matter (</a:t>
            </a:r>
            <a:r>
              <a:rPr lang="en-US" dirty="0" err="1" smtClean="0"/>
              <a:t>Gunas</a:t>
            </a:r>
            <a:r>
              <a:rPr lang="en-US" dirty="0" smtClean="0"/>
              <a:t>) make up </a:t>
            </a:r>
            <a:r>
              <a:rPr lang="en-US" dirty="0" err="1" smtClean="0"/>
              <a:t>prakirti</a:t>
            </a:r>
            <a:endParaRPr lang="en-US" dirty="0"/>
          </a:p>
          <a:p>
            <a:pPr lvl="1"/>
            <a:r>
              <a:rPr lang="en-US" dirty="0" err="1" smtClean="0"/>
              <a:t>Tamas</a:t>
            </a:r>
            <a:r>
              <a:rPr lang="en-US" dirty="0" smtClean="0"/>
              <a:t> (Obscurity, </a:t>
            </a:r>
            <a:r>
              <a:rPr lang="en-US" dirty="0" err="1" smtClean="0"/>
              <a:t>Ignorance,Inertia</a:t>
            </a:r>
            <a:r>
              <a:rPr lang="en-US" dirty="0" smtClean="0"/>
              <a:t>) – Darkness (</a:t>
            </a:r>
            <a:r>
              <a:rPr lang="en-US" dirty="0" err="1" smtClean="0"/>
              <a:t>InAction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Rajas </a:t>
            </a:r>
            <a:r>
              <a:rPr lang="en-US" dirty="0"/>
              <a:t> </a:t>
            </a:r>
            <a:r>
              <a:rPr lang="en-US" dirty="0" smtClean="0"/>
              <a:t> ( Activity, Passion, </a:t>
            </a:r>
            <a:r>
              <a:rPr lang="en-US" dirty="0" err="1" smtClean="0"/>
              <a:t>Intensivity</a:t>
            </a:r>
            <a:r>
              <a:rPr lang="en-US" dirty="0" smtClean="0"/>
              <a:t>)  -  passion (Action – but, fails often)</a:t>
            </a:r>
          </a:p>
          <a:p>
            <a:pPr lvl="1"/>
            <a:r>
              <a:rPr lang="en-US" dirty="0" err="1" smtClean="0"/>
              <a:t>Satvik</a:t>
            </a:r>
            <a:r>
              <a:rPr lang="en-US" dirty="0" smtClean="0"/>
              <a:t> ( , Purity, Dispassion, Light ) – Goodness (Equanimity)</a:t>
            </a:r>
          </a:p>
        </p:txBody>
      </p:sp>
    </p:spTree>
    <p:extLst>
      <p:ext uri="{BB962C8B-B14F-4D97-AF65-F5344CB8AC3E}">
        <p14:creationId xmlns:p14="http://schemas.microsoft.com/office/powerpoint/2010/main" val="24809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28" y="1971675"/>
            <a:ext cx="5950744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85950"/>
            <a:ext cx="5829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Carvaka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Lokayata</a:t>
            </a:r>
            <a:r>
              <a:rPr lang="en-US" dirty="0" smtClean="0"/>
              <a:t> (Earthly Philosophy)</a:t>
            </a:r>
          </a:p>
          <a:p>
            <a:r>
              <a:rPr lang="en-US" dirty="0" smtClean="0"/>
              <a:t>Rejects Vedas, Karma, Moksha , Immortality of Self</a:t>
            </a:r>
          </a:p>
          <a:p>
            <a:r>
              <a:rPr lang="en-US" dirty="0" smtClean="0"/>
              <a:t>Direct Perception as Source of Knowledge ( </a:t>
            </a:r>
            <a:r>
              <a:rPr lang="en-US" dirty="0" err="1" smtClean="0"/>
              <a:t>Anubhava</a:t>
            </a:r>
            <a:r>
              <a:rPr lang="en-US" dirty="0" smtClean="0"/>
              <a:t> or Experience). Rejects </a:t>
            </a:r>
            <a:r>
              <a:rPr lang="en-US" dirty="0" err="1" smtClean="0"/>
              <a:t>Anumana</a:t>
            </a:r>
            <a:r>
              <a:rPr lang="en-US" dirty="0" smtClean="0"/>
              <a:t>, </a:t>
            </a:r>
            <a:r>
              <a:rPr lang="en-US" dirty="0" err="1" smtClean="0"/>
              <a:t>Upamana</a:t>
            </a:r>
            <a:r>
              <a:rPr lang="en-US" dirty="0" smtClean="0"/>
              <a:t> and </a:t>
            </a:r>
            <a:r>
              <a:rPr lang="en-US" dirty="0" err="1" smtClean="0"/>
              <a:t>Shabd</a:t>
            </a:r>
            <a:r>
              <a:rPr lang="en-US" dirty="0" smtClean="0"/>
              <a:t> as source of knowledge </a:t>
            </a:r>
          </a:p>
          <a:p>
            <a:r>
              <a:rPr lang="en-US" dirty="0" smtClean="0"/>
              <a:t>Everything in this world is some kind of Accident ( </a:t>
            </a:r>
            <a:r>
              <a:rPr lang="en-US" dirty="0" err="1" smtClean="0"/>
              <a:t>Akasmika</a:t>
            </a:r>
            <a:r>
              <a:rPr lang="en-US" dirty="0" smtClean="0"/>
              <a:t> Vada or </a:t>
            </a:r>
            <a:r>
              <a:rPr lang="en-US" dirty="0" err="1" smtClean="0"/>
              <a:t>Accidentalism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Materialist School of Thought</a:t>
            </a:r>
          </a:p>
          <a:p>
            <a:r>
              <a:rPr lang="en-US" dirty="0" smtClean="0"/>
              <a:t>Make merry in this world. Tomorrow, Does it Exist?</a:t>
            </a:r>
          </a:p>
          <a:p>
            <a:r>
              <a:rPr lang="en-US" dirty="0" smtClean="0"/>
              <a:t>Some Believe, </a:t>
            </a:r>
            <a:r>
              <a:rPr lang="en-US" dirty="0" err="1" smtClean="0"/>
              <a:t>Kautilya’s</a:t>
            </a:r>
            <a:r>
              <a:rPr lang="en-US" dirty="0" smtClean="0"/>
              <a:t> </a:t>
            </a:r>
            <a:r>
              <a:rPr lang="en-US" dirty="0" err="1" smtClean="0"/>
              <a:t>Arthasastra</a:t>
            </a:r>
            <a:r>
              <a:rPr lang="en-US" dirty="0" smtClean="0"/>
              <a:t> could be written in a </a:t>
            </a:r>
            <a:r>
              <a:rPr lang="en-US" dirty="0" err="1" smtClean="0"/>
              <a:t>Carvaka</a:t>
            </a:r>
            <a:r>
              <a:rPr lang="en-US" dirty="0" smtClean="0"/>
              <a:t> context</a:t>
            </a:r>
          </a:p>
        </p:txBody>
      </p:sp>
    </p:spTree>
    <p:extLst>
      <p:ext uri="{BB962C8B-B14F-4D97-AF65-F5344CB8AC3E}">
        <p14:creationId xmlns:p14="http://schemas.microsoft.com/office/powerpoint/2010/main" val="20937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Uses of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source to broaden our Intellectual horizon</a:t>
            </a:r>
          </a:p>
          <a:p>
            <a:r>
              <a:rPr lang="en-US" dirty="0" smtClean="0"/>
              <a:t>Every man has a Philosophy. Studying it, makes us to align our beliefs with some kind of standard. Helps communicate ideas better</a:t>
            </a:r>
          </a:p>
          <a:p>
            <a:r>
              <a:rPr lang="en-US" dirty="0"/>
              <a:t>A Grammar for Thought (If we are looking for 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great Emotional Shock Absorber</a:t>
            </a:r>
          </a:p>
          <a:p>
            <a:r>
              <a:rPr lang="en-US" dirty="0" smtClean="0"/>
              <a:t>Character Transformation through deliberate study of Philosophy</a:t>
            </a:r>
          </a:p>
          <a:p>
            <a:r>
              <a:rPr lang="en-US" dirty="0" smtClean="0"/>
              <a:t>Ability to articulate complicated and deep topics succinctly</a:t>
            </a:r>
          </a:p>
          <a:p>
            <a:r>
              <a:rPr lang="en-US" dirty="0" smtClean="0"/>
              <a:t>Study of Philosophy will make you a universal citizen.</a:t>
            </a:r>
          </a:p>
          <a:p>
            <a:r>
              <a:rPr lang="en-US" dirty="0" smtClean="0"/>
              <a:t>Ability to Study vast amount of topics</a:t>
            </a:r>
          </a:p>
          <a:p>
            <a:r>
              <a:rPr lang="en-US" dirty="0"/>
              <a:t>“Unusual effectiveness” of Philosophy in Professional Life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Key ideas of Western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Epochs</a:t>
            </a:r>
          </a:p>
          <a:p>
            <a:pPr lvl="1"/>
            <a:r>
              <a:rPr lang="en-US" dirty="0" smtClean="0"/>
              <a:t>Greek, Medieval</a:t>
            </a:r>
            <a:r>
              <a:rPr lang="en-US" dirty="0" smtClean="0"/>
              <a:t>, Renaissance (Modern), Post-Modern</a:t>
            </a:r>
            <a:endParaRPr lang="en-US" dirty="0" smtClean="0"/>
          </a:p>
          <a:p>
            <a:r>
              <a:rPr lang="en-US" dirty="0" smtClean="0"/>
              <a:t>Branches </a:t>
            </a:r>
          </a:p>
          <a:p>
            <a:pPr lvl="1"/>
            <a:r>
              <a:rPr lang="en-US" dirty="0" smtClean="0"/>
              <a:t>Metaphysics, Epistemology, Ethics, Aesthetics, Politics, Logic</a:t>
            </a:r>
          </a:p>
          <a:p>
            <a:r>
              <a:rPr lang="en-US" dirty="0" smtClean="0"/>
              <a:t>Fundamental Questions</a:t>
            </a:r>
          </a:p>
          <a:p>
            <a:pPr lvl="1"/>
            <a:r>
              <a:rPr lang="en-US" dirty="0" smtClean="0"/>
              <a:t>Who am I?, What Can I Know?, What Should I do?</a:t>
            </a:r>
          </a:p>
          <a:p>
            <a:r>
              <a:rPr lang="en-US" dirty="0" smtClean="0"/>
              <a:t>Primary Methodology </a:t>
            </a:r>
          </a:p>
          <a:p>
            <a:pPr lvl="1"/>
            <a:r>
              <a:rPr lang="en-US" dirty="0" smtClean="0"/>
              <a:t>Analytical, Reductionist</a:t>
            </a:r>
          </a:p>
          <a:p>
            <a:r>
              <a:rPr lang="en-US" dirty="0" smtClean="0"/>
              <a:t>Humanistic Traditions</a:t>
            </a:r>
          </a:p>
          <a:p>
            <a:pPr lvl="1"/>
            <a:r>
              <a:rPr lang="en-US" dirty="0" smtClean="0"/>
              <a:t>Externalism,, Phenomenology </a:t>
            </a:r>
            <a:r>
              <a:rPr lang="en-US" dirty="0"/>
              <a:t>,</a:t>
            </a:r>
            <a:r>
              <a:rPr lang="en-US" dirty="0" smtClean="0"/>
              <a:t>Nihilism , Dialectical Materialism (Marxian)</a:t>
            </a:r>
          </a:p>
          <a:p>
            <a:r>
              <a:rPr lang="en-US" dirty="0" smtClean="0"/>
              <a:t>Philosophy of Science Methods</a:t>
            </a:r>
          </a:p>
          <a:p>
            <a:pPr lvl="1"/>
            <a:r>
              <a:rPr lang="en-US" dirty="0" smtClean="0"/>
              <a:t>Induction, Deduction ,Abduction,Falsificationism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Vedas and Upanishads</a:t>
            </a:r>
          </a:p>
          <a:p>
            <a:pPr lvl="1"/>
            <a:r>
              <a:rPr lang="en-US" dirty="0" smtClean="0"/>
              <a:t>Rig, </a:t>
            </a:r>
            <a:r>
              <a:rPr lang="en-US" dirty="0" err="1" smtClean="0"/>
              <a:t>Yajur</a:t>
            </a:r>
            <a:r>
              <a:rPr lang="en-US" dirty="0" smtClean="0"/>
              <a:t>,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Atharva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Various Upanishads </a:t>
            </a:r>
          </a:p>
          <a:p>
            <a:r>
              <a:rPr lang="en-US" dirty="0" smtClean="0"/>
              <a:t>Main Schools</a:t>
            </a:r>
          </a:p>
          <a:p>
            <a:pPr lvl="1"/>
            <a:r>
              <a:rPr lang="en-US" dirty="0" smtClean="0"/>
              <a:t>Heterodox (Veda not as a Testimony ) , Orthodox (Veda as Testimony)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 err="1" smtClean="0"/>
              <a:t>Hetrodox</a:t>
            </a:r>
            <a:r>
              <a:rPr lang="en-US" dirty="0" smtClean="0"/>
              <a:t> Schools</a:t>
            </a:r>
          </a:p>
          <a:p>
            <a:pPr lvl="1"/>
            <a:r>
              <a:rPr lang="en-US" dirty="0" err="1" smtClean="0"/>
              <a:t>Carvaka</a:t>
            </a:r>
            <a:r>
              <a:rPr lang="en-US" dirty="0" smtClean="0"/>
              <a:t> ,  </a:t>
            </a:r>
            <a:r>
              <a:rPr lang="en-US" dirty="0" err="1" smtClean="0"/>
              <a:t>Jaina</a:t>
            </a:r>
            <a:r>
              <a:rPr lang="en-US" dirty="0" smtClean="0"/>
              <a:t> , </a:t>
            </a:r>
            <a:r>
              <a:rPr lang="en-US" dirty="0" err="1" smtClean="0"/>
              <a:t>Budhist</a:t>
            </a:r>
            <a:r>
              <a:rPr lang="en-US" dirty="0" smtClean="0"/>
              <a:t> Traditions</a:t>
            </a:r>
          </a:p>
          <a:p>
            <a:r>
              <a:rPr lang="en-US" dirty="0" smtClean="0"/>
              <a:t>Six Orthodox Schools (</a:t>
            </a:r>
            <a:r>
              <a:rPr lang="en-US" dirty="0" err="1" smtClean="0"/>
              <a:t>Darshana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{Nyaya, </a:t>
            </a:r>
            <a:r>
              <a:rPr lang="en-US" dirty="0" err="1" smtClean="0"/>
              <a:t>Vaisesika</a:t>
            </a:r>
            <a:r>
              <a:rPr lang="en-US" dirty="0" smtClean="0"/>
              <a:t>} , {Samkhya, Yoga}, {</a:t>
            </a:r>
            <a:r>
              <a:rPr lang="en-US" dirty="0" err="1" smtClean="0"/>
              <a:t>Mimamsa</a:t>
            </a:r>
            <a:r>
              <a:rPr lang="en-US" dirty="0" smtClean="0"/>
              <a:t>, Vedanta} </a:t>
            </a:r>
          </a:p>
          <a:p>
            <a:r>
              <a:rPr lang="en-US" dirty="0" smtClean="0"/>
              <a:t>Philosophical Methods</a:t>
            </a:r>
          </a:p>
          <a:p>
            <a:pPr lvl="1"/>
            <a:r>
              <a:rPr lang="en-US" dirty="0" smtClean="0"/>
              <a:t>Holism and Intuitionistic</a:t>
            </a:r>
          </a:p>
          <a:p>
            <a:r>
              <a:rPr lang="en-US" dirty="0" smtClean="0"/>
              <a:t>Method of Philosophical Arguments ( a form of Dialectic)</a:t>
            </a:r>
          </a:p>
          <a:p>
            <a:pPr lvl="1"/>
            <a:r>
              <a:rPr lang="en-US" dirty="0" err="1" smtClean="0"/>
              <a:t>Purva</a:t>
            </a:r>
            <a:r>
              <a:rPr lang="en-US" dirty="0" smtClean="0"/>
              <a:t> </a:t>
            </a:r>
            <a:r>
              <a:rPr lang="en-US" dirty="0" err="1" smtClean="0"/>
              <a:t>Paksha</a:t>
            </a:r>
            <a:r>
              <a:rPr lang="en-US" dirty="0" smtClean="0"/>
              <a:t> (</a:t>
            </a:r>
            <a:r>
              <a:rPr lang="en-US" dirty="0" err="1" smtClean="0"/>
              <a:t>apriori</a:t>
            </a:r>
            <a:r>
              <a:rPr lang="en-US" dirty="0" smtClean="0"/>
              <a:t> ) , </a:t>
            </a:r>
            <a:r>
              <a:rPr lang="en-US" dirty="0" err="1" smtClean="0"/>
              <a:t>Khantana</a:t>
            </a:r>
            <a:r>
              <a:rPr lang="en-US" dirty="0" smtClean="0"/>
              <a:t> (Refutations), Uttara </a:t>
            </a:r>
            <a:r>
              <a:rPr lang="en-US" dirty="0" err="1" smtClean="0"/>
              <a:t>Paksha</a:t>
            </a:r>
            <a:r>
              <a:rPr lang="en-US" dirty="0" smtClean="0"/>
              <a:t> (Conclusion)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Philosophy in My Professional Life (Software Engineering)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Reductionism as a Tool for Learning Vast Amount of Subjects</a:t>
            </a:r>
          </a:p>
          <a:p>
            <a:pPr lvl="1"/>
            <a:r>
              <a:rPr lang="en-US" dirty="0" smtClean="0"/>
              <a:t>Regular Expressions, SQL Query, Functional Programming are variants of Closure (Reductionism)</a:t>
            </a:r>
          </a:p>
          <a:p>
            <a:pPr lvl="1"/>
            <a:r>
              <a:rPr lang="en-US" dirty="0" smtClean="0"/>
              <a:t>Design of Primitives while writing Software Engines</a:t>
            </a:r>
          </a:p>
          <a:p>
            <a:pPr lvl="1"/>
            <a:r>
              <a:rPr lang="en-US" dirty="0" smtClean="0"/>
              <a:t>Turing Machine , Lambda Calculus and Predicate Logic as foundations for Paradigms</a:t>
            </a:r>
          </a:p>
          <a:p>
            <a:r>
              <a:rPr lang="en-US" dirty="0" smtClean="0"/>
              <a:t>KISS Principle is a solution for “Problem of Induction”</a:t>
            </a:r>
          </a:p>
          <a:p>
            <a:pPr lvl="1"/>
            <a:r>
              <a:rPr lang="en-US" dirty="0"/>
              <a:t>Party Idiom in Entity Management (Customer, Vendor, Government body, NGOs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 a Core, Rest should be Deduction from the Core</a:t>
            </a:r>
          </a:p>
          <a:p>
            <a:pPr lvl="1"/>
            <a:r>
              <a:rPr lang="en-US" dirty="0" smtClean="0"/>
              <a:t>Functional Core of a Functional Programming language</a:t>
            </a:r>
            <a:endParaRPr lang="en-US" dirty="0" smtClean="0"/>
          </a:p>
          <a:p>
            <a:r>
              <a:rPr lang="en-US" dirty="0" smtClean="0"/>
              <a:t>Philosophical Ontology</a:t>
            </a:r>
          </a:p>
          <a:p>
            <a:pPr lvl="1"/>
            <a:r>
              <a:rPr lang="en-US" dirty="0" smtClean="0"/>
              <a:t>Ontology is study of what exists out there. Useful for defining Vocabulary for Systems and Implementation of Domain Specific Languages</a:t>
            </a:r>
          </a:p>
          <a:p>
            <a:pPr lvl="1"/>
            <a:r>
              <a:rPr lang="en-US" dirty="0" smtClean="0"/>
              <a:t>Wrote a Paper titled, “An Ontology and Its Realization on Mobile Devices – a HealthCare Case Study)</a:t>
            </a:r>
          </a:p>
          <a:p>
            <a:pPr lvl="1"/>
            <a:r>
              <a:rPr lang="en-US" dirty="0" smtClean="0"/>
              <a:t>Software Design and Enterprise Ontology </a:t>
            </a:r>
            <a:endParaRPr lang="en-US" dirty="0" smtClean="0"/>
          </a:p>
          <a:p>
            <a:r>
              <a:rPr lang="en-US" dirty="0" smtClean="0"/>
              <a:t>Entity Archetypes as a structuring mechanism ( </a:t>
            </a:r>
            <a:r>
              <a:rPr lang="en-US" dirty="0" err="1" smtClean="0"/>
              <a:t>Arlow</a:t>
            </a:r>
            <a:r>
              <a:rPr lang="en-US" dirty="0" smtClean="0"/>
              <a:t>/</a:t>
            </a:r>
            <a:r>
              <a:rPr lang="en-US" dirty="0" err="1" smtClean="0"/>
              <a:t>Nuestadt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Holism for Designing UX </a:t>
            </a:r>
          </a:p>
          <a:p>
            <a:r>
              <a:rPr lang="en-US" dirty="0" smtClean="0"/>
              <a:t>Limitations of Analytics ( Analytic Reduction vs Systems Thinking)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“Philosophy” (Bit satirical)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Entrepreneurship – </a:t>
            </a:r>
          </a:p>
          <a:p>
            <a:pPr marL="0" indent="0">
              <a:buNone/>
            </a:pPr>
            <a:r>
              <a:rPr lang="en-US" sz="7200" dirty="0" smtClean="0"/>
              <a:t>Is it for you?</a:t>
            </a:r>
          </a:p>
          <a:p>
            <a:pPr marL="0" indent="0">
              <a:buNone/>
            </a:pPr>
            <a:r>
              <a:rPr lang="en-US" sz="4400" dirty="0" smtClean="0"/>
              <a:t>- A “Psycho-Philosophical” analysis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87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 vs Integrator Temperament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  <a:solidFill>
            <a:srgbClr val="00B0F0"/>
          </a:solidFill>
        </p:spPr>
        <p:txBody>
          <a:bodyPr>
            <a:normAutofit fontScale="92500"/>
          </a:bodyPr>
          <a:lstStyle/>
          <a:p>
            <a:r>
              <a:rPr lang="en-US" dirty="0" smtClean="0"/>
              <a:t>Loners</a:t>
            </a:r>
            <a:endParaRPr lang="en-US" dirty="0"/>
          </a:p>
          <a:p>
            <a:r>
              <a:rPr lang="en-US" dirty="0" smtClean="0"/>
              <a:t>Adjustment </a:t>
            </a:r>
            <a:r>
              <a:rPr lang="en-US" dirty="0"/>
              <a:t>Problems</a:t>
            </a:r>
          </a:p>
          <a:p>
            <a:r>
              <a:rPr lang="en-US" dirty="0" smtClean="0"/>
              <a:t>Synchronous</a:t>
            </a:r>
            <a:endParaRPr lang="en-US" dirty="0"/>
          </a:p>
          <a:p>
            <a:r>
              <a:rPr lang="en-US" dirty="0" smtClean="0"/>
              <a:t>Socially Active       Only </a:t>
            </a:r>
            <a:r>
              <a:rPr lang="en-US" dirty="0"/>
              <a:t>for making a living </a:t>
            </a:r>
          </a:p>
          <a:p>
            <a:r>
              <a:rPr lang="en-US" dirty="0" smtClean="0"/>
              <a:t>Individualistic</a:t>
            </a:r>
            <a:endParaRPr lang="en-US" dirty="0"/>
          </a:p>
          <a:p>
            <a:r>
              <a:rPr lang="en-US" dirty="0" smtClean="0"/>
              <a:t>Emphasizes IQ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7687" y="1600199"/>
            <a:ext cx="4337713" cy="452596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Extroverts</a:t>
            </a:r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Getters</a:t>
            </a:r>
          </a:p>
          <a:p>
            <a:r>
              <a:rPr lang="en-US" dirty="0" smtClean="0"/>
              <a:t>Handle </a:t>
            </a:r>
            <a:r>
              <a:rPr lang="en-US" dirty="0"/>
              <a:t>Asynchrony better </a:t>
            </a:r>
          </a:p>
          <a:p>
            <a:r>
              <a:rPr lang="en-US" dirty="0" smtClean="0"/>
              <a:t>They </a:t>
            </a:r>
            <a:r>
              <a:rPr lang="en-US" dirty="0"/>
              <a:t>Live in the Society</a:t>
            </a:r>
          </a:p>
          <a:p>
            <a:r>
              <a:rPr lang="en-US" dirty="0" smtClean="0"/>
              <a:t>Social</a:t>
            </a:r>
            <a:endParaRPr lang="en-US" dirty="0"/>
          </a:p>
          <a:p>
            <a:r>
              <a:rPr lang="en-US" dirty="0" smtClean="0"/>
              <a:t>EQ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Classes of 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 paper Entrepreneurship</a:t>
            </a:r>
            <a:endParaRPr lang="en-US" dirty="0"/>
          </a:p>
          <a:p>
            <a:r>
              <a:rPr lang="en-US" dirty="0" smtClean="0"/>
              <a:t>Career </a:t>
            </a:r>
            <a:r>
              <a:rPr lang="en-US" dirty="0"/>
              <a:t>Crisis </a:t>
            </a:r>
            <a:r>
              <a:rPr lang="en-US" dirty="0" smtClean="0"/>
              <a:t>entrepreneurship</a:t>
            </a:r>
            <a:endParaRPr lang="en-US" dirty="0"/>
          </a:p>
          <a:p>
            <a:r>
              <a:rPr lang="en-US" dirty="0" smtClean="0"/>
              <a:t>Social </a:t>
            </a:r>
            <a:r>
              <a:rPr lang="en-US" dirty="0"/>
              <a:t>Pressure </a:t>
            </a:r>
            <a:r>
              <a:rPr lang="en-US" dirty="0" smtClean="0"/>
              <a:t>Entrepreneurship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Can Afford Failure" </a:t>
            </a:r>
            <a:r>
              <a:rPr lang="en-US" dirty="0" smtClean="0"/>
              <a:t>Entrepreneurship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B-School" </a:t>
            </a:r>
            <a:r>
              <a:rPr lang="en-US" dirty="0" smtClean="0"/>
              <a:t>Entrepreneurship</a:t>
            </a:r>
          </a:p>
          <a:p>
            <a:r>
              <a:rPr lang="en-US" dirty="0" smtClean="0"/>
              <a:t>“Idea Driven” </a:t>
            </a:r>
            <a:r>
              <a:rPr lang="en-US" dirty="0"/>
              <a:t>Entrepreneurship</a:t>
            </a:r>
          </a:p>
          <a:p>
            <a:r>
              <a:rPr lang="en-US" dirty="0" smtClean="0"/>
              <a:t>Accidental entrepreneurship (Self Employment getting scaled)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Aftermath of a Failure (for SME)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SMEs will be like a village girl who lost her "</a:t>
            </a:r>
            <a:r>
              <a:rPr lang="en-US" dirty="0" smtClean="0"/>
              <a:t>Virginity“</a:t>
            </a:r>
          </a:p>
          <a:p>
            <a:r>
              <a:rPr lang="en-US" dirty="0" smtClean="0"/>
              <a:t>Some will be drifting into Corporate Jobs</a:t>
            </a:r>
          </a:p>
          <a:p>
            <a:r>
              <a:rPr lang="en-US" dirty="0" smtClean="0"/>
              <a:t>Most often, they barge on to next integrator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1009</Words>
  <Application>Microsoft Office PowerPoint</Application>
  <PresentationFormat>On-screen Show 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Philosophy – How Can It Help You? - Western and Indian</vt:lpstr>
      <vt:lpstr>Some Uses of Philosophy</vt:lpstr>
      <vt:lpstr>Some Key ideas of Western Philosophy</vt:lpstr>
      <vt:lpstr>Indian Philosophy</vt:lpstr>
      <vt:lpstr>Philosophy in My Professional Life (Software Engineering)</vt:lpstr>
      <vt:lpstr>Applied “Philosophy” (Bit satirical)</vt:lpstr>
      <vt:lpstr>SME vs Integrator Temperament</vt:lpstr>
      <vt:lpstr>Seven Classes of Entrepreneurship</vt:lpstr>
      <vt:lpstr>Aftermath of a Failure (for SME)</vt:lpstr>
      <vt:lpstr>Aftermath of a Failure (for Integrator)</vt:lpstr>
      <vt:lpstr>SMEs in the Corporates</vt:lpstr>
      <vt:lpstr>Thank You</vt:lpstr>
      <vt:lpstr>Appendix</vt:lpstr>
      <vt:lpstr>Nyaya Philosophy</vt:lpstr>
      <vt:lpstr>Samkhya System</vt:lpstr>
      <vt:lpstr>PowerPoint Presentation</vt:lpstr>
      <vt:lpstr>PowerPoint Presentation</vt:lpstr>
      <vt:lpstr>Carvaka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Snobbery and Tactics to deal with them</dc:title>
  <dc:creator>Praseedpai Thrivikramapai (UST, IND)</dc:creator>
  <cp:lastModifiedBy>Praseedpai Thrivikramapai (UST, IND)</cp:lastModifiedBy>
  <cp:revision>55</cp:revision>
  <dcterms:created xsi:type="dcterms:W3CDTF">2006-08-16T00:00:00Z</dcterms:created>
  <dcterms:modified xsi:type="dcterms:W3CDTF">2016-09-04T02:04:24Z</dcterms:modified>
</cp:coreProperties>
</file>