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4"/>
  </p:notesMasterIdLst>
  <p:sldIdLst>
    <p:sldId id="261" r:id="rId4"/>
    <p:sldId id="378" r:id="rId5"/>
    <p:sldId id="298" r:id="rId6"/>
    <p:sldId id="294" r:id="rId7"/>
    <p:sldId id="299" r:id="rId8"/>
    <p:sldId id="348" r:id="rId9"/>
    <p:sldId id="300" r:id="rId10"/>
    <p:sldId id="301" r:id="rId11"/>
    <p:sldId id="362" r:id="rId12"/>
    <p:sldId id="364" r:id="rId13"/>
    <p:sldId id="370" r:id="rId14"/>
    <p:sldId id="363" r:id="rId15"/>
    <p:sldId id="357" r:id="rId16"/>
    <p:sldId id="358" r:id="rId17"/>
    <p:sldId id="359" r:id="rId18"/>
    <p:sldId id="330" r:id="rId19"/>
    <p:sldId id="367" r:id="rId20"/>
    <p:sldId id="377" r:id="rId21"/>
    <p:sldId id="346" r:id="rId22"/>
    <p:sldId id="375" r:id="rId23"/>
    <p:sldId id="371" r:id="rId24"/>
    <p:sldId id="372" r:id="rId25"/>
    <p:sldId id="354" r:id="rId26"/>
    <p:sldId id="376" r:id="rId27"/>
    <p:sldId id="373" r:id="rId28"/>
    <p:sldId id="356" r:id="rId29"/>
    <p:sldId id="374" r:id="rId30"/>
    <p:sldId id="355" r:id="rId31"/>
    <p:sldId id="353" r:id="rId32"/>
    <p:sldId id="349" r:id="rId33"/>
    <p:sldId id="350" r:id="rId34"/>
    <p:sldId id="351" r:id="rId35"/>
    <p:sldId id="352" r:id="rId36"/>
    <p:sldId id="309" r:id="rId37"/>
    <p:sldId id="316" r:id="rId38"/>
    <p:sldId id="317" r:id="rId39"/>
    <p:sldId id="321" r:id="rId40"/>
    <p:sldId id="322" r:id="rId41"/>
    <p:sldId id="323" r:id="rId42"/>
    <p:sldId id="32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99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32E6-3F57-4BF5-A919-060B29CB7A4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8053D-118D-4BD3-9531-F94FC983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</a:t>
            </a:r>
            <a:r>
              <a:rPr lang="en-US" baseline="0" dirty="0" smtClean="0"/>
              <a:t> Facie, </a:t>
            </a:r>
            <a:r>
              <a:rPr lang="en-US" dirty="0" err="1" smtClean="0"/>
              <a:t>Seperaists</a:t>
            </a:r>
            <a:r>
              <a:rPr lang="en-US" dirty="0" smtClean="0"/>
              <a:t> and Reactionary forces wer</a:t>
            </a:r>
            <a:r>
              <a:rPr lang="en-US" baseline="0" dirty="0" smtClean="0"/>
              <a:t>e at different camps. But, we assume  there were some undercurrents  </a:t>
            </a:r>
            <a:r>
              <a:rPr lang="en-US" baseline="0" dirty="0" err="1" smtClean="0"/>
              <a:t>Bourgies</a:t>
            </a:r>
            <a:r>
              <a:rPr lang="en-US" baseline="0" dirty="0" smtClean="0"/>
              <a:t> were also waiting for an </a:t>
            </a:r>
            <a:r>
              <a:rPr lang="en-US" baseline="0" dirty="0" err="1" smtClean="0"/>
              <a:t>ooportune</a:t>
            </a:r>
            <a:r>
              <a:rPr lang="en-US" baseline="0" dirty="0" smtClean="0"/>
              <a:t> movement. That is why we lost.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did not get it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means, </a:t>
            </a:r>
            <a:r>
              <a:rPr lang="en-US" baseline="0" dirty="0" err="1" smtClean="0"/>
              <a:t>Proletraits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Colonolist</a:t>
            </a:r>
            <a:r>
              <a:rPr lang="en-US" baseline="0" dirty="0" smtClean="0"/>
              <a:t> streams , It is not a Radical change. Now, did you get it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4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2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8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6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8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8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2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1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6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20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0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4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31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12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8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35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12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60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67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2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6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83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89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87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3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81CF-8926-4BF8-B36F-BFA6723EF1D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langfordotnet.codeplex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Bharatiya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&amp; Western Philosophy – An Applied Approach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Praseed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r>
              <a:rPr lang="en-US" dirty="0" smtClean="0"/>
              <a:t> K.T.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3505181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3810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India, it is like this, I do not know how it is in Punjab?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- Punjabi House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vs Western Philosophy ?</a:t>
            </a:r>
            <a:br>
              <a:rPr lang="en-US" dirty="0" smtClean="0"/>
            </a:br>
            <a:r>
              <a:rPr lang="en-US" dirty="0" smtClean="0"/>
              <a:t>Ala</a:t>
            </a:r>
            <a:br>
              <a:rPr lang="en-US" dirty="0" smtClean="0"/>
            </a:br>
            <a:r>
              <a:rPr lang="en-US" dirty="0" smtClean="0"/>
              <a:t>Car or a Boat?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Pitch Your Idea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LOGOS,ETHOS,PATHOS and MYTHOS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LOGOS,ETHOS,PATHOS </a:t>
            </a:r>
            <a:r>
              <a:rPr lang="en-US" dirty="0"/>
              <a:t>and MYTHOS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Aristotle's Rhetoric strategies</a:t>
            </a:r>
          </a:p>
          <a:p>
            <a:r>
              <a:rPr lang="en-US" dirty="0" smtClean="0"/>
              <a:t>“MYTHOS” from Dev Dutt Patnaik</a:t>
            </a:r>
          </a:p>
        </p:txBody>
      </p:sp>
    </p:spTree>
    <p:extLst>
      <p:ext uri="{BB962C8B-B14F-4D97-AF65-F5344CB8AC3E}">
        <p14:creationId xmlns:p14="http://schemas.microsoft.com/office/powerpoint/2010/main" val="34682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Organize your thought with greater Discretion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Reductionism vs Holism</a:t>
            </a:r>
          </a:p>
          <a:p>
            <a:r>
              <a:rPr lang="en-US" dirty="0" smtClean="0"/>
              <a:t>Materialism vs Idealism ( Metaphysics)</a:t>
            </a:r>
            <a:endParaRPr lang="en-US" dirty="0"/>
          </a:p>
          <a:p>
            <a:r>
              <a:rPr lang="en-US" dirty="0" smtClean="0"/>
              <a:t>Empiricism vs Rationalism (Epistemology)</a:t>
            </a:r>
          </a:p>
          <a:p>
            <a:r>
              <a:rPr lang="en-US" dirty="0" smtClean="0"/>
              <a:t>Induction, deduction and abduction (Method of Science and Thinking in General)</a:t>
            </a:r>
          </a:p>
          <a:p>
            <a:r>
              <a:rPr lang="en-US" dirty="0" smtClean="0"/>
              <a:t>Science and </a:t>
            </a:r>
            <a:r>
              <a:rPr lang="en-US" dirty="0" err="1" smtClean="0"/>
              <a:t>Falsificationism</a:t>
            </a:r>
            <a:endParaRPr lang="en-US" dirty="0" smtClean="0"/>
          </a:p>
          <a:p>
            <a:r>
              <a:rPr lang="en-US" dirty="0" smtClean="0"/>
              <a:t>Philosophy,Theology,Theosophy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9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the Contextual truth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Dialectics , Logic &amp; </a:t>
            </a:r>
            <a:r>
              <a:rPr lang="en-US" dirty="0" err="1" smtClean="0"/>
              <a:t>Reductio</a:t>
            </a:r>
            <a:r>
              <a:rPr lang="en-US" dirty="0" smtClean="0"/>
              <a:t> Ad Absurdum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Dialectics vs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Laws of Logic</a:t>
            </a:r>
          </a:p>
          <a:p>
            <a:r>
              <a:rPr lang="en-US" dirty="0" smtClean="0"/>
              <a:t>Law of Identity ( A = A  or A &lt;&gt; something else)</a:t>
            </a:r>
          </a:p>
          <a:p>
            <a:r>
              <a:rPr lang="en-US" dirty="0" smtClean="0"/>
              <a:t>Principle of Non Contradiction ( A and not A =&gt; false)</a:t>
            </a:r>
          </a:p>
          <a:p>
            <a:r>
              <a:rPr lang="en-US" dirty="0" smtClean="0"/>
              <a:t>Law of Excluded Middle ( Things should be True or False, not in between) </a:t>
            </a:r>
          </a:p>
          <a:p>
            <a:pPr marL="0" indent="0">
              <a:buNone/>
            </a:pPr>
            <a:r>
              <a:rPr lang="en-US" dirty="0" smtClean="0"/>
              <a:t>Laws of Dialectics</a:t>
            </a:r>
          </a:p>
          <a:p>
            <a:r>
              <a:rPr lang="en-US" dirty="0" smtClean="0"/>
              <a:t>Process of Change</a:t>
            </a:r>
          </a:p>
          <a:p>
            <a:pPr lvl="1"/>
            <a:r>
              <a:rPr lang="en-US" dirty="0"/>
              <a:t>Reality is modelled as a process of change. What is true can become false in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Principle of Contradiction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 Since change is constant , Contradiction being the dynamic      	underlying change is also constant</a:t>
            </a:r>
          </a:p>
          <a:p>
            <a:r>
              <a:rPr lang="en-US" dirty="0" smtClean="0"/>
              <a:t>Principle of Relationship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Parts are Meaningful only in the relationship to the whole 	(context)</a:t>
            </a:r>
          </a:p>
        </p:txBody>
      </p:sp>
    </p:spTree>
    <p:extLst>
      <p:ext uri="{BB962C8B-B14F-4D97-AF65-F5344CB8AC3E}">
        <p14:creationId xmlns:p14="http://schemas.microsoft.com/office/powerpoint/2010/main" val="21093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Reductio</a:t>
            </a:r>
            <a:r>
              <a:rPr lang="en-US" dirty="0" smtClean="0"/>
              <a:t> Ad Absurdum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Proof by Contradiction</a:t>
            </a:r>
          </a:p>
          <a:p>
            <a:r>
              <a:rPr lang="en-US" dirty="0" smtClean="0"/>
              <a:t>Useful when a constructive proof is time consuming and economically not viable</a:t>
            </a:r>
          </a:p>
          <a:p>
            <a:r>
              <a:rPr lang="en-US" dirty="0" smtClean="0"/>
              <a:t>Rather than trying to prove something as correct, we assume what we are trying to prove is correct and find contradictions,  if it were true</a:t>
            </a:r>
          </a:p>
          <a:p>
            <a:r>
              <a:rPr lang="en-US" dirty="0" smtClean="0"/>
              <a:t>Successfully used in </a:t>
            </a:r>
            <a:r>
              <a:rPr lang="en-US" dirty="0" err="1" smtClean="0"/>
              <a:t>Mathematics,Arguments</a:t>
            </a:r>
            <a:r>
              <a:rPr lang="en-US" dirty="0" smtClean="0"/>
              <a:t> and in Courts</a:t>
            </a:r>
          </a:p>
        </p:txBody>
      </p:sp>
    </p:spTree>
    <p:extLst>
      <p:ext uri="{BB962C8B-B14F-4D97-AF65-F5344CB8AC3E}">
        <p14:creationId xmlns:p14="http://schemas.microsoft.com/office/powerpoint/2010/main" val="16720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 Topics (Out of Many)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Vedanta and </a:t>
            </a:r>
            <a:r>
              <a:rPr lang="en-US" dirty="0" err="1" smtClean="0"/>
              <a:t>Advaita</a:t>
            </a:r>
            <a:r>
              <a:rPr lang="en-US" dirty="0" smtClean="0"/>
              <a:t> Philosophy of Sankara</a:t>
            </a:r>
          </a:p>
          <a:p>
            <a:r>
              <a:rPr lang="en-US" dirty="0" smtClean="0"/>
              <a:t>Western Universalism and Its “Perils”</a:t>
            </a:r>
          </a:p>
          <a:p>
            <a:r>
              <a:rPr lang="en-US" dirty="0" smtClean="0"/>
              <a:t>Cultural Marxism</a:t>
            </a:r>
          </a:p>
          <a:p>
            <a:r>
              <a:rPr lang="en-US" dirty="0" err="1" smtClean="0"/>
              <a:t>Europen</a:t>
            </a:r>
            <a:r>
              <a:rPr lang="en-US" dirty="0" smtClean="0"/>
              <a:t> Imperialism and Sanskrit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VEDANTA PHILOSOPHY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Upanishads</a:t>
            </a:r>
          </a:p>
          <a:p>
            <a:r>
              <a:rPr lang="en-US" dirty="0" smtClean="0"/>
              <a:t>Philosophy of Atman/Brahman</a:t>
            </a:r>
          </a:p>
          <a:p>
            <a:r>
              <a:rPr lang="en-US" dirty="0" err="1" smtClean="0"/>
              <a:t>Badaryana</a:t>
            </a:r>
            <a:r>
              <a:rPr lang="en-US" dirty="0"/>
              <a:t> </a:t>
            </a:r>
            <a:r>
              <a:rPr lang="en-US" dirty="0" smtClean="0"/>
              <a:t>Vyasa’s “</a:t>
            </a:r>
            <a:r>
              <a:rPr lang="en-US" dirty="0" err="1" smtClean="0"/>
              <a:t>Brahmah</a:t>
            </a:r>
            <a:r>
              <a:rPr lang="en-US" dirty="0" smtClean="0"/>
              <a:t> Sutra”</a:t>
            </a:r>
          </a:p>
          <a:p>
            <a:r>
              <a:rPr lang="en-US" dirty="0" err="1" smtClean="0"/>
              <a:t>Prasthana</a:t>
            </a:r>
            <a:r>
              <a:rPr lang="en-US" dirty="0" smtClean="0"/>
              <a:t> </a:t>
            </a:r>
            <a:r>
              <a:rPr lang="en-US" dirty="0" err="1" smtClean="0"/>
              <a:t>Thraya</a:t>
            </a:r>
            <a:r>
              <a:rPr lang="en-US" dirty="0" smtClean="0"/>
              <a:t> – </a:t>
            </a:r>
            <a:r>
              <a:rPr lang="en-US" dirty="0" err="1" smtClean="0"/>
              <a:t>Upanishads,Brahma</a:t>
            </a:r>
            <a:r>
              <a:rPr lang="en-US" dirty="0" smtClean="0"/>
              <a:t> Sutra and Bhagavad Gita</a:t>
            </a:r>
          </a:p>
          <a:p>
            <a:r>
              <a:rPr lang="en-US" dirty="0" smtClean="0"/>
              <a:t>Key masters are </a:t>
            </a:r>
            <a:r>
              <a:rPr lang="en-US" dirty="0" err="1" smtClean="0"/>
              <a:t>Sankara,Madhava</a:t>
            </a:r>
            <a:r>
              <a:rPr lang="en-US" dirty="0" smtClean="0"/>
              <a:t> and </a:t>
            </a:r>
            <a:r>
              <a:rPr lang="en-US" dirty="0" err="1" smtClean="0"/>
              <a:t>Ramanuja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Kevala</a:t>
            </a:r>
            <a:r>
              <a:rPr lang="en-US" dirty="0" smtClean="0"/>
              <a:t> </a:t>
            </a:r>
            <a:r>
              <a:rPr lang="en-US" dirty="0" err="1" smtClean="0"/>
              <a:t>Advaita,Vishita</a:t>
            </a:r>
            <a:r>
              <a:rPr lang="en-US" dirty="0" smtClean="0"/>
              <a:t> </a:t>
            </a:r>
            <a:r>
              <a:rPr lang="en-US" dirty="0" err="1" smtClean="0"/>
              <a:t>Advaita</a:t>
            </a:r>
            <a:r>
              <a:rPr lang="en-US" dirty="0" smtClean="0"/>
              <a:t> and </a:t>
            </a:r>
            <a:r>
              <a:rPr lang="en-US" dirty="0" err="1" smtClean="0"/>
              <a:t>Dvaita</a:t>
            </a:r>
            <a:r>
              <a:rPr lang="en-US" dirty="0" smtClean="0"/>
              <a:t> Vedanta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638800" cy="4373563"/>
          </a:xfrm>
        </p:spPr>
        <p:txBody>
          <a:bodyPr/>
          <a:lstStyle/>
          <a:p>
            <a:r>
              <a:rPr lang="en-US" dirty="0" smtClean="0"/>
              <a:t>Lived between 788 AD – 820 AD</a:t>
            </a:r>
          </a:p>
          <a:p>
            <a:r>
              <a:rPr lang="en-US" dirty="0" smtClean="0"/>
              <a:t>Travelled across India to fight ritualism, heterodox schools and unified India at a spiritual level</a:t>
            </a:r>
          </a:p>
          <a:p>
            <a:r>
              <a:rPr lang="en-US" dirty="0" smtClean="0"/>
              <a:t>Bhajagovindam “story” </a:t>
            </a:r>
          </a:p>
          <a:p>
            <a:r>
              <a:rPr lang="en-US" dirty="0" err="1" smtClean="0"/>
              <a:t>Paragaya</a:t>
            </a:r>
            <a:r>
              <a:rPr lang="en-US" dirty="0" smtClean="0"/>
              <a:t> </a:t>
            </a:r>
            <a:r>
              <a:rPr lang="en-US" dirty="0" err="1" smtClean="0"/>
              <a:t>Pravesha</a:t>
            </a:r>
            <a:r>
              <a:rPr lang="en-US" dirty="0" smtClean="0"/>
              <a:t> of Sankara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Advaita</a:t>
            </a:r>
            <a:r>
              <a:rPr lang="en-US" dirty="0" smtClean="0"/>
              <a:t> Vedanta – Sri Sankara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1600200"/>
            <a:ext cx="2981325" cy="39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Has made more than two hundred presentations in various forums on various technology topics </a:t>
            </a:r>
          </a:p>
          <a:p>
            <a:r>
              <a:rPr lang="en-US" dirty="0" smtClean="0"/>
              <a:t>The Primary Author of SLANG4.net compiler infrastructure system ( </a:t>
            </a:r>
            <a:r>
              <a:rPr lang="en-US" dirty="0" smtClean="0">
                <a:hlinkClick r:id="rId2"/>
              </a:rPr>
              <a:t>http://slangfordotnet.codeplex.com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The co-author of a book titled,". NET Design Patterns” published by  </a:t>
            </a:r>
            <a:r>
              <a:rPr lang="en-US" dirty="0" err="1" smtClean="0"/>
              <a:t>Packt</a:t>
            </a:r>
            <a:r>
              <a:rPr lang="en-US" dirty="0" smtClean="0"/>
              <a:t> Publishing </a:t>
            </a:r>
          </a:p>
          <a:p>
            <a:r>
              <a:rPr lang="en-US" dirty="0" smtClean="0"/>
              <a:t>A “Scholar”  in </a:t>
            </a:r>
            <a:r>
              <a:rPr lang="en-US" dirty="0"/>
              <a:t> </a:t>
            </a:r>
            <a:r>
              <a:rPr lang="en-US" dirty="0" smtClean="0"/>
              <a:t>“Philosophical Tools for Software Engineering” and “Cross Cultural Encounters” in Software Engineering</a:t>
            </a:r>
          </a:p>
          <a:p>
            <a:r>
              <a:rPr lang="en-US" dirty="0" smtClean="0"/>
              <a:t>Maintains an avid interest in Rapid Skill </a:t>
            </a:r>
            <a:r>
              <a:rPr lang="en-US" dirty="0" err="1" smtClean="0"/>
              <a:t>Acquision</a:t>
            </a:r>
            <a:r>
              <a:rPr lang="en-US" dirty="0" smtClean="0"/>
              <a:t> in </a:t>
            </a:r>
            <a:r>
              <a:rPr lang="en-US" dirty="0" err="1" smtClean="0"/>
              <a:t>Programming,Software</a:t>
            </a:r>
            <a:r>
              <a:rPr lang="en-US" dirty="0" smtClean="0"/>
              <a:t> Engineering and Domain Engineering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00200"/>
            <a:ext cx="3733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Sankara’s</a:t>
            </a:r>
            <a:r>
              <a:rPr lang="en-US" dirty="0" smtClean="0"/>
              <a:t> teaching in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Brahma Satyam. </a:t>
            </a:r>
            <a:r>
              <a:rPr lang="en-US" sz="6000" b="1" dirty="0" err="1">
                <a:solidFill>
                  <a:srgbClr val="FF0000"/>
                </a:solidFill>
              </a:rPr>
              <a:t>Jagat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Mithya</a:t>
            </a:r>
            <a:r>
              <a:rPr lang="en-US" sz="6000" b="1" dirty="0">
                <a:solidFill>
                  <a:srgbClr val="FF0000"/>
                </a:solidFill>
              </a:rPr>
              <a:t>. </a:t>
            </a:r>
            <a:r>
              <a:rPr lang="en-US" sz="6000" b="1" dirty="0" err="1">
                <a:solidFill>
                  <a:srgbClr val="FF0000"/>
                </a:solidFill>
              </a:rPr>
              <a:t>Jivo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Brahmaiva</a:t>
            </a:r>
            <a:r>
              <a:rPr lang="en-US" sz="6000" b="1" dirty="0">
                <a:solidFill>
                  <a:srgbClr val="FF0000"/>
                </a:solidFill>
              </a:rPr>
              <a:t> Na </a:t>
            </a:r>
            <a:r>
              <a:rPr lang="en-US" sz="6000" b="1" dirty="0" err="1">
                <a:solidFill>
                  <a:srgbClr val="FF0000"/>
                </a:solidFill>
              </a:rPr>
              <a:t>Parah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Western Universalism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Renaissance Project</a:t>
            </a:r>
          </a:p>
          <a:p>
            <a:r>
              <a:rPr lang="en-US" dirty="0" smtClean="0"/>
              <a:t>A Society based on Logic and Science</a:t>
            </a:r>
          </a:p>
          <a:p>
            <a:r>
              <a:rPr lang="en-US" dirty="0" smtClean="0"/>
              <a:t>Unusual stress on “Materialism”</a:t>
            </a:r>
          </a:p>
          <a:p>
            <a:r>
              <a:rPr lang="en-US" dirty="0" smtClean="0"/>
              <a:t>Rajiv Malhotra’s Reason for reversing the Gaze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Lack of Historic </a:t>
            </a:r>
            <a:r>
              <a:rPr lang="en-US" dirty="0" smtClean="0"/>
              <a:t>Centrism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Integral Unity of Indian thought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Indian comfort with Chaos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Untraslatables</a:t>
            </a:r>
            <a:r>
              <a:rPr lang="en-US" dirty="0" smtClean="0"/>
              <a:t> in Sanskrit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Must </a:t>
            </a:r>
            <a:r>
              <a:rPr lang="en-US" dirty="0" smtClean="0"/>
              <a:t>read for </a:t>
            </a:r>
            <a:r>
              <a:rPr lang="en-US" dirty="0" smtClean="0"/>
              <a:t>all of us!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37" y="1600200"/>
            <a:ext cx="282872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Marxian Ideology and its perils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school of thought called “Dialectical Materialism”</a:t>
            </a:r>
          </a:p>
          <a:p>
            <a:r>
              <a:rPr lang="en-US" dirty="0" err="1" smtClean="0"/>
              <a:t>Hegal,Marx</a:t>
            </a:r>
            <a:r>
              <a:rPr lang="en-US" dirty="0" smtClean="0"/>
              <a:t> and DM</a:t>
            </a:r>
          </a:p>
          <a:p>
            <a:r>
              <a:rPr lang="en-US" dirty="0" smtClean="0"/>
              <a:t>Cultural Marxism (More dangerous)</a:t>
            </a:r>
          </a:p>
          <a:p>
            <a:r>
              <a:rPr lang="en-US" dirty="0" smtClean="0"/>
              <a:t>From  Colonialist masters to Marxian “Intellectual” </a:t>
            </a:r>
          </a:p>
          <a:p>
            <a:r>
              <a:rPr lang="en-US" dirty="0" smtClean="0"/>
              <a:t>Why it “failed” in India?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Marx’s “Judeo-Xian” lineage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02269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71800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Jehovah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Dialectical Materialism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Messiah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People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class </a:t>
                      </a:r>
                      <a:r>
                        <a:rPr lang="en-US" dirty="0" smtClean="0"/>
                        <a:t>(Proletariat)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Communist Party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Coming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Punishment</a:t>
                      </a:r>
                      <a:r>
                        <a:rPr lang="en-US" baseline="0" dirty="0" smtClean="0"/>
                        <a:t> of Capitalists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Communist</a:t>
                      </a:r>
                      <a:r>
                        <a:rPr lang="en-US" baseline="0" dirty="0" smtClean="0"/>
                        <a:t> 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Saints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Polibeaurau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Martyrs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Martyrs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Remarkable Book!</a:t>
            </a:r>
            <a:endParaRPr lang="en-US" dirty="0"/>
          </a:p>
        </p:txBody>
      </p:sp>
      <p:pic>
        <p:nvPicPr>
          <p:cNvPr id="2050" name="Picture 2" descr="Image result for P kesavan nai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9120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Cultural Imperialism and Sanskrit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Gaze on India and Hegelian “Dialectical” Template</a:t>
            </a:r>
          </a:p>
          <a:p>
            <a:r>
              <a:rPr lang="en-US" dirty="0" smtClean="0"/>
              <a:t>Buddhism </a:t>
            </a:r>
            <a:r>
              <a:rPr lang="en-US" dirty="0" smtClean="0"/>
              <a:t>projected as a anti-thesis to Vedic Teachings ( as opposed to </a:t>
            </a:r>
            <a:r>
              <a:rPr lang="en-US" dirty="0" smtClean="0"/>
              <a:t>Dharma </a:t>
            </a:r>
            <a:r>
              <a:rPr lang="en-US" dirty="0" smtClean="0"/>
              <a:t>Tradition)</a:t>
            </a:r>
          </a:p>
          <a:p>
            <a:r>
              <a:rPr lang="en-US" dirty="0" smtClean="0"/>
              <a:t>Associating Sanskrit to Varna System (Thus oppressive)</a:t>
            </a:r>
          </a:p>
          <a:p>
            <a:r>
              <a:rPr lang="en-US" dirty="0" smtClean="0"/>
              <a:t>Western Indologists and how they dabble with Indian Politics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 </a:t>
            </a:r>
            <a:r>
              <a:rPr lang="en-US" dirty="0" err="1" smtClean="0"/>
              <a:t>Dharmic</a:t>
            </a:r>
            <a:r>
              <a:rPr lang="en-US" dirty="0" smtClean="0"/>
              <a:t> Tradition and </a:t>
            </a:r>
            <a:r>
              <a:rPr lang="en-US" dirty="0" err="1" smtClean="0"/>
              <a:t>Sanksriti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34380"/>
            <a:ext cx="4419600" cy="42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Philosophy in My Professional Life (Software 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Reductionism as a Tool for Learning Vast Amount of Subjects</a:t>
            </a:r>
          </a:p>
          <a:p>
            <a:pPr lvl="1"/>
            <a:r>
              <a:rPr lang="en-US" dirty="0" smtClean="0"/>
              <a:t>Regular Expressions, SQL Query, Functional Programming are variants of Closure (Reductionism)</a:t>
            </a:r>
          </a:p>
          <a:p>
            <a:pPr lvl="1"/>
            <a:r>
              <a:rPr lang="en-US" dirty="0" smtClean="0"/>
              <a:t>Design of Primitives while writing Software Engines</a:t>
            </a:r>
          </a:p>
          <a:p>
            <a:pPr lvl="1"/>
            <a:r>
              <a:rPr lang="en-US" dirty="0" smtClean="0"/>
              <a:t>Turing Machine , Lambda Calculus and Predicate Logic as foundations for Paradigms</a:t>
            </a:r>
          </a:p>
          <a:p>
            <a:r>
              <a:rPr lang="en-US" dirty="0" smtClean="0"/>
              <a:t>KISS Principle is a solution for “Problem of Induction”</a:t>
            </a:r>
          </a:p>
          <a:p>
            <a:pPr lvl="1"/>
            <a:r>
              <a:rPr lang="en-US" dirty="0"/>
              <a:t>Party Idiom in Entity Management (Customer, Vendor, Government body, NGOs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a Core, Rest should be Deduction from the Core</a:t>
            </a:r>
          </a:p>
          <a:p>
            <a:pPr lvl="1"/>
            <a:r>
              <a:rPr lang="en-US" dirty="0" smtClean="0"/>
              <a:t>Functional Core of a Functional Programming language</a:t>
            </a:r>
          </a:p>
          <a:p>
            <a:r>
              <a:rPr lang="en-US" dirty="0" smtClean="0"/>
              <a:t>Philosophical Ontology</a:t>
            </a:r>
          </a:p>
          <a:p>
            <a:pPr lvl="1"/>
            <a:r>
              <a:rPr lang="en-US" dirty="0" smtClean="0"/>
              <a:t>Ontology is study of what exists out there. Useful for defining Vocabulary for Systems and Implementation of Domain Specific Languages</a:t>
            </a:r>
          </a:p>
          <a:p>
            <a:pPr lvl="1"/>
            <a:r>
              <a:rPr lang="en-US" dirty="0" smtClean="0"/>
              <a:t>Wrote a Paper titled, “An Ontology and Its Realization on Mobile Devices – a HealthCare Case Study)</a:t>
            </a:r>
          </a:p>
          <a:p>
            <a:pPr lvl="1"/>
            <a:r>
              <a:rPr lang="en-US" dirty="0" smtClean="0"/>
              <a:t>Software Design and Enterprise Ontology </a:t>
            </a:r>
          </a:p>
          <a:p>
            <a:r>
              <a:rPr lang="en-US" dirty="0" smtClean="0"/>
              <a:t>Entity Archetypes as a structuring mechanism ( </a:t>
            </a:r>
            <a:r>
              <a:rPr lang="en-US" dirty="0" err="1" smtClean="0"/>
              <a:t>Arlow</a:t>
            </a:r>
            <a:r>
              <a:rPr lang="en-US" dirty="0" smtClean="0"/>
              <a:t>/</a:t>
            </a:r>
            <a:r>
              <a:rPr lang="en-US" dirty="0" err="1" smtClean="0"/>
              <a:t>Nuestadt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Holism for Designing UX </a:t>
            </a:r>
          </a:p>
          <a:p>
            <a:r>
              <a:rPr lang="en-US" dirty="0" smtClean="0"/>
              <a:t>Limitations of Analytics ( Analytic Reduction vs Systems Thinking)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I am currently designated as a Senior Solutions  “Architect” in a Company.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Architect (n) – Any person who has “fooled” around in the Software Industry for sizeable time (ever shrinking span) who is past his </a:t>
            </a:r>
            <a:r>
              <a:rPr lang="en-US" dirty="0" err="1" smtClean="0"/>
              <a:t>prime,as</a:t>
            </a:r>
            <a:r>
              <a:rPr lang="en-US" dirty="0" smtClean="0"/>
              <a:t> a Programmer Or Engineer, Systematically moved up in the hierarchy to obey “Peter Principle”.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-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Appendix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18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Nyaya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Analysis of Logic and Epistemology</a:t>
            </a:r>
          </a:p>
          <a:p>
            <a:r>
              <a:rPr lang="en-US" dirty="0" smtClean="0"/>
              <a:t>Detailed work on </a:t>
            </a:r>
            <a:r>
              <a:rPr lang="en-US" dirty="0" err="1" smtClean="0"/>
              <a:t>Anumana</a:t>
            </a:r>
            <a:r>
              <a:rPr lang="en-US" dirty="0" smtClean="0"/>
              <a:t> (“Inference”)</a:t>
            </a:r>
          </a:p>
          <a:p>
            <a:r>
              <a:rPr lang="en-US" dirty="0" smtClean="0"/>
              <a:t>Right knowledge for “Liberation” ( from suffering)</a:t>
            </a:r>
          </a:p>
          <a:p>
            <a:r>
              <a:rPr lang="en-US" dirty="0"/>
              <a:t>perception (</a:t>
            </a:r>
            <a:r>
              <a:rPr lang="en-US" dirty="0" err="1"/>
              <a:t>pratyaksha</a:t>
            </a:r>
            <a:r>
              <a:rPr lang="en-US" dirty="0"/>
              <a:t>), inference (</a:t>
            </a:r>
            <a:r>
              <a:rPr lang="en-US" dirty="0" err="1"/>
              <a:t>anumana</a:t>
            </a:r>
            <a:r>
              <a:rPr lang="en-US" dirty="0"/>
              <a:t>), comparison (</a:t>
            </a:r>
            <a:r>
              <a:rPr lang="en-US" dirty="0" err="1"/>
              <a:t>upamana</a:t>
            </a:r>
            <a:r>
              <a:rPr lang="en-US" dirty="0"/>
              <a:t>), and </a:t>
            </a:r>
            <a:r>
              <a:rPr lang="en-US" dirty="0" smtClean="0"/>
              <a:t>sound/testimony </a:t>
            </a:r>
            <a:r>
              <a:rPr lang="en-US" dirty="0"/>
              <a:t>(</a:t>
            </a:r>
            <a:r>
              <a:rPr lang="en-US" dirty="0" err="1"/>
              <a:t>shabda</a:t>
            </a:r>
            <a:r>
              <a:rPr lang="en-US" dirty="0"/>
              <a:t>) are source of valid knowledge</a:t>
            </a:r>
          </a:p>
          <a:p>
            <a:r>
              <a:rPr lang="en-US" dirty="0"/>
              <a:t>Invalid knowledge involves memory, doubt, error, and hypothetical argument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Algined</a:t>
            </a:r>
            <a:r>
              <a:rPr lang="en-US" dirty="0" smtClean="0"/>
              <a:t> with </a:t>
            </a:r>
            <a:r>
              <a:rPr lang="en-US" dirty="0" err="1" smtClean="0"/>
              <a:t>Vaisesika</a:t>
            </a:r>
            <a:r>
              <a:rPr lang="en-US" dirty="0" smtClean="0"/>
              <a:t> (Merged with it)</a:t>
            </a:r>
          </a:p>
          <a:p>
            <a:r>
              <a:rPr lang="en-US" dirty="0" smtClean="0"/>
              <a:t>Cause as an invariable and un-conditional precedence for effect. ( an effect does not pre-exist in it’s cause)</a:t>
            </a:r>
          </a:p>
          <a:p>
            <a:r>
              <a:rPr lang="en-US" dirty="0"/>
              <a:t>Three kinds of causes  </a:t>
            </a:r>
          </a:p>
          <a:p>
            <a:pPr lvl="1"/>
            <a:r>
              <a:rPr lang="en-US" dirty="0" smtClean="0"/>
              <a:t>Material </a:t>
            </a:r>
            <a:r>
              <a:rPr lang="en-US" dirty="0"/>
              <a:t>(Inherent) cause - The substance out of which an effect is produced</a:t>
            </a:r>
          </a:p>
          <a:p>
            <a:pPr lvl="1"/>
            <a:r>
              <a:rPr lang="en-US" dirty="0"/>
              <a:t>Non-Inherent cause - helps in the production of a </a:t>
            </a:r>
            <a:r>
              <a:rPr lang="en-US" dirty="0" smtClean="0"/>
              <a:t>cause, </a:t>
            </a:r>
            <a:endParaRPr lang="en-US" dirty="0"/>
          </a:p>
          <a:p>
            <a:pPr lvl="1"/>
            <a:r>
              <a:rPr lang="en-US" dirty="0"/>
              <a:t>Efficient cause - the power that helps the material cause produce the effect</a:t>
            </a:r>
          </a:p>
          <a:p>
            <a:r>
              <a:rPr lang="en-US" dirty="0" smtClean="0"/>
              <a:t>God is not the material cause of the universe.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Samkhya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A Dualistic Philosophy – Matter (</a:t>
            </a:r>
            <a:r>
              <a:rPr lang="en-US" dirty="0" err="1" smtClean="0"/>
              <a:t>Prakriti</a:t>
            </a:r>
            <a:r>
              <a:rPr lang="en-US" dirty="0" smtClean="0"/>
              <a:t>) and Eternal Spirit (</a:t>
            </a:r>
            <a:r>
              <a:rPr lang="en-US" dirty="0" err="1" smtClean="0"/>
              <a:t>Purusha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Right knowledge comes from separation of </a:t>
            </a:r>
            <a:r>
              <a:rPr lang="en-US" dirty="0" err="1" smtClean="0"/>
              <a:t>Purusha</a:t>
            </a:r>
            <a:r>
              <a:rPr lang="en-US" dirty="0" smtClean="0"/>
              <a:t> and </a:t>
            </a:r>
            <a:r>
              <a:rPr lang="en-US" dirty="0" err="1" smtClean="0"/>
              <a:t>Prakriti</a:t>
            </a:r>
            <a:endParaRPr lang="en-US" dirty="0" smtClean="0"/>
          </a:p>
          <a:p>
            <a:r>
              <a:rPr lang="en-US" dirty="0" smtClean="0"/>
              <a:t>Four higher level functions of </a:t>
            </a:r>
            <a:r>
              <a:rPr lang="en-US" dirty="0" err="1" smtClean="0"/>
              <a:t>Purusha</a:t>
            </a:r>
            <a:r>
              <a:rPr lang="en-US" dirty="0" smtClean="0"/>
              <a:t> are</a:t>
            </a:r>
          </a:p>
          <a:p>
            <a:pPr lvl="2"/>
            <a:r>
              <a:rPr lang="en-US" dirty="0" err="1"/>
              <a:t>Buddhi</a:t>
            </a:r>
            <a:r>
              <a:rPr lang="en-US" dirty="0"/>
              <a:t> (“consciousness”)</a:t>
            </a:r>
          </a:p>
          <a:p>
            <a:pPr lvl="2"/>
            <a:r>
              <a:rPr lang="en-US" dirty="0" err="1"/>
              <a:t>Ahamkara</a:t>
            </a:r>
            <a:r>
              <a:rPr lang="en-US" dirty="0"/>
              <a:t>(“I-consciousness”)</a:t>
            </a:r>
          </a:p>
          <a:p>
            <a:pPr lvl="2"/>
            <a:r>
              <a:rPr lang="en-US" dirty="0" err="1"/>
              <a:t>Manas</a:t>
            </a:r>
            <a:r>
              <a:rPr lang="en-US" dirty="0"/>
              <a:t> (“Mind”)</a:t>
            </a:r>
          </a:p>
          <a:p>
            <a:pPr lvl="2"/>
            <a:r>
              <a:rPr lang="en-US" dirty="0" err="1"/>
              <a:t>Prana</a:t>
            </a:r>
            <a:r>
              <a:rPr lang="en-US" dirty="0"/>
              <a:t> (“Breath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Infinite </a:t>
            </a:r>
            <a:r>
              <a:rPr lang="en-US" dirty="0" err="1" smtClean="0"/>
              <a:t>Purusha</a:t>
            </a:r>
            <a:r>
              <a:rPr lang="en-US" dirty="0" smtClean="0"/>
              <a:t> and </a:t>
            </a:r>
            <a:r>
              <a:rPr lang="en-US" dirty="0" err="1" smtClean="0"/>
              <a:t>Prakriti</a:t>
            </a:r>
            <a:r>
              <a:rPr lang="en-US" dirty="0" smtClean="0"/>
              <a:t> is enough (No God). </a:t>
            </a:r>
            <a:r>
              <a:rPr lang="en-US" dirty="0" err="1" smtClean="0"/>
              <a:t>Prakriti</a:t>
            </a:r>
            <a:r>
              <a:rPr lang="en-US" dirty="0" smtClean="0"/>
              <a:t> springs to action when </a:t>
            </a:r>
            <a:r>
              <a:rPr lang="en-US" dirty="0" err="1" smtClean="0"/>
              <a:t>Purusha</a:t>
            </a:r>
            <a:r>
              <a:rPr lang="en-US" dirty="0" smtClean="0"/>
              <a:t> gets connected to it.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distinguish between universal intelligence (</a:t>
            </a:r>
            <a:r>
              <a:rPr lang="en-US" altLang="en-US" dirty="0" err="1"/>
              <a:t>mahat</a:t>
            </a:r>
            <a:r>
              <a:rPr lang="en-US" altLang="en-US" dirty="0"/>
              <a:t>) and individual intelligence (</a:t>
            </a:r>
            <a:r>
              <a:rPr lang="en-US" altLang="en-US" dirty="0" err="1"/>
              <a:t>buddhi</a:t>
            </a:r>
            <a:r>
              <a:rPr lang="en-US" altLang="en-US" dirty="0"/>
              <a:t>). 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Buddhi</a:t>
            </a:r>
            <a:r>
              <a:rPr lang="en-US" altLang="en-US" dirty="0"/>
              <a:t> is that mode of energy that operates as intelligence and is the basis of all mental processes</a:t>
            </a:r>
            <a:endParaRPr lang="en-US" dirty="0" smtClean="0"/>
          </a:p>
          <a:p>
            <a:r>
              <a:rPr lang="en-US" dirty="0" err="1" smtClean="0"/>
              <a:t>Purusha</a:t>
            </a:r>
            <a:r>
              <a:rPr lang="en-US" dirty="0" smtClean="0"/>
              <a:t> impinges on </a:t>
            </a:r>
            <a:r>
              <a:rPr lang="en-US" dirty="0" err="1" smtClean="0"/>
              <a:t>Prakriti</a:t>
            </a:r>
            <a:r>
              <a:rPr lang="en-US" dirty="0" smtClean="0"/>
              <a:t> to form Consciousness (</a:t>
            </a:r>
            <a:r>
              <a:rPr lang="en-US" dirty="0" err="1" smtClean="0"/>
              <a:t>Budhi</a:t>
            </a:r>
            <a:r>
              <a:rPr lang="en-US" dirty="0" smtClean="0"/>
              <a:t>) and next to evolve is </a:t>
            </a:r>
            <a:r>
              <a:rPr lang="en-US" dirty="0" err="1" smtClean="0"/>
              <a:t>Ahamkara</a:t>
            </a:r>
            <a:r>
              <a:rPr lang="en-US" dirty="0" smtClean="0"/>
              <a:t>, which deludes </a:t>
            </a:r>
            <a:r>
              <a:rPr lang="en-US" dirty="0" err="1" smtClean="0"/>
              <a:t>Purusha</a:t>
            </a:r>
            <a:r>
              <a:rPr lang="en-US" dirty="0" smtClean="0"/>
              <a:t> to think, Ego is the center of its Objective Existence. </a:t>
            </a:r>
          </a:p>
          <a:p>
            <a:r>
              <a:rPr lang="en-US" dirty="0" err="1" smtClean="0"/>
              <a:t>Ahmkara</a:t>
            </a:r>
            <a:r>
              <a:rPr lang="en-US" dirty="0" smtClean="0"/>
              <a:t> can be divided into</a:t>
            </a:r>
          </a:p>
          <a:p>
            <a:pPr lvl="1"/>
            <a:r>
              <a:rPr lang="en-US" dirty="0" smtClean="0"/>
              <a:t>Five Gross Elements (Water, Air, Space, Earth , Fire) - </a:t>
            </a:r>
            <a:r>
              <a:rPr lang="en-US" dirty="0" err="1" smtClean="0"/>
              <a:t>Tanmatra</a:t>
            </a:r>
            <a:endParaRPr lang="en-US" dirty="0" smtClean="0"/>
          </a:p>
          <a:p>
            <a:pPr lvl="1"/>
            <a:r>
              <a:rPr lang="en-US" dirty="0" smtClean="0"/>
              <a:t>Five Fine Elements (Touch, Sound , Sight, Taste, Smell) -  </a:t>
            </a:r>
            <a:r>
              <a:rPr lang="en-US" dirty="0" err="1" smtClean="0"/>
              <a:t>Mahabuthas</a:t>
            </a:r>
            <a:endParaRPr lang="en-US" dirty="0" smtClean="0"/>
          </a:p>
          <a:p>
            <a:pPr lvl="1"/>
            <a:r>
              <a:rPr lang="en-US" dirty="0" smtClean="0"/>
              <a:t>Five Organs of Perception ( </a:t>
            </a:r>
            <a:r>
              <a:rPr lang="en-US" dirty="0" err="1" smtClean="0"/>
              <a:t>Skin,Ear,Eyes</a:t>
            </a:r>
            <a:r>
              <a:rPr lang="en-US" dirty="0" smtClean="0"/>
              <a:t>, Tongue, Nose) - </a:t>
            </a:r>
            <a:r>
              <a:rPr lang="en-US" dirty="0" err="1" smtClean="0"/>
              <a:t>Janendriya</a:t>
            </a:r>
            <a:endParaRPr lang="en-US" dirty="0" smtClean="0"/>
          </a:p>
          <a:p>
            <a:pPr lvl="1"/>
            <a:r>
              <a:rPr lang="en-US" dirty="0" smtClean="0"/>
              <a:t>Five Organs of Activity (</a:t>
            </a:r>
            <a:r>
              <a:rPr lang="en-US" dirty="0"/>
              <a:t>S</a:t>
            </a:r>
            <a:r>
              <a:rPr lang="en-US" dirty="0" smtClean="0"/>
              <a:t>peak</a:t>
            </a:r>
            <a:r>
              <a:rPr lang="en-US" dirty="0"/>
              <a:t>, </a:t>
            </a:r>
            <a:r>
              <a:rPr lang="en-US" dirty="0" smtClean="0"/>
              <a:t>Grasp</a:t>
            </a:r>
            <a:r>
              <a:rPr lang="en-US" dirty="0"/>
              <a:t>, </a:t>
            </a:r>
            <a:r>
              <a:rPr lang="en-US" dirty="0" smtClean="0"/>
              <a:t>Move</a:t>
            </a:r>
            <a:r>
              <a:rPr lang="en-US" dirty="0"/>
              <a:t>, </a:t>
            </a:r>
            <a:r>
              <a:rPr lang="en-US" dirty="0" err="1" smtClean="0"/>
              <a:t>Procreate,Evacuate</a:t>
            </a:r>
            <a:r>
              <a:rPr lang="en-US" dirty="0" smtClean="0"/>
              <a:t>) - </a:t>
            </a:r>
            <a:r>
              <a:rPr lang="en-US" dirty="0" err="1" smtClean="0"/>
              <a:t>Karmendriyas</a:t>
            </a:r>
            <a:endParaRPr lang="en-US" dirty="0" smtClean="0"/>
          </a:p>
          <a:p>
            <a:pPr lvl="1"/>
            <a:r>
              <a:rPr lang="en-US" dirty="0" smtClean="0"/>
              <a:t>Mind ( Controller of Senses)</a:t>
            </a:r>
          </a:p>
          <a:p>
            <a:r>
              <a:rPr lang="en-US" dirty="0" smtClean="0"/>
              <a:t>Three Primal Qualities of Matter (</a:t>
            </a:r>
            <a:r>
              <a:rPr lang="en-US" dirty="0" err="1" smtClean="0"/>
              <a:t>Gunas</a:t>
            </a:r>
            <a:r>
              <a:rPr lang="en-US" dirty="0" smtClean="0"/>
              <a:t>) make up </a:t>
            </a:r>
            <a:r>
              <a:rPr lang="en-US" dirty="0" err="1" smtClean="0"/>
              <a:t>prakirti</a:t>
            </a:r>
            <a:endParaRPr lang="en-US" dirty="0"/>
          </a:p>
          <a:p>
            <a:pPr lvl="1"/>
            <a:r>
              <a:rPr lang="en-US" dirty="0" err="1" smtClean="0"/>
              <a:t>Tamas</a:t>
            </a:r>
            <a:r>
              <a:rPr lang="en-US" dirty="0" smtClean="0"/>
              <a:t> (Obscurity, </a:t>
            </a:r>
            <a:r>
              <a:rPr lang="en-US" dirty="0" err="1" smtClean="0"/>
              <a:t>Ignorance,Inertia</a:t>
            </a:r>
            <a:r>
              <a:rPr lang="en-US" dirty="0" smtClean="0"/>
              <a:t>) – Darkness (</a:t>
            </a:r>
            <a:r>
              <a:rPr lang="en-US" dirty="0" err="1" smtClean="0"/>
              <a:t>InAction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Rajas </a:t>
            </a:r>
            <a:r>
              <a:rPr lang="en-US" dirty="0"/>
              <a:t> </a:t>
            </a:r>
            <a:r>
              <a:rPr lang="en-US" dirty="0" smtClean="0"/>
              <a:t> ( Activity, Passion, </a:t>
            </a:r>
            <a:r>
              <a:rPr lang="en-US" dirty="0" err="1" smtClean="0"/>
              <a:t>Intensivity</a:t>
            </a:r>
            <a:r>
              <a:rPr lang="en-US" dirty="0" smtClean="0"/>
              <a:t>)  -  passion (Action – but, fails often)</a:t>
            </a:r>
          </a:p>
          <a:p>
            <a:pPr lvl="1"/>
            <a:r>
              <a:rPr lang="en-US" dirty="0" err="1" smtClean="0"/>
              <a:t>Satvik</a:t>
            </a:r>
            <a:r>
              <a:rPr lang="en-US" dirty="0" smtClean="0"/>
              <a:t> ( , Purity, Dispassion, Light ) – Goodness (Equanimity)</a:t>
            </a:r>
          </a:p>
        </p:txBody>
      </p:sp>
    </p:spTree>
    <p:extLst>
      <p:ext uri="{BB962C8B-B14F-4D97-AF65-F5344CB8AC3E}">
        <p14:creationId xmlns:p14="http://schemas.microsoft.com/office/powerpoint/2010/main" val="25360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Carvaka</a:t>
            </a:r>
            <a:r>
              <a:rPr lang="en-US" dirty="0" smtClean="0"/>
              <a:t> System (Materialist)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Lokayata</a:t>
            </a:r>
            <a:r>
              <a:rPr lang="en-US" dirty="0" smtClean="0"/>
              <a:t> (Earthly Philosophy)</a:t>
            </a:r>
          </a:p>
          <a:p>
            <a:r>
              <a:rPr lang="en-US" dirty="0" smtClean="0"/>
              <a:t>Rejects Vedas, Karma, Moksha , Immortality of Self</a:t>
            </a:r>
          </a:p>
          <a:p>
            <a:r>
              <a:rPr lang="en-US" dirty="0" smtClean="0"/>
              <a:t>Direct Perception as Source of Knowledge ( </a:t>
            </a:r>
            <a:r>
              <a:rPr lang="en-US" dirty="0" err="1" smtClean="0"/>
              <a:t>Anubhava</a:t>
            </a:r>
            <a:r>
              <a:rPr lang="en-US" dirty="0" smtClean="0"/>
              <a:t> or Experience). Rejects </a:t>
            </a:r>
            <a:r>
              <a:rPr lang="en-US" dirty="0" err="1" smtClean="0"/>
              <a:t>Anumana</a:t>
            </a:r>
            <a:r>
              <a:rPr lang="en-US" dirty="0" smtClean="0"/>
              <a:t>, </a:t>
            </a:r>
            <a:r>
              <a:rPr lang="en-US" dirty="0" err="1" smtClean="0"/>
              <a:t>Upamana</a:t>
            </a:r>
            <a:r>
              <a:rPr lang="en-US" dirty="0" smtClean="0"/>
              <a:t> and </a:t>
            </a:r>
            <a:r>
              <a:rPr lang="en-US" dirty="0" err="1" smtClean="0"/>
              <a:t>Shabd</a:t>
            </a:r>
            <a:r>
              <a:rPr lang="en-US" dirty="0" smtClean="0"/>
              <a:t> as source of knowledge </a:t>
            </a:r>
          </a:p>
          <a:p>
            <a:r>
              <a:rPr lang="en-US" dirty="0" smtClean="0"/>
              <a:t>Everything in this world is some kind of Accident ( </a:t>
            </a:r>
            <a:r>
              <a:rPr lang="en-US" dirty="0" err="1" smtClean="0"/>
              <a:t>Akasmika</a:t>
            </a:r>
            <a:r>
              <a:rPr lang="en-US" dirty="0" smtClean="0"/>
              <a:t> Vada or </a:t>
            </a:r>
            <a:r>
              <a:rPr lang="en-US" dirty="0" err="1" smtClean="0"/>
              <a:t>Accidentalism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Materialist School of Thought</a:t>
            </a:r>
          </a:p>
          <a:p>
            <a:r>
              <a:rPr lang="en-US" dirty="0" smtClean="0"/>
              <a:t>Make merry in this world. Tomorrow, Does it Exist?</a:t>
            </a:r>
          </a:p>
          <a:p>
            <a:r>
              <a:rPr lang="en-US" dirty="0" smtClean="0"/>
              <a:t>Some Believe, </a:t>
            </a:r>
            <a:r>
              <a:rPr lang="en-US" dirty="0" err="1" smtClean="0"/>
              <a:t>Kautilya’s</a:t>
            </a:r>
            <a:r>
              <a:rPr lang="en-US" dirty="0" smtClean="0"/>
              <a:t> </a:t>
            </a:r>
            <a:r>
              <a:rPr lang="en-US" dirty="0" err="1" smtClean="0"/>
              <a:t>Arthasastra</a:t>
            </a:r>
            <a:r>
              <a:rPr lang="en-US" dirty="0" smtClean="0"/>
              <a:t> could be written in a </a:t>
            </a:r>
            <a:r>
              <a:rPr lang="en-US" dirty="0" err="1" smtClean="0"/>
              <a:t>Carvaka</a:t>
            </a:r>
            <a:r>
              <a:rPr lang="en-US" dirty="0" smtClean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11347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 the Gist of the world and also see the Big Picture)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REDUCTIONISM and HOLISM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4943"/>
            <a:ext cx="3200400" cy="21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Reductionism in Life &amp; Music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9" y="2133600"/>
            <a:ext cx="3758821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066925"/>
            <a:ext cx="4038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has Regular Expression,SQL Query and Functional Composition has in common?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instances of Reductionism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Dance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Photo Plotters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LISP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Digital Gates and Computer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 Languages ( </a:t>
            </a:r>
            <a:r>
              <a:rPr lang="en-US" dirty="0" err="1" smtClean="0"/>
              <a:t>SEQuence,Branching,Iteration,Recursion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 based UX ( A set of primitive Gestures)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Goes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Reductionism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Sum of Parts is Equivalent to the whole</a:t>
            </a:r>
          </a:p>
          <a:p>
            <a:r>
              <a:rPr lang="en-US" dirty="0" smtClean="0"/>
              <a:t>Cannot Model Emergent Behavior due to the Inter-dependence of parts</a:t>
            </a:r>
          </a:p>
          <a:p>
            <a:r>
              <a:rPr lang="en-US" dirty="0" smtClean="0"/>
              <a:t>Limits of Machine Learning – A case study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try to make it Simple!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5263"/>
            <a:ext cx="422433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76400"/>
            <a:ext cx="381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Vikhatana</a:t>
            </a:r>
            <a:r>
              <a:rPr lang="en-US" dirty="0" smtClean="0"/>
              <a:t> </a:t>
            </a:r>
            <a:r>
              <a:rPr lang="en-US" dirty="0" err="1" smtClean="0"/>
              <a:t>Vaadhikalum</a:t>
            </a:r>
            <a:r>
              <a:rPr lang="en-US" dirty="0" smtClean="0"/>
              <a:t> </a:t>
            </a:r>
            <a:r>
              <a:rPr lang="en-US" dirty="0" err="1" smtClean="0"/>
              <a:t>Prathikriya</a:t>
            </a:r>
            <a:r>
              <a:rPr lang="en-US" dirty="0" smtClean="0"/>
              <a:t> </a:t>
            </a:r>
            <a:r>
              <a:rPr lang="en-US" dirty="0" err="1"/>
              <a:t>vaadhigalum</a:t>
            </a:r>
            <a:r>
              <a:rPr lang="en-US" dirty="0"/>
              <a:t> </a:t>
            </a:r>
            <a:r>
              <a:rPr lang="en-US" dirty="0" err="1"/>
              <a:t>bhoorshvasigalum</a:t>
            </a:r>
            <a:r>
              <a:rPr lang="en-US" dirty="0"/>
              <a:t> </a:t>
            </a:r>
            <a:r>
              <a:rPr lang="en-US" dirty="0" err="1"/>
              <a:t>pradhama</a:t>
            </a:r>
            <a:r>
              <a:rPr lang="en-US" dirty="0"/>
              <a:t> </a:t>
            </a:r>
            <a:r>
              <a:rPr lang="en-US" dirty="0" err="1"/>
              <a:t>drishtya</a:t>
            </a:r>
            <a:r>
              <a:rPr lang="en-US" dirty="0"/>
              <a:t> </a:t>
            </a:r>
            <a:r>
              <a:rPr lang="en-US" dirty="0" err="1"/>
              <a:t>agalchayyil</a:t>
            </a:r>
            <a:r>
              <a:rPr lang="en-US" dirty="0"/>
              <a:t> </a:t>
            </a:r>
            <a:r>
              <a:rPr lang="en-US" dirty="0" err="1"/>
              <a:t>aayirunenkilum</a:t>
            </a:r>
            <a:r>
              <a:rPr lang="en-US" dirty="0"/>
              <a:t> </a:t>
            </a:r>
            <a:r>
              <a:rPr lang="en-US" dirty="0" err="1"/>
              <a:t>avar</a:t>
            </a:r>
            <a:r>
              <a:rPr lang="en-US" dirty="0"/>
              <a:t> </a:t>
            </a:r>
            <a:r>
              <a:rPr lang="en-US" dirty="0" err="1"/>
              <a:t>thammillulla</a:t>
            </a:r>
            <a:r>
              <a:rPr lang="en-US" dirty="0"/>
              <a:t> </a:t>
            </a:r>
            <a:r>
              <a:rPr lang="en-US" dirty="0" err="1"/>
              <a:t>andhardhara</a:t>
            </a:r>
            <a:r>
              <a:rPr lang="en-US" dirty="0"/>
              <a:t> </a:t>
            </a:r>
            <a:r>
              <a:rPr lang="en-US" dirty="0" err="1" smtClean="0"/>
              <a:t>sajeeva</a:t>
            </a:r>
            <a:r>
              <a:rPr lang="en-US" dirty="0" smtClean="0"/>
              <a:t> </a:t>
            </a:r>
            <a:r>
              <a:rPr lang="en-US" dirty="0" err="1" smtClean="0"/>
              <a:t>aayirunn</a:t>
            </a:r>
            <a:r>
              <a:rPr lang="en-US" dirty="0" smtClean="0"/>
              <a:t>  </a:t>
            </a:r>
            <a:r>
              <a:rPr lang="en-US" dirty="0" err="1" smtClean="0"/>
              <a:t>ennu</a:t>
            </a:r>
            <a:r>
              <a:rPr lang="en-US" dirty="0" smtClean="0"/>
              <a:t> </a:t>
            </a:r>
            <a:r>
              <a:rPr lang="en-US" dirty="0" err="1"/>
              <a:t>venam</a:t>
            </a:r>
            <a:r>
              <a:rPr lang="en-US" dirty="0"/>
              <a:t> </a:t>
            </a:r>
            <a:r>
              <a:rPr lang="en-US" dirty="0" err="1"/>
              <a:t>karudhan</a:t>
            </a:r>
            <a:r>
              <a:rPr lang="en-US" dirty="0"/>
              <a:t>. </a:t>
            </a:r>
            <a:r>
              <a:rPr lang="en-US" dirty="0" err="1" smtClean="0"/>
              <a:t>Bhoorsvasikalum</a:t>
            </a:r>
            <a:r>
              <a:rPr lang="en-US" dirty="0" smtClean="0"/>
              <a:t> </a:t>
            </a:r>
            <a:r>
              <a:rPr lang="en-US" dirty="0" err="1" smtClean="0"/>
              <a:t>thakkam</a:t>
            </a:r>
            <a:r>
              <a:rPr lang="en-US" dirty="0" smtClean="0"/>
              <a:t> </a:t>
            </a:r>
            <a:r>
              <a:rPr lang="en-US" dirty="0" err="1" smtClean="0"/>
              <a:t>parthirikukka</a:t>
            </a:r>
            <a:r>
              <a:rPr lang="en-US" dirty="0" smtClean="0"/>
              <a:t> </a:t>
            </a:r>
            <a:r>
              <a:rPr lang="en-US" dirty="0" err="1" smtClean="0"/>
              <a:t>aayirunnu</a:t>
            </a:r>
            <a:r>
              <a:rPr lang="en-US" dirty="0" smtClean="0"/>
              <a:t>. </a:t>
            </a:r>
            <a:r>
              <a:rPr lang="en-US" dirty="0" err="1" smtClean="0"/>
              <a:t>adhannu</a:t>
            </a:r>
            <a:r>
              <a:rPr lang="en-US" dirty="0" smtClean="0"/>
              <a:t> </a:t>
            </a:r>
            <a:r>
              <a:rPr lang="en-US" dirty="0" err="1"/>
              <a:t>nammal</a:t>
            </a:r>
            <a:r>
              <a:rPr lang="en-US" dirty="0"/>
              <a:t> </a:t>
            </a:r>
            <a:r>
              <a:rPr lang="en-US" dirty="0" err="1"/>
              <a:t>thottathu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141823"/>
                </a:solidFill>
                <a:latin typeface="helvetica"/>
              </a:rPr>
              <a:t>"</a:t>
            </a:r>
            <a:r>
              <a:rPr lang="en-US" dirty="0" smtClean="0">
                <a:solidFill>
                  <a:srgbClr val="141823"/>
                </a:solidFill>
                <a:latin typeface="helvetica"/>
              </a:rPr>
              <a:t>MANASILLAYILLA“</a:t>
            </a:r>
          </a:p>
          <a:p>
            <a:endParaRPr lang="en-US" dirty="0">
              <a:solidFill>
                <a:srgbClr val="141823"/>
              </a:solidFill>
              <a:latin typeface="helvetica"/>
            </a:endParaRPr>
          </a:p>
          <a:p>
            <a:endParaRPr lang="en-US" dirty="0" smtClean="0">
              <a:solidFill>
                <a:srgbClr val="141823"/>
              </a:solidFill>
              <a:latin typeface="helvetica"/>
            </a:endParaRPr>
          </a:p>
          <a:p>
            <a:r>
              <a:rPr lang="en-US" dirty="0" err="1"/>
              <a:t>Athayyathu</a:t>
            </a:r>
            <a:r>
              <a:rPr lang="en-US" dirty="0"/>
              <a:t> </a:t>
            </a:r>
            <a:r>
              <a:rPr lang="en-US" dirty="0" err="1"/>
              <a:t>vargadhipathyavum</a:t>
            </a:r>
            <a:r>
              <a:rPr lang="en-US" dirty="0"/>
              <a:t> colonialist </a:t>
            </a:r>
            <a:r>
              <a:rPr lang="en-US" dirty="0" err="1"/>
              <a:t>chinthasaranigalum</a:t>
            </a:r>
            <a:r>
              <a:rPr lang="en-US" dirty="0"/>
              <a:t> </a:t>
            </a:r>
            <a:r>
              <a:rPr lang="en-US" dirty="0" err="1"/>
              <a:t>radicalayya</a:t>
            </a:r>
            <a:r>
              <a:rPr lang="en-US" dirty="0"/>
              <a:t> </a:t>
            </a:r>
            <a:r>
              <a:rPr lang="en-US" dirty="0" err="1"/>
              <a:t>matamalla</a:t>
            </a:r>
            <a:r>
              <a:rPr lang="en-US" dirty="0"/>
              <a:t>, </a:t>
            </a:r>
            <a:r>
              <a:rPr lang="en-US" dirty="0" err="1"/>
              <a:t>ippol</a:t>
            </a:r>
            <a:r>
              <a:rPr lang="en-US" dirty="0"/>
              <a:t> </a:t>
            </a:r>
            <a:r>
              <a:rPr lang="en-US" dirty="0" err="1"/>
              <a:t>manasillayyo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is more than sum of parts</a:t>
            </a:r>
          </a:p>
          <a:p>
            <a:r>
              <a:rPr lang="en-US" dirty="0" smtClean="0"/>
              <a:t>Models Emergent Behavior</a:t>
            </a:r>
          </a:p>
          <a:p>
            <a:r>
              <a:rPr lang="en-US" dirty="0" smtClean="0"/>
              <a:t>Successful in Evolutionary Biology, Social Sciences and Systems Modelling</a:t>
            </a:r>
          </a:p>
          <a:p>
            <a:r>
              <a:rPr lang="en-US" dirty="0" smtClean="0"/>
              <a:t>Software Requirement Analysis</a:t>
            </a:r>
          </a:p>
          <a:p>
            <a:r>
              <a:rPr lang="en-US" dirty="0" smtClean="0"/>
              <a:t>Design of UX</a:t>
            </a:r>
          </a:p>
          <a:p>
            <a:pPr lvl="2"/>
            <a:r>
              <a:rPr lang="en-US" dirty="0" smtClean="0"/>
              <a:t>Mental Model of the Users </a:t>
            </a:r>
          </a:p>
          <a:p>
            <a:pPr lvl="2"/>
            <a:r>
              <a:rPr lang="en-US" dirty="0" smtClean="0"/>
              <a:t>Considering the User Value System (Culture)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Uses of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source to broaden our Intellectual horizon</a:t>
            </a:r>
          </a:p>
          <a:p>
            <a:r>
              <a:rPr lang="en-US" dirty="0" smtClean="0"/>
              <a:t>Every man has a Philosophy. Studying it, makes us to align our beliefs with some kind of standard. Helps communicate ideas better</a:t>
            </a:r>
          </a:p>
          <a:p>
            <a:r>
              <a:rPr lang="en-US" dirty="0"/>
              <a:t>A Grammar for Thought (If we are looking for 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great Emotional Shock Absorber</a:t>
            </a:r>
          </a:p>
          <a:p>
            <a:r>
              <a:rPr lang="en-US" dirty="0" smtClean="0"/>
              <a:t>Character Transformation through deliberate study of Philosophy</a:t>
            </a:r>
          </a:p>
          <a:p>
            <a:r>
              <a:rPr lang="en-US" dirty="0" smtClean="0"/>
              <a:t>Ability to articulate complicated and deep topics succinctly</a:t>
            </a:r>
          </a:p>
          <a:p>
            <a:r>
              <a:rPr lang="en-US" dirty="0" smtClean="0"/>
              <a:t>Study of Philosophy will make you a universal citizen.</a:t>
            </a:r>
          </a:p>
          <a:p>
            <a:r>
              <a:rPr lang="en-US" dirty="0" smtClean="0"/>
              <a:t>Ability to Study vast amount of topics</a:t>
            </a:r>
          </a:p>
          <a:p>
            <a:r>
              <a:rPr lang="en-US" dirty="0"/>
              <a:t>“Unusual effectiveness” of Philosophy in Professional Life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Indian </a:t>
            </a:r>
            <a:r>
              <a:rPr lang="en-US" dirty="0"/>
              <a:t>Philosophy and Western Philosophy - An Introduction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Key ideas of Western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Epochs</a:t>
            </a:r>
          </a:p>
          <a:p>
            <a:pPr lvl="1"/>
            <a:r>
              <a:rPr lang="en-US" dirty="0" smtClean="0"/>
              <a:t>Greek, Medieval, Renaissance (Modern), Post-Modern</a:t>
            </a:r>
          </a:p>
          <a:p>
            <a:r>
              <a:rPr lang="en-US" dirty="0" smtClean="0"/>
              <a:t>Branches </a:t>
            </a:r>
          </a:p>
          <a:p>
            <a:pPr lvl="1"/>
            <a:r>
              <a:rPr lang="en-US" dirty="0" smtClean="0"/>
              <a:t>Metaphysics, Epistemology, Ethics, Aesthetics, Politics, Logic</a:t>
            </a:r>
          </a:p>
          <a:p>
            <a:r>
              <a:rPr lang="en-US" dirty="0" smtClean="0"/>
              <a:t>Fundamental Questions</a:t>
            </a:r>
          </a:p>
          <a:p>
            <a:pPr lvl="1"/>
            <a:r>
              <a:rPr lang="en-US" dirty="0" smtClean="0"/>
              <a:t>Who am I?, What Can I Know?, What Should I do?</a:t>
            </a:r>
          </a:p>
          <a:p>
            <a:r>
              <a:rPr lang="en-US" dirty="0" smtClean="0"/>
              <a:t>Primary Methodology </a:t>
            </a:r>
          </a:p>
          <a:p>
            <a:pPr lvl="1"/>
            <a:r>
              <a:rPr lang="en-US" dirty="0" smtClean="0"/>
              <a:t>Analytical, Reductionist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Humanistic Traditions</a:t>
            </a:r>
          </a:p>
          <a:p>
            <a:pPr lvl="1"/>
            <a:r>
              <a:rPr lang="en-US" dirty="0" err="1" smtClean="0"/>
              <a:t>Existenalism</a:t>
            </a:r>
            <a:r>
              <a:rPr lang="en-US" dirty="0" smtClean="0"/>
              <a:t>, </a:t>
            </a:r>
            <a:r>
              <a:rPr lang="en-US" dirty="0" smtClean="0"/>
              <a:t>Phenomenology </a:t>
            </a:r>
            <a:r>
              <a:rPr lang="en-US" dirty="0"/>
              <a:t>,</a:t>
            </a:r>
            <a:r>
              <a:rPr lang="en-US" dirty="0" smtClean="0"/>
              <a:t>Nihilism , Dialectical Materialism (Marxian)</a:t>
            </a:r>
          </a:p>
          <a:p>
            <a:r>
              <a:rPr lang="en-US" dirty="0" smtClean="0"/>
              <a:t>Method of Philosophical Arguments</a:t>
            </a:r>
            <a:endParaRPr lang="en-US" dirty="0"/>
          </a:p>
          <a:p>
            <a:pPr lvl="1"/>
            <a:r>
              <a:rPr lang="en-US" dirty="0" smtClean="0"/>
              <a:t>Aristotelian </a:t>
            </a:r>
            <a:r>
              <a:rPr lang="en-US" dirty="0" smtClean="0"/>
              <a:t>Logic and Symbolic Logic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Key ideas of Indian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Vedas and Upanishads</a:t>
            </a:r>
          </a:p>
          <a:p>
            <a:pPr lvl="1"/>
            <a:r>
              <a:rPr lang="en-US" dirty="0" smtClean="0"/>
              <a:t>Rig, </a:t>
            </a:r>
            <a:r>
              <a:rPr lang="en-US" dirty="0" err="1" smtClean="0"/>
              <a:t>Yajur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Atharva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Various Upanishads </a:t>
            </a:r>
          </a:p>
          <a:p>
            <a:r>
              <a:rPr lang="en-US" dirty="0" smtClean="0"/>
              <a:t>Main Schools</a:t>
            </a:r>
          </a:p>
          <a:p>
            <a:pPr lvl="1"/>
            <a:r>
              <a:rPr lang="en-US" dirty="0" smtClean="0"/>
              <a:t>Heterodox (Veda not as a Testimony ) , Orthodox (Veda as Testimony)</a:t>
            </a:r>
          </a:p>
          <a:p>
            <a:r>
              <a:rPr lang="en-US" dirty="0" smtClean="0"/>
              <a:t>Three </a:t>
            </a:r>
            <a:r>
              <a:rPr lang="en-US" dirty="0" err="1" smtClean="0"/>
              <a:t>Hetrodox</a:t>
            </a:r>
            <a:r>
              <a:rPr lang="en-US" dirty="0" smtClean="0"/>
              <a:t> Schools</a:t>
            </a:r>
          </a:p>
          <a:p>
            <a:pPr lvl="1"/>
            <a:r>
              <a:rPr lang="en-US" dirty="0" err="1" smtClean="0"/>
              <a:t>Carvaka</a:t>
            </a:r>
            <a:r>
              <a:rPr lang="en-US" dirty="0" smtClean="0"/>
              <a:t> ,  </a:t>
            </a:r>
            <a:r>
              <a:rPr lang="en-US" dirty="0" err="1" smtClean="0"/>
              <a:t>Jaina</a:t>
            </a:r>
            <a:r>
              <a:rPr lang="en-US" dirty="0" smtClean="0"/>
              <a:t> , </a:t>
            </a:r>
            <a:r>
              <a:rPr lang="en-US" dirty="0" err="1" smtClean="0"/>
              <a:t>Budhist</a:t>
            </a:r>
            <a:r>
              <a:rPr lang="en-US" dirty="0" smtClean="0"/>
              <a:t> Traditions</a:t>
            </a:r>
          </a:p>
          <a:p>
            <a:r>
              <a:rPr lang="en-US" dirty="0" smtClean="0"/>
              <a:t>Six Orthodox Schools (</a:t>
            </a:r>
            <a:r>
              <a:rPr lang="en-US" dirty="0" err="1" smtClean="0"/>
              <a:t>Darshana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{Nyaya, </a:t>
            </a:r>
            <a:r>
              <a:rPr lang="en-US" dirty="0" err="1" smtClean="0"/>
              <a:t>Vaisesika</a:t>
            </a:r>
            <a:r>
              <a:rPr lang="en-US" dirty="0" smtClean="0"/>
              <a:t>} , {Samkhya, Yoga}, {</a:t>
            </a:r>
            <a:r>
              <a:rPr lang="en-US" dirty="0" err="1" smtClean="0"/>
              <a:t>Mimamsa</a:t>
            </a:r>
            <a:r>
              <a:rPr lang="en-US" dirty="0" smtClean="0"/>
              <a:t>, Vedanta} </a:t>
            </a:r>
          </a:p>
          <a:p>
            <a:r>
              <a:rPr lang="en-US" dirty="0" smtClean="0"/>
              <a:t>Philosophical Methods</a:t>
            </a:r>
          </a:p>
          <a:p>
            <a:pPr lvl="1"/>
            <a:r>
              <a:rPr lang="en-US" dirty="0" smtClean="0"/>
              <a:t>Holism and </a:t>
            </a:r>
            <a:r>
              <a:rPr lang="en-US" dirty="0" err="1" smtClean="0"/>
              <a:t>Intuitionistic,Experiential</a:t>
            </a:r>
            <a:r>
              <a:rPr lang="en-US" dirty="0" smtClean="0"/>
              <a:t> in nature</a:t>
            </a:r>
          </a:p>
          <a:p>
            <a:r>
              <a:rPr lang="en-US" dirty="0" smtClean="0"/>
              <a:t>Method of Philosophical Arguments ( a form of Dialectic)</a:t>
            </a:r>
          </a:p>
          <a:p>
            <a:pPr lvl="1"/>
            <a:r>
              <a:rPr lang="en-US" dirty="0" err="1" smtClean="0"/>
              <a:t>Purva</a:t>
            </a:r>
            <a:r>
              <a:rPr lang="en-US" dirty="0" smtClean="0"/>
              <a:t> </a:t>
            </a:r>
            <a:r>
              <a:rPr lang="en-US" dirty="0" err="1" smtClean="0"/>
              <a:t>Paksha</a:t>
            </a:r>
            <a:r>
              <a:rPr lang="en-US" dirty="0" smtClean="0"/>
              <a:t> (</a:t>
            </a:r>
            <a:r>
              <a:rPr lang="en-US" dirty="0" err="1" smtClean="0"/>
              <a:t>apriori</a:t>
            </a:r>
            <a:r>
              <a:rPr lang="en-US" dirty="0" smtClean="0"/>
              <a:t> ) , </a:t>
            </a:r>
            <a:r>
              <a:rPr lang="en-US" dirty="0" err="1" smtClean="0"/>
              <a:t>Khantana</a:t>
            </a:r>
            <a:r>
              <a:rPr lang="en-US" dirty="0" smtClean="0"/>
              <a:t> (Refutations), Uttara </a:t>
            </a:r>
            <a:r>
              <a:rPr lang="en-US" dirty="0" err="1" smtClean="0"/>
              <a:t>Paksha</a:t>
            </a:r>
            <a:r>
              <a:rPr lang="en-US" dirty="0" smtClean="0"/>
              <a:t> (Conclusion)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Philosophy vs Indian Philosophy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00948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1242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Western Philosophy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 Philosophy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Reasoning (Content 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Subjective Reasoning (Context based)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Idealistic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Dialectics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1902</Words>
  <Application>Microsoft Office PowerPoint</Application>
  <PresentationFormat>On-screen Show (4:3)</PresentationFormat>
  <Paragraphs>326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helvetica</vt:lpstr>
      <vt:lpstr>Verdana</vt:lpstr>
      <vt:lpstr>Office Theme</vt:lpstr>
      <vt:lpstr>1_Office Theme</vt:lpstr>
      <vt:lpstr>2_Office Theme</vt:lpstr>
      <vt:lpstr>Bharatiya Darshan &amp; Western Philosophy – An Applied Approach</vt:lpstr>
      <vt:lpstr>About the Speaker</vt:lpstr>
      <vt:lpstr>What I do?</vt:lpstr>
      <vt:lpstr>I will try to make it Simple!</vt:lpstr>
      <vt:lpstr>Some Uses of Philosophy</vt:lpstr>
      <vt:lpstr>PowerPoint Presentation</vt:lpstr>
      <vt:lpstr>Some Key ideas of Western Philosophy</vt:lpstr>
      <vt:lpstr>Some Key ideas of Indian Philosophy</vt:lpstr>
      <vt:lpstr>Western Philosophy vs Indian Philosophy</vt:lpstr>
      <vt:lpstr>Indian vs Western Philosophy ? Ala Car or a Boat? </vt:lpstr>
      <vt:lpstr>Pitch Your Idea better</vt:lpstr>
      <vt:lpstr> LOGOS,ETHOS,PATHOS and MYTHOS  </vt:lpstr>
      <vt:lpstr>Organize your thought with greater Discretion</vt:lpstr>
      <vt:lpstr>Understand the Contextual truth </vt:lpstr>
      <vt:lpstr>Dialectics vs Logic</vt:lpstr>
      <vt:lpstr>Reductio Ad Absurdum</vt:lpstr>
      <vt:lpstr>Four  Topics (Out of Many)</vt:lpstr>
      <vt:lpstr>VEDANTA PHILOSOPHY </vt:lpstr>
      <vt:lpstr>Advaita Vedanta – Sri Sankara</vt:lpstr>
      <vt:lpstr>Sankara’s teaching in a Sentence</vt:lpstr>
      <vt:lpstr>Western Universalism</vt:lpstr>
      <vt:lpstr>A Must read for all of us!</vt:lpstr>
      <vt:lpstr>Marxian Ideology and its perils</vt:lpstr>
      <vt:lpstr>Marx’s “Judeo-Xian” lineage</vt:lpstr>
      <vt:lpstr>A Remarkable Book!</vt:lpstr>
      <vt:lpstr>Cultural Imperialism and Sanskrit Language</vt:lpstr>
      <vt:lpstr>Understand Dharmic Tradition and Sanksriti </vt:lpstr>
      <vt:lpstr>Philosophy in My Professional Life (Software Engineering)</vt:lpstr>
      <vt:lpstr>Q&amp;A</vt:lpstr>
      <vt:lpstr>Appendix</vt:lpstr>
      <vt:lpstr>Nyaya Philosophy</vt:lpstr>
      <vt:lpstr>Samkhya System</vt:lpstr>
      <vt:lpstr>Carvaka System (Materialist)</vt:lpstr>
      <vt:lpstr>Understand the Gist of the world and also see the Big Picture)</vt:lpstr>
      <vt:lpstr>Reductionism in Life &amp; Music</vt:lpstr>
      <vt:lpstr>What has Regular Expression,SQL Query and Functional Composition has in common?</vt:lpstr>
      <vt:lpstr>PowerPoint Presentation</vt:lpstr>
      <vt:lpstr>Other instances of Reductionism</vt:lpstr>
      <vt:lpstr>Limits of Reductionism</vt:lpstr>
      <vt:lpstr>Holism</vt:lpstr>
    </vt:vector>
  </TitlesOfParts>
  <Company>UST 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Enterprise/Mobile Computing</dc:title>
  <dc:creator>PraseedPai ThrivikramaPai</dc:creator>
  <cp:lastModifiedBy>Praseedpai Thrivikramapai (UST, IND)</cp:lastModifiedBy>
  <cp:revision>148</cp:revision>
  <dcterms:created xsi:type="dcterms:W3CDTF">2013-10-21T10:42:57Z</dcterms:created>
  <dcterms:modified xsi:type="dcterms:W3CDTF">2017-03-03T08:33:51Z</dcterms:modified>
</cp:coreProperties>
</file>