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4" r:id="rId3"/>
    <p:sldMasterId id="2147483696" r:id="rId4"/>
    <p:sldMasterId id="2147483708" r:id="rId5"/>
  </p:sldMasterIdLst>
  <p:notesMasterIdLst>
    <p:notesMasterId r:id="rId52"/>
  </p:notesMasterIdLst>
  <p:sldIdLst>
    <p:sldId id="383" r:id="rId6"/>
    <p:sldId id="380" r:id="rId7"/>
    <p:sldId id="384" r:id="rId8"/>
    <p:sldId id="386" r:id="rId9"/>
    <p:sldId id="394" r:id="rId10"/>
    <p:sldId id="387" r:id="rId11"/>
    <p:sldId id="402" r:id="rId12"/>
    <p:sldId id="397" r:id="rId13"/>
    <p:sldId id="427" r:id="rId14"/>
    <p:sldId id="388" r:id="rId15"/>
    <p:sldId id="403" r:id="rId16"/>
    <p:sldId id="398" r:id="rId17"/>
    <p:sldId id="404" r:id="rId18"/>
    <p:sldId id="415" r:id="rId19"/>
    <p:sldId id="416" r:id="rId20"/>
    <p:sldId id="399" r:id="rId21"/>
    <p:sldId id="405" r:id="rId22"/>
    <p:sldId id="400" r:id="rId23"/>
    <p:sldId id="406" r:id="rId24"/>
    <p:sldId id="408" r:id="rId25"/>
    <p:sldId id="401" r:id="rId26"/>
    <p:sldId id="407" r:id="rId27"/>
    <p:sldId id="390" r:id="rId28"/>
    <p:sldId id="409" r:id="rId29"/>
    <p:sldId id="395" r:id="rId30"/>
    <p:sldId id="396" r:id="rId31"/>
    <p:sldId id="424" r:id="rId32"/>
    <p:sldId id="411" r:id="rId33"/>
    <p:sldId id="412" r:id="rId34"/>
    <p:sldId id="410" r:id="rId35"/>
    <p:sldId id="414" r:id="rId36"/>
    <p:sldId id="420" r:id="rId37"/>
    <p:sldId id="417" r:id="rId38"/>
    <p:sldId id="418" r:id="rId39"/>
    <p:sldId id="419" r:id="rId40"/>
    <p:sldId id="421" r:id="rId41"/>
    <p:sldId id="422" r:id="rId42"/>
    <p:sldId id="425" r:id="rId43"/>
    <p:sldId id="423" r:id="rId44"/>
    <p:sldId id="426" r:id="rId45"/>
    <p:sldId id="299" r:id="rId46"/>
    <p:sldId id="350" r:id="rId47"/>
    <p:sldId id="351" r:id="rId48"/>
    <p:sldId id="352" r:id="rId49"/>
    <p:sldId id="323" r:id="rId50"/>
    <p:sldId id="32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199" autoAdjust="0"/>
  </p:normalViewPr>
  <p:slideViewPr>
    <p:cSldViewPr>
      <p:cViewPr varScale="1">
        <p:scale>
          <a:sx n="57" d="100"/>
          <a:sy n="57" d="100"/>
        </p:scale>
        <p:origin x="90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B432E6-3F57-4BF5-A919-060B29CB7A49}" type="datetimeFigureOut">
              <a:rPr lang="en-US" smtClean="0"/>
              <a:t>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F8053D-118D-4BD3-9531-F94FC98352FB}" type="slidenum">
              <a:rPr lang="en-US" smtClean="0"/>
              <a:t>‹#›</a:t>
            </a:fld>
            <a:endParaRPr lang="en-US"/>
          </a:p>
        </p:txBody>
      </p:sp>
    </p:spTree>
    <p:extLst>
      <p:ext uri="{BB962C8B-B14F-4D97-AF65-F5344CB8AC3E}">
        <p14:creationId xmlns:p14="http://schemas.microsoft.com/office/powerpoint/2010/main" val="3022673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F8053D-118D-4BD3-9531-F94FC98352FB}" type="slidenum">
              <a:rPr lang="en-US" smtClean="0"/>
              <a:t>9</a:t>
            </a:fld>
            <a:endParaRPr lang="en-US"/>
          </a:p>
        </p:txBody>
      </p:sp>
    </p:spTree>
    <p:extLst>
      <p:ext uri="{BB962C8B-B14F-4D97-AF65-F5344CB8AC3E}">
        <p14:creationId xmlns:p14="http://schemas.microsoft.com/office/powerpoint/2010/main" val="716307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Once you eliminate the impossible, whatever remains, no matter how improbable, must be the truth.</a:t>
            </a:r>
            <a:endParaRPr lang="en-US" dirty="0"/>
          </a:p>
        </p:txBody>
      </p:sp>
      <p:sp>
        <p:nvSpPr>
          <p:cNvPr id="4" name="Slide Number Placeholder 3"/>
          <p:cNvSpPr>
            <a:spLocks noGrp="1"/>
          </p:cNvSpPr>
          <p:nvPr>
            <p:ph type="sldNum" sz="quarter" idx="10"/>
          </p:nvPr>
        </p:nvSpPr>
        <p:spPr/>
        <p:txBody>
          <a:bodyPr/>
          <a:lstStyle/>
          <a:p>
            <a:fld id="{37F8053D-118D-4BD3-9531-F94FC98352FB}" type="slidenum">
              <a:rPr lang="en-US" smtClean="0"/>
              <a:t>18</a:t>
            </a:fld>
            <a:endParaRPr lang="en-US"/>
          </a:p>
        </p:txBody>
      </p:sp>
    </p:spTree>
    <p:extLst>
      <p:ext uri="{BB962C8B-B14F-4D97-AF65-F5344CB8AC3E}">
        <p14:creationId xmlns:p14="http://schemas.microsoft.com/office/powerpoint/2010/main" val="3921517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981CF-8926-4BF8-B36F-BFA6723EF1D9}"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29A06-349C-410A-973F-20E1AACE7372}" type="slidenum">
              <a:rPr lang="en-US" smtClean="0"/>
              <a:t>‹#›</a:t>
            </a:fld>
            <a:endParaRPr lang="en-US"/>
          </a:p>
        </p:txBody>
      </p:sp>
    </p:spTree>
    <p:extLst>
      <p:ext uri="{BB962C8B-B14F-4D97-AF65-F5344CB8AC3E}">
        <p14:creationId xmlns:p14="http://schemas.microsoft.com/office/powerpoint/2010/main" val="380477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981CF-8926-4BF8-B36F-BFA6723EF1D9}"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29A06-349C-410A-973F-20E1AACE7372}" type="slidenum">
              <a:rPr lang="en-US" smtClean="0"/>
              <a:t>‹#›</a:t>
            </a:fld>
            <a:endParaRPr lang="en-US"/>
          </a:p>
        </p:txBody>
      </p:sp>
    </p:spTree>
    <p:extLst>
      <p:ext uri="{BB962C8B-B14F-4D97-AF65-F5344CB8AC3E}">
        <p14:creationId xmlns:p14="http://schemas.microsoft.com/office/powerpoint/2010/main" val="232366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981CF-8926-4BF8-B36F-BFA6723EF1D9}"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29A06-349C-410A-973F-20E1AACE7372}" type="slidenum">
              <a:rPr lang="en-US" smtClean="0"/>
              <a:t>‹#›</a:t>
            </a:fld>
            <a:endParaRPr lang="en-US"/>
          </a:p>
        </p:txBody>
      </p:sp>
    </p:spTree>
    <p:extLst>
      <p:ext uri="{BB962C8B-B14F-4D97-AF65-F5344CB8AC3E}">
        <p14:creationId xmlns:p14="http://schemas.microsoft.com/office/powerpoint/2010/main" val="1682348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7963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2787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0180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6628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1/9/2018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4613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1/9/2018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9364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1/9/2018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78720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4514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981CF-8926-4BF8-B36F-BFA6723EF1D9}"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29A06-349C-410A-973F-20E1AACE7372}" type="slidenum">
              <a:rPr lang="en-US" smtClean="0"/>
              <a:t>‹#›</a:t>
            </a:fld>
            <a:endParaRPr lang="en-US"/>
          </a:p>
        </p:txBody>
      </p:sp>
    </p:spTree>
    <p:extLst>
      <p:ext uri="{BB962C8B-B14F-4D97-AF65-F5344CB8AC3E}">
        <p14:creationId xmlns:p14="http://schemas.microsoft.com/office/powerpoint/2010/main" val="27607302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67440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8531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088120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23747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528945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33497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61553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14275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61909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3381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981CF-8926-4BF8-B36F-BFA6723EF1D9}"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29A06-349C-410A-973F-20E1AACE7372}" type="slidenum">
              <a:rPr lang="en-US" smtClean="0"/>
              <a:t>‹#›</a:t>
            </a:fld>
            <a:endParaRPr lang="en-US"/>
          </a:p>
        </p:txBody>
      </p:sp>
    </p:spTree>
    <p:extLst>
      <p:ext uri="{BB962C8B-B14F-4D97-AF65-F5344CB8AC3E}">
        <p14:creationId xmlns:p14="http://schemas.microsoft.com/office/powerpoint/2010/main" val="29921763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767359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19269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64305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939579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68441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836765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97758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993177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17845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0263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981CF-8926-4BF8-B36F-BFA6723EF1D9}" type="datetimeFigureOut">
              <a:rPr lang="en-US" smtClean="0"/>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29A06-349C-410A-973F-20E1AACE7372}" type="slidenum">
              <a:rPr lang="en-US" smtClean="0"/>
              <a:t>‹#›</a:t>
            </a:fld>
            <a:endParaRPr lang="en-US"/>
          </a:p>
        </p:txBody>
      </p:sp>
    </p:spTree>
    <p:extLst>
      <p:ext uri="{BB962C8B-B14F-4D97-AF65-F5344CB8AC3E}">
        <p14:creationId xmlns:p14="http://schemas.microsoft.com/office/powerpoint/2010/main" val="29150540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336200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440396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348931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385908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02295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535812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02316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35943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82641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5774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981CF-8926-4BF8-B36F-BFA6723EF1D9}" type="datetimeFigureOut">
              <a:rPr lang="en-US" smtClean="0"/>
              <a:t>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029A06-349C-410A-973F-20E1AACE7372}" type="slidenum">
              <a:rPr lang="en-US" smtClean="0"/>
              <a:t>‹#›</a:t>
            </a:fld>
            <a:endParaRPr lang="en-US"/>
          </a:p>
        </p:txBody>
      </p:sp>
    </p:spTree>
    <p:extLst>
      <p:ext uri="{BB962C8B-B14F-4D97-AF65-F5344CB8AC3E}">
        <p14:creationId xmlns:p14="http://schemas.microsoft.com/office/powerpoint/2010/main" val="411479258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65458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2875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62832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030569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45377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08482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981CF-8926-4BF8-B36F-BFA6723EF1D9}" type="datetimeFigureOut">
              <a:rPr lang="en-US" smtClean="0"/>
              <a:t>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029A06-349C-410A-973F-20E1AACE7372}" type="slidenum">
              <a:rPr lang="en-US" smtClean="0"/>
              <a:t>‹#›</a:t>
            </a:fld>
            <a:endParaRPr lang="en-US"/>
          </a:p>
        </p:txBody>
      </p:sp>
    </p:spTree>
    <p:extLst>
      <p:ext uri="{BB962C8B-B14F-4D97-AF65-F5344CB8AC3E}">
        <p14:creationId xmlns:p14="http://schemas.microsoft.com/office/powerpoint/2010/main" val="267497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981CF-8926-4BF8-B36F-BFA6723EF1D9}" type="datetimeFigureOut">
              <a:rPr lang="en-US" smtClean="0"/>
              <a:t>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029A06-349C-410A-973F-20E1AACE7372}" type="slidenum">
              <a:rPr lang="en-US" smtClean="0"/>
              <a:t>‹#›</a:t>
            </a:fld>
            <a:endParaRPr lang="en-US"/>
          </a:p>
        </p:txBody>
      </p:sp>
    </p:spTree>
    <p:extLst>
      <p:ext uri="{BB962C8B-B14F-4D97-AF65-F5344CB8AC3E}">
        <p14:creationId xmlns:p14="http://schemas.microsoft.com/office/powerpoint/2010/main" val="3117966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981CF-8926-4BF8-B36F-BFA6723EF1D9}" type="datetimeFigureOut">
              <a:rPr lang="en-US" smtClean="0"/>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29A06-349C-410A-973F-20E1AACE7372}" type="slidenum">
              <a:rPr lang="en-US" smtClean="0"/>
              <a:t>‹#›</a:t>
            </a:fld>
            <a:endParaRPr lang="en-US"/>
          </a:p>
        </p:txBody>
      </p:sp>
    </p:spTree>
    <p:extLst>
      <p:ext uri="{BB962C8B-B14F-4D97-AF65-F5344CB8AC3E}">
        <p14:creationId xmlns:p14="http://schemas.microsoft.com/office/powerpoint/2010/main" val="4085028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981CF-8926-4BF8-B36F-BFA6723EF1D9}" type="datetimeFigureOut">
              <a:rPr lang="en-US" smtClean="0"/>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29A06-349C-410A-973F-20E1AACE7372}" type="slidenum">
              <a:rPr lang="en-US" smtClean="0"/>
              <a:t>‹#›</a:t>
            </a:fld>
            <a:endParaRPr lang="en-US"/>
          </a:p>
        </p:txBody>
      </p:sp>
    </p:spTree>
    <p:extLst>
      <p:ext uri="{BB962C8B-B14F-4D97-AF65-F5344CB8AC3E}">
        <p14:creationId xmlns:p14="http://schemas.microsoft.com/office/powerpoint/2010/main" val="3380066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981CF-8926-4BF8-B36F-BFA6723EF1D9}" type="datetimeFigureOut">
              <a:rPr lang="en-US" smtClean="0"/>
              <a:t>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29A06-349C-410A-973F-20E1AACE7372}" type="slidenum">
              <a:rPr lang="en-US" smtClean="0"/>
              <a:t>‹#›</a:t>
            </a:fld>
            <a:endParaRPr lang="en-US"/>
          </a:p>
        </p:txBody>
      </p:sp>
    </p:spTree>
    <p:extLst>
      <p:ext uri="{BB962C8B-B14F-4D97-AF65-F5344CB8AC3E}">
        <p14:creationId xmlns:p14="http://schemas.microsoft.com/office/powerpoint/2010/main" val="1547773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1/9/2018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81800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5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512908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5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1682368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5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B94FA5B-96CB-4C52-9DA6-117BD227B0BD}" type="datetimeFigureOut">
              <a:rPr lang="en-US" smtClean="0">
                <a:solidFill>
                  <a:prstClr val="black">
                    <a:tint val="75000"/>
                  </a:prstClr>
                </a:solidFill>
              </a:rPr>
              <a:pPr/>
              <a:t>1/9/2018</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6FF75F-5457-4E07-8E53-19A93972B8D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713557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7306" y="1360885"/>
            <a:ext cx="7329488" cy="2862322"/>
          </a:xfrm>
          <a:prstGeom prst="rect">
            <a:avLst/>
          </a:prstGeom>
          <a:blipFill>
            <a:blip r:embed="rId2">
              <a:alphaModFix amt="95000"/>
            </a:blip>
            <a:tile tx="0" ty="0" sx="100000" sy="100000" flip="none" algn="tl"/>
          </a:blipFill>
        </p:spPr>
        <p:txBody>
          <a:bodyPr wrap="square" rtlCol="0">
            <a:spAutoFit/>
          </a:bodyPr>
          <a:lstStyle/>
          <a:p>
            <a:r>
              <a:rPr lang="en-US" sz="3000" dirty="0" smtClean="0">
                <a:solidFill>
                  <a:prstClr val="white"/>
                </a:solidFill>
              </a:rPr>
              <a:t>Cognitive tools from Vedanta Philosophy</a:t>
            </a:r>
            <a:endParaRPr lang="en-US" sz="3000" dirty="0">
              <a:solidFill>
                <a:prstClr val="white"/>
              </a:solidFill>
            </a:endParaRPr>
          </a:p>
          <a:p>
            <a:r>
              <a:rPr lang="en-US" sz="3000" dirty="0">
                <a:solidFill>
                  <a:prstClr val="white"/>
                </a:solidFill>
              </a:rPr>
              <a:t>By </a:t>
            </a:r>
            <a:r>
              <a:rPr lang="en-US" sz="3000" dirty="0" err="1">
                <a:solidFill>
                  <a:prstClr val="white"/>
                </a:solidFill>
              </a:rPr>
              <a:t>Praseed</a:t>
            </a:r>
            <a:r>
              <a:rPr lang="en-US" sz="3000" dirty="0">
                <a:solidFill>
                  <a:prstClr val="white"/>
                </a:solidFill>
              </a:rPr>
              <a:t> </a:t>
            </a:r>
            <a:r>
              <a:rPr lang="en-US" sz="3000" dirty="0" err="1">
                <a:solidFill>
                  <a:prstClr val="white"/>
                </a:solidFill>
              </a:rPr>
              <a:t>Pai</a:t>
            </a:r>
            <a:r>
              <a:rPr lang="en-US" sz="3000" dirty="0">
                <a:solidFill>
                  <a:prstClr val="white"/>
                </a:solidFill>
              </a:rPr>
              <a:t> K.T.</a:t>
            </a:r>
          </a:p>
          <a:p>
            <a:r>
              <a:rPr lang="en-US" sz="3000" dirty="0">
                <a:solidFill>
                  <a:prstClr val="white"/>
                </a:solidFill>
              </a:rPr>
              <a:t>Sr. Solutions Architect </a:t>
            </a:r>
            <a:r>
              <a:rPr lang="en-US" sz="3000" dirty="0" smtClean="0">
                <a:solidFill>
                  <a:prstClr val="white"/>
                </a:solidFill>
              </a:rPr>
              <a:t>,</a:t>
            </a:r>
            <a:r>
              <a:rPr lang="en-US" sz="3000" smtClean="0">
                <a:solidFill>
                  <a:prstClr val="white"/>
                </a:solidFill>
              </a:rPr>
              <a:t>UST Global</a:t>
            </a:r>
            <a:endParaRPr lang="en-US" sz="1350" dirty="0">
              <a:solidFill>
                <a:prstClr val="white"/>
              </a:solidFill>
            </a:endParaRPr>
          </a:p>
          <a:p>
            <a:r>
              <a:rPr lang="en-US" sz="3000" dirty="0">
                <a:solidFill>
                  <a:prstClr val="black"/>
                </a:solidFill>
              </a:rPr>
              <a:t>                      </a:t>
            </a:r>
          </a:p>
          <a:p>
            <a:endParaRPr lang="en-US" sz="3000" dirty="0">
              <a:solidFill>
                <a:prstClr val="black"/>
              </a:solidFill>
            </a:endParaRPr>
          </a:p>
          <a:p>
            <a:r>
              <a:rPr lang="en-US" sz="3000" dirty="0">
                <a:solidFill>
                  <a:prstClr val="black"/>
                </a:solidFill>
              </a:rPr>
              <a:t>  </a:t>
            </a:r>
          </a:p>
        </p:txBody>
      </p:sp>
    </p:spTree>
    <p:extLst>
      <p:ext uri="{BB962C8B-B14F-4D97-AF65-F5344CB8AC3E}">
        <p14:creationId xmlns:p14="http://schemas.microsoft.com/office/powerpoint/2010/main" val="42869062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 </a:t>
            </a:r>
            <a:r>
              <a:rPr lang="en-US" dirty="0" smtClean="0">
                <a:solidFill>
                  <a:schemeClr val="bg1"/>
                </a:solidFill>
              </a:rPr>
              <a:t>Some key notions from Philosophy</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endParaRPr lang="en-US" dirty="0" smtClean="0">
              <a:solidFill>
                <a:schemeClr val="bg1"/>
              </a:solidFill>
            </a:endParaRPr>
          </a:p>
          <a:p>
            <a:r>
              <a:rPr lang="en-US" dirty="0">
                <a:solidFill>
                  <a:schemeClr val="bg1"/>
                </a:solidFill>
              </a:rPr>
              <a:t>Reductionism vs Holism</a:t>
            </a:r>
          </a:p>
          <a:p>
            <a:r>
              <a:rPr lang="en-US" dirty="0">
                <a:solidFill>
                  <a:schemeClr val="bg1"/>
                </a:solidFill>
              </a:rPr>
              <a:t>Materialism vs Idealism ( Metaphysics)</a:t>
            </a:r>
          </a:p>
          <a:p>
            <a:r>
              <a:rPr lang="en-US" dirty="0">
                <a:solidFill>
                  <a:schemeClr val="bg1"/>
                </a:solidFill>
              </a:rPr>
              <a:t>Empiricism vs Rationalism (Epistemology)</a:t>
            </a:r>
          </a:p>
          <a:p>
            <a:r>
              <a:rPr lang="en-US" dirty="0">
                <a:solidFill>
                  <a:schemeClr val="bg1"/>
                </a:solidFill>
              </a:rPr>
              <a:t>Induction, deduction and abduction (Method of Science and Thinking in General)</a:t>
            </a:r>
          </a:p>
          <a:p>
            <a:r>
              <a:rPr lang="en-US" dirty="0">
                <a:solidFill>
                  <a:schemeClr val="bg1"/>
                </a:solidFill>
              </a:rPr>
              <a:t>Science and </a:t>
            </a:r>
            <a:r>
              <a:rPr lang="en-US" dirty="0" err="1">
                <a:solidFill>
                  <a:schemeClr val="bg1"/>
                </a:solidFill>
              </a:rPr>
              <a:t>Falsificationism</a:t>
            </a:r>
            <a:endParaRPr lang="en-US" dirty="0">
              <a:solidFill>
                <a:schemeClr val="bg1"/>
              </a:solidFill>
            </a:endParaRPr>
          </a:p>
          <a:p>
            <a:r>
              <a:rPr lang="en-US" dirty="0" err="1">
                <a:solidFill>
                  <a:schemeClr val="bg1"/>
                </a:solidFill>
              </a:rPr>
              <a:t>Philosophy,Theology,Theosophy</a:t>
            </a:r>
            <a:endParaRPr lang="en-US" dirty="0">
              <a:solidFill>
                <a:schemeClr val="bg1"/>
              </a:solidFill>
            </a:endParaRPr>
          </a:p>
          <a:p>
            <a:endParaRPr lang="en-US" dirty="0" smtClean="0">
              <a:solidFill>
                <a:schemeClr val="bg1"/>
              </a:solidFill>
            </a:endParaRPr>
          </a:p>
          <a:p>
            <a:pPr marL="0" indent="0">
              <a:buNone/>
            </a:pPr>
            <a:r>
              <a:rPr lang="en-US" dirty="0">
                <a:solidFill>
                  <a:schemeClr val="bg1"/>
                </a:solidFill>
              </a:rPr>
              <a:t> </a:t>
            </a:r>
            <a:r>
              <a:rPr lang="en-US" dirty="0" smtClean="0">
                <a:solidFill>
                  <a:schemeClr val="bg1"/>
                </a:solidFill>
              </a:rPr>
              <a:t>                     </a:t>
            </a:r>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3485717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a:t>
            </a:r>
            <a:r>
              <a:rPr lang="en-US" dirty="0" err="1">
                <a:solidFill>
                  <a:schemeClr val="bg1"/>
                </a:solidFill>
              </a:rPr>
              <a:t>T</a:t>
            </a:r>
            <a:r>
              <a:rPr lang="en-US" dirty="0" err="1" smtClean="0">
                <a:solidFill>
                  <a:schemeClr val="bg1"/>
                </a:solidFill>
              </a:rPr>
              <a:t>ool</a:t>
            </a:r>
            <a:r>
              <a:rPr lang="en-US" dirty="0" smtClean="0">
                <a:solidFill>
                  <a:schemeClr val="bg1"/>
                </a:solidFill>
              </a:rPr>
              <a:t> #1</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bg1"/>
                </a:solidFill>
              </a:rPr>
              <a:t>IMPORTANCE OF HAVING A NORM OR THE ABSOLUTE</a:t>
            </a:r>
          </a:p>
          <a:p>
            <a:pPr marL="0" indent="0">
              <a:buNone/>
            </a:pPr>
            <a:endParaRPr lang="en-US" dirty="0">
              <a:solidFill>
                <a:schemeClr val="bg1"/>
              </a:solidFill>
            </a:endParaRPr>
          </a:p>
        </p:txBody>
      </p:sp>
      <p:pic>
        <p:nvPicPr>
          <p:cNvPr id="6" name="Picture 5"/>
          <p:cNvPicPr>
            <a:picLocks noChangeAspect="1"/>
          </p:cNvPicPr>
          <p:nvPr/>
        </p:nvPicPr>
        <p:blipFill>
          <a:blip r:embed="rId2"/>
          <a:stretch>
            <a:fillRect/>
          </a:stretch>
        </p:blipFill>
        <p:spPr>
          <a:xfrm>
            <a:off x="762000" y="2328863"/>
            <a:ext cx="2838450" cy="3848100"/>
          </a:xfrm>
          <a:prstGeom prst="rect">
            <a:avLst/>
          </a:prstGeom>
        </p:spPr>
      </p:pic>
    </p:spTree>
    <p:extLst>
      <p:ext uri="{BB962C8B-B14F-4D97-AF65-F5344CB8AC3E}">
        <p14:creationId xmlns:p14="http://schemas.microsoft.com/office/powerpoint/2010/main" val="3617917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 </a:t>
            </a:r>
            <a:r>
              <a:rPr lang="en-US" dirty="0" smtClean="0">
                <a:solidFill>
                  <a:schemeClr val="bg1"/>
                </a:solidFill>
              </a:rPr>
              <a:t>Importance of having Norm or the Absolute</a:t>
            </a:r>
            <a:endParaRPr lang="en-US" dirty="0">
              <a:solidFill>
                <a:schemeClr val="bg1"/>
              </a:solidFill>
            </a:endParaRPr>
          </a:p>
        </p:txBody>
      </p:sp>
      <p:sp>
        <p:nvSpPr>
          <p:cNvPr id="3" name="Content Placeholder 2"/>
          <p:cNvSpPr>
            <a:spLocks noGrp="1"/>
          </p:cNvSpPr>
          <p:nvPr>
            <p:ph idx="1"/>
          </p:nvPr>
        </p:nvSpPr>
        <p:spPr/>
        <p:txBody>
          <a:bodyPr>
            <a:normAutofit/>
          </a:bodyPr>
          <a:lstStyle/>
          <a:p>
            <a:pPr defTabSz="914400">
              <a:lnSpc>
                <a:spcPct val="100000"/>
              </a:lnSpc>
              <a:spcBef>
                <a:spcPts val="0"/>
              </a:spcBef>
            </a:pPr>
            <a:r>
              <a:rPr lang="en-US" sz="1800" dirty="0" smtClean="0">
                <a:solidFill>
                  <a:schemeClr val="bg1"/>
                </a:solidFill>
              </a:rPr>
              <a:t>If there  is Norm specified ,  we will do a relative evaluation of everything </a:t>
            </a:r>
          </a:p>
          <a:p>
            <a:pPr defTabSz="914400">
              <a:lnSpc>
                <a:spcPct val="100000"/>
              </a:lnSpc>
              <a:spcBef>
                <a:spcPts val="0"/>
              </a:spcBef>
            </a:pPr>
            <a:r>
              <a:rPr lang="en-US" sz="1800" dirty="0" smtClean="0">
                <a:solidFill>
                  <a:schemeClr val="bg1"/>
                </a:solidFill>
              </a:rPr>
              <a:t>Abstaining </a:t>
            </a:r>
            <a:r>
              <a:rPr lang="en-US" sz="1800" dirty="0" smtClean="0">
                <a:solidFill>
                  <a:schemeClr val="bg1"/>
                </a:solidFill>
              </a:rPr>
              <a:t>from a “White Paper Contest”</a:t>
            </a:r>
          </a:p>
          <a:p>
            <a:pPr defTabSz="914400">
              <a:lnSpc>
                <a:spcPct val="100000"/>
              </a:lnSpc>
              <a:spcBef>
                <a:spcPts val="0"/>
              </a:spcBef>
            </a:pPr>
            <a:r>
              <a:rPr lang="en-US" sz="1800" dirty="0" smtClean="0">
                <a:solidFill>
                  <a:schemeClr val="bg1"/>
                </a:solidFill>
              </a:rPr>
              <a:t>How to Interview a Candidate?</a:t>
            </a:r>
            <a:endParaRPr lang="en-US" sz="1800" dirty="0">
              <a:solidFill>
                <a:schemeClr val="bg1"/>
              </a:solidFill>
            </a:endParaRPr>
          </a:p>
          <a:p>
            <a:pPr marL="0" indent="0">
              <a:buNone/>
            </a:pPr>
            <a:endParaRPr lang="en-US" dirty="0" smtClean="0">
              <a:solidFill>
                <a:schemeClr val="bg1"/>
              </a:solidFill>
            </a:endParaRPr>
          </a:p>
          <a:p>
            <a:pPr marL="0" indent="0">
              <a:buNone/>
            </a:pPr>
            <a:r>
              <a:rPr lang="en-US" dirty="0">
                <a:solidFill>
                  <a:schemeClr val="bg1"/>
                </a:solidFill>
              </a:rPr>
              <a:t> </a:t>
            </a:r>
            <a:r>
              <a:rPr lang="en-US" dirty="0" smtClean="0">
                <a:solidFill>
                  <a:schemeClr val="bg1"/>
                </a:solidFill>
              </a:rPr>
              <a:t>                     </a:t>
            </a: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2577184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a:t>
            </a:r>
            <a:r>
              <a:rPr lang="en-US" dirty="0" err="1">
                <a:solidFill>
                  <a:schemeClr val="bg1"/>
                </a:solidFill>
              </a:rPr>
              <a:t>T</a:t>
            </a:r>
            <a:r>
              <a:rPr lang="en-US" dirty="0" err="1" smtClean="0">
                <a:solidFill>
                  <a:schemeClr val="bg1"/>
                </a:solidFill>
              </a:rPr>
              <a:t>ool</a:t>
            </a:r>
            <a:r>
              <a:rPr lang="en-US" dirty="0" smtClean="0">
                <a:solidFill>
                  <a:schemeClr val="bg1"/>
                </a:solidFill>
              </a:rPr>
              <a:t> #2</a:t>
            </a:r>
            <a:endParaRPr lang="en-US" dirty="0"/>
          </a:p>
        </p:txBody>
      </p:sp>
      <p:sp>
        <p:nvSpPr>
          <p:cNvPr id="3" name="Content Placeholder 2"/>
          <p:cNvSpPr>
            <a:spLocks noGrp="1"/>
          </p:cNvSpPr>
          <p:nvPr>
            <p:ph idx="1"/>
          </p:nvPr>
        </p:nvSpPr>
        <p:spPr/>
        <p:txBody>
          <a:bodyPr/>
          <a:lstStyle/>
          <a:p>
            <a:pPr marL="0" indent="0">
              <a:buNone/>
            </a:pPr>
            <a:r>
              <a:rPr lang="en-US" dirty="0" err="1" smtClean="0">
                <a:solidFill>
                  <a:schemeClr val="bg1"/>
                </a:solidFill>
              </a:rPr>
              <a:t>Purva</a:t>
            </a:r>
            <a:r>
              <a:rPr lang="en-US" dirty="0" smtClean="0">
                <a:solidFill>
                  <a:schemeClr val="bg1"/>
                </a:solidFill>
              </a:rPr>
              <a:t> </a:t>
            </a:r>
            <a:r>
              <a:rPr lang="en-US" dirty="0" err="1" smtClean="0">
                <a:solidFill>
                  <a:schemeClr val="bg1"/>
                </a:solidFill>
              </a:rPr>
              <a:t>Paksha</a:t>
            </a:r>
            <a:r>
              <a:rPr lang="en-US" dirty="0" smtClean="0">
                <a:solidFill>
                  <a:schemeClr val="bg1"/>
                </a:solidFill>
              </a:rPr>
              <a:t> Style of  Argument</a:t>
            </a:r>
            <a:endParaRPr lang="en-US" dirty="0">
              <a:solidFill>
                <a:schemeClr val="bg1"/>
              </a:solidFill>
            </a:endParaRPr>
          </a:p>
        </p:txBody>
      </p:sp>
    </p:spTree>
    <p:extLst>
      <p:ext uri="{BB962C8B-B14F-4D97-AF65-F5344CB8AC3E}">
        <p14:creationId xmlns:p14="http://schemas.microsoft.com/office/powerpoint/2010/main" val="1890006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a:t>
            </a:r>
            <a:r>
              <a:rPr lang="en-US" dirty="0" err="1">
                <a:solidFill>
                  <a:schemeClr val="bg1"/>
                </a:solidFill>
              </a:rPr>
              <a:t>P</a:t>
            </a:r>
            <a:r>
              <a:rPr lang="en-US" dirty="0" err="1" smtClean="0">
                <a:solidFill>
                  <a:schemeClr val="bg1"/>
                </a:solidFill>
              </a:rPr>
              <a:t>urva</a:t>
            </a:r>
            <a:r>
              <a:rPr lang="en-US" dirty="0" smtClean="0">
                <a:solidFill>
                  <a:schemeClr val="bg1"/>
                </a:solidFill>
              </a:rPr>
              <a:t> </a:t>
            </a:r>
            <a:r>
              <a:rPr lang="en-US" dirty="0" err="1" smtClean="0">
                <a:solidFill>
                  <a:schemeClr val="bg1"/>
                </a:solidFill>
              </a:rPr>
              <a:t>Paksha</a:t>
            </a:r>
            <a:r>
              <a:rPr lang="en-US" dirty="0" smtClean="0">
                <a:solidFill>
                  <a:schemeClr val="bg1"/>
                </a:solidFill>
              </a:rPr>
              <a:t> style  of argument </a:t>
            </a:r>
            <a:endParaRPr lang="en-US" dirty="0"/>
          </a:p>
        </p:txBody>
      </p:sp>
      <p:sp>
        <p:nvSpPr>
          <p:cNvPr id="3" name="Content Placeholder 2"/>
          <p:cNvSpPr>
            <a:spLocks noGrp="1"/>
          </p:cNvSpPr>
          <p:nvPr>
            <p:ph idx="1"/>
          </p:nvPr>
        </p:nvSpPr>
        <p:spPr/>
        <p:txBody>
          <a:bodyPr/>
          <a:lstStyle/>
          <a:p>
            <a:r>
              <a:rPr lang="en-US" dirty="0" smtClean="0">
                <a:solidFill>
                  <a:schemeClr val="bg1"/>
                </a:solidFill>
              </a:rPr>
              <a:t>Understand the view  of the opponent </a:t>
            </a:r>
            <a:r>
              <a:rPr lang="en-US" dirty="0" err="1" smtClean="0">
                <a:solidFill>
                  <a:schemeClr val="bg1"/>
                </a:solidFill>
              </a:rPr>
              <a:t>thoroughy</a:t>
            </a:r>
            <a:r>
              <a:rPr lang="en-US" dirty="0" smtClean="0">
                <a:solidFill>
                  <a:schemeClr val="bg1"/>
                </a:solidFill>
              </a:rPr>
              <a:t> and </a:t>
            </a:r>
            <a:r>
              <a:rPr lang="en-US" dirty="0" err="1" smtClean="0">
                <a:solidFill>
                  <a:schemeClr val="bg1"/>
                </a:solidFill>
              </a:rPr>
              <a:t>stae</a:t>
            </a:r>
            <a:r>
              <a:rPr lang="en-US" dirty="0" smtClean="0">
                <a:solidFill>
                  <a:schemeClr val="bg1"/>
                </a:solidFill>
              </a:rPr>
              <a:t> them in a </a:t>
            </a:r>
            <a:r>
              <a:rPr lang="en-US" dirty="0" err="1" smtClean="0">
                <a:solidFill>
                  <a:schemeClr val="bg1"/>
                </a:solidFill>
              </a:rPr>
              <a:t>phologically</a:t>
            </a:r>
            <a:r>
              <a:rPr lang="en-US" dirty="0" smtClean="0">
                <a:solidFill>
                  <a:schemeClr val="bg1"/>
                </a:solidFill>
              </a:rPr>
              <a:t> correct manner and without logical fallacies</a:t>
            </a:r>
          </a:p>
          <a:p>
            <a:r>
              <a:rPr lang="en-US" dirty="0" smtClean="0">
                <a:solidFill>
                  <a:schemeClr val="bg1"/>
                </a:solidFill>
              </a:rPr>
              <a:t>Understand  and </a:t>
            </a:r>
            <a:r>
              <a:rPr lang="en-US" dirty="0" err="1" smtClean="0">
                <a:solidFill>
                  <a:schemeClr val="bg1"/>
                </a:solidFill>
              </a:rPr>
              <a:t>specifiy</a:t>
            </a:r>
            <a:r>
              <a:rPr lang="en-US" dirty="0" smtClean="0">
                <a:solidFill>
                  <a:schemeClr val="bg1"/>
                </a:solidFill>
              </a:rPr>
              <a:t> reason  (Cause/Effect) for each of the assertions made by the opponent.</a:t>
            </a:r>
          </a:p>
          <a:p>
            <a:r>
              <a:rPr lang="en-US" dirty="0" smtClean="0">
                <a:solidFill>
                  <a:schemeClr val="bg1"/>
                </a:solidFill>
              </a:rPr>
              <a:t>Specify the epistemological sources for the assertions made by the opponent.</a:t>
            </a:r>
          </a:p>
          <a:p>
            <a:r>
              <a:rPr lang="en-US" dirty="0" smtClean="0">
                <a:solidFill>
                  <a:schemeClr val="bg1"/>
                </a:solidFill>
              </a:rPr>
              <a:t>Suggest a  alternate universal premise  for the statements you want to refute , along with a concrete example </a:t>
            </a:r>
          </a:p>
          <a:p>
            <a:r>
              <a:rPr lang="en-US" dirty="0" smtClean="0">
                <a:solidFill>
                  <a:schemeClr val="bg1"/>
                </a:solidFill>
              </a:rPr>
              <a:t>After refutation, specify  new assertion about the same.</a:t>
            </a:r>
          </a:p>
          <a:p>
            <a:endParaRPr lang="en-US" dirty="0">
              <a:solidFill>
                <a:schemeClr val="bg1"/>
              </a:solidFill>
            </a:endParaRPr>
          </a:p>
        </p:txBody>
      </p:sp>
    </p:spTree>
    <p:extLst>
      <p:ext uri="{BB962C8B-B14F-4D97-AF65-F5344CB8AC3E}">
        <p14:creationId xmlns:p14="http://schemas.microsoft.com/office/powerpoint/2010/main" val="22815274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a:t>
            </a:r>
            <a:r>
              <a:rPr lang="en-US" dirty="0" err="1">
                <a:solidFill>
                  <a:schemeClr val="bg1"/>
                </a:solidFill>
              </a:rPr>
              <a:t>T</a:t>
            </a:r>
            <a:r>
              <a:rPr lang="en-US" dirty="0" err="1" smtClean="0">
                <a:solidFill>
                  <a:schemeClr val="bg1"/>
                </a:solidFill>
              </a:rPr>
              <a:t>ool</a:t>
            </a:r>
            <a:r>
              <a:rPr lang="en-US" dirty="0" smtClean="0">
                <a:solidFill>
                  <a:schemeClr val="bg1"/>
                </a:solidFill>
              </a:rPr>
              <a:t> #3</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bg1"/>
                </a:solidFill>
              </a:rPr>
              <a:t>Logic vs Dialectics -  Dialectical Approach of Vedanta discourse</a:t>
            </a:r>
            <a:endParaRPr lang="en-US" dirty="0">
              <a:solidFill>
                <a:schemeClr val="bg1"/>
              </a:solidFill>
            </a:endParaRPr>
          </a:p>
        </p:txBody>
      </p:sp>
    </p:spTree>
    <p:extLst>
      <p:ext uri="{BB962C8B-B14F-4D97-AF65-F5344CB8AC3E}">
        <p14:creationId xmlns:p14="http://schemas.microsoft.com/office/powerpoint/2010/main" val="3229691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Stress on Dialectics in </a:t>
            </a:r>
            <a:r>
              <a:rPr lang="en-US" dirty="0" err="1" smtClean="0">
                <a:solidFill>
                  <a:schemeClr val="bg1"/>
                </a:solidFill>
              </a:rPr>
              <a:t>Advaita</a:t>
            </a:r>
            <a:r>
              <a:rPr lang="en-US" dirty="0" smtClean="0">
                <a:solidFill>
                  <a:schemeClr val="bg1"/>
                </a:solidFill>
              </a:rPr>
              <a:t> Philosophy</a:t>
            </a:r>
            <a:endParaRPr lang="en-US" dirty="0">
              <a:solidFill>
                <a:schemeClr val="bg1"/>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a:solidFill>
                  <a:schemeClr val="bg1"/>
                </a:solidFill>
              </a:rPr>
              <a:t>Laws of Logic</a:t>
            </a:r>
          </a:p>
          <a:p>
            <a:r>
              <a:rPr lang="en-US" dirty="0">
                <a:solidFill>
                  <a:schemeClr val="bg1"/>
                </a:solidFill>
              </a:rPr>
              <a:t>Law of Identity ( A = A  or A &lt;&gt; something else)</a:t>
            </a:r>
          </a:p>
          <a:p>
            <a:r>
              <a:rPr lang="en-US" dirty="0">
                <a:solidFill>
                  <a:schemeClr val="bg1"/>
                </a:solidFill>
              </a:rPr>
              <a:t>Principle of Non Contradiction ( A and not A =&gt; false)</a:t>
            </a:r>
          </a:p>
          <a:p>
            <a:r>
              <a:rPr lang="en-US" dirty="0">
                <a:solidFill>
                  <a:schemeClr val="bg1"/>
                </a:solidFill>
              </a:rPr>
              <a:t>Law of Excluded Middle ( Things should be True or False, not in between) </a:t>
            </a:r>
          </a:p>
          <a:p>
            <a:pPr marL="0" indent="0">
              <a:buNone/>
            </a:pPr>
            <a:r>
              <a:rPr lang="en-US" dirty="0">
                <a:solidFill>
                  <a:schemeClr val="bg1"/>
                </a:solidFill>
              </a:rPr>
              <a:t>Laws of Dialectics</a:t>
            </a:r>
          </a:p>
          <a:p>
            <a:r>
              <a:rPr lang="en-US" dirty="0">
                <a:solidFill>
                  <a:schemeClr val="bg1"/>
                </a:solidFill>
              </a:rPr>
              <a:t>Process of Change</a:t>
            </a:r>
          </a:p>
          <a:p>
            <a:pPr lvl="1"/>
            <a:r>
              <a:rPr lang="en-US" dirty="0">
                <a:solidFill>
                  <a:schemeClr val="bg1"/>
                </a:solidFill>
              </a:rPr>
              <a:t>Reality is modelled as a process of change. What is true can become false in the future</a:t>
            </a:r>
          </a:p>
          <a:p>
            <a:r>
              <a:rPr lang="en-US" dirty="0">
                <a:solidFill>
                  <a:schemeClr val="bg1"/>
                </a:solidFill>
              </a:rPr>
              <a:t>Principle of Contradiction</a:t>
            </a:r>
          </a:p>
          <a:p>
            <a:pPr marL="0" indent="0">
              <a:buNone/>
            </a:pPr>
            <a:r>
              <a:rPr lang="en-US" dirty="0">
                <a:solidFill>
                  <a:schemeClr val="bg1"/>
                </a:solidFill>
              </a:rPr>
              <a:t>       -  Since change is constant , Contradiction being the dynamic      	underlying change is also constant</a:t>
            </a:r>
          </a:p>
          <a:p>
            <a:r>
              <a:rPr lang="en-US" dirty="0">
                <a:solidFill>
                  <a:schemeClr val="bg1"/>
                </a:solidFill>
              </a:rPr>
              <a:t>Principle of Relationship </a:t>
            </a:r>
          </a:p>
          <a:p>
            <a:pPr marL="0" indent="0">
              <a:buNone/>
            </a:pPr>
            <a:r>
              <a:rPr lang="en-US" dirty="0">
                <a:solidFill>
                  <a:schemeClr val="bg1"/>
                </a:solidFill>
              </a:rPr>
              <a:t>       - Parts are Meaningful only in the relationship to the whole</a:t>
            </a:r>
            <a:endParaRPr lang="en-US" dirty="0"/>
          </a:p>
        </p:txBody>
      </p:sp>
    </p:spTree>
    <p:extLst>
      <p:ext uri="{BB962C8B-B14F-4D97-AF65-F5344CB8AC3E}">
        <p14:creationId xmlns:p14="http://schemas.microsoft.com/office/powerpoint/2010/main" val="22029034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a:t>
            </a:r>
            <a:r>
              <a:rPr lang="en-US" dirty="0" err="1">
                <a:solidFill>
                  <a:schemeClr val="bg1"/>
                </a:solidFill>
              </a:rPr>
              <a:t>T</a:t>
            </a:r>
            <a:r>
              <a:rPr lang="en-US" dirty="0" err="1" smtClean="0">
                <a:solidFill>
                  <a:schemeClr val="bg1"/>
                </a:solidFill>
              </a:rPr>
              <a:t>ool</a:t>
            </a:r>
            <a:r>
              <a:rPr lang="en-US" dirty="0" smtClean="0">
                <a:solidFill>
                  <a:schemeClr val="bg1"/>
                </a:solidFill>
              </a:rPr>
              <a:t> #4</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bg1"/>
                </a:solidFill>
              </a:rPr>
              <a:t>Negation as a way to prove something</a:t>
            </a:r>
            <a:endParaRPr lang="en-US" dirty="0">
              <a:solidFill>
                <a:schemeClr val="bg1"/>
              </a:solidFill>
            </a:endParaRPr>
          </a:p>
        </p:txBody>
      </p:sp>
    </p:spTree>
    <p:extLst>
      <p:ext uri="{BB962C8B-B14F-4D97-AF65-F5344CB8AC3E}">
        <p14:creationId xmlns:p14="http://schemas.microsoft.com/office/powerpoint/2010/main" val="42821618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Proof by Negation in </a:t>
            </a:r>
            <a:r>
              <a:rPr lang="en-US" dirty="0" err="1" smtClean="0">
                <a:solidFill>
                  <a:schemeClr val="bg1"/>
                </a:solidFill>
              </a:rPr>
              <a:t>Advaita</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dirty="0" err="1" smtClean="0">
                <a:solidFill>
                  <a:schemeClr val="bg1"/>
                </a:solidFill>
              </a:rPr>
              <a:t>Neti</a:t>
            </a:r>
            <a:r>
              <a:rPr lang="en-US" dirty="0" smtClean="0">
                <a:solidFill>
                  <a:schemeClr val="bg1"/>
                </a:solidFill>
              </a:rPr>
              <a:t> </a:t>
            </a:r>
            <a:r>
              <a:rPr lang="en-US" dirty="0" err="1" smtClean="0">
                <a:solidFill>
                  <a:schemeClr val="bg1"/>
                </a:solidFill>
              </a:rPr>
              <a:t>Neti</a:t>
            </a:r>
            <a:r>
              <a:rPr lang="en-US" dirty="0" smtClean="0">
                <a:solidFill>
                  <a:schemeClr val="bg1"/>
                </a:solidFill>
              </a:rPr>
              <a:t> (Via </a:t>
            </a:r>
            <a:r>
              <a:rPr lang="en-US" dirty="0" err="1" smtClean="0">
                <a:solidFill>
                  <a:schemeClr val="bg1"/>
                </a:solidFill>
              </a:rPr>
              <a:t>Negativa</a:t>
            </a:r>
            <a:r>
              <a:rPr lang="en-US" dirty="0" smtClean="0">
                <a:solidFill>
                  <a:schemeClr val="bg1"/>
                </a:solidFill>
              </a:rPr>
              <a:t>)</a:t>
            </a:r>
          </a:p>
          <a:p>
            <a:r>
              <a:rPr lang="en-US" dirty="0" smtClean="0">
                <a:solidFill>
                  <a:schemeClr val="bg1"/>
                </a:solidFill>
              </a:rPr>
              <a:t>How to Talk about Limits of something?</a:t>
            </a:r>
            <a:endParaRPr lang="en-US" dirty="0">
              <a:solidFill>
                <a:schemeClr val="bg1"/>
              </a:solidFill>
            </a:endParaRPr>
          </a:p>
        </p:txBody>
      </p:sp>
      <p:pic>
        <p:nvPicPr>
          <p:cNvPr id="4" name="Picture 3"/>
          <p:cNvPicPr>
            <a:picLocks noChangeAspect="1"/>
          </p:cNvPicPr>
          <p:nvPr/>
        </p:nvPicPr>
        <p:blipFill>
          <a:blip r:embed="rId3"/>
          <a:stretch>
            <a:fillRect/>
          </a:stretch>
        </p:blipFill>
        <p:spPr>
          <a:xfrm>
            <a:off x="2190750" y="2740024"/>
            <a:ext cx="4762500" cy="3571875"/>
          </a:xfrm>
          <a:prstGeom prst="rect">
            <a:avLst/>
          </a:prstGeom>
        </p:spPr>
      </p:pic>
    </p:spTree>
    <p:extLst>
      <p:ext uri="{BB962C8B-B14F-4D97-AF65-F5344CB8AC3E}">
        <p14:creationId xmlns:p14="http://schemas.microsoft.com/office/powerpoint/2010/main" val="3574877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a:t>
            </a:r>
            <a:r>
              <a:rPr lang="en-US" dirty="0" err="1">
                <a:solidFill>
                  <a:schemeClr val="bg1"/>
                </a:solidFill>
              </a:rPr>
              <a:t>T</a:t>
            </a:r>
            <a:r>
              <a:rPr lang="en-US" dirty="0" err="1" smtClean="0">
                <a:solidFill>
                  <a:schemeClr val="bg1"/>
                </a:solidFill>
              </a:rPr>
              <a:t>ool</a:t>
            </a:r>
            <a:r>
              <a:rPr lang="en-US" dirty="0" smtClean="0">
                <a:solidFill>
                  <a:schemeClr val="bg1"/>
                </a:solidFill>
              </a:rPr>
              <a:t> #5</a:t>
            </a:r>
            <a:endParaRPr lang="en-US" dirty="0"/>
          </a:p>
        </p:txBody>
      </p:sp>
      <p:sp>
        <p:nvSpPr>
          <p:cNvPr id="3" name="Content Placeholder 2"/>
          <p:cNvSpPr>
            <a:spLocks noGrp="1"/>
          </p:cNvSpPr>
          <p:nvPr>
            <p:ph idx="1"/>
          </p:nvPr>
        </p:nvSpPr>
        <p:spPr/>
        <p:txBody>
          <a:bodyPr/>
          <a:lstStyle/>
          <a:p>
            <a:pPr marL="0" indent="0">
              <a:buNone/>
            </a:pPr>
            <a:r>
              <a:rPr lang="en-US" dirty="0" err="1" smtClean="0">
                <a:solidFill>
                  <a:schemeClr val="bg1"/>
                </a:solidFill>
              </a:rPr>
              <a:t>Prroof</a:t>
            </a:r>
            <a:r>
              <a:rPr lang="en-US" dirty="0" smtClean="0">
                <a:solidFill>
                  <a:schemeClr val="bg1"/>
                </a:solidFill>
              </a:rPr>
              <a:t> by </a:t>
            </a:r>
            <a:r>
              <a:rPr lang="en-US" dirty="0" err="1" smtClean="0">
                <a:solidFill>
                  <a:schemeClr val="bg1"/>
                </a:solidFill>
              </a:rPr>
              <a:t>Cotnradiction</a:t>
            </a:r>
            <a:r>
              <a:rPr lang="en-US" dirty="0" smtClean="0">
                <a:solidFill>
                  <a:schemeClr val="bg1"/>
                </a:solidFill>
              </a:rPr>
              <a:t> as tool in Vedanta</a:t>
            </a:r>
            <a:endParaRPr lang="en-US" dirty="0">
              <a:solidFill>
                <a:schemeClr val="bg1"/>
              </a:solidFill>
            </a:endParaRPr>
          </a:p>
        </p:txBody>
      </p:sp>
    </p:spTree>
    <p:extLst>
      <p:ext uri="{BB962C8B-B14F-4D97-AF65-F5344CB8AC3E}">
        <p14:creationId xmlns:p14="http://schemas.microsoft.com/office/powerpoint/2010/main" val="2438435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About the Presenter</a:t>
            </a:r>
            <a:endParaRPr lang="en-US" dirty="0">
              <a:solidFill>
                <a:schemeClr val="bg1"/>
              </a:solidFill>
            </a:endParaRPr>
          </a:p>
        </p:txBody>
      </p:sp>
      <p:sp>
        <p:nvSpPr>
          <p:cNvPr id="3" name="Content Placeholder 2"/>
          <p:cNvSpPr>
            <a:spLocks noGrp="1"/>
          </p:cNvSpPr>
          <p:nvPr>
            <p:ph idx="1"/>
          </p:nvPr>
        </p:nvSpPr>
        <p:spPr/>
        <p:txBody>
          <a:bodyPr>
            <a:normAutofit/>
          </a:bodyPr>
          <a:lstStyle/>
          <a:p>
            <a:pPr marL="342900" indent="-342900"/>
            <a:r>
              <a:rPr lang="en-US" sz="1800" dirty="0">
                <a:solidFill>
                  <a:schemeClr val="bg1"/>
                </a:solidFill>
              </a:rPr>
              <a:t>Co-Author of Books, “ .NET Design Patterns” and “C++ Reactive Programming” (writing) for </a:t>
            </a:r>
            <a:r>
              <a:rPr lang="en-US" sz="1800" dirty="0" err="1">
                <a:solidFill>
                  <a:schemeClr val="bg1"/>
                </a:solidFill>
              </a:rPr>
              <a:t>Packt</a:t>
            </a:r>
            <a:r>
              <a:rPr lang="en-US" sz="1800" dirty="0">
                <a:solidFill>
                  <a:schemeClr val="bg1"/>
                </a:solidFill>
              </a:rPr>
              <a:t> Publishing</a:t>
            </a:r>
          </a:p>
          <a:p>
            <a:pPr marL="342900" indent="-342900"/>
            <a:r>
              <a:rPr lang="en-US" sz="1800" dirty="0">
                <a:solidFill>
                  <a:schemeClr val="bg1"/>
                </a:solidFill>
              </a:rPr>
              <a:t>Has Written a university level accredited paper on “Ontology”</a:t>
            </a:r>
          </a:p>
          <a:p>
            <a:pPr marL="342900" indent="-342900"/>
            <a:r>
              <a:rPr lang="en-US" sz="1800" dirty="0">
                <a:solidFill>
                  <a:schemeClr val="bg1"/>
                </a:solidFill>
              </a:rPr>
              <a:t>Has created a course on “Philosophical Tools for Software Engineering” ( Presented @ </a:t>
            </a:r>
            <a:r>
              <a:rPr lang="en-US" sz="1800" dirty="0" err="1">
                <a:solidFill>
                  <a:schemeClr val="bg1"/>
                </a:solidFill>
              </a:rPr>
              <a:t>Rubyconf</a:t>
            </a:r>
            <a:r>
              <a:rPr lang="en-US" sz="1800" dirty="0">
                <a:solidFill>
                  <a:schemeClr val="bg1"/>
                </a:solidFill>
              </a:rPr>
              <a:t> India – Preconference)</a:t>
            </a:r>
          </a:p>
          <a:p>
            <a:pPr marL="342900" indent="-342900"/>
            <a:r>
              <a:rPr lang="en-US" sz="1800" dirty="0">
                <a:solidFill>
                  <a:schemeClr val="bg1"/>
                </a:solidFill>
              </a:rPr>
              <a:t> Presented in more than 200 events </a:t>
            </a:r>
          </a:p>
          <a:p>
            <a:pPr marL="342900" indent="-342900"/>
            <a:r>
              <a:rPr lang="en-US" sz="1800" dirty="0">
                <a:solidFill>
                  <a:schemeClr val="bg1"/>
                </a:solidFill>
              </a:rPr>
              <a:t>“Father” of SLANG Compiler Infrastructure</a:t>
            </a:r>
          </a:p>
          <a:p>
            <a:pPr lvl="2"/>
            <a:r>
              <a:rPr lang="en-US" sz="1800" dirty="0">
                <a:solidFill>
                  <a:schemeClr val="bg1"/>
                </a:solidFill>
              </a:rPr>
              <a:t>Slang4.net,Slang4Jvm, Slang4CPP (LLVM),</a:t>
            </a:r>
            <a:r>
              <a:rPr lang="en-US" sz="1800" dirty="0" err="1">
                <a:solidFill>
                  <a:schemeClr val="bg1"/>
                </a:solidFill>
              </a:rPr>
              <a:t>SlangJs</a:t>
            </a:r>
            <a:r>
              <a:rPr lang="en-US" sz="1800" dirty="0">
                <a:solidFill>
                  <a:schemeClr val="bg1"/>
                </a:solidFill>
              </a:rPr>
              <a:t>,</a:t>
            </a:r>
          </a:p>
          <a:p>
            <a:pPr lvl="2"/>
            <a:r>
              <a:rPr lang="en-US" sz="1800" dirty="0">
                <a:solidFill>
                  <a:schemeClr val="bg1"/>
                </a:solidFill>
              </a:rPr>
              <a:t>Slang4Py, Slang4VB.net</a:t>
            </a:r>
          </a:p>
          <a:p>
            <a:pPr marL="342900" indent="-342900"/>
            <a:r>
              <a:rPr lang="en-US" sz="1800" dirty="0">
                <a:solidFill>
                  <a:schemeClr val="bg1"/>
                </a:solidFill>
              </a:rPr>
              <a:t>A budding expert on comparative philosophy (Indian/Western)</a:t>
            </a:r>
          </a:p>
          <a:p>
            <a:pPr marL="342900" indent="-342900"/>
            <a:r>
              <a:rPr lang="en-US" sz="1800" dirty="0">
                <a:solidFill>
                  <a:schemeClr val="bg1"/>
                </a:solidFill>
              </a:rPr>
              <a:t>A Critique of Digital </a:t>
            </a:r>
            <a:r>
              <a:rPr lang="en-US" sz="1800" dirty="0" err="1">
                <a:solidFill>
                  <a:schemeClr val="bg1"/>
                </a:solidFill>
              </a:rPr>
              <a:t>Solutioning</a:t>
            </a:r>
            <a:r>
              <a:rPr lang="en-US" sz="1800" dirty="0">
                <a:solidFill>
                  <a:schemeClr val="bg1"/>
                </a:solidFill>
              </a:rPr>
              <a:t> and Technology Fads</a:t>
            </a:r>
          </a:p>
          <a:p>
            <a:pPr marL="342900" indent="-342900"/>
            <a:r>
              <a:rPr lang="en-US" sz="1800" dirty="0">
                <a:solidFill>
                  <a:schemeClr val="bg1"/>
                </a:solidFill>
              </a:rPr>
              <a:t>Sr. Solutions Architect @ UST Global</a:t>
            </a:r>
            <a:endParaRPr lang="en-US" sz="2400" dirty="0">
              <a:solidFill>
                <a:schemeClr val="bg1"/>
              </a:solidFill>
            </a:endParaRPr>
          </a:p>
          <a:p>
            <a:pPr marL="0" indent="0">
              <a:buNone/>
            </a:pPr>
            <a:r>
              <a:rPr lang="en-US" dirty="0" smtClean="0">
                <a:solidFill>
                  <a:schemeClr val="bg1"/>
                </a:solidFill>
              </a:rPr>
              <a:t>                              - </a:t>
            </a:r>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7519601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 </a:t>
            </a:r>
            <a:r>
              <a:rPr lang="en-US" dirty="0" smtClean="0">
                <a:solidFill>
                  <a:schemeClr val="bg1"/>
                </a:solidFill>
              </a:rPr>
              <a:t>Cause and the Effect!</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endParaRPr lang="en-US" dirty="0" smtClean="0">
              <a:solidFill>
                <a:schemeClr val="bg1"/>
              </a:solidFill>
            </a:endParaRPr>
          </a:p>
          <a:p>
            <a:pPr marL="0" indent="0">
              <a:buNone/>
            </a:pPr>
            <a:r>
              <a:rPr lang="en-US" dirty="0" smtClean="0">
                <a:solidFill>
                  <a:schemeClr val="bg1"/>
                </a:solidFill>
              </a:rPr>
              <a:t>- </a:t>
            </a:r>
            <a:endParaRPr lang="en-US" dirty="0">
              <a:solidFill>
                <a:schemeClr val="bg1"/>
              </a:solidFill>
            </a:endParaRPr>
          </a:p>
          <a:p>
            <a:pPr marL="0" indent="0">
              <a:buNone/>
            </a:pPr>
            <a:endParaRPr lang="en-US" dirty="0"/>
          </a:p>
        </p:txBody>
      </p:sp>
      <p:pic>
        <p:nvPicPr>
          <p:cNvPr id="4" name="Picture 3"/>
          <p:cNvPicPr>
            <a:picLocks noChangeAspect="1"/>
          </p:cNvPicPr>
          <p:nvPr/>
        </p:nvPicPr>
        <p:blipFill>
          <a:blip r:embed="rId2"/>
          <a:stretch>
            <a:fillRect/>
          </a:stretch>
        </p:blipFill>
        <p:spPr>
          <a:xfrm>
            <a:off x="801710" y="2496741"/>
            <a:ext cx="7959144" cy="3094435"/>
          </a:xfrm>
          <a:prstGeom prst="rect">
            <a:avLst/>
          </a:prstGeom>
        </p:spPr>
      </p:pic>
    </p:spTree>
    <p:extLst>
      <p:ext uri="{BB962C8B-B14F-4D97-AF65-F5344CB8AC3E}">
        <p14:creationId xmlns:p14="http://schemas.microsoft.com/office/powerpoint/2010/main" val="7320613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Proof by Contradiction in </a:t>
            </a:r>
            <a:r>
              <a:rPr lang="en-US" dirty="0" err="1" smtClean="0">
                <a:solidFill>
                  <a:schemeClr val="bg1"/>
                </a:solidFill>
              </a:rPr>
              <a:t>Advaita</a:t>
            </a:r>
            <a:endParaRPr lang="en-US" dirty="0">
              <a:solidFill>
                <a:schemeClr val="bg1"/>
              </a:solidFill>
            </a:endParaRPr>
          </a:p>
        </p:txBody>
      </p:sp>
      <p:sp>
        <p:nvSpPr>
          <p:cNvPr id="3" name="Content Placeholder 2"/>
          <p:cNvSpPr>
            <a:spLocks noGrp="1"/>
          </p:cNvSpPr>
          <p:nvPr>
            <p:ph idx="1"/>
          </p:nvPr>
        </p:nvSpPr>
        <p:spPr/>
        <p:txBody>
          <a:bodyPr>
            <a:normAutofit fontScale="92500"/>
          </a:bodyPr>
          <a:lstStyle/>
          <a:p>
            <a:r>
              <a:rPr lang="en-US" dirty="0" smtClean="0">
                <a:solidFill>
                  <a:schemeClr val="bg1"/>
                </a:solidFill>
              </a:rPr>
              <a:t>Is there a </a:t>
            </a:r>
            <a:r>
              <a:rPr lang="en-US" dirty="0" smtClean="0">
                <a:solidFill>
                  <a:schemeClr val="bg1"/>
                </a:solidFill>
              </a:rPr>
              <a:t>Creator God </a:t>
            </a:r>
            <a:r>
              <a:rPr lang="en-US" dirty="0" smtClean="0">
                <a:solidFill>
                  <a:schemeClr val="bg1"/>
                </a:solidFill>
              </a:rPr>
              <a:t>for this </a:t>
            </a:r>
            <a:r>
              <a:rPr lang="en-US" dirty="0" smtClean="0">
                <a:solidFill>
                  <a:schemeClr val="bg1"/>
                </a:solidFill>
              </a:rPr>
              <a:t>Universe?</a:t>
            </a:r>
          </a:p>
          <a:p>
            <a:r>
              <a:rPr lang="en-US" dirty="0" smtClean="0">
                <a:solidFill>
                  <a:schemeClr val="bg1"/>
                </a:solidFill>
              </a:rPr>
              <a:t>What is the  Material Cause of the Universe?</a:t>
            </a:r>
          </a:p>
          <a:p>
            <a:r>
              <a:rPr lang="en-US" dirty="0" smtClean="0">
                <a:solidFill>
                  <a:schemeClr val="bg1"/>
                </a:solidFill>
              </a:rPr>
              <a:t>The Creator can be Efficient Cause or Instrument, but should not be the Material Cause. If that is the case, we need to agree that Creator is everything.  Thus, something which evolves into everything  will eventually vanish, as anything which evolves has to die. So creator will die like any created things</a:t>
            </a:r>
          </a:p>
          <a:p>
            <a:r>
              <a:rPr lang="en-US" dirty="0" smtClean="0">
                <a:solidFill>
                  <a:schemeClr val="bg1"/>
                </a:solidFill>
              </a:rPr>
              <a:t>If the creation happened with material cause which existed besides the creator,  the existence of material should be </a:t>
            </a:r>
            <a:r>
              <a:rPr lang="en-US" dirty="0" err="1" smtClean="0">
                <a:solidFill>
                  <a:schemeClr val="bg1"/>
                </a:solidFill>
              </a:rPr>
              <a:t>equalent</a:t>
            </a:r>
            <a:r>
              <a:rPr lang="en-US" dirty="0" smtClean="0">
                <a:solidFill>
                  <a:schemeClr val="bg1"/>
                </a:solidFill>
              </a:rPr>
              <a:t> to the creator.  Thus, if Material can exist without a creator, why cannot </a:t>
            </a:r>
            <a:r>
              <a:rPr lang="en-US" dirty="0" smtClean="0">
                <a:solidFill>
                  <a:schemeClr val="bg1"/>
                </a:solidFill>
              </a:rPr>
              <a:t>Universe emerge itself ( will be a lingering doubt).  Why creator chose to creator this universe itself has lot of paradoxes!  As someone with Goal won’t be Perfect. IF there is a second ( Material ). Then creator is not omniscient.  Anything finite will  evolve and die. So creator is not a possibility, as the creator will itself search for its own creator</a:t>
            </a: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p:txBody>
      </p:sp>
    </p:spTree>
    <p:extLst>
      <p:ext uri="{BB962C8B-B14F-4D97-AF65-F5344CB8AC3E}">
        <p14:creationId xmlns:p14="http://schemas.microsoft.com/office/powerpoint/2010/main" val="41152180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a:t>
            </a:r>
            <a:r>
              <a:rPr lang="en-US" dirty="0" err="1">
                <a:solidFill>
                  <a:schemeClr val="bg1"/>
                </a:solidFill>
              </a:rPr>
              <a:t>T</a:t>
            </a:r>
            <a:r>
              <a:rPr lang="en-US" dirty="0" err="1" smtClean="0">
                <a:solidFill>
                  <a:schemeClr val="bg1"/>
                </a:solidFill>
              </a:rPr>
              <a:t>ool</a:t>
            </a:r>
            <a:r>
              <a:rPr lang="en-US" dirty="0" smtClean="0">
                <a:solidFill>
                  <a:schemeClr val="bg1"/>
                </a:solidFill>
              </a:rPr>
              <a:t> #6</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bg1"/>
                </a:solidFill>
              </a:rPr>
              <a:t>Understand the </a:t>
            </a:r>
            <a:r>
              <a:rPr lang="en-US" dirty="0" err="1" smtClean="0">
                <a:solidFill>
                  <a:schemeClr val="bg1"/>
                </a:solidFill>
              </a:rPr>
              <a:t>Impedence</a:t>
            </a:r>
            <a:r>
              <a:rPr lang="en-US" dirty="0" smtClean="0">
                <a:solidFill>
                  <a:schemeClr val="bg1"/>
                </a:solidFill>
              </a:rPr>
              <a:t> mismatch between India and the West</a:t>
            </a:r>
            <a:endParaRPr lang="en-US" dirty="0">
              <a:solidFill>
                <a:schemeClr val="bg1"/>
              </a:solidFill>
            </a:endParaRPr>
          </a:p>
        </p:txBody>
      </p:sp>
    </p:spTree>
    <p:extLst>
      <p:ext uri="{BB962C8B-B14F-4D97-AF65-F5344CB8AC3E}">
        <p14:creationId xmlns:p14="http://schemas.microsoft.com/office/powerpoint/2010/main" val="29505598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Western Thinking vs Indian Reasoning </a:t>
            </a:r>
            <a:endParaRPr lang="en-US" dirty="0">
              <a:solidFill>
                <a:schemeClr val="bg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8109195"/>
              </p:ext>
            </p:extLst>
          </p:nvPr>
        </p:nvGraphicFramePr>
        <p:xfrm>
          <a:off x="457200" y="1600200"/>
          <a:ext cx="8229600" cy="4114800"/>
        </p:xfrm>
        <a:graphic>
          <a:graphicData uri="http://schemas.openxmlformats.org/drawingml/2006/table">
            <a:tbl>
              <a:tblPr firstRow="1" bandRow="1">
                <a:tableStyleId>{5C22544A-7EE6-4342-B048-85BDC9FD1C3A}</a:tableStyleId>
              </a:tblPr>
              <a:tblGrid>
                <a:gridCol w="609600"/>
                <a:gridCol w="3124200"/>
                <a:gridCol w="4495800"/>
              </a:tblGrid>
              <a:tr h="514350">
                <a:tc>
                  <a:txBody>
                    <a:bodyPr/>
                    <a:lstStyle/>
                    <a:p>
                      <a:r>
                        <a:rPr lang="en-US" dirty="0" smtClean="0"/>
                        <a:t>1</a:t>
                      </a:r>
                      <a:endParaRPr lang="en-US" dirty="0"/>
                    </a:p>
                  </a:txBody>
                  <a:tcPr/>
                </a:tc>
                <a:tc>
                  <a:txBody>
                    <a:bodyPr/>
                    <a:lstStyle/>
                    <a:p>
                      <a:r>
                        <a:rPr lang="en-US" dirty="0" smtClean="0"/>
                        <a:t>Western Philosophy</a:t>
                      </a:r>
                      <a:endParaRPr lang="en-US" dirty="0"/>
                    </a:p>
                  </a:txBody>
                  <a:tcPr/>
                </a:tc>
                <a:tc>
                  <a:txBody>
                    <a:bodyPr/>
                    <a:lstStyle/>
                    <a:p>
                      <a:r>
                        <a:rPr lang="en-US" dirty="0" smtClean="0"/>
                        <a:t>Indian Philosophy</a:t>
                      </a:r>
                      <a:endParaRPr lang="en-US" dirty="0"/>
                    </a:p>
                  </a:txBody>
                  <a:tcPr/>
                </a:tc>
              </a:tr>
              <a:tr h="514350">
                <a:tc>
                  <a:txBody>
                    <a:bodyPr/>
                    <a:lstStyle/>
                    <a:p>
                      <a:r>
                        <a:rPr lang="en-US" dirty="0" smtClean="0"/>
                        <a:t>2</a:t>
                      </a:r>
                      <a:endParaRPr lang="en-US" dirty="0"/>
                    </a:p>
                  </a:txBody>
                  <a:tcPr/>
                </a:tc>
                <a:tc>
                  <a:txBody>
                    <a:bodyPr/>
                    <a:lstStyle/>
                    <a:p>
                      <a:r>
                        <a:rPr lang="en-US" dirty="0" smtClean="0"/>
                        <a:t>Objective Reasoning (Content based)</a:t>
                      </a:r>
                      <a:endParaRPr lang="en-US" dirty="0"/>
                    </a:p>
                  </a:txBody>
                  <a:tcPr/>
                </a:tc>
                <a:tc>
                  <a:txBody>
                    <a:bodyPr/>
                    <a:lstStyle/>
                    <a:p>
                      <a:r>
                        <a:rPr lang="en-US" dirty="0" smtClean="0"/>
                        <a:t>Subjective Reasoning (Context based)</a:t>
                      </a:r>
                      <a:endParaRPr lang="en-US" dirty="0"/>
                    </a:p>
                  </a:txBody>
                  <a:tcPr/>
                </a:tc>
              </a:tr>
              <a:tr h="514350">
                <a:tc>
                  <a:txBody>
                    <a:bodyPr/>
                    <a:lstStyle/>
                    <a:p>
                      <a:r>
                        <a:rPr lang="en-US" dirty="0" smtClean="0"/>
                        <a:t>3</a:t>
                      </a:r>
                      <a:endParaRPr lang="en-US" dirty="0"/>
                    </a:p>
                  </a:txBody>
                  <a:tcPr/>
                </a:tc>
                <a:tc>
                  <a:txBody>
                    <a:bodyPr/>
                    <a:lstStyle/>
                    <a:p>
                      <a:r>
                        <a:rPr lang="en-US" dirty="0" smtClean="0"/>
                        <a:t>Materialistic</a:t>
                      </a:r>
                      <a:endParaRPr lang="en-US" dirty="0"/>
                    </a:p>
                  </a:txBody>
                  <a:tcPr/>
                </a:tc>
                <a:tc>
                  <a:txBody>
                    <a:bodyPr/>
                    <a:lstStyle/>
                    <a:p>
                      <a:r>
                        <a:rPr lang="en-US" dirty="0" smtClean="0"/>
                        <a:t>Idealistic</a:t>
                      </a:r>
                      <a:endParaRPr lang="en-US" dirty="0"/>
                    </a:p>
                  </a:txBody>
                  <a:tcPr/>
                </a:tc>
              </a:tr>
              <a:tr h="514350">
                <a:tc>
                  <a:txBody>
                    <a:bodyPr/>
                    <a:lstStyle/>
                    <a:p>
                      <a:r>
                        <a:rPr lang="en-US" dirty="0" smtClean="0"/>
                        <a:t>4</a:t>
                      </a:r>
                      <a:endParaRPr lang="en-US" dirty="0"/>
                    </a:p>
                  </a:txBody>
                  <a:tcPr/>
                </a:tc>
                <a:tc>
                  <a:txBody>
                    <a:bodyPr/>
                    <a:lstStyle/>
                    <a:p>
                      <a:r>
                        <a:rPr lang="en-US" dirty="0" smtClean="0"/>
                        <a:t>Reductionist</a:t>
                      </a:r>
                      <a:endParaRPr lang="en-US" dirty="0"/>
                    </a:p>
                  </a:txBody>
                  <a:tcPr/>
                </a:tc>
                <a:tc>
                  <a:txBody>
                    <a:bodyPr/>
                    <a:lstStyle/>
                    <a:p>
                      <a:r>
                        <a:rPr lang="en-US" dirty="0" smtClean="0"/>
                        <a:t>Holistic</a:t>
                      </a:r>
                      <a:endParaRPr lang="en-US" dirty="0"/>
                    </a:p>
                  </a:txBody>
                  <a:tcPr/>
                </a:tc>
              </a:tr>
              <a:tr h="514350">
                <a:tc>
                  <a:txBody>
                    <a:bodyPr/>
                    <a:lstStyle/>
                    <a:p>
                      <a:r>
                        <a:rPr lang="en-US" dirty="0" smtClean="0"/>
                        <a:t>5</a:t>
                      </a:r>
                      <a:endParaRPr lang="en-US" dirty="0"/>
                    </a:p>
                  </a:txBody>
                  <a:tcPr/>
                </a:tc>
                <a:tc>
                  <a:txBody>
                    <a:bodyPr/>
                    <a:lstStyle/>
                    <a:p>
                      <a:r>
                        <a:rPr lang="en-US" dirty="0" smtClean="0"/>
                        <a:t>Logic</a:t>
                      </a:r>
                      <a:endParaRPr lang="en-US" dirty="0"/>
                    </a:p>
                  </a:txBody>
                  <a:tcPr/>
                </a:tc>
                <a:tc>
                  <a:txBody>
                    <a:bodyPr/>
                    <a:lstStyle/>
                    <a:p>
                      <a:r>
                        <a:rPr lang="en-US" dirty="0" smtClean="0"/>
                        <a:t>Dialectics</a:t>
                      </a:r>
                      <a:endParaRPr lang="en-US" dirty="0"/>
                    </a:p>
                  </a:txBody>
                  <a:tcPr/>
                </a:tc>
              </a:tr>
              <a:tr h="514350">
                <a:tc>
                  <a:txBody>
                    <a:bodyPr/>
                    <a:lstStyle/>
                    <a:p>
                      <a:r>
                        <a:rPr lang="en-US" dirty="0" smtClean="0"/>
                        <a:t>6</a:t>
                      </a:r>
                      <a:endParaRPr lang="en-US" dirty="0"/>
                    </a:p>
                  </a:txBody>
                  <a:tcPr/>
                </a:tc>
                <a:tc>
                  <a:txBody>
                    <a:bodyPr/>
                    <a:lstStyle/>
                    <a:p>
                      <a:r>
                        <a:rPr lang="en-US" dirty="0" smtClean="0"/>
                        <a:t>Entity</a:t>
                      </a:r>
                      <a:endParaRPr lang="en-US" dirty="0"/>
                    </a:p>
                  </a:txBody>
                  <a:tcPr/>
                </a:tc>
                <a:tc>
                  <a:txBody>
                    <a:bodyPr/>
                    <a:lstStyle/>
                    <a:p>
                      <a:r>
                        <a:rPr lang="en-US" dirty="0" smtClean="0"/>
                        <a:t>Relationship</a:t>
                      </a:r>
                      <a:endParaRPr lang="en-US" dirty="0"/>
                    </a:p>
                  </a:txBody>
                  <a:tcPr/>
                </a:tc>
              </a:tr>
              <a:tr h="514350">
                <a:tc>
                  <a:txBody>
                    <a:bodyPr/>
                    <a:lstStyle/>
                    <a:p>
                      <a:r>
                        <a:rPr lang="en-US" dirty="0" smtClean="0"/>
                        <a:t>7</a:t>
                      </a:r>
                      <a:endParaRPr lang="en-US" dirty="0"/>
                    </a:p>
                  </a:txBody>
                  <a:tcPr/>
                </a:tc>
                <a:tc>
                  <a:txBody>
                    <a:bodyPr/>
                    <a:lstStyle/>
                    <a:p>
                      <a:r>
                        <a:rPr lang="en-US" dirty="0" smtClean="0"/>
                        <a:t>Linear</a:t>
                      </a:r>
                      <a:endParaRPr lang="en-US" dirty="0"/>
                    </a:p>
                  </a:txBody>
                  <a:tcPr/>
                </a:tc>
                <a:tc>
                  <a:txBody>
                    <a:bodyPr/>
                    <a:lstStyle/>
                    <a:p>
                      <a:r>
                        <a:rPr lang="en-US" dirty="0" smtClean="0"/>
                        <a:t>Cyclical</a:t>
                      </a:r>
                      <a:endParaRPr lang="en-US" dirty="0"/>
                    </a:p>
                  </a:txBody>
                  <a:tcPr/>
                </a:tc>
              </a:tr>
              <a:tr h="514350">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9926947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a:t>
            </a:r>
            <a:r>
              <a:rPr lang="en-US" dirty="0" err="1">
                <a:solidFill>
                  <a:schemeClr val="bg1"/>
                </a:solidFill>
              </a:rPr>
              <a:t>T</a:t>
            </a:r>
            <a:r>
              <a:rPr lang="en-US" dirty="0" err="1" smtClean="0">
                <a:solidFill>
                  <a:schemeClr val="bg1"/>
                </a:solidFill>
              </a:rPr>
              <a:t>ool</a:t>
            </a:r>
            <a:r>
              <a:rPr lang="en-US" dirty="0" smtClean="0">
                <a:solidFill>
                  <a:schemeClr val="bg1"/>
                </a:solidFill>
              </a:rPr>
              <a:t> #7</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bg1"/>
                </a:solidFill>
              </a:rPr>
              <a:t>Positive Affirmation of Brahman – A way to look at the world</a:t>
            </a:r>
            <a:endParaRPr lang="en-US" dirty="0">
              <a:solidFill>
                <a:schemeClr val="bg1"/>
              </a:solidFill>
            </a:endParaRPr>
          </a:p>
        </p:txBody>
      </p:sp>
    </p:spTree>
    <p:extLst>
      <p:ext uri="{BB962C8B-B14F-4D97-AF65-F5344CB8AC3E}">
        <p14:creationId xmlns:p14="http://schemas.microsoft.com/office/powerpoint/2010/main" val="33293831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Positive Affirmation of Brahman </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endParaRPr lang="en-US" dirty="0" smtClean="0">
              <a:solidFill>
                <a:schemeClr val="bg1"/>
              </a:solidFill>
            </a:endParaRPr>
          </a:p>
          <a:p>
            <a:pPr marL="0" indent="0">
              <a:buNone/>
            </a:pPr>
            <a:r>
              <a:rPr lang="en-US" dirty="0" smtClean="0">
                <a:solidFill>
                  <a:schemeClr val="bg1"/>
                </a:solidFill>
              </a:rPr>
              <a:t>- </a:t>
            </a:r>
            <a:endParaRPr lang="en-US" dirty="0">
              <a:solidFill>
                <a:schemeClr val="bg1"/>
              </a:solidFill>
            </a:endParaRPr>
          </a:p>
          <a:p>
            <a:pPr marL="0" indent="0">
              <a:buNone/>
            </a:pPr>
            <a:endParaRPr lang="en-US" dirty="0"/>
          </a:p>
        </p:txBody>
      </p:sp>
      <p:pic>
        <p:nvPicPr>
          <p:cNvPr id="4" name="Picture 3"/>
          <p:cNvPicPr>
            <a:picLocks noChangeAspect="1"/>
          </p:cNvPicPr>
          <p:nvPr/>
        </p:nvPicPr>
        <p:blipFill>
          <a:blip r:embed="rId2"/>
          <a:stretch>
            <a:fillRect/>
          </a:stretch>
        </p:blipFill>
        <p:spPr>
          <a:xfrm>
            <a:off x="796377" y="2026762"/>
            <a:ext cx="7423564" cy="3364706"/>
          </a:xfrm>
          <a:prstGeom prst="rect">
            <a:avLst/>
          </a:prstGeom>
        </p:spPr>
      </p:pic>
    </p:spTree>
    <p:extLst>
      <p:ext uri="{BB962C8B-B14F-4D97-AF65-F5344CB8AC3E}">
        <p14:creationId xmlns:p14="http://schemas.microsoft.com/office/powerpoint/2010/main" val="8266490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Palatino Linotype" panose="02040502050505030304" pitchFamily="18" charset="0"/>
              </a:defRPr>
            </a:lvl1pPr>
            <a:lvl2pPr marL="557213" indent="-214313" eaLnBrk="0" hangingPunct="0">
              <a:defRPr sz="2400">
                <a:solidFill>
                  <a:schemeClr val="tx1"/>
                </a:solidFill>
                <a:latin typeface="Palatino Linotype" panose="02040502050505030304" pitchFamily="18" charset="0"/>
              </a:defRPr>
            </a:lvl2pPr>
            <a:lvl3pPr marL="857250" indent="-171450" eaLnBrk="0" hangingPunct="0">
              <a:defRPr sz="2400">
                <a:solidFill>
                  <a:schemeClr val="tx1"/>
                </a:solidFill>
                <a:latin typeface="Palatino Linotype" panose="02040502050505030304" pitchFamily="18" charset="0"/>
              </a:defRPr>
            </a:lvl3pPr>
            <a:lvl4pPr marL="1200150" indent="-171450" eaLnBrk="0" hangingPunct="0">
              <a:defRPr sz="2400">
                <a:solidFill>
                  <a:schemeClr val="tx1"/>
                </a:solidFill>
                <a:latin typeface="Palatino Linotype" panose="02040502050505030304" pitchFamily="18" charset="0"/>
              </a:defRPr>
            </a:lvl4pPr>
            <a:lvl5pPr marL="1543050" indent="-171450" eaLnBrk="0" hangingPunct="0">
              <a:defRPr sz="2400">
                <a:solidFill>
                  <a:schemeClr val="tx1"/>
                </a:solidFill>
                <a:latin typeface="Palatino Linotype" panose="02040502050505030304" pitchFamily="18" charset="0"/>
              </a:defRPr>
            </a:lvl5pPr>
            <a:lvl6pPr marL="1885950" indent="-171450" eaLnBrk="0" fontAlgn="base" hangingPunct="0">
              <a:spcBef>
                <a:spcPct val="0"/>
              </a:spcBef>
              <a:spcAft>
                <a:spcPct val="0"/>
              </a:spcAft>
              <a:defRPr sz="2400">
                <a:solidFill>
                  <a:schemeClr val="tx1"/>
                </a:solidFill>
                <a:latin typeface="Palatino Linotype" panose="02040502050505030304" pitchFamily="18" charset="0"/>
              </a:defRPr>
            </a:lvl6pPr>
            <a:lvl7pPr marL="2228850" indent="-171450" eaLnBrk="0" fontAlgn="base" hangingPunct="0">
              <a:spcBef>
                <a:spcPct val="0"/>
              </a:spcBef>
              <a:spcAft>
                <a:spcPct val="0"/>
              </a:spcAft>
              <a:defRPr sz="2400">
                <a:solidFill>
                  <a:schemeClr val="tx1"/>
                </a:solidFill>
                <a:latin typeface="Palatino Linotype" panose="02040502050505030304" pitchFamily="18" charset="0"/>
              </a:defRPr>
            </a:lvl7pPr>
            <a:lvl8pPr marL="2571750" indent="-171450" eaLnBrk="0" fontAlgn="base" hangingPunct="0">
              <a:spcBef>
                <a:spcPct val="0"/>
              </a:spcBef>
              <a:spcAft>
                <a:spcPct val="0"/>
              </a:spcAft>
              <a:defRPr sz="2400">
                <a:solidFill>
                  <a:schemeClr val="tx1"/>
                </a:solidFill>
                <a:latin typeface="Palatino Linotype" panose="02040502050505030304" pitchFamily="18" charset="0"/>
              </a:defRPr>
            </a:lvl8pPr>
            <a:lvl9pPr marL="2914650" indent="-171450" eaLnBrk="0" fontAlgn="base" hangingPunct="0">
              <a:spcBef>
                <a:spcPct val="0"/>
              </a:spcBef>
              <a:spcAft>
                <a:spcPct val="0"/>
              </a:spcAft>
              <a:defRPr sz="2400">
                <a:solidFill>
                  <a:schemeClr val="tx1"/>
                </a:solidFill>
                <a:latin typeface="Palatino Linotype" panose="02040502050505030304" pitchFamily="18" charset="0"/>
              </a:defRPr>
            </a:lvl9pPr>
          </a:lstStyle>
          <a:p>
            <a:pPr eaLnBrk="1" hangingPunct="1"/>
            <a:fld id="{69F42C78-0F05-4C5D-AFED-FBF769AB66F9}" type="slidenum">
              <a:rPr lang="tr-TR" altLang="en-US" sz="1050"/>
              <a:pPr eaLnBrk="1" hangingPunct="1"/>
              <a:t>26</a:t>
            </a:fld>
            <a:endParaRPr lang="tr-TR" altLang="en-US" sz="1050"/>
          </a:p>
        </p:txBody>
      </p:sp>
      <p:sp>
        <p:nvSpPr>
          <p:cNvPr id="12291" name="Rectangle 2"/>
          <p:cNvSpPr>
            <a:spLocks noGrp="1" noChangeArrowheads="1"/>
          </p:cNvSpPr>
          <p:nvPr>
            <p:ph type="title"/>
          </p:nvPr>
        </p:nvSpPr>
        <p:spPr/>
        <p:txBody>
          <a:bodyPr/>
          <a:lstStyle/>
          <a:p>
            <a:pPr eaLnBrk="1" hangingPunct="1"/>
            <a:r>
              <a:rPr lang="en-US" altLang="en-US" dirty="0">
                <a:solidFill>
                  <a:schemeClr val="bg1"/>
                </a:solidFill>
              </a:rPr>
              <a:t> </a:t>
            </a:r>
            <a:r>
              <a:rPr lang="en-US" altLang="en-US" dirty="0" smtClean="0">
                <a:solidFill>
                  <a:schemeClr val="bg1"/>
                </a:solidFill>
              </a:rPr>
              <a:t>A mapping of “SAT-CHIT-ANAND”</a:t>
            </a:r>
            <a:endParaRPr lang="tr-TR" altLang="en-US" dirty="0" smtClean="0">
              <a:solidFill>
                <a:schemeClr val="bg1"/>
              </a:solidFill>
            </a:endParaRPr>
          </a:p>
        </p:txBody>
      </p:sp>
      <p:sp>
        <p:nvSpPr>
          <p:cNvPr id="12292" name="Rectangle 3"/>
          <p:cNvSpPr>
            <a:spLocks noGrp="1" noChangeArrowheads="1"/>
          </p:cNvSpPr>
          <p:nvPr>
            <p:ph type="body" idx="1"/>
          </p:nvPr>
        </p:nvSpPr>
        <p:spPr/>
        <p:txBody>
          <a:bodyPr>
            <a:normAutofit/>
          </a:bodyPr>
          <a:lstStyle/>
          <a:p>
            <a:pPr marL="0" indent="0">
              <a:buNone/>
            </a:pPr>
            <a:r>
              <a:rPr lang="en-US" altLang="en-US" dirty="0" smtClean="0">
                <a:solidFill>
                  <a:schemeClr val="bg1"/>
                </a:solidFill>
              </a:rPr>
              <a:t>.</a:t>
            </a:r>
          </a:p>
        </p:txBody>
      </p:sp>
      <p:graphicFrame>
        <p:nvGraphicFramePr>
          <p:cNvPr id="2" name="Table 1"/>
          <p:cNvGraphicFramePr>
            <a:graphicFrameLocks noGrp="1"/>
          </p:cNvGraphicFramePr>
          <p:nvPr>
            <p:extLst/>
          </p:nvPr>
        </p:nvGraphicFramePr>
        <p:xfrm>
          <a:off x="876837" y="2259806"/>
          <a:ext cx="6956736" cy="3230166"/>
        </p:xfrm>
        <a:graphic>
          <a:graphicData uri="http://schemas.openxmlformats.org/drawingml/2006/table">
            <a:tbl>
              <a:tblPr firstRow="1" bandRow="1">
                <a:tableStyleId>{5C22544A-7EE6-4342-B048-85BDC9FD1C3A}</a:tableStyleId>
              </a:tblPr>
              <a:tblGrid>
                <a:gridCol w="2318912"/>
                <a:gridCol w="2318912"/>
                <a:gridCol w="2318912"/>
              </a:tblGrid>
              <a:tr h="538361">
                <a:tc>
                  <a:txBody>
                    <a:bodyPr/>
                    <a:lstStyle/>
                    <a:p>
                      <a:r>
                        <a:rPr lang="en-US" sz="1000" dirty="0" smtClean="0"/>
                        <a:t>SAT</a:t>
                      </a:r>
                      <a:endParaRPr lang="en-US" sz="1000" dirty="0"/>
                    </a:p>
                  </a:txBody>
                  <a:tcPr marL="68580" marR="68580" marT="34290" marB="34290"/>
                </a:tc>
                <a:tc>
                  <a:txBody>
                    <a:bodyPr/>
                    <a:lstStyle/>
                    <a:p>
                      <a:r>
                        <a:rPr lang="en-US" sz="1000" dirty="0" smtClean="0"/>
                        <a:t>CHIT</a:t>
                      </a:r>
                      <a:endParaRPr lang="en-US" sz="1000" dirty="0"/>
                    </a:p>
                  </a:txBody>
                  <a:tcPr marL="68580" marR="68580" marT="34290" marB="34290"/>
                </a:tc>
                <a:tc>
                  <a:txBody>
                    <a:bodyPr/>
                    <a:lstStyle/>
                    <a:p>
                      <a:r>
                        <a:rPr lang="en-US" sz="1000" dirty="0" smtClean="0"/>
                        <a:t>ANANDA</a:t>
                      </a:r>
                      <a:endParaRPr lang="en-US" sz="1000" dirty="0"/>
                    </a:p>
                  </a:txBody>
                  <a:tcPr marL="68580" marR="68580" marT="34290" marB="34290"/>
                </a:tc>
              </a:tr>
              <a:tr h="538361">
                <a:tc>
                  <a:txBody>
                    <a:bodyPr/>
                    <a:lstStyle/>
                    <a:p>
                      <a:r>
                        <a:rPr lang="en-US" sz="1000" dirty="0" smtClean="0"/>
                        <a:t>Existence</a:t>
                      </a:r>
                      <a:endParaRPr lang="en-US" sz="1000" dirty="0"/>
                    </a:p>
                  </a:txBody>
                  <a:tcPr marL="68580" marR="68580" marT="34290" marB="34290"/>
                </a:tc>
                <a:tc>
                  <a:txBody>
                    <a:bodyPr/>
                    <a:lstStyle/>
                    <a:p>
                      <a:r>
                        <a:rPr lang="en-US" sz="1000" dirty="0" smtClean="0"/>
                        <a:t>Essence </a:t>
                      </a:r>
                      <a:endParaRPr lang="en-US" sz="1000" dirty="0"/>
                    </a:p>
                  </a:txBody>
                  <a:tcPr marL="68580" marR="68580" marT="34290" marB="34290"/>
                </a:tc>
                <a:tc>
                  <a:txBody>
                    <a:bodyPr/>
                    <a:lstStyle/>
                    <a:p>
                      <a:r>
                        <a:rPr lang="en-US" sz="1000" dirty="0" smtClean="0"/>
                        <a:t>Bliss</a:t>
                      </a:r>
                      <a:endParaRPr lang="en-US" sz="1000" dirty="0"/>
                    </a:p>
                  </a:txBody>
                  <a:tcPr marL="68580" marR="68580" marT="34290" marB="34290"/>
                </a:tc>
              </a:tr>
              <a:tr h="538361">
                <a:tc>
                  <a:txBody>
                    <a:bodyPr/>
                    <a:lstStyle/>
                    <a:p>
                      <a:r>
                        <a:rPr lang="en-US" sz="1000" dirty="0" smtClean="0"/>
                        <a:t>Ontology</a:t>
                      </a:r>
                      <a:endParaRPr lang="en-US" sz="1000" dirty="0"/>
                    </a:p>
                  </a:txBody>
                  <a:tcPr marL="68580" marR="68580" marT="34290" marB="34290"/>
                </a:tc>
                <a:tc>
                  <a:txBody>
                    <a:bodyPr/>
                    <a:lstStyle/>
                    <a:p>
                      <a:r>
                        <a:rPr lang="en-US" sz="1000" dirty="0" smtClean="0"/>
                        <a:t>Epistemology</a:t>
                      </a:r>
                      <a:endParaRPr lang="en-US" sz="1000" dirty="0"/>
                    </a:p>
                  </a:txBody>
                  <a:tcPr marL="68580" marR="68580" marT="34290" marB="34290"/>
                </a:tc>
                <a:tc>
                  <a:txBody>
                    <a:bodyPr/>
                    <a:lstStyle/>
                    <a:p>
                      <a:r>
                        <a:rPr lang="en-US" sz="1000" dirty="0" smtClean="0"/>
                        <a:t>Axiology</a:t>
                      </a:r>
                      <a:endParaRPr lang="en-US" sz="1000" dirty="0"/>
                    </a:p>
                  </a:txBody>
                  <a:tcPr marL="68580" marR="68580" marT="34290" marB="34290"/>
                </a:tc>
              </a:tr>
              <a:tr h="538361">
                <a:tc>
                  <a:txBody>
                    <a:bodyPr/>
                    <a:lstStyle/>
                    <a:p>
                      <a:r>
                        <a:rPr lang="en-US" sz="1000" dirty="0" smtClean="0"/>
                        <a:t>Who am I?</a:t>
                      </a:r>
                      <a:endParaRPr lang="en-US" sz="1000" dirty="0"/>
                    </a:p>
                  </a:txBody>
                  <a:tcPr marL="68580" marR="68580" marT="34290" marB="34290"/>
                </a:tc>
                <a:tc>
                  <a:txBody>
                    <a:bodyPr/>
                    <a:lstStyle/>
                    <a:p>
                      <a:r>
                        <a:rPr lang="en-US" sz="1000" dirty="0" smtClean="0"/>
                        <a:t>What Can I know?</a:t>
                      </a:r>
                      <a:endParaRPr lang="en-US" sz="1000" dirty="0"/>
                    </a:p>
                  </a:txBody>
                  <a:tcPr marL="68580" marR="68580" marT="34290" marB="34290"/>
                </a:tc>
                <a:tc>
                  <a:txBody>
                    <a:bodyPr/>
                    <a:lstStyle/>
                    <a:p>
                      <a:r>
                        <a:rPr lang="en-US" sz="1000" dirty="0" smtClean="0"/>
                        <a:t>What should I do?</a:t>
                      </a:r>
                      <a:endParaRPr lang="en-US" sz="1000" dirty="0"/>
                    </a:p>
                  </a:txBody>
                  <a:tcPr marL="68580" marR="68580" marT="34290" marB="34290"/>
                </a:tc>
              </a:tr>
              <a:tr h="538361">
                <a:tc>
                  <a:txBody>
                    <a:bodyPr/>
                    <a:lstStyle/>
                    <a:p>
                      <a:r>
                        <a:rPr lang="en-US" sz="1000" dirty="0" smtClean="0"/>
                        <a:t>Matter</a:t>
                      </a:r>
                      <a:endParaRPr lang="en-US" sz="1000" dirty="0"/>
                    </a:p>
                  </a:txBody>
                  <a:tcPr marL="68580" marR="68580" marT="34290" marB="34290"/>
                </a:tc>
                <a:tc>
                  <a:txBody>
                    <a:bodyPr/>
                    <a:lstStyle/>
                    <a:p>
                      <a:r>
                        <a:rPr lang="en-US" sz="1000" dirty="0" smtClean="0"/>
                        <a:t>Mind </a:t>
                      </a:r>
                      <a:endParaRPr lang="en-US" sz="1000" dirty="0"/>
                    </a:p>
                  </a:txBody>
                  <a:tcPr marL="68580" marR="68580" marT="34290" marB="34290"/>
                </a:tc>
                <a:tc>
                  <a:txBody>
                    <a:bodyPr/>
                    <a:lstStyle/>
                    <a:p>
                      <a:r>
                        <a:rPr lang="en-US" sz="1000" dirty="0" smtClean="0"/>
                        <a:t>Bliss</a:t>
                      </a:r>
                      <a:endParaRPr lang="en-US" sz="1000" dirty="0"/>
                    </a:p>
                  </a:txBody>
                  <a:tcPr marL="68580" marR="68580" marT="34290" marB="34290"/>
                </a:tc>
              </a:tr>
              <a:tr h="538361">
                <a:tc>
                  <a:txBody>
                    <a:bodyPr/>
                    <a:lstStyle/>
                    <a:p>
                      <a:r>
                        <a:rPr lang="en-US" sz="1000" dirty="0" smtClean="0"/>
                        <a:t>Structure</a:t>
                      </a:r>
                      <a:endParaRPr lang="en-US" sz="1000" dirty="0"/>
                    </a:p>
                  </a:txBody>
                  <a:tcPr marL="68580" marR="68580" marT="34290" marB="34290"/>
                </a:tc>
                <a:tc>
                  <a:txBody>
                    <a:bodyPr/>
                    <a:lstStyle/>
                    <a:p>
                      <a:r>
                        <a:rPr lang="en-US" sz="1000" dirty="0" smtClean="0"/>
                        <a:t>Behavior </a:t>
                      </a:r>
                      <a:endParaRPr lang="en-US" sz="1000" dirty="0"/>
                    </a:p>
                  </a:txBody>
                  <a:tcPr marL="68580" marR="68580" marT="34290" marB="34290"/>
                </a:tc>
                <a:tc>
                  <a:txBody>
                    <a:bodyPr/>
                    <a:lstStyle/>
                    <a:p>
                      <a:r>
                        <a:rPr lang="en-US" sz="1000" dirty="0" smtClean="0"/>
                        <a:t>Function</a:t>
                      </a:r>
                      <a:endParaRPr lang="en-US" sz="1000" dirty="0"/>
                    </a:p>
                  </a:txBody>
                  <a:tcPr marL="68580" marR="68580" marT="34290" marB="34290"/>
                </a:tc>
              </a:tr>
            </a:tbl>
          </a:graphicData>
        </a:graphic>
      </p:graphicFrame>
    </p:spTree>
    <p:extLst>
      <p:ext uri="{BB962C8B-B14F-4D97-AF65-F5344CB8AC3E}">
        <p14:creationId xmlns:p14="http://schemas.microsoft.com/office/powerpoint/2010/main" val="31912324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Tool #8 </a:t>
            </a:r>
            <a:r>
              <a:rPr lang="en-US" dirty="0">
                <a:solidFill>
                  <a:schemeClr val="bg1"/>
                </a:solidFill>
              </a:rPr>
              <a:t> </a:t>
            </a:r>
            <a:r>
              <a:rPr lang="en-US" dirty="0" smtClean="0">
                <a:solidFill>
                  <a:schemeClr val="bg1"/>
                </a:solidFill>
              </a:rPr>
              <a:t>- Challenging the Western Universalism</a:t>
            </a:r>
            <a:endParaRPr lang="en-US" dirty="0">
              <a:solidFill>
                <a:schemeClr val="bg1"/>
              </a:solidFill>
            </a:endParaRPr>
          </a:p>
        </p:txBody>
      </p:sp>
      <p:pic>
        <p:nvPicPr>
          <p:cNvPr id="8" name="Content Placeholder 7"/>
          <p:cNvPicPr>
            <a:picLocks noGrp="1" noChangeAspect="1"/>
          </p:cNvPicPr>
          <p:nvPr>
            <p:ph idx="1"/>
          </p:nvPr>
        </p:nvPicPr>
        <p:blipFill>
          <a:blip r:embed="rId2"/>
          <a:stretch>
            <a:fillRect/>
          </a:stretch>
        </p:blipFill>
        <p:spPr>
          <a:xfrm>
            <a:off x="628650" y="2133600"/>
            <a:ext cx="7886700" cy="4191000"/>
          </a:xfrm>
          <a:prstGeom prst="rect">
            <a:avLst/>
          </a:prstGeom>
        </p:spPr>
      </p:pic>
    </p:spTree>
    <p:extLst>
      <p:ext uri="{BB962C8B-B14F-4D97-AF65-F5344CB8AC3E}">
        <p14:creationId xmlns:p14="http://schemas.microsoft.com/office/powerpoint/2010/main" val="32852847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 Must read for all of us!</a:t>
            </a:r>
            <a:endParaRPr lang="en-US" dirty="0">
              <a:solidFill>
                <a:schemeClr val="bg1"/>
              </a:solidFill>
            </a:endParaRPr>
          </a:p>
        </p:txBody>
      </p:sp>
      <p:pic>
        <p:nvPicPr>
          <p:cNvPr id="1026" name="Picture 2" descr="Image resul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57637" y="1600200"/>
            <a:ext cx="282872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0841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Western Universalism</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Renaissance Project</a:t>
            </a:r>
          </a:p>
          <a:p>
            <a:r>
              <a:rPr lang="en-US" dirty="0" smtClean="0">
                <a:solidFill>
                  <a:schemeClr val="bg1"/>
                </a:solidFill>
              </a:rPr>
              <a:t>A Society based on Logic and Science</a:t>
            </a:r>
          </a:p>
          <a:p>
            <a:r>
              <a:rPr lang="en-US" dirty="0" smtClean="0">
                <a:solidFill>
                  <a:schemeClr val="bg1"/>
                </a:solidFill>
              </a:rPr>
              <a:t>Unusual stress on “Materialism”</a:t>
            </a:r>
          </a:p>
          <a:p>
            <a:r>
              <a:rPr lang="en-US" dirty="0" smtClean="0">
                <a:solidFill>
                  <a:schemeClr val="bg1"/>
                </a:solidFill>
              </a:rPr>
              <a:t>Rajiv Malhotra’s Reason for reversing the Gaze</a:t>
            </a:r>
          </a:p>
          <a:p>
            <a:pPr lvl="1"/>
            <a:r>
              <a:rPr lang="en-US" dirty="0">
                <a:solidFill>
                  <a:schemeClr val="bg1"/>
                </a:solidFill>
              </a:rPr>
              <a:t> </a:t>
            </a:r>
            <a:r>
              <a:rPr lang="en-US" dirty="0" smtClean="0">
                <a:solidFill>
                  <a:schemeClr val="bg1"/>
                </a:solidFill>
              </a:rPr>
              <a:t>Lack of Historic Centrism</a:t>
            </a:r>
          </a:p>
          <a:p>
            <a:pPr lvl="1"/>
            <a:r>
              <a:rPr lang="en-US" dirty="0">
                <a:solidFill>
                  <a:schemeClr val="bg1"/>
                </a:solidFill>
              </a:rPr>
              <a:t> </a:t>
            </a:r>
            <a:r>
              <a:rPr lang="en-US" dirty="0" smtClean="0">
                <a:solidFill>
                  <a:schemeClr val="bg1"/>
                </a:solidFill>
              </a:rPr>
              <a:t>Integral Unity of Indian thought</a:t>
            </a:r>
          </a:p>
          <a:p>
            <a:pPr lvl="1"/>
            <a:r>
              <a:rPr lang="en-US" dirty="0">
                <a:solidFill>
                  <a:schemeClr val="bg1"/>
                </a:solidFill>
              </a:rPr>
              <a:t> </a:t>
            </a:r>
            <a:r>
              <a:rPr lang="en-US" dirty="0" smtClean="0">
                <a:solidFill>
                  <a:schemeClr val="bg1"/>
                </a:solidFill>
              </a:rPr>
              <a:t>Indian comfort with Chaos</a:t>
            </a:r>
          </a:p>
          <a:p>
            <a:pPr lvl="1"/>
            <a:r>
              <a:rPr lang="en-US" dirty="0">
                <a:solidFill>
                  <a:schemeClr val="bg1"/>
                </a:solidFill>
              </a:rPr>
              <a:t> </a:t>
            </a:r>
            <a:r>
              <a:rPr lang="en-US" dirty="0" err="1" smtClean="0">
                <a:solidFill>
                  <a:schemeClr val="bg1"/>
                </a:solidFill>
              </a:rPr>
              <a:t>Untraslatables</a:t>
            </a:r>
            <a:r>
              <a:rPr lang="en-US" dirty="0" smtClean="0">
                <a:solidFill>
                  <a:schemeClr val="bg1"/>
                </a:solidFill>
              </a:rPr>
              <a:t> in Sanskrit</a:t>
            </a:r>
            <a:endParaRPr lang="en-US" dirty="0">
              <a:solidFill>
                <a:schemeClr val="bg1"/>
              </a:solidFill>
            </a:endParaRPr>
          </a:p>
        </p:txBody>
      </p:sp>
    </p:spTree>
    <p:extLst>
      <p:ext uri="{BB962C8B-B14F-4D97-AF65-F5344CB8AC3E}">
        <p14:creationId xmlns:p14="http://schemas.microsoft.com/office/powerpoint/2010/main" val="4110995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Who is Vedanta?</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endParaRPr lang="en-US" dirty="0" smtClean="0">
              <a:solidFill>
                <a:schemeClr val="bg1"/>
              </a:solidFill>
            </a:endParaRPr>
          </a:p>
          <a:p>
            <a:r>
              <a:rPr lang="en-US" dirty="0" smtClean="0">
                <a:solidFill>
                  <a:schemeClr val="bg1"/>
                </a:solidFill>
              </a:rPr>
              <a:t>In a nutshell,  Philosophical school of thought based on the Upanishads</a:t>
            </a:r>
          </a:p>
          <a:p>
            <a:r>
              <a:rPr lang="en-US" dirty="0" smtClean="0">
                <a:solidFill>
                  <a:schemeClr val="bg1"/>
                </a:solidFill>
              </a:rPr>
              <a:t>Upanishad falls under the last section of Vedas</a:t>
            </a:r>
          </a:p>
          <a:p>
            <a:r>
              <a:rPr lang="en-US" dirty="0" smtClean="0">
                <a:solidFill>
                  <a:schemeClr val="bg1"/>
                </a:solidFill>
              </a:rPr>
              <a:t>Chronologically, Upanishad period is the last age of </a:t>
            </a:r>
            <a:r>
              <a:rPr lang="en-US" dirty="0" err="1" smtClean="0">
                <a:solidFill>
                  <a:schemeClr val="bg1"/>
                </a:solidFill>
              </a:rPr>
              <a:t>vedic</a:t>
            </a:r>
            <a:r>
              <a:rPr lang="en-US" dirty="0" smtClean="0">
                <a:solidFill>
                  <a:schemeClr val="bg1"/>
                </a:solidFill>
              </a:rPr>
              <a:t> period</a:t>
            </a:r>
          </a:p>
          <a:p>
            <a:endParaRPr lang="en-US" dirty="0" smtClean="0">
              <a:solidFill>
                <a:schemeClr val="bg1"/>
              </a:solidFill>
            </a:endParaRPr>
          </a:p>
          <a:p>
            <a:pPr marL="0" indent="0">
              <a:buNone/>
            </a:pPr>
            <a:r>
              <a:rPr lang="en-US" dirty="0">
                <a:solidFill>
                  <a:schemeClr val="bg1"/>
                </a:solidFill>
              </a:rPr>
              <a:t> </a:t>
            </a:r>
            <a:r>
              <a:rPr lang="en-US" dirty="0" smtClean="0">
                <a:solidFill>
                  <a:schemeClr val="bg1"/>
                </a:solidFill>
              </a:rPr>
              <a:t>                             - </a:t>
            </a:r>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3629171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a:t>
            </a:r>
            <a:r>
              <a:rPr lang="en-US" dirty="0" err="1">
                <a:solidFill>
                  <a:schemeClr val="bg1"/>
                </a:solidFill>
              </a:rPr>
              <a:t>T</a:t>
            </a:r>
            <a:r>
              <a:rPr lang="en-US" dirty="0" err="1" smtClean="0">
                <a:solidFill>
                  <a:schemeClr val="bg1"/>
                </a:solidFill>
              </a:rPr>
              <a:t>ool</a:t>
            </a:r>
            <a:r>
              <a:rPr lang="en-US" dirty="0" smtClean="0">
                <a:solidFill>
                  <a:schemeClr val="bg1"/>
                </a:solidFill>
              </a:rPr>
              <a:t> #9</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bg1"/>
                </a:solidFill>
              </a:rPr>
              <a:t>Converse  vs Communicate</a:t>
            </a:r>
            <a:endParaRPr lang="en-US" dirty="0">
              <a:solidFill>
                <a:schemeClr val="bg1"/>
              </a:solidFill>
            </a:endParaRPr>
          </a:p>
        </p:txBody>
      </p:sp>
    </p:spTree>
    <p:extLst>
      <p:ext uri="{BB962C8B-B14F-4D97-AF65-F5344CB8AC3E}">
        <p14:creationId xmlns:p14="http://schemas.microsoft.com/office/powerpoint/2010/main" val="40246641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Better English through Better  Vernacular skill</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Language is more than words, sentences and phonetics</a:t>
            </a:r>
          </a:p>
          <a:p>
            <a:r>
              <a:rPr lang="en-US" dirty="0" smtClean="0">
                <a:solidFill>
                  <a:schemeClr val="bg1"/>
                </a:solidFill>
              </a:rPr>
              <a:t>How to communicate Emotions really well?</a:t>
            </a:r>
          </a:p>
          <a:p>
            <a:r>
              <a:rPr lang="en-US" dirty="0" smtClean="0">
                <a:solidFill>
                  <a:schemeClr val="bg1"/>
                </a:solidFill>
              </a:rPr>
              <a:t>Understand the literal and the implied meaning </a:t>
            </a:r>
          </a:p>
          <a:p>
            <a:r>
              <a:rPr lang="en-US" dirty="0">
                <a:solidFill>
                  <a:schemeClr val="bg1"/>
                </a:solidFill>
              </a:rPr>
              <a:t> </a:t>
            </a:r>
            <a:r>
              <a:rPr lang="en-US" dirty="0" smtClean="0">
                <a:solidFill>
                  <a:schemeClr val="bg1"/>
                </a:solidFill>
              </a:rPr>
              <a:t>?Necessity </a:t>
            </a:r>
            <a:r>
              <a:rPr lang="en-US" dirty="0" err="1" smtClean="0">
                <a:solidFill>
                  <a:schemeClr val="bg1"/>
                </a:solidFill>
              </a:rPr>
              <a:t>ofn</a:t>
            </a:r>
            <a:r>
              <a:rPr lang="en-US" dirty="0" smtClean="0">
                <a:solidFill>
                  <a:schemeClr val="bg1"/>
                </a:solidFill>
              </a:rPr>
              <a:t> nuanced communication in the local language</a:t>
            </a:r>
          </a:p>
          <a:p>
            <a:endParaRPr lang="en-US" dirty="0">
              <a:solidFill>
                <a:schemeClr val="bg1"/>
              </a:solidFill>
            </a:endParaRPr>
          </a:p>
        </p:txBody>
      </p:sp>
    </p:spTree>
    <p:extLst>
      <p:ext uri="{BB962C8B-B14F-4D97-AF65-F5344CB8AC3E}">
        <p14:creationId xmlns:p14="http://schemas.microsoft.com/office/powerpoint/2010/main" val="15884102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a:t>
            </a:r>
            <a:r>
              <a:rPr lang="en-US" dirty="0" err="1">
                <a:solidFill>
                  <a:schemeClr val="bg1"/>
                </a:solidFill>
              </a:rPr>
              <a:t>T</a:t>
            </a:r>
            <a:r>
              <a:rPr lang="en-US" dirty="0" err="1" smtClean="0">
                <a:solidFill>
                  <a:schemeClr val="bg1"/>
                </a:solidFill>
              </a:rPr>
              <a:t>ool</a:t>
            </a:r>
            <a:r>
              <a:rPr lang="en-US" dirty="0" smtClean="0">
                <a:solidFill>
                  <a:schemeClr val="bg1"/>
                </a:solidFill>
              </a:rPr>
              <a:t> #10</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bg1"/>
                </a:solidFill>
              </a:rPr>
              <a:t>Vary of the Dialectical Materialist Template as a Lens to view things</a:t>
            </a:r>
          </a:p>
          <a:p>
            <a:pPr marL="0" indent="0">
              <a:buNone/>
            </a:pPr>
            <a:endParaRPr lang="en-US" dirty="0">
              <a:solidFill>
                <a:schemeClr val="bg1"/>
              </a:solidFill>
            </a:endParaRPr>
          </a:p>
          <a:p>
            <a:pPr marL="0" indent="0">
              <a:buNone/>
            </a:pPr>
            <a:endParaRPr lang="en-US" dirty="0">
              <a:solidFill>
                <a:schemeClr val="bg1"/>
              </a:solidFill>
            </a:endParaRPr>
          </a:p>
        </p:txBody>
      </p:sp>
      <p:pic>
        <p:nvPicPr>
          <p:cNvPr id="5" name="Picture 4"/>
          <p:cNvPicPr>
            <a:picLocks noChangeAspect="1"/>
          </p:cNvPicPr>
          <p:nvPr/>
        </p:nvPicPr>
        <p:blipFill>
          <a:blip r:embed="rId2"/>
          <a:stretch>
            <a:fillRect/>
          </a:stretch>
        </p:blipFill>
        <p:spPr>
          <a:xfrm>
            <a:off x="1143000" y="2438400"/>
            <a:ext cx="6477000" cy="3276600"/>
          </a:xfrm>
          <a:prstGeom prst="rect">
            <a:avLst/>
          </a:prstGeom>
        </p:spPr>
      </p:pic>
    </p:spTree>
    <p:extLst>
      <p:ext uri="{BB962C8B-B14F-4D97-AF65-F5344CB8AC3E}">
        <p14:creationId xmlns:p14="http://schemas.microsoft.com/office/powerpoint/2010/main" val="25370035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Remarkable Book!</a:t>
            </a:r>
            <a:endParaRPr lang="en-US" dirty="0"/>
          </a:p>
        </p:txBody>
      </p:sp>
      <p:pic>
        <p:nvPicPr>
          <p:cNvPr id="2050" name="Picture 2" descr="Image result for P kesavan nai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676400"/>
            <a:ext cx="5791200" cy="4343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6449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Marxian Philosophy and its shortcomings </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Based on a school of thought called “Dialectical Materialism”</a:t>
            </a:r>
          </a:p>
          <a:p>
            <a:r>
              <a:rPr lang="en-US" dirty="0" err="1" smtClean="0">
                <a:solidFill>
                  <a:schemeClr val="bg1"/>
                </a:solidFill>
              </a:rPr>
              <a:t>Hegal,Marx</a:t>
            </a:r>
            <a:r>
              <a:rPr lang="en-US" dirty="0" smtClean="0">
                <a:solidFill>
                  <a:schemeClr val="bg1"/>
                </a:solidFill>
              </a:rPr>
              <a:t> and DM</a:t>
            </a:r>
          </a:p>
          <a:p>
            <a:r>
              <a:rPr lang="en-US" dirty="0" smtClean="0">
                <a:solidFill>
                  <a:schemeClr val="bg1"/>
                </a:solidFill>
              </a:rPr>
              <a:t>Cultural Marxism (More dangerous)</a:t>
            </a:r>
          </a:p>
          <a:p>
            <a:r>
              <a:rPr lang="en-US" dirty="0" smtClean="0">
                <a:solidFill>
                  <a:schemeClr val="bg1"/>
                </a:solidFill>
              </a:rPr>
              <a:t>From  Colonialist masters to Marxian “Intellectual” </a:t>
            </a:r>
          </a:p>
          <a:p>
            <a:r>
              <a:rPr lang="en-US" dirty="0" smtClean="0">
                <a:solidFill>
                  <a:schemeClr val="bg1"/>
                </a:solidFill>
              </a:rPr>
              <a:t>Why it “failed” in India?</a:t>
            </a:r>
          </a:p>
          <a:p>
            <a:endParaRPr lang="en-US" dirty="0"/>
          </a:p>
        </p:txBody>
      </p:sp>
    </p:spTree>
    <p:extLst>
      <p:ext uri="{BB962C8B-B14F-4D97-AF65-F5344CB8AC3E}">
        <p14:creationId xmlns:p14="http://schemas.microsoft.com/office/powerpoint/2010/main" val="8427792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Marx’s “Judeo-Xian” lineage</a:t>
            </a:r>
            <a:endParaRPr lang="en-US" dirty="0">
              <a:solidFill>
                <a:schemeClr val="bg1"/>
              </a:solidFill>
            </a:endParaRPr>
          </a:p>
        </p:txBody>
      </p:sp>
      <p:graphicFrame>
        <p:nvGraphicFramePr>
          <p:cNvPr id="4" name="Content Placeholder 3"/>
          <p:cNvGraphicFramePr>
            <a:graphicFrameLocks noGrp="1"/>
          </p:cNvGraphicFramePr>
          <p:nvPr>
            <p:ph idx="1"/>
            <p:extLst/>
          </p:nvPr>
        </p:nvGraphicFramePr>
        <p:xfrm>
          <a:off x="457200" y="1600200"/>
          <a:ext cx="8229600" cy="3708400"/>
        </p:xfrm>
        <a:graphic>
          <a:graphicData uri="http://schemas.openxmlformats.org/drawingml/2006/table">
            <a:tbl>
              <a:tblPr firstRow="1" bandRow="1">
                <a:tableStyleId>{5C22544A-7EE6-4342-B048-85BDC9FD1C3A}</a:tableStyleId>
              </a:tblPr>
              <a:tblGrid>
                <a:gridCol w="914400"/>
                <a:gridCol w="2971800"/>
                <a:gridCol w="4343400"/>
              </a:tblGrid>
              <a:tr h="370840">
                <a:tc>
                  <a:txBody>
                    <a:bodyPr/>
                    <a:lstStyle/>
                    <a:p>
                      <a:endParaRPr lang="en-US" dirty="0"/>
                    </a:p>
                  </a:txBody>
                  <a:tcPr/>
                </a:tc>
                <a:tc>
                  <a:txBody>
                    <a:bodyPr/>
                    <a:lstStyle/>
                    <a:p>
                      <a:r>
                        <a:rPr lang="en-US" dirty="0" smtClean="0"/>
                        <a:t>Xian</a:t>
                      </a:r>
                      <a:endParaRPr lang="en-US" dirty="0"/>
                    </a:p>
                  </a:txBody>
                  <a:tcPr/>
                </a:tc>
                <a:tc>
                  <a:txBody>
                    <a:bodyPr/>
                    <a:lstStyle/>
                    <a:p>
                      <a:r>
                        <a:rPr lang="en-US" dirty="0" smtClean="0"/>
                        <a:t>Communist</a:t>
                      </a:r>
                      <a:endParaRPr lang="en-US" dirty="0"/>
                    </a:p>
                  </a:txBody>
                  <a:tcPr/>
                </a:tc>
              </a:tr>
              <a:tr h="370840">
                <a:tc>
                  <a:txBody>
                    <a:bodyPr/>
                    <a:lstStyle/>
                    <a:p>
                      <a:r>
                        <a:rPr lang="en-US" dirty="0" smtClean="0"/>
                        <a:t>1</a:t>
                      </a:r>
                      <a:endParaRPr lang="en-US" dirty="0"/>
                    </a:p>
                  </a:txBody>
                  <a:tcPr/>
                </a:tc>
                <a:tc>
                  <a:txBody>
                    <a:bodyPr/>
                    <a:lstStyle/>
                    <a:p>
                      <a:r>
                        <a:rPr lang="en-US" dirty="0" smtClean="0"/>
                        <a:t>Jehovah</a:t>
                      </a:r>
                      <a:endParaRPr lang="en-US" dirty="0"/>
                    </a:p>
                  </a:txBody>
                  <a:tcPr/>
                </a:tc>
                <a:tc>
                  <a:txBody>
                    <a:bodyPr/>
                    <a:lstStyle/>
                    <a:p>
                      <a:r>
                        <a:rPr lang="en-US" dirty="0" smtClean="0"/>
                        <a:t>Dialectical Materialism</a:t>
                      </a:r>
                      <a:endParaRPr lang="en-US" dirty="0"/>
                    </a:p>
                  </a:txBody>
                  <a:tcPr/>
                </a:tc>
              </a:tr>
              <a:tr h="370840">
                <a:tc>
                  <a:txBody>
                    <a:bodyPr/>
                    <a:lstStyle/>
                    <a:p>
                      <a:r>
                        <a:rPr lang="en-US" dirty="0" smtClean="0"/>
                        <a:t>2</a:t>
                      </a:r>
                      <a:endParaRPr lang="en-US" dirty="0"/>
                    </a:p>
                  </a:txBody>
                  <a:tcPr/>
                </a:tc>
                <a:tc>
                  <a:txBody>
                    <a:bodyPr/>
                    <a:lstStyle/>
                    <a:p>
                      <a:r>
                        <a:rPr lang="en-US" dirty="0" smtClean="0"/>
                        <a:t>Messiah</a:t>
                      </a:r>
                      <a:endParaRPr lang="en-US" dirty="0"/>
                    </a:p>
                  </a:txBody>
                  <a:tcPr/>
                </a:tc>
                <a:tc>
                  <a:txBody>
                    <a:bodyPr/>
                    <a:lstStyle/>
                    <a:p>
                      <a:r>
                        <a:rPr lang="en-US" dirty="0" smtClean="0"/>
                        <a:t>Marx</a:t>
                      </a:r>
                      <a:endParaRPr lang="en-US" dirty="0"/>
                    </a:p>
                  </a:txBody>
                  <a:tcPr/>
                </a:tc>
              </a:tr>
              <a:tr h="370840">
                <a:tc>
                  <a:txBody>
                    <a:bodyPr/>
                    <a:lstStyle/>
                    <a:p>
                      <a:r>
                        <a:rPr lang="en-US" dirty="0" smtClean="0"/>
                        <a:t>3</a:t>
                      </a:r>
                      <a:endParaRPr lang="en-US" dirty="0"/>
                    </a:p>
                  </a:txBody>
                  <a:tcPr/>
                </a:tc>
                <a:tc>
                  <a:txBody>
                    <a:bodyPr/>
                    <a:lstStyle/>
                    <a:p>
                      <a:r>
                        <a:rPr lang="en-US" dirty="0" smtClean="0"/>
                        <a:t>Chosen People </a:t>
                      </a:r>
                      <a:endParaRPr lang="en-US" dirty="0"/>
                    </a:p>
                  </a:txBody>
                  <a:tcPr/>
                </a:tc>
                <a:tc>
                  <a:txBody>
                    <a:bodyPr/>
                    <a:lstStyle/>
                    <a:p>
                      <a:r>
                        <a:rPr lang="en-US" dirty="0" smtClean="0"/>
                        <a:t>Working class (Proletariat)</a:t>
                      </a:r>
                      <a:endParaRPr lang="en-US" dirty="0"/>
                    </a:p>
                  </a:txBody>
                  <a:tcPr/>
                </a:tc>
              </a:tr>
              <a:tr h="370840">
                <a:tc>
                  <a:txBody>
                    <a:bodyPr/>
                    <a:lstStyle/>
                    <a:p>
                      <a:r>
                        <a:rPr lang="en-US" dirty="0" smtClean="0"/>
                        <a:t>4</a:t>
                      </a:r>
                      <a:endParaRPr lang="en-US" dirty="0"/>
                    </a:p>
                  </a:txBody>
                  <a:tcPr/>
                </a:tc>
                <a:tc>
                  <a:txBody>
                    <a:bodyPr/>
                    <a:lstStyle/>
                    <a:p>
                      <a:r>
                        <a:rPr lang="en-US" dirty="0" smtClean="0"/>
                        <a:t>Church</a:t>
                      </a:r>
                      <a:endParaRPr lang="en-US" dirty="0"/>
                    </a:p>
                  </a:txBody>
                  <a:tcPr/>
                </a:tc>
                <a:tc>
                  <a:txBody>
                    <a:bodyPr/>
                    <a:lstStyle/>
                    <a:p>
                      <a:r>
                        <a:rPr lang="en-US" dirty="0" smtClean="0"/>
                        <a:t>Communist Party</a:t>
                      </a:r>
                      <a:endParaRPr lang="en-US" dirty="0"/>
                    </a:p>
                  </a:txBody>
                  <a:tcPr/>
                </a:tc>
              </a:tr>
              <a:tr h="370840">
                <a:tc>
                  <a:txBody>
                    <a:bodyPr/>
                    <a:lstStyle/>
                    <a:p>
                      <a:r>
                        <a:rPr lang="en-US" dirty="0" smtClean="0"/>
                        <a:t>5</a:t>
                      </a:r>
                      <a:endParaRPr lang="en-US" dirty="0"/>
                    </a:p>
                  </a:txBody>
                  <a:tcPr/>
                </a:tc>
                <a:tc>
                  <a:txBody>
                    <a:bodyPr/>
                    <a:lstStyle/>
                    <a:p>
                      <a:r>
                        <a:rPr lang="en-US" dirty="0" smtClean="0"/>
                        <a:t>Second</a:t>
                      </a:r>
                      <a:r>
                        <a:rPr lang="en-US" baseline="0" dirty="0" smtClean="0"/>
                        <a:t> Coming </a:t>
                      </a:r>
                      <a:endParaRPr lang="en-US" dirty="0"/>
                    </a:p>
                  </a:txBody>
                  <a:tcPr/>
                </a:tc>
                <a:tc>
                  <a:txBody>
                    <a:bodyPr/>
                    <a:lstStyle/>
                    <a:p>
                      <a:r>
                        <a:rPr lang="en-US" dirty="0" smtClean="0"/>
                        <a:t>Revolution</a:t>
                      </a:r>
                      <a:endParaRPr lang="en-US" dirty="0"/>
                    </a:p>
                  </a:txBody>
                  <a:tcPr/>
                </a:tc>
              </a:tr>
              <a:tr h="370840">
                <a:tc>
                  <a:txBody>
                    <a:bodyPr/>
                    <a:lstStyle/>
                    <a:p>
                      <a:r>
                        <a:rPr lang="en-US" dirty="0" smtClean="0"/>
                        <a:t>6</a:t>
                      </a:r>
                      <a:endParaRPr lang="en-US" dirty="0"/>
                    </a:p>
                  </a:txBody>
                  <a:tcPr/>
                </a:tc>
                <a:tc>
                  <a:txBody>
                    <a:bodyPr/>
                    <a:lstStyle/>
                    <a:p>
                      <a:r>
                        <a:rPr lang="en-US" dirty="0" smtClean="0"/>
                        <a:t>Hell</a:t>
                      </a:r>
                      <a:endParaRPr lang="en-US" dirty="0"/>
                    </a:p>
                  </a:txBody>
                  <a:tcPr/>
                </a:tc>
                <a:tc>
                  <a:txBody>
                    <a:bodyPr/>
                    <a:lstStyle/>
                    <a:p>
                      <a:r>
                        <a:rPr lang="en-US" dirty="0" smtClean="0"/>
                        <a:t>Punishment</a:t>
                      </a:r>
                      <a:r>
                        <a:rPr lang="en-US" baseline="0" dirty="0" smtClean="0"/>
                        <a:t> of Capitalists</a:t>
                      </a:r>
                      <a:endParaRPr lang="en-US" dirty="0"/>
                    </a:p>
                  </a:txBody>
                  <a:tcPr/>
                </a:tc>
              </a:tr>
              <a:tr h="370840">
                <a:tc>
                  <a:txBody>
                    <a:bodyPr/>
                    <a:lstStyle/>
                    <a:p>
                      <a:r>
                        <a:rPr lang="en-US" dirty="0" smtClean="0"/>
                        <a:t>7</a:t>
                      </a:r>
                      <a:endParaRPr lang="en-US" dirty="0"/>
                    </a:p>
                  </a:txBody>
                  <a:tcPr/>
                </a:tc>
                <a:tc>
                  <a:txBody>
                    <a:bodyPr/>
                    <a:lstStyle/>
                    <a:p>
                      <a:r>
                        <a:rPr lang="en-US" dirty="0" smtClean="0"/>
                        <a:t>Heaven</a:t>
                      </a:r>
                      <a:endParaRPr lang="en-US" dirty="0"/>
                    </a:p>
                  </a:txBody>
                  <a:tcPr/>
                </a:tc>
                <a:tc>
                  <a:txBody>
                    <a:bodyPr/>
                    <a:lstStyle/>
                    <a:p>
                      <a:r>
                        <a:rPr lang="en-US" dirty="0" smtClean="0"/>
                        <a:t>Communist</a:t>
                      </a:r>
                      <a:r>
                        <a:rPr lang="en-US" baseline="0" dirty="0" smtClean="0"/>
                        <a:t> Rule</a:t>
                      </a:r>
                      <a:endParaRPr lang="en-US" dirty="0"/>
                    </a:p>
                  </a:txBody>
                  <a:tcPr/>
                </a:tc>
              </a:tr>
              <a:tr h="370840">
                <a:tc>
                  <a:txBody>
                    <a:bodyPr/>
                    <a:lstStyle/>
                    <a:p>
                      <a:r>
                        <a:rPr lang="en-US" dirty="0" smtClean="0"/>
                        <a:t>8</a:t>
                      </a:r>
                      <a:endParaRPr lang="en-US" dirty="0"/>
                    </a:p>
                  </a:txBody>
                  <a:tcPr/>
                </a:tc>
                <a:tc>
                  <a:txBody>
                    <a:bodyPr/>
                    <a:lstStyle/>
                    <a:p>
                      <a:r>
                        <a:rPr lang="en-US" dirty="0" smtClean="0"/>
                        <a:t>Saints </a:t>
                      </a:r>
                      <a:endParaRPr lang="en-US" dirty="0"/>
                    </a:p>
                  </a:txBody>
                  <a:tcPr/>
                </a:tc>
                <a:tc>
                  <a:txBody>
                    <a:bodyPr/>
                    <a:lstStyle/>
                    <a:p>
                      <a:r>
                        <a:rPr lang="en-US" dirty="0" err="1" smtClean="0"/>
                        <a:t>Polibeaurau</a:t>
                      </a:r>
                      <a:endParaRPr lang="en-US" dirty="0"/>
                    </a:p>
                  </a:txBody>
                  <a:tcPr/>
                </a:tc>
              </a:tr>
              <a:tr h="370840">
                <a:tc>
                  <a:txBody>
                    <a:bodyPr/>
                    <a:lstStyle/>
                    <a:p>
                      <a:r>
                        <a:rPr lang="en-US" dirty="0" smtClean="0"/>
                        <a:t>9</a:t>
                      </a:r>
                      <a:endParaRPr lang="en-US" dirty="0"/>
                    </a:p>
                  </a:txBody>
                  <a:tcPr/>
                </a:tc>
                <a:tc>
                  <a:txBody>
                    <a:bodyPr/>
                    <a:lstStyle/>
                    <a:p>
                      <a:r>
                        <a:rPr lang="en-US" dirty="0" smtClean="0"/>
                        <a:t>Martyrs</a:t>
                      </a:r>
                      <a:endParaRPr lang="en-US" dirty="0"/>
                    </a:p>
                  </a:txBody>
                  <a:tcPr/>
                </a:tc>
                <a:tc>
                  <a:txBody>
                    <a:bodyPr/>
                    <a:lstStyle/>
                    <a:p>
                      <a:r>
                        <a:rPr lang="en-US" dirty="0" smtClean="0"/>
                        <a:t>Martyrs</a:t>
                      </a:r>
                      <a:endParaRPr lang="en-US" dirty="0"/>
                    </a:p>
                  </a:txBody>
                  <a:tcPr/>
                </a:tc>
              </a:tr>
            </a:tbl>
          </a:graphicData>
        </a:graphic>
      </p:graphicFrame>
    </p:spTree>
    <p:extLst>
      <p:ext uri="{BB962C8B-B14F-4D97-AF65-F5344CB8AC3E}">
        <p14:creationId xmlns:p14="http://schemas.microsoft.com/office/powerpoint/2010/main" val="25113333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a:t>
            </a:r>
            <a:r>
              <a:rPr lang="en-US" dirty="0" err="1">
                <a:solidFill>
                  <a:schemeClr val="bg1"/>
                </a:solidFill>
              </a:rPr>
              <a:t>T</a:t>
            </a:r>
            <a:r>
              <a:rPr lang="en-US" dirty="0" err="1" smtClean="0">
                <a:solidFill>
                  <a:schemeClr val="bg1"/>
                </a:solidFill>
              </a:rPr>
              <a:t>ool</a:t>
            </a:r>
            <a:r>
              <a:rPr lang="en-US" dirty="0" smtClean="0">
                <a:solidFill>
                  <a:schemeClr val="bg1"/>
                </a:solidFill>
              </a:rPr>
              <a:t> #11</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bg1"/>
                </a:solidFill>
              </a:rPr>
              <a:t>Understand </a:t>
            </a:r>
            <a:r>
              <a:rPr lang="en-US" dirty="0" err="1" smtClean="0">
                <a:solidFill>
                  <a:schemeClr val="bg1"/>
                </a:solidFill>
              </a:rPr>
              <a:t>Dharmic</a:t>
            </a:r>
            <a:r>
              <a:rPr lang="en-US" dirty="0" smtClean="0">
                <a:solidFill>
                  <a:schemeClr val="bg1"/>
                </a:solidFill>
              </a:rPr>
              <a:t> Tradition and Sanskrit</a:t>
            </a:r>
            <a:endParaRPr lang="en-US" dirty="0">
              <a:solidFill>
                <a:schemeClr val="bg1"/>
              </a:solidFill>
            </a:endParaRPr>
          </a:p>
        </p:txBody>
      </p:sp>
    </p:spTree>
    <p:extLst>
      <p:ext uri="{BB962C8B-B14F-4D97-AF65-F5344CB8AC3E}">
        <p14:creationId xmlns:p14="http://schemas.microsoft.com/office/powerpoint/2010/main" val="6653615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Understand </a:t>
            </a:r>
            <a:r>
              <a:rPr lang="en-US" dirty="0" err="1" smtClean="0">
                <a:solidFill>
                  <a:schemeClr val="bg1"/>
                </a:solidFill>
              </a:rPr>
              <a:t>Dharmic</a:t>
            </a:r>
            <a:r>
              <a:rPr lang="en-US" dirty="0" smtClean="0">
                <a:solidFill>
                  <a:schemeClr val="bg1"/>
                </a:solidFill>
              </a:rPr>
              <a:t> Tradition and </a:t>
            </a:r>
            <a:r>
              <a:rPr lang="en-US" dirty="0" err="1" smtClean="0">
                <a:solidFill>
                  <a:schemeClr val="bg1"/>
                </a:solidFill>
              </a:rPr>
              <a:t>Sansksiti</a:t>
            </a:r>
            <a:r>
              <a:rPr lang="en-US" dirty="0" smtClean="0">
                <a:solidFill>
                  <a:schemeClr val="bg1"/>
                </a:solidFill>
              </a:rPr>
              <a:t> </a:t>
            </a:r>
            <a:endParaRPr lang="en-US" dirty="0">
              <a:solidFill>
                <a:schemeClr val="bg1"/>
              </a:solidFill>
            </a:endParaRPr>
          </a:p>
        </p:txBody>
      </p:sp>
      <p:pic>
        <p:nvPicPr>
          <p:cNvPr id="5" name="Content Placeholder 4"/>
          <p:cNvPicPr>
            <a:picLocks noGrp="1" noChangeAspect="1"/>
          </p:cNvPicPr>
          <p:nvPr>
            <p:ph idx="1"/>
          </p:nvPr>
        </p:nvPicPr>
        <p:blipFill>
          <a:blip r:embed="rId2"/>
          <a:stretch>
            <a:fillRect/>
          </a:stretch>
        </p:blipFill>
        <p:spPr>
          <a:xfrm>
            <a:off x="2514600" y="2034380"/>
            <a:ext cx="4419600" cy="4290219"/>
          </a:xfrm>
          <a:prstGeom prst="rect">
            <a:avLst/>
          </a:prstGeom>
        </p:spPr>
      </p:pic>
    </p:spTree>
    <p:extLst>
      <p:ext uri="{BB962C8B-B14F-4D97-AF65-F5344CB8AC3E}">
        <p14:creationId xmlns:p14="http://schemas.microsoft.com/office/powerpoint/2010/main" val="19047808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Q&amp;A</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Any Questions ?</a:t>
            </a:r>
            <a:endParaRPr lang="en-US" dirty="0">
              <a:solidFill>
                <a:schemeClr val="bg1"/>
              </a:solidFill>
            </a:endParaRPr>
          </a:p>
        </p:txBody>
      </p:sp>
    </p:spTree>
    <p:extLst>
      <p:ext uri="{BB962C8B-B14F-4D97-AF65-F5344CB8AC3E}">
        <p14:creationId xmlns:p14="http://schemas.microsoft.com/office/powerpoint/2010/main" val="27661912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Cultural Imperialism and Sanskrit Language</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European Gaze on India and Hegelian “Dialectical” Template</a:t>
            </a:r>
          </a:p>
          <a:p>
            <a:r>
              <a:rPr lang="en-US" dirty="0" smtClean="0">
                <a:solidFill>
                  <a:schemeClr val="bg1"/>
                </a:solidFill>
              </a:rPr>
              <a:t>Buddhism projected as a anti-thesis to Vedic Teachings ( as opposed to Dharma Tradition)</a:t>
            </a:r>
          </a:p>
          <a:p>
            <a:r>
              <a:rPr lang="en-US" dirty="0" smtClean="0">
                <a:solidFill>
                  <a:schemeClr val="bg1"/>
                </a:solidFill>
              </a:rPr>
              <a:t>Associating Sanskrit to Varna System (Thus oppressive)</a:t>
            </a:r>
          </a:p>
          <a:p>
            <a:r>
              <a:rPr lang="en-US" dirty="0" smtClean="0">
                <a:solidFill>
                  <a:schemeClr val="bg1"/>
                </a:solidFill>
              </a:rPr>
              <a:t>Western Indologists and how they dabble with Indian Politics</a:t>
            </a:r>
          </a:p>
          <a:p>
            <a:pPr marL="0" indent="0">
              <a:buNone/>
            </a:pPr>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a:p>
        </p:txBody>
      </p:sp>
    </p:spTree>
    <p:extLst>
      <p:ext uri="{BB962C8B-B14F-4D97-AF65-F5344CB8AC3E}">
        <p14:creationId xmlns:p14="http://schemas.microsoft.com/office/powerpoint/2010/main" val="20223329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Atman/Brahman Philosophy</a:t>
            </a:r>
            <a:endParaRPr lang="en-US" dirty="0">
              <a:solidFill>
                <a:schemeClr val="bg1"/>
              </a:solidFill>
            </a:endParaRPr>
          </a:p>
        </p:txBody>
      </p:sp>
      <p:sp>
        <p:nvSpPr>
          <p:cNvPr id="3" name="Content Placeholder 2"/>
          <p:cNvSpPr>
            <a:spLocks noGrp="1"/>
          </p:cNvSpPr>
          <p:nvPr>
            <p:ph idx="1"/>
          </p:nvPr>
        </p:nvSpPr>
        <p:spPr/>
        <p:txBody>
          <a:bodyPr>
            <a:normAutofit fontScale="77500" lnSpcReduction="20000"/>
          </a:bodyPr>
          <a:lstStyle/>
          <a:p>
            <a:pPr marL="0" indent="0">
              <a:buNone/>
            </a:pPr>
            <a:endParaRPr lang="en-US" dirty="0" smtClean="0">
              <a:solidFill>
                <a:schemeClr val="bg1"/>
              </a:solidFill>
            </a:endParaRPr>
          </a:p>
          <a:p>
            <a:r>
              <a:rPr lang="en-US" dirty="0">
                <a:solidFill>
                  <a:schemeClr val="bg1"/>
                </a:solidFill>
              </a:rPr>
              <a:t> </a:t>
            </a:r>
            <a:r>
              <a:rPr lang="en-US" dirty="0" smtClean="0">
                <a:solidFill>
                  <a:schemeClr val="bg1"/>
                </a:solidFill>
              </a:rPr>
              <a:t>According to </a:t>
            </a:r>
            <a:r>
              <a:rPr lang="en-US" dirty="0" err="1" smtClean="0">
                <a:solidFill>
                  <a:schemeClr val="bg1"/>
                </a:solidFill>
              </a:rPr>
              <a:t>Advaita</a:t>
            </a:r>
            <a:r>
              <a:rPr lang="en-US" dirty="0" smtClean="0">
                <a:solidFill>
                  <a:schemeClr val="bg1"/>
                </a:solidFill>
              </a:rPr>
              <a:t> Vedanta, Brahman is the Absolute Reality</a:t>
            </a:r>
          </a:p>
          <a:p>
            <a:r>
              <a:rPr lang="en-US" dirty="0" smtClean="0">
                <a:solidFill>
                  <a:schemeClr val="bg1"/>
                </a:solidFill>
              </a:rPr>
              <a:t>The Universe is called “JAGAT”</a:t>
            </a:r>
          </a:p>
          <a:p>
            <a:r>
              <a:rPr lang="en-US" dirty="0" smtClean="0">
                <a:solidFill>
                  <a:schemeClr val="bg1"/>
                </a:solidFill>
              </a:rPr>
              <a:t>Anything which is in a flux like JAGAT might be having a non dual, </a:t>
            </a:r>
            <a:r>
              <a:rPr lang="en-US" dirty="0" smtClean="0">
                <a:solidFill>
                  <a:schemeClr val="bg1"/>
                </a:solidFill>
              </a:rPr>
              <a:t>unchanging and overarching force </a:t>
            </a:r>
            <a:r>
              <a:rPr lang="en-US" dirty="0" smtClean="0">
                <a:solidFill>
                  <a:schemeClr val="bg1"/>
                </a:solidFill>
              </a:rPr>
              <a:t>seems to be </a:t>
            </a:r>
            <a:r>
              <a:rPr lang="en-US" dirty="0" smtClean="0">
                <a:solidFill>
                  <a:schemeClr val="bg1"/>
                </a:solidFill>
              </a:rPr>
              <a:t> a plausible thing ?  </a:t>
            </a:r>
            <a:r>
              <a:rPr lang="en-US" dirty="0" smtClean="0">
                <a:solidFill>
                  <a:schemeClr val="bg1"/>
                </a:solidFill>
              </a:rPr>
              <a:t>Answer </a:t>
            </a:r>
            <a:r>
              <a:rPr lang="en-US" dirty="0" smtClean="0">
                <a:solidFill>
                  <a:schemeClr val="bg1"/>
                </a:solidFill>
              </a:rPr>
              <a:t>from the  </a:t>
            </a:r>
            <a:r>
              <a:rPr lang="en-US" dirty="0" smtClean="0">
                <a:solidFill>
                  <a:schemeClr val="bg1"/>
                </a:solidFill>
              </a:rPr>
              <a:t>common sense says Yes</a:t>
            </a:r>
          </a:p>
          <a:p>
            <a:r>
              <a:rPr lang="en-US" dirty="0" smtClean="0">
                <a:solidFill>
                  <a:schemeClr val="bg1"/>
                </a:solidFill>
              </a:rPr>
              <a:t>If </a:t>
            </a:r>
            <a:r>
              <a:rPr lang="en-US" dirty="0" smtClean="0">
                <a:solidFill>
                  <a:schemeClr val="bg1"/>
                </a:solidFill>
              </a:rPr>
              <a:t>such h </a:t>
            </a:r>
            <a:r>
              <a:rPr lang="en-US" dirty="0" smtClean="0">
                <a:solidFill>
                  <a:schemeClr val="bg1"/>
                </a:solidFill>
              </a:rPr>
              <a:t>a force exists , it </a:t>
            </a:r>
            <a:r>
              <a:rPr lang="en-US" dirty="0" smtClean="0">
                <a:solidFill>
                  <a:schemeClr val="bg1"/>
                </a:solidFill>
              </a:rPr>
              <a:t>will be stationary or  omnipresent ?  The </a:t>
            </a:r>
            <a:r>
              <a:rPr lang="en-US" dirty="0" smtClean="0">
                <a:solidFill>
                  <a:schemeClr val="bg1"/>
                </a:solidFill>
              </a:rPr>
              <a:t>omnipresent </a:t>
            </a:r>
            <a:r>
              <a:rPr lang="en-US" dirty="0" smtClean="0">
                <a:solidFill>
                  <a:schemeClr val="bg1"/>
                </a:solidFill>
              </a:rPr>
              <a:t>seems to be the most probable answer.  </a:t>
            </a:r>
            <a:endParaRPr lang="en-US" dirty="0" smtClean="0">
              <a:solidFill>
                <a:schemeClr val="bg1"/>
              </a:solidFill>
            </a:endParaRPr>
          </a:p>
          <a:p>
            <a:r>
              <a:rPr lang="en-US" dirty="0">
                <a:solidFill>
                  <a:schemeClr val="bg1"/>
                </a:solidFill>
              </a:rPr>
              <a:t> </a:t>
            </a:r>
            <a:r>
              <a:rPr lang="en-US" dirty="0" smtClean="0">
                <a:solidFill>
                  <a:schemeClr val="bg1"/>
                </a:solidFill>
              </a:rPr>
              <a:t>if it is </a:t>
            </a:r>
            <a:r>
              <a:rPr lang="en-US" dirty="0" smtClean="0">
                <a:solidFill>
                  <a:schemeClr val="bg1"/>
                </a:solidFill>
              </a:rPr>
              <a:t>omnipresent, </a:t>
            </a:r>
            <a:r>
              <a:rPr lang="en-US" dirty="0" smtClean="0">
                <a:solidFill>
                  <a:schemeClr val="bg1"/>
                </a:solidFill>
              </a:rPr>
              <a:t>you / me and all you </a:t>
            </a:r>
            <a:r>
              <a:rPr lang="en-US" dirty="0" smtClean="0">
                <a:solidFill>
                  <a:schemeClr val="bg1"/>
                </a:solidFill>
              </a:rPr>
              <a:t>see around is part of that one force right?  </a:t>
            </a:r>
            <a:endParaRPr lang="en-US" dirty="0" smtClean="0">
              <a:solidFill>
                <a:schemeClr val="bg1"/>
              </a:solidFill>
            </a:endParaRPr>
          </a:p>
          <a:p>
            <a:r>
              <a:rPr lang="en-US" dirty="0" smtClean="0">
                <a:solidFill>
                  <a:schemeClr val="bg1"/>
                </a:solidFill>
              </a:rPr>
              <a:t>If that is the case, whatever is permanent </a:t>
            </a:r>
            <a:r>
              <a:rPr lang="en-US" dirty="0" smtClean="0">
                <a:solidFill>
                  <a:schemeClr val="bg1"/>
                </a:solidFill>
              </a:rPr>
              <a:t>in your or me is that </a:t>
            </a:r>
            <a:r>
              <a:rPr lang="en-US" dirty="0" smtClean="0">
                <a:solidFill>
                  <a:schemeClr val="bg1"/>
                </a:solidFill>
              </a:rPr>
              <a:t>!  ( Body, mind, intellect , I conscious goes away )  What remains is ATMA, which is part of the Brahman. Thus, </a:t>
            </a:r>
            <a:r>
              <a:rPr lang="en-US" dirty="0" smtClean="0">
                <a:solidFill>
                  <a:schemeClr val="bg1"/>
                </a:solidFill>
              </a:rPr>
              <a:t>Atman </a:t>
            </a:r>
            <a:r>
              <a:rPr lang="en-US" dirty="0" smtClean="0">
                <a:solidFill>
                  <a:schemeClr val="bg1"/>
                </a:solidFill>
              </a:rPr>
              <a:t>is  Brahman . </a:t>
            </a:r>
            <a:endParaRPr lang="en-US" dirty="0" smtClean="0">
              <a:solidFill>
                <a:schemeClr val="bg1"/>
              </a:solidFill>
            </a:endParaRPr>
          </a:p>
          <a:p>
            <a:r>
              <a:rPr lang="en-US" dirty="0" smtClean="0">
                <a:solidFill>
                  <a:schemeClr val="bg1"/>
                </a:solidFill>
              </a:rPr>
              <a:t>Four </a:t>
            </a:r>
            <a:r>
              <a:rPr lang="en-US" dirty="0" err="1" smtClean="0">
                <a:solidFill>
                  <a:schemeClr val="bg1"/>
                </a:solidFill>
              </a:rPr>
              <a:t>Mah</a:t>
            </a:r>
            <a:r>
              <a:rPr lang="en-US" dirty="0" smtClean="0">
                <a:solidFill>
                  <a:schemeClr val="bg1"/>
                </a:solidFill>
              </a:rPr>
              <a:t> </a:t>
            </a:r>
            <a:r>
              <a:rPr lang="en-US" dirty="0" err="1" smtClean="0">
                <a:solidFill>
                  <a:schemeClr val="bg1"/>
                </a:solidFill>
              </a:rPr>
              <a:t>Vakyas</a:t>
            </a:r>
            <a:endParaRPr lang="en-US" dirty="0" smtClean="0">
              <a:solidFill>
                <a:schemeClr val="bg1"/>
              </a:solidFill>
            </a:endParaRPr>
          </a:p>
          <a:p>
            <a:pPr lvl="2"/>
            <a:r>
              <a:rPr lang="en-US" dirty="0" err="1">
                <a:solidFill>
                  <a:schemeClr val="bg1"/>
                </a:solidFill>
              </a:rPr>
              <a:t>Prajnanam</a:t>
            </a:r>
            <a:r>
              <a:rPr lang="en-US" dirty="0">
                <a:solidFill>
                  <a:schemeClr val="bg1"/>
                </a:solidFill>
              </a:rPr>
              <a:t> Brahma (</a:t>
            </a:r>
            <a:r>
              <a:rPr lang="hi-IN" dirty="0">
                <a:solidFill>
                  <a:schemeClr val="bg1"/>
                </a:solidFill>
              </a:rPr>
              <a:t>प्रज्ञानम् ब्रह्म)</a:t>
            </a:r>
          </a:p>
          <a:p>
            <a:pPr lvl="2"/>
            <a:r>
              <a:rPr lang="en-US" dirty="0" err="1">
                <a:solidFill>
                  <a:schemeClr val="bg1"/>
                </a:solidFill>
              </a:rPr>
              <a:t>Aham</a:t>
            </a:r>
            <a:r>
              <a:rPr lang="en-US" dirty="0">
                <a:solidFill>
                  <a:schemeClr val="bg1"/>
                </a:solidFill>
              </a:rPr>
              <a:t> Brahma </a:t>
            </a:r>
            <a:r>
              <a:rPr lang="en-US" dirty="0" err="1">
                <a:solidFill>
                  <a:schemeClr val="bg1"/>
                </a:solidFill>
              </a:rPr>
              <a:t>Asmi</a:t>
            </a:r>
            <a:r>
              <a:rPr lang="en-US" dirty="0">
                <a:solidFill>
                  <a:schemeClr val="bg1"/>
                </a:solidFill>
              </a:rPr>
              <a:t> (</a:t>
            </a:r>
            <a:r>
              <a:rPr lang="hi-IN" dirty="0">
                <a:solidFill>
                  <a:schemeClr val="bg1"/>
                </a:solidFill>
              </a:rPr>
              <a:t>अहम् ब्रह्म अस्मि)</a:t>
            </a:r>
          </a:p>
          <a:p>
            <a:pPr lvl="2"/>
            <a:r>
              <a:rPr lang="en-US" dirty="0">
                <a:solidFill>
                  <a:schemeClr val="bg1"/>
                </a:solidFill>
              </a:rPr>
              <a:t>Tat </a:t>
            </a:r>
            <a:r>
              <a:rPr lang="en-US" dirty="0" err="1">
                <a:solidFill>
                  <a:schemeClr val="bg1"/>
                </a:solidFill>
              </a:rPr>
              <a:t>Tvam</a:t>
            </a:r>
            <a:r>
              <a:rPr lang="en-US" dirty="0">
                <a:solidFill>
                  <a:schemeClr val="bg1"/>
                </a:solidFill>
              </a:rPr>
              <a:t> </a:t>
            </a:r>
            <a:r>
              <a:rPr lang="en-US" dirty="0" err="1">
                <a:solidFill>
                  <a:schemeClr val="bg1"/>
                </a:solidFill>
              </a:rPr>
              <a:t>Asi</a:t>
            </a:r>
            <a:r>
              <a:rPr lang="en-US" dirty="0">
                <a:solidFill>
                  <a:schemeClr val="bg1"/>
                </a:solidFill>
              </a:rPr>
              <a:t> (</a:t>
            </a:r>
            <a:r>
              <a:rPr lang="hi-IN" dirty="0">
                <a:solidFill>
                  <a:schemeClr val="bg1"/>
                </a:solidFill>
              </a:rPr>
              <a:t>तत् त्वम् असि)</a:t>
            </a:r>
          </a:p>
          <a:p>
            <a:pPr lvl="2"/>
            <a:r>
              <a:rPr lang="en-US" dirty="0" err="1">
                <a:solidFill>
                  <a:schemeClr val="bg1"/>
                </a:solidFill>
              </a:rPr>
              <a:t>Ayam</a:t>
            </a:r>
            <a:r>
              <a:rPr lang="en-US" dirty="0">
                <a:solidFill>
                  <a:schemeClr val="bg1"/>
                </a:solidFill>
              </a:rPr>
              <a:t> </a:t>
            </a:r>
            <a:r>
              <a:rPr lang="en-US" dirty="0" err="1">
                <a:solidFill>
                  <a:schemeClr val="bg1"/>
                </a:solidFill>
              </a:rPr>
              <a:t>Atma</a:t>
            </a:r>
            <a:r>
              <a:rPr lang="en-US" dirty="0">
                <a:solidFill>
                  <a:schemeClr val="bg1"/>
                </a:solidFill>
              </a:rPr>
              <a:t> Brahma (</a:t>
            </a:r>
            <a:r>
              <a:rPr lang="hi-IN" dirty="0">
                <a:solidFill>
                  <a:schemeClr val="bg1"/>
                </a:solidFill>
              </a:rPr>
              <a:t>अयम् आत्मा ब्रह्म) </a:t>
            </a:r>
            <a:endParaRPr lang="en-US" dirty="0" smtClean="0">
              <a:solidFill>
                <a:schemeClr val="bg1"/>
              </a:solidFill>
            </a:endParaRPr>
          </a:p>
          <a:p>
            <a:endParaRPr lang="en-US" dirty="0" smtClean="0">
              <a:solidFill>
                <a:schemeClr val="bg1"/>
              </a:solidFill>
            </a:endParaRPr>
          </a:p>
          <a:p>
            <a:pPr marL="0" indent="0">
              <a:buNone/>
            </a:pPr>
            <a:r>
              <a:rPr lang="en-US" dirty="0" smtClean="0">
                <a:solidFill>
                  <a:schemeClr val="bg1"/>
                </a:solidFill>
              </a:rPr>
              <a:t>                              </a:t>
            </a:r>
            <a:r>
              <a:rPr lang="en-US" dirty="0" smtClean="0">
                <a:solidFill>
                  <a:schemeClr val="bg1"/>
                </a:solidFill>
              </a:rPr>
              <a:t>- </a:t>
            </a:r>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13603200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00400"/>
            <a:ext cx="8229600" cy="1143000"/>
          </a:xfrm>
        </p:spPr>
        <p:txBody>
          <a:bodyPr>
            <a:noAutofit/>
          </a:bodyPr>
          <a:lstStyle/>
          <a:p>
            <a:r>
              <a:rPr lang="en-US" sz="7200" dirty="0" smtClean="0">
                <a:solidFill>
                  <a:schemeClr val="bg1"/>
                </a:solidFill>
              </a:rPr>
              <a:t>Appendices</a:t>
            </a:r>
            <a:endParaRPr lang="en-US" sz="7200" dirty="0">
              <a:solidFill>
                <a:schemeClr val="bg1"/>
              </a:solidFill>
            </a:endParaRPr>
          </a:p>
        </p:txBody>
      </p:sp>
    </p:spTree>
    <p:extLst>
      <p:ext uri="{BB962C8B-B14F-4D97-AF65-F5344CB8AC3E}">
        <p14:creationId xmlns:p14="http://schemas.microsoft.com/office/powerpoint/2010/main" val="10744042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Uses of Philosophy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source to broaden our Intellectual horizon</a:t>
            </a:r>
          </a:p>
          <a:p>
            <a:r>
              <a:rPr lang="en-US" dirty="0" smtClean="0"/>
              <a:t>Every man has a Philosophy. Studying it, makes us to align our beliefs with some kind of standard. Helps communicate ideas better</a:t>
            </a:r>
          </a:p>
          <a:p>
            <a:r>
              <a:rPr lang="en-US" dirty="0"/>
              <a:t>A Grammar for Thought (If we are looking for one</a:t>
            </a:r>
            <a:r>
              <a:rPr lang="en-US" dirty="0" smtClean="0"/>
              <a:t>)</a:t>
            </a:r>
          </a:p>
          <a:p>
            <a:r>
              <a:rPr lang="en-US" dirty="0" smtClean="0"/>
              <a:t>A great Emotional Shock Absorber</a:t>
            </a:r>
          </a:p>
          <a:p>
            <a:r>
              <a:rPr lang="en-US" dirty="0" smtClean="0"/>
              <a:t>Character Transformation through deliberate study of Philosophy</a:t>
            </a:r>
          </a:p>
          <a:p>
            <a:r>
              <a:rPr lang="en-US" dirty="0" smtClean="0"/>
              <a:t>Ability to articulate complicated and deep topics succinctly</a:t>
            </a:r>
          </a:p>
          <a:p>
            <a:r>
              <a:rPr lang="en-US" dirty="0" smtClean="0"/>
              <a:t>Study of Philosophy will make you a universal citizen.</a:t>
            </a:r>
          </a:p>
          <a:p>
            <a:r>
              <a:rPr lang="en-US" dirty="0" smtClean="0"/>
              <a:t>Ability to Study vast amount of topics</a:t>
            </a:r>
          </a:p>
          <a:p>
            <a:r>
              <a:rPr lang="en-US" dirty="0"/>
              <a:t>“Unusual effectiveness” of Philosophy in Professional Life</a:t>
            </a:r>
          </a:p>
          <a:p>
            <a:endParaRPr lang="en-US" dirty="0"/>
          </a:p>
          <a:p>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11615144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Nyaya Philosophy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Analysis of Logic and Epistemology</a:t>
            </a:r>
          </a:p>
          <a:p>
            <a:r>
              <a:rPr lang="en-US" dirty="0" smtClean="0"/>
              <a:t>Detailed work on </a:t>
            </a:r>
            <a:r>
              <a:rPr lang="en-US" dirty="0" err="1" smtClean="0"/>
              <a:t>Anumana</a:t>
            </a:r>
            <a:r>
              <a:rPr lang="en-US" dirty="0" smtClean="0"/>
              <a:t> (“Inference”)</a:t>
            </a:r>
          </a:p>
          <a:p>
            <a:r>
              <a:rPr lang="en-US" dirty="0" smtClean="0"/>
              <a:t>Right knowledge for “Liberation” ( from suffering)</a:t>
            </a:r>
          </a:p>
          <a:p>
            <a:r>
              <a:rPr lang="en-US" dirty="0"/>
              <a:t>perception (</a:t>
            </a:r>
            <a:r>
              <a:rPr lang="en-US" dirty="0" err="1"/>
              <a:t>pratyaksha</a:t>
            </a:r>
            <a:r>
              <a:rPr lang="en-US" dirty="0"/>
              <a:t>), inference (</a:t>
            </a:r>
            <a:r>
              <a:rPr lang="en-US" dirty="0" err="1"/>
              <a:t>anumana</a:t>
            </a:r>
            <a:r>
              <a:rPr lang="en-US" dirty="0"/>
              <a:t>), comparison (</a:t>
            </a:r>
            <a:r>
              <a:rPr lang="en-US" dirty="0" err="1"/>
              <a:t>upamana</a:t>
            </a:r>
            <a:r>
              <a:rPr lang="en-US" dirty="0"/>
              <a:t>), and </a:t>
            </a:r>
            <a:r>
              <a:rPr lang="en-US" dirty="0" smtClean="0"/>
              <a:t>sound/testimony </a:t>
            </a:r>
            <a:r>
              <a:rPr lang="en-US" dirty="0"/>
              <a:t>(</a:t>
            </a:r>
            <a:r>
              <a:rPr lang="en-US" dirty="0" err="1"/>
              <a:t>shabda</a:t>
            </a:r>
            <a:r>
              <a:rPr lang="en-US" dirty="0"/>
              <a:t>) are source of valid knowledge</a:t>
            </a:r>
          </a:p>
          <a:p>
            <a:r>
              <a:rPr lang="en-US" dirty="0"/>
              <a:t>Invalid knowledge involves memory, doubt, error, and hypothetical argument</a:t>
            </a:r>
            <a:r>
              <a:rPr lang="en-US" dirty="0" smtClean="0"/>
              <a:t>.</a:t>
            </a:r>
          </a:p>
          <a:p>
            <a:r>
              <a:rPr lang="en-US" dirty="0" err="1" smtClean="0"/>
              <a:t>Algined</a:t>
            </a:r>
            <a:r>
              <a:rPr lang="en-US" dirty="0" smtClean="0"/>
              <a:t> with </a:t>
            </a:r>
            <a:r>
              <a:rPr lang="en-US" dirty="0" err="1" smtClean="0"/>
              <a:t>Vaisesika</a:t>
            </a:r>
            <a:r>
              <a:rPr lang="en-US" dirty="0" smtClean="0"/>
              <a:t> (Merged with it)</a:t>
            </a:r>
          </a:p>
          <a:p>
            <a:r>
              <a:rPr lang="en-US" dirty="0" smtClean="0"/>
              <a:t>Cause as an invariable and un-conditional precedence for effect. ( an effect does not pre-exist in it’s cause)</a:t>
            </a:r>
          </a:p>
          <a:p>
            <a:r>
              <a:rPr lang="en-US" dirty="0"/>
              <a:t>Three kinds of causes  </a:t>
            </a:r>
          </a:p>
          <a:p>
            <a:pPr lvl="1"/>
            <a:r>
              <a:rPr lang="en-US" dirty="0" smtClean="0"/>
              <a:t>Material </a:t>
            </a:r>
            <a:r>
              <a:rPr lang="en-US" dirty="0"/>
              <a:t>(Inherent) cause - The substance out of which an effect is produced</a:t>
            </a:r>
          </a:p>
          <a:p>
            <a:pPr lvl="1"/>
            <a:r>
              <a:rPr lang="en-US" dirty="0"/>
              <a:t>Non-Inherent cause - helps in the production of a </a:t>
            </a:r>
            <a:r>
              <a:rPr lang="en-US" dirty="0" smtClean="0"/>
              <a:t>cause, </a:t>
            </a:r>
            <a:endParaRPr lang="en-US" dirty="0"/>
          </a:p>
          <a:p>
            <a:pPr lvl="1"/>
            <a:r>
              <a:rPr lang="en-US" dirty="0"/>
              <a:t>Efficient cause - the power that helps the material cause produce the effect</a:t>
            </a:r>
          </a:p>
          <a:p>
            <a:r>
              <a:rPr lang="en-US" dirty="0" smtClean="0"/>
              <a:t>God is not the material cause of the universe.</a:t>
            </a:r>
            <a:endParaRPr lang="en-US" dirty="0"/>
          </a:p>
        </p:txBody>
      </p:sp>
    </p:spTree>
    <p:extLst>
      <p:ext uri="{BB962C8B-B14F-4D97-AF65-F5344CB8AC3E}">
        <p14:creationId xmlns:p14="http://schemas.microsoft.com/office/powerpoint/2010/main" val="11227372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Samkhya System</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A Dualistic Philosophy – Matter (</a:t>
            </a:r>
            <a:r>
              <a:rPr lang="en-US" dirty="0" err="1" smtClean="0"/>
              <a:t>Prakriti</a:t>
            </a:r>
            <a:r>
              <a:rPr lang="en-US" dirty="0" smtClean="0"/>
              <a:t>) and Eternal Spirit (</a:t>
            </a:r>
            <a:r>
              <a:rPr lang="en-US" dirty="0" err="1" smtClean="0"/>
              <a:t>Purusha</a:t>
            </a:r>
            <a:r>
              <a:rPr lang="en-US" dirty="0" smtClean="0"/>
              <a:t>)</a:t>
            </a:r>
          </a:p>
          <a:p>
            <a:r>
              <a:rPr lang="en-US" dirty="0" smtClean="0"/>
              <a:t>Right knowledge comes from separation of </a:t>
            </a:r>
            <a:r>
              <a:rPr lang="en-US" dirty="0" err="1" smtClean="0"/>
              <a:t>Purusha</a:t>
            </a:r>
            <a:r>
              <a:rPr lang="en-US" dirty="0" smtClean="0"/>
              <a:t> and </a:t>
            </a:r>
            <a:r>
              <a:rPr lang="en-US" dirty="0" err="1" smtClean="0"/>
              <a:t>Prakriti</a:t>
            </a:r>
            <a:endParaRPr lang="en-US" dirty="0" smtClean="0"/>
          </a:p>
          <a:p>
            <a:r>
              <a:rPr lang="en-US" dirty="0" smtClean="0"/>
              <a:t>Four higher level functions of </a:t>
            </a:r>
            <a:r>
              <a:rPr lang="en-US" dirty="0" err="1" smtClean="0"/>
              <a:t>Purusha</a:t>
            </a:r>
            <a:r>
              <a:rPr lang="en-US" dirty="0" smtClean="0"/>
              <a:t> are</a:t>
            </a:r>
          </a:p>
          <a:p>
            <a:pPr lvl="2"/>
            <a:r>
              <a:rPr lang="en-US" dirty="0" err="1"/>
              <a:t>Buddhi</a:t>
            </a:r>
            <a:r>
              <a:rPr lang="en-US" dirty="0"/>
              <a:t> (“consciousness”)</a:t>
            </a:r>
          </a:p>
          <a:p>
            <a:pPr lvl="2"/>
            <a:r>
              <a:rPr lang="en-US" dirty="0" err="1"/>
              <a:t>Ahamkara</a:t>
            </a:r>
            <a:r>
              <a:rPr lang="en-US" dirty="0"/>
              <a:t>(“I-consciousness”)</a:t>
            </a:r>
          </a:p>
          <a:p>
            <a:pPr lvl="2"/>
            <a:r>
              <a:rPr lang="en-US" dirty="0" err="1"/>
              <a:t>Manas</a:t>
            </a:r>
            <a:r>
              <a:rPr lang="en-US" dirty="0"/>
              <a:t> (“Mind”)</a:t>
            </a:r>
          </a:p>
          <a:p>
            <a:pPr lvl="2"/>
            <a:r>
              <a:rPr lang="en-US" dirty="0" err="1"/>
              <a:t>Prana</a:t>
            </a:r>
            <a:r>
              <a:rPr lang="en-US" dirty="0"/>
              <a:t> (“Breath</a:t>
            </a:r>
            <a:r>
              <a:rPr lang="en-US" dirty="0" smtClean="0"/>
              <a:t>”)</a:t>
            </a:r>
          </a:p>
          <a:p>
            <a:r>
              <a:rPr lang="en-US" dirty="0" smtClean="0"/>
              <a:t>Infinite </a:t>
            </a:r>
            <a:r>
              <a:rPr lang="en-US" dirty="0" err="1" smtClean="0"/>
              <a:t>Purusha</a:t>
            </a:r>
            <a:r>
              <a:rPr lang="en-US" dirty="0" smtClean="0"/>
              <a:t> and </a:t>
            </a:r>
            <a:r>
              <a:rPr lang="en-US" dirty="0" err="1" smtClean="0"/>
              <a:t>Prakriti</a:t>
            </a:r>
            <a:r>
              <a:rPr lang="en-US" dirty="0" smtClean="0"/>
              <a:t> is enough (No God). </a:t>
            </a:r>
            <a:r>
              <a:rPr lang="en-US" dirty="0" err="1" smtClean="0"/>
              <a:t>Prakriti</a:t>
            </a:r>
            <a:r>
              <a:rPr lang="en-US" dirty="0" smtClean="0"/>
              <a:t> springs to action when </a:t>
            </a:r>
            <a:r>
              <a:rPr lang="en-US" dirty="0" err="1" smtClean="0"/>
              <a:t>Purusha</a:t>
            </a:r>
            <a:r>
              <a:rPr lang="en-US" dirty="0" smtClean="0"/>
              <a:t> gets connected to it.</a:t>
            </a:r>
          </a:p>
          <a:p>
            <a:pPr>
              <a:lnSpc>
                <a:spcPct val="90000"/>
              </a:lnSpc>
            </a:pPr>
            <a:r>
              <a:rPr lang="en-US" altLang="en-US" dirty="0"/>
              <a:t>distinguish between universal intelligence (</a:t>
            </a:r>
            <a:r>
              <a:rPr lang="en-US" altLang="en-US" dirty="0" err="1"/>
              <a:t>mahat</a:t>
            </a:r>
            <a:r>
              <a:rPr lang="en-US" altLang="en-US" dirty="0"/>
              <a:t>) and individual intelligence (</a:t>
            </a:r>
            <a:r>
              <a:rPr lang="en-US" altLang="en-US" dirty="0" err="1"/>
              <a:t>buddhi</a:t>
            </a:r>
            <a:r>
              <a:rPr lang="en-US" altLang="en-US" dirty="0"/>
              <a:t>).  </a:t>
            </a:r>
          </a:p>
          <a:p>
            <a:pPr>
              <a:lnSpc>
                <a:spcPct val="90000"/>
              </a:lnSpc>
            </a:pPr>
            <a:r>
              <a:rPr lang="en-US" altLang="en-US" dirty="0" err="1"/>
              <a:t>Buddhi</a:t>
            </a:r>
            <a:r>
              <a:rPr lang="en-US" altLang="en-US" dirty="0"/>
              <a:t> is that mode of energy that operates as intelligence and is the basis of all mental processes</a:t>
            </a:r>
            <a:endParaRPr lang="en-US" dirty="0" smtClean="0"/>
          </a:p>
          <a:p>
            <a:r>
              <a:rPr lang="en-US" dirty="0" err="1" smtClean="0"/>
              <a:t>Purusha</a:t>
            </a:r>
            <a:r>
              <a:rPr lang="en-US" dirty="0" smtClean="0"/>
              <a:t> impinges on </a:t>
            </a:r>
            <a:r>
              <a:rPr lang="en-US" dirty="0" err="1" smtClean="0"/>
              <a:t>Prakriti</a:t>
            </a:r>
            <a:r>
              <a:rPr lang="en-US" dirty="0" smtClean="0"/>
              <a:t> to form Consciousness (</a:t>
            </a:r>
            <a:r>
              <a:rPr lang="en-US" dirty="0" err="1" smtClean="0"/>
              <a:t>Budhi</a:t>
            </a:r>
            <a:r>
              <a:rPr lang="en-US" dirty="0" smtClean="0"/>
              <a:t>) and next to evolve is </a:t>
            </a:r>
            <a:r>
              <a:rPr lang="en-US" dirty="0" err="1" smtClean="0"/>
              <a:t>Ahamkara</a:t>
            </a:r>
            <a:r>
              <a:rPr lang="en-US" dirty="0" smtClean="0"/>
              <a:t>, which deludes </a:t>
            </a:r>
            <a:r>
              <a:rPr lang="en-US" dirty="0" err="1" smtClean="0"/>
              <a:t>Purusha</a:t>
            </a:r>
            <a:r>
              <a:rPr lang="en-US" dirty="0" smtClean="0"/>
              <a:t> to think, Ego is the center of its Objective Existence. </a:t>
            </a:r>
          </a:p>
          <a:p>
            <a:r>
              <a:rPr lang="en-US" dirty="0" err="1" smtClean="0"/>
              <a:t>Ahmkara</a:t>
            </a:r>
            <a:r>
              <a:rPr lang="en-US" dirty="0" smtClean="0"/>
              <a:t> can be divided into</a:t>
            </a:r>
          </a:p>
          <a:p>
            <a:pPr lvl="1"/>
            <a:r>
              <a:rPr lang="en-US" dirty="0" smtClean="0"/>
              <a:t>Five Gross Elements (Water, Air, Space, Earth , Fire) - </a:t>
            </a:r>
            <a:r>
              <a:rPr lang="en-US" dirty="0" err="1" smtClean="0"/>
              <a:t>Tanmatra</a:t>
            </a:r>
            <a:endParaRPr lang="en-US" dirty="0" smtClean="0"/>
          </a:p>
          <a:p>
            <a:pPr lvl="1"/>
            <a:r>
              <a:rPr lang="en-US" dirty="0" smtClean="0"/>
              <a:t>Five Fine Elements (Touch, Sound , Sight, Taste, Smell) -  </a:t>
            </a:r>
            <a:r>
              <a:rPr lang="en-US" dirty="0" err="1" smtClean="0"/>
              <a:t>Mahabuthas</a:t>
            </a:r>
            <a:endParaRPr lang="en-US" dirty="0" smtClean="0"/>
          </a:p>
          <a:p>
            <a:pPr lvl="1"/>
            <a:r>
              <a:rPr lang="en-US" dirty="0" smtClean="0"/>
              <a:t>Five Organs of Perception ( </a:t>
            </a:r>
            <a:r>
              <a:rPr lang="en-US" dirty="0" err="1" smtClean="0"/>
              <a:t>Skin,Ear,Eyes</a:t>
            </a:r>
            <a:r>
              <a:rPr lang="en-US" dirty="0" smtClean="0"/>
              <a:t>, Tongue, Nose) - </a:t>
            </a:r>
            <a:r>
              <a:rPr lang="en-US" dirty="0" err="1" smtClean="0"/>
              <a:t>Janendriya</a:t>
            </a:r>
            <a:endParaRPr lang="en-US" dirty="0" smtClean="0"/>
          </a:p>
          <a:p>
            <a:pPr lvl="1"/>
            <a:r>
              <a:rPr lang="en-US" dirty="0" smtClean="0"/>
              <a:t>Five Organs of Activity (</a:t>
            </a:r>
            <a:r>
              <a:rPr lang="en-US" dirty="0"/>
              <a:t>S</a:t>
            </a:r>
            <a:r>
              <a:rPr lang="en-US" dirty="0" smtClean="0"/>
              <a:t>peak</a:t>
            </a:r>
            <a:r>
              <a:rPr lang="en-US" dirty="0"/>
              <a:t>, </a:t>
            </a:r>
            <a:r>
              <a:rPr lang="en-US" dirty="0" smtClean="0"/>
              <a:t>Grasp</a:t>
            </a:r>
            <a:r>
              <a:rPr lang="en-US" dirty="0"/>
              <a:t>, </a:t>
            </a:r>
            <a:r>
              <a:rPr lang="en-US" dirty="0" smtClean="0"/>
              <a:t>Move</a:t>
            </a:r>
            <a:r>
              <a:rPr lang="en-US" dirty="0"/>
              <a:t>, </a:t>
            </a:r>
            <a:r>
              <a:rPr lang="en-US" dirty="0" err="1" smtClean="0"/>
              <a:t>Procreate,Evacuate</a:t>
            </a:r>
            <a:r>
              <a:rPr lang="en-US" dirty="0" smtClean="0"/>
              <a:t>) - </a:t>
            </a:r>
            <a:r>
              <a:rPr lang="en-US" dirty="0" err="1" smtClean="0"/>
              <a:t>Karmendriyas</a:t>
            </a:r>
            <a:endParaRPr lang="en-US" dirty="0" smtClean="0"/>
          </a:p>
          <a:p>
            <a:pPr lvl="1"/>
            <a:r>
              <a:rPr lang="en-US" dirty="0" smtClean="0"/>
              <a:t>Mind ( Controller of Senses)</a:t>
            </a:r>
          </a:p>
          <a:p>
            <a:r>
              <a:rPr lang="en-US" dirty="0" smtClean="0"/>
              <a:t>Three Primal Qualities of Matter (</a:t>
            </a:r>
            <a:r>
              <a:rPr lang="en-US" dirty="0" err="1" smtClean="0"/>
              <a:t>Gunas</a:t>
            </a:r>
            <a:r>
              <a:rPr lang="en-US" dirty="0" smtClean="0"/>
              <a:t>) make up </a:t>
            </a:r>
            <a:r>
              <a:rPr lang="en-US" dirty="0" err="1" smtClean="0"/>
              <a:t>prakirti</a:t>
            </a:r>
            <a:endParaRPr lang="en-US" dirty="0"/>
          </a:p>
          <a:p>
            <a:pPr lvl="1"/>
            <a:r>
              <a:rPr lang="en-US" dirty="0" err="1" smtClean="0"/>
              <a:t>Tamas</a:t>
            </a:r>
            <a:r>
              <a:rPr lang="en-US" dirty="0" smtClean="0"/>
              <a:t> (Obscurity, </a:t>
            </a:r>
            <a:r>
              <a:rPr lang="en-US" dirty="0" err="1" smtClean="0"/>
              <a:t>Ignorance,Inertia</a:t>
            </a:r>
            <a:r>
              <a:rPr lang="en-US" dirty="0" smtClean="0"/>
              <a:t>) – Darkness (</a:t>
            </a:r>
            <a:r>
              <a:rPr lang="en-US" dirty="0" err="1" smtClean="0"/>
              <a:t>InAction</a:t>
            </a:r>
            <a:r>
              <a:rPr lang="en-US" dirty="0" smtClean="0"/>
              <a:t>)</a:t>
            </a:r>
          </a:p>
          <a:p>
            <a:pPr lvl="1"/>
            <a:r>
              <a:rPr lang="en-US" dirty="0" smtClean="0"/>
              <a:t> Rajas </a:t>
            </a:r>
            <a:r>
              <a:rPr lang="en-US" dirty="0"/>
              <a:t> </a:t>
            </a:r>
            <a:r>
              <a:rPr lang="en-US" dirty="0" smtClean="0"/>
              <a:t> ( Activity, Passion, </a:t>
            </a:r>
            <a:r>
              <a:rPr lang="en-US" dirty="0" err="1" smtClean="0"/>
              <a:t>Intensivity</a:t>
            </a:r>
            <a:r>
              <a:rPr lang="en-US" dirty="0" smtClean="0"/>
              <a:t>)  -  passion (Action – but, fails often)</a:t>
            </a:r>
          </a:p>
          <a:p>
            <a:pPr lvl="1"/>
            <a:r>
              <a:rPr lang="en-US" dirty="0" err="1" smtClean="0"/>
              <a:t>Satvik</a:t>
            </a:r>
            <a:r>
              <a:rPr lang="en-US" dirty="0" smtClean="0"/>
              <a:t> ( , Purity, Dispassion, Light ) – Goodness (Equanimity)</a:t>
            </a:r>
          </a:p>
        </p:txBody>
      </p:sp>
    </p:spTree>
    <p:extLst>
      <p:ext uri="{BB962C8B-B14F-4D97-AF65-F5344CB8AC3E}">
        <p14:creationId xmlns:p14="http://schemas.microsoft.com/office/powerpoint/2010/main" val="25360710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Carvaka</a:t>
            </a:r>
            <a:r>
              <a:rPr lang="en-US" dirty="0" smtClean="0"/>
              <a:t> System (Materialist)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Also called </a:t>
            </a:r>
            <a:r>
              <a:rPr lang="en-US" dirty="0" err="1" smtClean="0"/>
              <a:t>Lokayata</a:t>
            </a:r>
            <a:r>
              <a:rPr lang="en-US" dirty="0" smtClean="0"/>
              <a:t> (Earthly Philosophy)</a:t>
            </a:r>
          </a:p>
          <a:p>
            <a:r>
              <a:rPr lang="en-US" dirty="0" smtClean="0"/>
              <a:t>Rejects Vedas, Karma, Moksha , Immortality of Self</a:t>
            </a:r>
          </a:p>
          <a:p>
            <a:r>
              <a:rPr lang="en-US" dirty="0" smtClean="0"/>
              <a:t>Direct Perception as Source of Knowledge ( </a:t>
            </a:r>
            <a:r>
              <a:rPr lang="en-US" dirty="0" err="1" smtClean="0"/>
              <a:t>Anubhava</a:t>
            </a:r>
            <a:r>
              <a:rPr lang="en-US" dirty="0" smtClean="0"/>
              <a:t> or Experience). Rejects </a:t>
            </a:r>
            <a:r>
              <a:rPr lang="en-US" dirty="0" err="1" smtClean="0"/>
              <a:t>Anumana</a:t>
            </a:r>
            <a:r>
              <a:rPr lang="en-US" dirty="0" smtClean="0"/>
              <a:t>, </a:t>
            </a:r>
            <a:r>
              <a:rPr lang="en-US" dirty="0" err="1" smtClean="0"/>
              <a:t>Upamana</a:t>
            </a:r>
            <a:r>
              <a:rPr lang="en-US" dirty="0" smtClean="0"/>
              <a:t> and </a:t>
            </a:r>
            <a:r>
              <a:rPr lang="en-US" dirty="0" err="1" smtClean="0"/>
              <a:t>Shabd</a:t>
            </a:r>
            <a:r>
              <a:rPr lang="en-US" dirty="0" smtClean="0"/>
              <a:t> as source of knowledge </a:t>
            </a:r>
          </a:p>
          <a:p>
            <a:r>
              <a:rPr lang="en-US" dirty="0" smtClean="0"/>
              <a:t>Everything in this world is some kind of Accident ( </a:t>
            </a:r>
            <a:r>
              <a:rPr lang="en-US" dirty="0" err="1" smtClean="0"/>
              <a:t>Akasmika</a:t>
            </a:r>
            <a:r>
              <a:rPr lang="en-US" dirty="0" smtClean="0"/>
              <a:t> Vada or </a:t>
            </a:r>
            <a:r>
              <a:rPr lang="en-US" dirty="0" err="1" smtClean="0"/>
              <a:t>Accidentalism</a:t>
            </a:r>
            <a:r>
              <a:rPr lang="en-US" dirty="0" smtClean="0"/>
              <a:t>)</a:t>
            </a:r>
          </a:p>
          <a:p>
            <a:r>
              <a:rPr lang="en-US" dirty="0" smtClean="0"/>
              <a:t>A Materialist School of Thought</a:t>
            </a:r>
          </a:p>
          <a:p>
            <a:r>
              <a:rPr lang="en-US" dirty="0" smtClean="0"/>
              <a:t>Make merry in this world. Tomorrow, Does it Exist?</a:t>
            </a:r>
          </a:p>
          <a:p>
            <a:r>
              <a:rPr lang="en-US" dirty="0" smtClean="0"/>
              <a:t>Some Believe, </a:t>
            </a:r>
            <a:r>
              <a:rPr lang="en-US" dirty="0" err="1" smtClean="0"/>
              <a:t>Kautilya’s</a:t>
            </a:r>
            <a:r>
              <a:rPr lang="en-US" dirty="0" smtClean="0"/>
              <a:t> </a:t>
            </a:r>
            <a:r>
              <a:rPr lang="en-US" dirty="0" err="1" smtClean="0"/>
              <a:t>Arthasastra</a:t>
            </a:r>
            <a:r>
              <a:rPr lang="en-US" dirty="0" smtClean="0"/>
              <a:t> could be written in a </a:t>
            </a:r>
            <a:r>
              <a:rPr lang="en-US" dirty="0" err="1" smtClean="0"/>
              <a:t>Carvaka</a:t>
            </a:r>
            <a:r>
              <a:rPr lang="en-US" dirty="0" smtClean="0"/>
              <a:t> context</a:t>
            </a:r>
          </a:p>
        </p:txBody>
      </p:sp>
    </p:spTree>
    <p:extLst>
      <p:ext uri="{BB962C8B-B14F-4D97-AF65-F5344CB8AC3E}">
        <p14:creationId xmlns:p14="http://schemas.microsoft.com/office/powerpoint/2010/main" val="11347575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 of Reductionism</a:t>
            </a:r>
            <a:endParaRPr lang="en-US" dirty="0"/>
          </a:p>
        </p:txBody>
      </p:sp>
      <p:sp>
        <p:nvSpPr>
          <p:cNvPr id="3" name="Content Placeholder 2"/>
          <p:cNvSpPr>
            <a:spLocks noGrp="1"/>
          </p:cNvSpPr>
          <p:nvPr>
            <p:ph idx="1"/>
          </p:nvPr>
        </p:nvSpPr>
        <p:spPr/>
        <p:txBody>
          <a:bodyPr/>
          <a:lstStyle/>
          <a:p>
            <a:r>
              <a:rPr lang="en-US" dirty="0" smtClean="0"/>
              <a:t>Assumes Sum of Parts is Equivalent to the whole</a:t>
            </a:r>
          </a:p>
          <a:p>
            <a:r>
              <a:rPr lang="en-US" dirty="0" smtClean="0"/>
              <a:t>Cannot Model Emergent Behavior due to the Inter-dependence of parts</a:t>
            </a:r>
          </a:p>
          <a:p>
            <a:r>
              <a:rPr lang="en-US" dirty="0" smtClean="0"/>
              <a:t>Limits of Machine Learning – A case study</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5938910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Holism</a:t>
            </a:r>
            <a:endParaRPr lang="en-US" dirty="0"/>
          </a:p>
        </p:txBody>
      </p:sp>
      <p:sp>
        <p:nvSpPr>
          <p:cNvPr id="3" name="Content Placeholder 2"/>
          <p:cNvSpPr>
            <a:spLocks noGrp="1"/>
          </p:cNvSpPr>
          <p:nvPr>
            <p:ph idx="1"/>
          </p:nvPr>
        </p:nvSpPr>
        <p:spPr/>
        <p:txBody>
          <a:bodyPr/>
          <a:lstStyle/>
          <a:p>
            <a:r>
              <a:rPr lang="en-US" dirty="0" smtClean="0"/>
              <a:t>Whole is more than sum of parts</a:t>
            </a:r>
          </a:p>
          <a:p>
            <a:r>
              <a:rPr lang="en-US" dirty="0" smtClean="0"/>
              <a:t>Models Emergent Behavior</a:t>
            </a:r>
          </a:p>
          <a:p>
            <a:r>
              <a:rPr lang="en-US" dirty="0" smtClean="0"/>
              <a:t>Successful in Evolutionary Biology, Social Sciences and Systems Modelling</a:t>
            </a:r>
          </a:p>
          <a:p>
            <a:r>
              <a:rPr lang="en-US" dirty="0" smtClean="0"/>
              <a:t>Software Requirement Analysis</a:t>
            </a:r>
          </a:p>
          <a:p>
            <a:r>
              <a:rPr lang="en-US" dirty="0" smtClean="0"/>
              <a:t>Design of UX</a:t>
            </a:r>
          </a:p>
          <a:p>
            <a:pPr lvl="2"/>
            <a:r>
              <a:rPr lang="en-US" dirty="0" smtClean="0"/>
              <a:t>Mental Model of the Users </a:t>
            </a:r>
          </a:p>
          <a:p>
            <a:pPr lvl="2"/>
            <a:r>
              <a:rPr lang="en-US" dirty="0" smtClean="0"/>
              <a:t>Considering the User Value System (Culture)</a:t>
            </a:r>
          </a:p>
          <a:p>
            <a:endParaRPr lang="en-US" dirty="0"/>
          </a:p>
        </p:txBody>
      </p:sp>
    </p:spTree>
    <p:extLst>
      <p:ext uri="{BB962C8B-B14F-4D97-AF65-F5344CB8AC3E}">
        <p14:creationId xmlns:p14="http://schemas.microsoft.com/office/powerpoint/2010/main" val="2812063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5638800" cy="4373563"/>
          </a:xfrm>
        </p:spPr>
        <p:txBody>
          <a:bodyPr/>
          <a:lstStyle/>
          <a:p>
            <a:r>
              <a:rPr lang="en-US" dirty="0" smtClean="0">
                <a:solidFill>
                  <a:schemeClr val="bg1"/>
                </a:solidFill>
              </a:rPr>
              <a:t>Lived between 788 AD – 820 AD</a:t>
            </a:r>
          </a:p>
          <a:p>
            <a:r>
              <a:rPr lang="en-US" dirty="0" smtClean="0">
                <a:solidFill>
                  <a:schemeClr val="bg1"/>
                </a:solidFill>
              </a:rPr>
              <a:t>Travelled across India to fight ritualism, heterodox schools and unified India at a spiritual </a:t>
            </a:r>
            <a:r>
              <a:rPr lang="en-US" dirty="0" smtClean="0">
                <a:solidFill>
                  <a:schemeClr val="bg1"/>
                </a:solidFill>
              </a:rPr>
              <a:t>level</a:t>
            </a:r>
          </a:p>
          <a:p>
            <a:r>
              <a:rPr lang="en-US" dirty="0" smtClean="0">
                <a:solidFill>
                  <a:schemeClr val="bg1"/>
                </a:solidFill>
              </a:rPr>
              <a:t>Wrote Commentaries on Brahma Sutra, Bhagavad Gita and  Ten Upanishads</a:t>
            </a:r>
          </a:p>
          <a:p>
            <a:r>
              <a:rPr lang="en-US" dirty="0" smtClean="0">
                <a:solidFill>
                  <a:schemeClr val="bg1"/>
                </a:solidFill>
              </a:rPr>
              <a:t>Wrote  “</a:t>
            </a:r>
            <a:r>
              <a:rPr lang="en-US" dirty="0" err="1" smtClean="0">
                <a:solidFill>
                  <a:schemeClr val="bg1"/>
                </a:solidFill>
              </a:rPr>
              <a:t>Prakarana</a:t>
            </a:r>
            <a:r>
              <a:rPr lang="en-US" dirty="0" smtClean="0">
                <a:solidFill>
                  <a:schemeClr val="bg1"/>
                </a:solidFill>
              </a:rPr>
              <a:t> </a:t>
            </a:r>
            <a:r>
              <a:rPr lang="en-US" dirty="0" err="1" smtClean="0">
                <a:solidFill>
                  <a:schemeClr val="bg1"/>
                </a:solidFill>
              </a:rPr>
              <a:t>Granthas</a:t>
            </a:r>
            <a:r>
              <a:rPr lang="en-US" dirty="0" smtClean="0">
                <a:solidFill>
                  <a:schemeClr val="bg1"/>
                </a:solidFill>
              </a:rPr>
              <a:t>”  ( Philosophical </a:t>
            </a:r>
            <a:r>
              <a:rPr lang="en-US" dirty="0" err="1" smtClean="0">
                <a:solidFill>
                  <a:schemeClr val="bg1"/>
                </a:solidFill>
              </a:rPr>
              <a:t>treaites</a:t>
            </a:r>
            <a:r>
              <a:rPr lang="en-US" dirty="0" smtClean="0">
                <a:solidFill>
                  <a:schemeClr val="bg1"/>
                </a:solidFill>
              </a:rPr>
              <a:t> ) like </a:t>
            </a:r>
            <a:r>
              <a:rPr lang="en-US" dirty="0" err="1" smtClean="0">
                <a:solidFill>
                  <a:schemeClr val="bg1"/>
                </a:solidFill>
              </a:rPr>
              <a:t>Bhaja</a:t>
            </a:r>
            <a:r>
              <a:rPr lang="en-US" dirty="0" smtClean="0">
                <a:solidFill>
                  <a:schemeClr val="bg1"/>
                </a:solidFill>
              </a:rPr>
              <a:t> </a:t>
            </a:r>
            <a:r>
              <a:rPr lang="en-US" dirty="0" err="1" smtClean="0">
                <a:solidFill>
                  <a:schemeClr val="bg1"/>
                </a:solidFill>
              </a:rPr>
              <a:t>Govinda</a:t>
            </a:r>
            <a:r>
              <a:rPr lang="en-US" dirty="0" smtClean="0">
                <a:solidFill>
                  <a:schemeClr val="bg1"/>
                </a:solidFill>
              </a:rPr>
              <a:t>, </a:t>
            </a:r>
            <a:r>
              <a:rPr lang="en-US" dirty="0" err="1" smtClean="0">
                <a:solidFill>
                  <a:schemeClr val="bg1"/>
                </a:solidFill>
              </a:rPr>
              <a:t>Atma</a:t>
            </a:r>
            <a:r>
              <a:rPr lang="en-US" dirty="0" smtClean="0">
                <a:solidFill>
                  <a:schemeClr val="bg1"/>
                </a:solidFill>
              </a:rPr>
              <a:t> </a:t>
            </a:r>
            <a:r>
              <a:rPr lang="en-US" dirty="0" err="1" smtClean="0">
                <a:solidFill>
                  <a:schemeClr val="bg1"/>
                </a:solidFill>
              </a:rPr>
              <a:t>Bodha</a:t>
            </a:r>
            <a:r>
              <a:rPr lang="en-US" dirty="0" smtClean="0">
                <a:solidFill>
                  <a:schemeClr val="bg1"/>
                </a:solidFill>
              </a:rPr>
              <a:t> , </a:t>
            </a:r>
            <a:r>
              <a:rPr lang="en-US" dirty="0" err="1" smtClean="0">
                <a:solidFill>
                  <a:schemeClr val="bg1"/>
                </a:solidFill>
              </a:rPr>
              <a:t>Viveka</a:t>
            </a:r>
            <a:r>
              <a:rPr lang="en-US" dirty="0" smtClean="0">
                <a:solidFill>
                  <a:schemeClr val="bg1"/>
                </a:solidFill>
              </a:rPr>
              <a:t> </a:t>
            </a:r>
            <a:r>
              <a:rPr lang="en-US" dirty="0" err="1" smtClean="0">
                <a:solidFill>
                  <a:schemeClr val="bg1"/>
                </a:solidFill>
              </a:rPr>
              <a:t>Chudamani</a:t>
            </a:r>
            <a:endParaRPr lang="en-US" dirty="0" smtClean="0">
              <a:solidFill>
                <a:schemeClr val="bg1"/>
              </a:solidFill>
            </a:endParaRPr>
          </a:p>
          <a:p>
            <a:pPr marL="0" indent="0">
              <a:buNone/>
            </a:pPr>
            <a:endParaRPr lang="en-US" dirty="0" smtClean="0">
              <a:solidFill>
                <a:schemeClr val="bg1"/>
              </a:solidFill>
            </a:endParaRPr>
          </a:p>
          <a:p>
            <a:pPr marL="0" indent="0">
              <a:buNone/>
            </a:pPr>
            <a:endParaRPr lang="en-US" dirty="0" smtClean="0">
              <a:solidFill>
                <a:schemeClr val="bg1"/>
              </a:solidFill>
            </a:endParaRPr>
          </a:p>
          <a:p>
            <a:pPr marL="0" indent="0">
              <a:buNone/>
            </a:pPr>
            <a:endParaRPr lang="en-US" dirty="0" smtClean="0">
              <a:solidFill>
                <a:schemeClr val="bg1"/>
              </a:solidFill>
            </a:endParaRPr>
          </a:p>
          <a:p>
            <a:endParaRPr lang="en-US" dirty="0" smtClean="0">
              <a:solidFill>
                <a:schemeClr val="bg1"/>
              </a:solidFill>
            </a:endParaRPr>
          </a:p>
          <a:p>
            <a:endParaRPr lang="en-US" dirty="0"/>
          </a:p>
        </p:txBody>
      </p:sp>
      <p:sp>
        <p:nvSpPr>
          <p:cNvPr id="4" name="Title 3"/>
          <p:cNvSpPr>
            <a:spLocks noGrp="1"/>
          </p:cNvSpPr>
          <p:nvPr>
            <p:ph type="title"/>
          </p:nvPr>
        </p:nvSpPr>
        <p:spPr/>
        <p:txBody>
          <a:bodyPr>
            <a:normAutofit/>
          </a:bodyPr>
          <a:lstStyle/>
          <a:p>
            <a:r>
              <a:rPr lang="en-US" dirty="0" err="1" smtClean="0">
                <a:solidFill>
                  <a:schemeClr val="bg1"/>
                </a:solidFill>
              </a:rPr>
              <a:t>Advaita</a:t>
            </a:r>
            <a:r>
              <a:rPr lang="en-US" dirty="0" smtClean="0">
                <a:solidFill>
                  <a:schemeClr val="bg1"/>
                </a:solidFill>
              </a:rPr>
              <a:t> Vedanta – Sri Sankara</a:t>
            </a:r>
            <a:endParaRPr lang="en-US" dirty="0">
              <a:solidFill>
                <a:schemeClr val="bg1"/>
              </a:solidFill>
            </a:endParaRPr>
          </a:p>
        </p:txBody>
      </p:sp>
      <p:pic>
        <p:nvPicPr>
          <p:cNvPr id="6" name="Picture 5"/>
          <p:cNvPicPr>
            <a:picLocks noChangeAspect="1"/>
          </p:cNvPicPr>
          <p:nvPr/>
        </p:nvPicPr>
        <p:blipFill>
          <a:blip r:embed="rId2"/>
          <a:stretch>
            <a:fillRect/>
          </a:stretch>
        </p:blipFill>
        <p:spPr>
          <a:xfrm>
            <a:off x="6096000" y="1219200"/>
            <a:ext cx="2466975" cy="3048000"/>
          </a:xfrm>
          <a:prstGeom prst="rect">
            <a:avLst/>
          </a:prstGeom>
        </p:spPr>
      </p:pic>
    </p:spTree>
    <p:extLst>
      <p:ext uri="{BB962C8B-B14F-4D97-AF65-F5344CB8AC3E}">
        <p14:creationId xmlns:p14="http://schemas.microsoft.com/office/powerpoint/2010/main" val="738643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 </a:t>
            </a:r>
            <a:r>
              <a:rPr lang="en-US" dirty="0" smtClean="0">
                <a:solidFill>
                  <a:schemeClr val="bg1"/>
                </a:solidFill>
              </a:rPr>
              <a:t>Essence of </a:t>
            </a:r>
            <a:r>
              <a:rPr lang="en-US" dirty="0" err="1" smtClean="0">
                <a:solidFill>
                  <a:schemeClr val="bg1"/>
                </a:solidFill>
              </a:rPr>
              <a:t>Advaita</a:t>
            </a:r>
            <a:r>
              <a:rPr lang="en-US" dirty="0" smtClean="0">
                <a:solidFill>
                  <a:schemeClr val="bg1"/>
                </a:solidFill>
              </a:rPr>
              <a:t>, as per Sankara</a:t>
            </a:r>
            <a:endParaRPr lang="en-US" dirty="0">
              <a:solidFill>
                <a:schemeClr val="bg1"/>
              </a:solidFill>
            </a:endParaRPr>
          </a:p>
        </p:txBody>
      </p:sp>
      <p:sp>
        <p:nvSpPr>
          <p:cNvPr id="3" name="Content Placeholder 2"/>
          <p:cNvSpPr>
            <a:spLocks noGrp="1"/>
          </p:cNvSpPr>
          <p:nvPr>
            <p:ph idx="1"/>
          </p:nvPr>
        </p:nvSpPr>
        <p:spPr>
          <a:xfrm>
            <a:off x="304800" y="1825625"/>
            <a:ext cx="5410200" cy="3355975"/>
          </a:xfrm>
        </p:spPr>
        <p:txBody>
          <a:bodyPr>
            <a:normAutofit fontScale="77500" lnSpcReduction="20000"/>
          </a:bodyPr>
          <a:lstStyle/>
          <a:p>
            <a:pPr marL="0" indent="0">
              <a:buNone/>
            </a:pPr>
            <a:endParaRPr lang="en-US" dirty="0" smtClean="0">
              <a:solidFill>
                <a:schemeClr val="bg1"/>
              </a:solidFill>
            </a:endParaRPr>
          </a:p>
          <a:p>
            <a:pPr marL="0" lvl="0" indent="0" defTabSz="914400">
              <a:lnSpc>
                <a:spcPct val="100000"/>
              </a:lnSpc>
              <a:spcBef>
                <a:spcPct val="20000"/>
              </a:spcBef>
              <a:buNone/>
            </a:pPr>
            <a:r>
              <a:rPr lang="en-US" dirty="0">
                <a:solidFill>
                  <a:schemeClr val="bg1"/>
                </a:solidFill>
              </a:rPr>
              <a:t> </a:t>
            </a:r>
            <a:r>
              <a:rPr lang="en-US" sz="6000" b="1" dirty="0">
                <a:solidFill>
                  <a:srgbClr val="FF0000"/>
                </a:solidFill>
              </a:rPr>
              <a:t>Brahma </a:t>
            </a:r>
            <a:r>
              <a:rPr lang="en-US" sz="6000" b="1" dirty="0" smtClean="0">
                <a:solidFill>
                  <a:srgbClr val="FF0000"/>
                </a:solidFill>
              </a:rPr>
              <a:t>Satya, Jagan  </a:t>
            </a:r>
            <a:r>
              <a:rPr lang="en-US" sz="6000" b="1" dirty="0" err="1" smtClean="0">
                <a:solidFill>
                  <a:srgbClr val="FF0000"/>
                </a:solidFill>
              </a:rPr>
              <a:t>Mithya</a:t>
            </a:r>
            <a:r>
              <a:rPr lang="en-US" sz="6000" b="1" dirty="0">
                <a:solidFill>
                  <a:srgbClr val="FF0000"/>
                </a:solidFill>
              </a:rPr>
              <a:t>. </a:t>
            </a:r>
            <a:r>
              <a:rPr lang="en-US" sz="6000" b="1" dirty="0" err="1">
                <a:solidFill>
                  <a:srgbClr val="FF0000"/>
                </a:solidFill>
              </a:rPr>
              <a:t>Jivo</a:t>
            </a:r>
            <a:r>
              <a:rPr lang="en-US" sz="6000" b="1" dirty="0">
                <a:solidFill>
                  <a:srgbClr val="FF0000"/>
                </a:solidFill>
              </a:rPr>
              <a:t> </a:t>
            </a:r>
            <a:r>
              <a:rPr lang="en-US" sz="6000" b="1" dirty="0" err="1">
                <a:solidFill>
                  <a:srgbClr val="FF0000"/>
                </a:solidFill>
              </a:rPr>
              <a:t>Brahmaiva</a:t>
            </a:r>
            <a:r>
              <a:rPr lang="en-US" sz="6000" b="1" dirty="0">
                <a:solidFill>
                  <a:srgbClr val="FF0000"/>
                </a:solidFill>
              </a:rPr>
              <a:t> Na </a:t>
            </a:r>
            <a:r>
              <a:rPr lang="en-US" sz="6000" b="1" dirty="0" err="1">
                <a:solidFill>
                  <a:srgbClr val="FF0000"/>
                </a:solidFill>
              </a:rPr>
              <a:t>Parah</a:t>
            </a:r>
            <a:endParaRPr lang="en-US" sz="6000" dirty="0">
              <a:solidFill>
                <a:srgbClr val="FF0000"/>
              </a:solidFill>
            </a:endParaRPr>
          </a:p>
          <a:p>
            <a:endParaRPr lang="en-US" dirty="0" smtClean="0">
              <a:solidFill>
                <a:schemeClr val="bg1"/>
              </a:solidFill>
            </a:endParaRPr>
          </a:p>
          <a:p>
            <a:pPr marL="0" indent="0">
              <a:buNone/>
            </a:pPr>
            <a:r>
              <a:rPr lang="en-US" dirty="0">
                <a:solidFill>
                  <a:schemeClr val="bg1"/>
                </a:solidFill>
              </a:rPr>
              <a:t> </a:t>
            </a:r>
            <a:r>
              <a:rPr lang="en-US" dirty="0" smtClean="0">
                <a:solidFill>
                  <a:schemeClr val="bg1"/>
                </a:solidFill>
              </a:rPr>
              <a:t>                             - </a:t>
            </a:r>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1420029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Three Levels of Reality/Consciousness</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en-US" dirty="0" smtClean="0">
                <a:solidFill>
                  <a:schemeClr val="bg1"/>
                </a:solidFill>
              </a:rPr>
              <a:t>Three Levels of Reality </a:t>
            </a:r>
          </a:p>
          <a:p>
            <a:pPr lvl="1"/>
            <a:r>
              <a:rPr lang="en-US" dirty="0" err="1" smtClean="0">
                <a:solidFill>
                  <a:schemeClr val="bg1"/>
                </a:solidFill>
              </a:rPr>
              <a:t>Vyvaharika</a:t>
            </a:r>
            <a:r>
              <a:rPr lang="en-US" dirty="0" smtClean="0">
                <a:solidFill>
                  <a:schemeClr val="bg1"/>
                </a:solidFill>
              </a:rPr>
              <a:t> </a:t>
            </a:r>
            <a:r>
              <a:rPr lang="en-US" dirty="0" smtClean="0">
                <a:solidFill>
                  <a:schemeClr val="bg1"/>
                </a:solidFill>
              </a:rPr>
              <a:t>( Transactional Reality )</a:t>
            </a:r>
          </a:p>
          <a:p>
            <a:pPr lvl="1"/>
            <a:r>
              <a:rPr lang="en-US" dirty="0" err="1" smtClean="0">
                <a:solidFill>
                  <a:schemeClr val="bg1"/>
                </a:solidFill>
              </a:rPr>
              <a:t>Prathibhasika</a:t>
            </a:r>
            <a:r>
              <a:rPr lang="en-US" dirty="0" smtClean="0">
                <a:solidFill>
                  <a:schemeClr val="bg1"/>
                </a:solidFill>
              </a:rPr>
              <a:t> </a:t>
            </a:r>
            <a:r>
              <a:rPr lang="en-US" dirty="0" smtClean="0">
                <a:solidFill>
                  <a:schemeClr val="bg1"/>
                </a:solidFill>
              </a:rPr>
              <a:t>( Phenomenal state ) </a:t>
            </a:r>
          </a:p>
          <a:p>
            <a:pPr lvl="1"/>
            <a:r>
              <a:rPr lang="en-US" dirty="0" err="1">
                <a:solidFill>
                  <a:schemeClr val="bg1"/>
                </a:solidFill>
              </a:rPr>
              <a:t>Paramarthika</a:t>
            </a:r>
            <a:r>
              <a:rPr lang="en-US" dirty="0">
                <a:solidFill>
                  <a:schemeClr val="bg1"/>
                </a:solidFill>
              </a:rPr>
              <a:t> ( Ultimate Reality )</a:t>
            </a:r>
          </a:p>
          <a:p>
            <a:pPr marL="0" indent="0">
              <a:buNone/>
            </a:pPr>
            <a:endParaRPr lang="en-US" dirty="0">
              <a:solidFill>
                <a:schemeClr val="bg1"/>
              </a:solidFill>
            </a:endParaRPr>
          </a:p>
          <a:p>
            <a:pPr marL="0" indent="0">
              <a:buNone/>
            </a:pPr>
            <a:r>
              <a:rPr lang="en-US" dirty="0" smtClean="0">
                <a:solidFill>
                  <a:schemeClr val="bg1"/>
                </a:solidFill>
              </a:rPr>
              <a:t>Three Levels of Consciousness  (</a:t>
            </a:r>
            <a:r>
              <a:rPr lang="en-US" dirty="0" err="1" smtClean="0">
                <a:solidFill>
                  <a:schemeClr val="bg1"/>
                </a:solidFill>
              </a:rPr>
              <a:t>Avasta</a:t>
            </a:r>
            <a:r>
              <a:rPr lang="en-US" dirty="0" smtClean="0">
                <a:solidFill>
                  <a:schemeClr val="bg1"/>
                </a:solidFill>
              </a:rPr>
              <a:t> </a:t>
            </a:r>
            <a:r>
              <a:rPr lang="en-US" dirty="0" err="1" smtClean="0">
                <a:solidFill>
                  <a:schemeClr val="bg1"/>
                </a:solidFill>
              </a:rPr>
              <a:t>Traya</a:t>
            </a:r>
            <a:r>
              <a:rPr lang="en-US" dirty="0" smtClean="0">
                <a:solidFill>
                  <a:schemeClr val="bg1"/>
                </a:solidFill>
              </a:rPr>
              <a:t> )</a:t>
            </a:r>
          </a:p>
          <a:p>
            <a:pPr lvl="1"/>
            <a:r>
              <a:rPr lang="en-US" dirty="0" err="1" smtClean="0">
                <a:solidFill>
                  <a:schemeClr val="bg1"/>
                </a:solidFill>
              </a:rPr>
              <a:t>Jagrat</a:t>
            </a:r>
            <a:r>
              <a:rPr lang="en-US" dirty="0" smtClean="0">
                <a:solidFill>
                  <a:schemeClr val="bg1"/>
                </a:solidFill>
              </a:rPr>
              <a:t>  ( Conscious state )</a:t>
            </a:r>
          </a:p>
          <a:p>
            <a:pPr lvl="1"/>
            <a:r>
              <a:rPr lang="en-US" dirty="0" smtClean="0">
                <a:solidFill>
                  <a:schemeClr val="bg1"/>
                </a:solidFill>
              </a:rPr>
              <a:t>Swapna (Sub Conscious sate )</a:t>
            </a:r>
          </a:p>
          <a:p>
            <a:pPr lvl="1"/>
            <a:r>
              <a:rPr lang="en-US" dirty="0" err="1" smtClean="0">
                <a:solidFill>
                  <a:schemeClr val="bg1"/>
                </a:solidFill>
              </a:rPr>
              <a:t>Sushupti</a:t>
            </a:r>
            <a:r>
              <a:rPr lang="en-US" dirty="0" smtClean="0">
                <a:solidFill>
                  <a:schemeClr val="bg1"/>
                </a:solidFill>
              </a:rPr>
              <a:t> (Un-</a:t>
            </a:r>
            <a:r>
              <a:rPr lang="en-US" dirty="0" err="1" smtClean="0">
                <a:solidFill>
                  <a:schemeClr val="bg1"/>
                </a:solidFill>
              </a:rPr>
              <a:t>Consciouss</a:t>
            </a:r>
            <a:r>
              <a:rPr lang="en-US" dirty="0" smtClean="0">
                <a:solidFill>
                  <a:schemeClr val="bg1"/>
                </a:solidFill>
              </a:rPr>
              <a:t> state ) </a:t>
            </a:r>
          </a:p>
          <a:p>
            <a:pPr lvl="1"/>
            <a:r>
              <a:rPr lang="en-US" dirty="0" err="1" smtClean="0">
                <a:solidFill>
                  <a:schemeClr val="bg1"/>
                </a:solidFill>
              </a:rPr>
              <a:t>Thuriya</a:t>
            </a:r>
            <a:r>
              <a:rPr lang="en-US" dirty="0" smtClean="0">
                <a:solidFill>
                  <a:schemeClr val="bg1"/>
                </a:solidFill>
              </a:rPr>
              <a:t> (Fourth state , Beyond all these , Super-</a:t>
            </a:r>
            <a:r>
              <a:rPr lang="en-US" dirty="0" err="1" smtClean="0">
                <a:solidFill>
                  <a:schemeClr val="bg1"/>
                </a:solidFill>
              </a:rPr>
              <a:t>Consciouss</a:t>
            </a:r>
            <a:r>
              <a:rPr lang="en-US" dirty="0" smtClean="0">
                <a:solidFill>
                  <a:schemeClr val="bg1"/>
                </a:solidFill>
              </a:rPr>
              <a:t> )</a:t>
            </a:r>
            <a:endParaRPr lang="en-US" dirty="0" smtClean="0">
              <a:solidFill>
                <a:schemeClr val="bg1"/>
              </a:solidFill>
            </a:endParaRPr>
          </a:p>
          <a:p>
            <a:pPr marL="0" indent="0">
              <a:buNone/>
            </a:pPr>
            <a:endParaRPr lang="en-US" dirty="0" smtClean="0">
              <a:solidFill>
                <a:schemeClr val="bg1"/>
              </a:solidFill>
            </a:endParaRPr>
          </a:p>
        </p:txBody>
      </p:sp>
    </p:spTree>
    <p:extLst>
      <p:ext uri="{BB962C8B-B14F-4D97-AF65-F5344CB8AC3E}">
        <p14:creationId xmlns:p14="http://schemas.microsoft.com/office/powerpoint/2010/main" val="3459350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a:t>
            </a:r>
            <a:r>
              <a:rPr lang="en-US" dirty="0" err="1">
                <a:solidFill>
                  <a:schemeClr val="bg1"/>
                </a:solidFill>
              </a:rPr>
              <a:t>E</a:t>
            </a:r>
            <a:r>
              <a:rPr lang="en-US" dirty="0" err="1" smtClean="0">
                <a:solidFill>
                  <a:schemeClr val="bg1"/>
                </a:solidFill>
              </a:rPr>
              <a:t>pistemological</a:t>
            </a:r>
            <a:r>
              <a:rPr lang="en-US" dirty="0" smtClean="0">
                <a:solidFill>
                  <a:schemeClr val="bg1"/>
                </a:solidFill>
              </a:rPr>
              <a:t> Sources for </a:t>
            </a:r>
            <a:r>
              <a:rPr lang="en-US" dirty="0" err="1" smtClean="0">
                <a:solidFill>
                  <a:schemeClr val="bg1"/>
                </a:solidFill>
              </a:rPr>
              <a:t>Advaita</a:t>
            </a:r>
            <a:endParaRPr lang="en-US" dirty="0"/>
          </a:p>
        </p:txBody>
      </p:sp>
      <p:sp>
        <p:nvSpPr>
          <p:cNvPr id="3" name="Content Placeholder 2"/>
          <p:cNvSpPr>
            <a:spLocks noGrp="1"/>
          </p:cNvSpPr>
          <p:nvPr>
            <p:ph idx="1"/>
          </p:nvPr>
        </p:nvSpPr>
        <p:spPr/>
        <p:txBody>
          <a:bodyPr/>
          <a:lstStyle/>
          <a:p>
            <a:r>
              <a:rPr lang="en-US" dirty="0" smtClean="0">
                <a:solidFill>
                  <a:schemeClr val="bg1"/>
                </a:solidFill>
              </a:rPr>
              <a:t>Perception (</a:t>
            </a:r>
            <a:r>
              <a:rPr lang="en-US" dirty="0" err="1" smtClean="0">
                <a:solidFill>
                  <a:schemeClr val="bg1"/>
                </a:solidFill>
              </a:rPr>
              <a:t>Pratyaksha</a:t>
            </a:r>
            <a:r>
              <a:rPr lang="en-US" dirty="0" smtClean="0">
                <a:solidFill>
                  <a:schemeClr val="bg1"/>
                </a:solidFill>
              </a:rPr>
              <a:t>)</a:t>
            </a:r>
            <a:endParaRPr lang="en-US" dirty="0" smtClean="0">
              <a:solidFill>
                <a:schemeClr val="bg1"/>
              </a:solidFill>
            </a:endParaRPr>
          </a:p>
          <a:p>
            <a:r>
              <a:rPr lang="en-US" dirty="0" smtClean="0">
                <a:solidFill>
                  <a:schemeClr val="bg1"/>
                </a:solidFill>
              </a:rPr>
              <a:t>Inference (</a:t>
            </a:r>
            <a:r>
              <a:rPr lang="en-US" dirty="0" err="1" smtClean="0">
                <a:solidFill>
                  <a:schemeClr val="bg1"/>
                </a:solidFill>
              </a:rPr>
              <a:t>Anumana</a:t>
            </a:r>
            <a:r>
              <a:rPr lang="en-US" dirty="0" smtClean="0">
                <a:solidFill>
                  <a:schemeClr val="bg1"/>
                </a:solidFill>
              </a:rPr>
              <a:t>)</a:t>
            </a:r>
            <a:endParaRPr lang="en-US" dirty="0" smtClean="0">
              <a:solidFill>
                <a:schemeClr val="bg1"/>
              </a:solidFill>
            </a:endParaRPr>
          </a:p>
          <a:p>
            <a:r>
              <a:rPr lang="en-US" dirty="0" smtClean="0">
                <a:solidFill>
                  <a:schemeClr val="bg1"/>
                </a:solidFill>
              </a:rPr>
              <a:t>Comparison (</a:t>
            </a:r>
            <a:r>
              <a:rPr lang="en-US" dirty="0" err="1" smtClean="0">
                <a:solidFill>
                  <a:schemeClr val="bg1"/>
                </a:solidFill>
              </a:rPr>
              <a:t>Upamana</a:t>
            </a:r>
            <a:r>
              <a:rPr lang="en-US" dirty="0" smtClean="0">
                <a:solidFill>
                  <a:schemeClr val="bg1"/>
                </a:solidFill>
              </a:rPr>
              <a:t>)</a:t>
            </a:r>
            <a:endParaRPr lang="en-US" dirty="0" smtClean="0">
              <a:solidFill>
                <a:schemeClr val="bg1"/>
              </a:solidFill>
            </a:endParaRPr>
          </a:p>
          <a:p>
            <a:r>
              <a:rPr lang="en-US" dirty="0" smtClean="0">
                <a:solidFill>
                  <a:schemeClr val="bg1"/>
                </a:solidFill>
              </a:rPr>
              <a:t>Testimony (</a:t>
            </a:r>
            <a:r>
              <a:rPr lang="en-US" dirty="0" err="1" smtClean="0">
                <a:solidFill>
                  <a:schemeClr val="bg1"/>
                </a:solidFill>
              </a:rPr>
              <a:t>Sabd</a:t>
            </a:r>
            <a:r>
              <a:rPr lang="en-US" dirty="0" smtClean="0">
                <a:solidFill>
                  <a:schemeClr val="bg1"/>
                </a:solidFill>
              </a:rPr>
              <a:t>)</a:t>
            </a:r>
            <a:endParaRPr lang="en-US" dirty="0" smtClean="0">
              <a:solidFill>
                <a:schemeClr val="bg1"/>
              </a:solidFill>
            </a:endParaRPr>
          </a:p>
          <a:p>
            <a:r>
              <a:rPr lang="en-US" dirty="0" smtClean="0">
                <a:solidFill>
                  <a:schemeClr val="bg1"/>
                </a:solidFill>
              </a:rPr>
              <a:t>Postulation ( </a:t>
            </a:r>
            <a:r>
              <a:rPr lang="en-US" dirty="0" err="1" smtClean="0">
                <a:solidFill>
                  <a:schemeClr val="bg1"/>
                </a:solidFill>
              </a:rPr>
              <a:t>Arthapathi</a:t>
            </a:r>
            <a:r>
              <a:rPr lang="en-US" dirty="0" smtClean="0">
                <a:solidFill>
                  <a:schemeClr val="bg1"/>
                </a:solidFill>
              </a:rPr>
              <a:t> ) – Contextual Implication</a:t>
            </a:r>
            <a:endParaRPr lang="en-US" dirty="0" smtClean="0">
              <a:solidFill>
                <a:schemeClr val="bg1"/>
              </a:solidFill>
            </a:endParaRPr>
          </a:p>
          <a:p>
            <a:r>
              <a:rPr lang="en-US" dirty="0" smtClean="0">
                <a:solidFill>
                  <a:schemeClr val="bg1"/>
                </a:solidFill>
              </a:rPr>
              <a:t>Non – Availability </a:t>
            </a:r>
            <a:r>
              <a:rPr lang="en-US" dirty="0" smtClean="0">
                <a:solidFill>
                  <a:schemeClr val="bg1"/>
                </a:solidFill>
              </a:rPr>
              <a:t> ( </a:t>
            </a:r>
            <a:r>
              <a:rPr lang="en-US" dirty="0" err="1" smtClean="0">
                <a:solidFill>
                  <a:schemeClr val="bg1"/>
                </a:solidFill>
              </a:rPr>
              <a:t>Anupalabdi</a:t>
            </a:r>
            <a:r>
              <a:rPr lang="en-US" dirty="0" smtClean="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1589811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a:t>
            </a:r>
            <a:r>
              <a:rPr lang="en-US" dirty="0" err="1">
                <a:solidFill>
                  <a:schemeClr val="bg1"/>
                </a:solidFill>
              </a:rPr>
              <a:t>T</a:t>
            </a:r>
            <a:r>
              <a:rPr lang="en-US" dirty="0" err="1" smtClean="0">
                <a:solidFill>
                  <a:schemeClr val="bg1"/>
                </a:solidFill>
              </a:rPr>
              <a:t>ool</a:t>
            </a:r>
            <a:r>
              <a:rPr lang="en-US" dirty="0" smtClean="0">
                <a:solidFill>
                  <a:schemeClr val="bg1"/>
                </a:solidFill>
              </a:rPr>
              <a:t> #0</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bg1"/>
                </a:solidFill>
              </a:rPr>
              <a:t>Key notions of Philosophy for </a:t>
            </a:r>
            <a:r>
              <a:rPr lang="en-US" dirty="0" err="1" smtClean="0">
                <a:solidFill>
                  <a:schemeClr val="bg1"/>
                </a:solidFill>
              </a:rPr>
              <a:t>discrentionary</a:t>
            </a:r>
            <a:r>
              <a:rPr lang="en-US" dirty="0" smtClean="0">
                <a:solidFill>
                  <a:schemeClr val="bg1"/>
                </a:solidFill>
              </a:rPr>
              <a:t> power</a:t>
            </a:r>
            <a:endParaRPr lang="en-US" dirty="0">
              <a:solidFill>
                <a:schemeClr val="bg1"/>
              </a:solidFill>
            </a:endParaRPr>
          </a:p>
        </p:txBody>
      </p:sp>
    </p:spTree>
    <p:extLst>
      <p:ext uri="{BB962C8B-B14F-4D97-AF65-F5344CB8AC3E}">
        <p14:creationId xmlns:p14="http://schemas.microsoft.com/office/powerpoint/2010/main" val="2454201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9862</TotalTime>
  <Words>2004</Words>
  <Application>Microsoft Office PowerPoint</Application>
  <PresentationFormat>On-screen Show (4:3)</PresentationFormat>
  <Paragraphs>320</Paragraphs>
  <Slides>46</Slides>
  <Notes>2</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46</vt:i4>
      </vt:variant>
    </vt:vector>
  </HeadingPairs>
  <TitlesOfParts>
    <vt:vector size="56" baseType="lpstr">
      <vt:lpstr>Arial</vt:lpstr>
      <vt:lpstr>Calibri</vt:lpstr>
      <vt:lpstr>Calibri Light</vt:lpstr>
      <vt:lpstr>Mangal</vt:lpstr>
      <vt:lpstr>Palatino Linotype</vt:lpstr>
      <vt:lpstr>Office Theme</vt:lpstr>
      <vt:lpstr>1_Office Theme</vt:lpstr>
      <vt:lpstr>3_Office Theme</vt:lpstr>
      <vt:lpstr>4_Office Theme</vt:lpstr>
      <vt:lpstr>5_Office Theme</vt:lpstr>
      <vt:lpstr>PowerPoint Presentation</vt:lpstr>
      <vt:lpstr>About the Presenter</vt:lpstr>
      <vt:lpstr>Who is Vedanta?</vt:lpstr>
      <vt:lpstr>Atman/Brahman Philosophy</vt:lpstr>
      <vt:lpstr>Advaita Vedanta – Sri Sankara</vt:lpstr>
      <vt:lpstr> Essence of Advaita, as per Sankara</vt:lpstr>
      <vt:lpstr>Three Levels of Reality/Consciousness</vt:lpstr>
      <vt:lpstr>EEpistemological Sources for Advaita</vt:lpstr>
      <vt:lpstr>ETool #0</vt:lpstr>
      <vt:lpstr> Some key notions from Philosophy</vt:lpstr>
      <vt:lpstr>ETool #1</vt:lpstr>
      <vt:lpstr> Importance of having Norm or the Absolute</vt:lpstr>
      <vt:lpstr>ETool #2</vt:lpstr>
      <vt:lpstr>EPurva Paksha style  of argument </vt:lpstr>
      <vt:lpstr>ETool #3</vt:lpstr>
      <vt:lpstr>Stress on Dialectics in Advaita Philosophy</vt:lpstr>
      <vt:lpstr>ETool #4</vt:lpstr>
      <vt:lpstr>Proof by Negation in Advaita</vt:lpstr>
      <vt:lpstr>ETool #5</vt:lpstr>
      <vt:lpstr> Cause and the Effect!</vt:lpstr>
      <vt:lpstr>Proof by Contradiction in Advaita</vt:lpstr>
      <vt:lpstr>ETool #6</vt:lpstr>
      <vt:lpstr>Western Thinking vs Indian Reasoning </vt:lpstr>
      <vt:lpstr>ETool #7</vt:lpstr>
      <vt:lpstr>Positive Affirmation of Brahman </vt:lpstr>
      <vt:lpstr> A mapping of “SAT-CHIT-ANAND”</vt:lpstr>
      <vt:lpstr>Tool #8  - Challenging the Western Universalism</vt:lpstr>
      <vt:lpstr>A Must read for all of us!</vt:lpstr>
      <vt:lpstr>Western Universalism</vt:lpstr>
      <vt:lpstr>ETool #9</vt:lpstr>
      <vt:lpstr>Better English through Better  Vernacular skill</vt:lpstr>
      <vt:lpstr>ETool #10</vt:lpstr>
      <vt:lpstr>A Remarkable Book!</vt:lpstr>
      <vt:lpstr>Marxian Philosophy and its shortcomings </vt:lpstr>
      <vt:lpstr>Marx’s “Judeo-Xian” lineage</vt:lpstr>
      <vt:lpstr>ETool #11</vt:lpstr>
      <vt:lpstr>Understand Dharmic Tradition and Sansksiti </vt:lpstr>
      <vt:lpstr>Q&amp;A</vt:lpstr>
      <vt:lpstr>Cultural Imperialism and Sanskrit Language</vt:lpstr>
      <vt:lpstr>Appendices</vt:lpstr>
      <vt:lpstr>Some Uses of Philosophy</vt:lpstr>
      <vt:lpstr>Nyaya Philosophy</vt:lpstr>
      <vt:lpstr>Samkhya System</vt:lpstr>
      <vt:lpstr>Carvaka System (Materialist)</vt:lpstr>
      <vt:lpstr>Limits of Reductionism</vt:lpstr>
      <vt:lpstr>Holism</vt:lpstr>
    </vt:vector>
  </TitlesOfParts>
  <Company>UST Global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Enterprise/Mobile Computing</dc:title>
  <dc:creator>PraseedPai ThrivikramaPai</dc:creator>
  <cp:lastModifiedBy>Praseedpai Thrivikramapai (UST, IND)</cp:lastModifiedBy>
  <cp:revision>216</cp:revision>
  <dcterms:created xsi:type="dcterms:W3CDTF">2013-10-21T10:42:57Z</dcterms:created>
  <dcterms:modified xsi:type="dcterms:W3CDTF">2018-01-10T11:57:50Z</dcterms:modified>
</cp:coreProperties>
</file>