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8"/>
  </p:notesMasterIdLst>
  <p:sldIdLst>
    <p:sldId id="261" r:id="rId5"/>
    <p:sldId id="298" r:id="rId6"/>
    <p:sldId id="294" r:id="rId7"/>
    <p:sldId id="299" r:id="rId8"/>
    <p:sldId id="300" r:id="rId9"/>
    <p:sldId id="301" r:id="rId10"/>
    <p:sldId id="304" r:id="rId11"/>
    <p:sldId id="308" r:id="rId12"/>
    <p:sldId id="309" r:id="rId13"/>
    <p:sldId id="316" r:id="rId14"/>
    <p:sldId id="317" r:id="rId15"/>
    <p:sldId id="321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27" r:id="rId25"/>
    <p:sldId id="330" r:id="rId26"/>
    <p:sldId id="331" r:id="rId27"/>
    <p:sldId id="333" r:id="rId28"/>
    <p:sldId id="328" r:id="rId29"/>
    <p:sldId id="329" r:id="rId30"/>
    <p:sldId id="332" r:id="rId31"/>
    <p:sldId id="334" r:id="rId32"/>
    <p:sldId id="335" r:id="rId33"/>
    <p:sldId id="336" r:id="rId34"/>
    <p:sldId id="343" r:id="rId35"/>
    <p:sldId id="337" r:id="rId36"/>
    <p:sldId id="338" r:id="rId37"/>
    <p:sldId id="339" r:id="rId38"/>
    <p:sldId id="340" r:id="rId39"/>
    <p:sldId id="341" r:id="rId40"/>
    <p:sldId id="344" r:id="rId41"/>
    <p:sldId id="345" r:id="rId42"/>
    <p:sldId id="303" r:id="rId43"/>
    <p:sldId id="310" r:id="rId44"/>
    <p:sldId id="311" r:id="rId45"/>
    <p:sldId id="312" r:id="rId46"/>
    <p:sldId id="31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32E6-3F57-4BF5-A919-060B29CB7A4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8053D-118D-4BD3-9531-F94FC9835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japani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yeh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patloon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englishtani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Sar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laal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topi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roosi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phir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bhi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dil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hindustani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4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japani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yeh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patloon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englishtani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Sar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laal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topi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roosi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phir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bhi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dil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hindustani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2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japani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yeh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patloon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englishtani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Sar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laal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topi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roosi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phir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bhi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dil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hindustani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8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japani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yeh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patloon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englishtani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Sar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laal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topi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roosi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phir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bhi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dil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hindustani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Mera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joota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...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8053D-118D-4BD3-9531-F94FC98352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6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87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80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2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1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64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20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1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0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4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31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12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8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35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12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60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67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2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6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83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89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87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35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23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009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30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32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25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40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74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46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76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700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3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81CF-8926-4BF8-B36F-BFA6723EF1D9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9A06-349C-410A-973F-20E1AACE7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Philosophical Tools 4</a:t>
            </a:r>
            <a:br>
              <a:rPr lang="en-US" dirty="0" smtClean="0"/>
            </a:br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Praseed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r>
              <a:rPr lang="en-US" dirty="0" smtClean="0"/>
              <a:t> K.T.</a:t>
            </a:r>
          </a:p>
          <a:p>
            <a:r>
              <a:rPr lang="en-US" dirty="0" smtClean="0"/>
              <a:t>Sr. Solutions Architect, UST Global</a:t>
            </a:r>
          </a:p>
          <a:p>
            <a:r>
              <a:rPr lang="en-US" dirty="0" smtClean="0"/>
              <a:t>(Presented @ Ruby meetup, Jan 27,2017,Kochi)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Reductionism in Life &amp; Music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9" y="2133600"/>
            <a:ext cx="3758821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066925"/>
            <a:ext cx="40386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has Regular Expression,SQL Query and Functional Composition has in common?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in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Re( NULL) =&gt;  NULL</a:t>
            </a:r>
          </a:p>
          <a:p>
            <a:pPr marL="0" indent="0">
              <a:buNone/>
            </a:pPr>
            <a:r>
              <a:rPr lang="en-US" dirty="0" smtClean="0"/>
              <a:t>Re(“”) =&gt; “”  </a:t>
            </a:r>
          </a:p>
          <a:p>
            <a:pPr marL="0" indent="0">
              <a:buNone/>
            </a:pPr>
            <a:r>
              <a:rPr lang="en-US" dirty="0" smtClean="0"/>
              <a:t>Re([a-z]) =&gt; [a-z] </a:t>
            </a:r>
          </a:p>
          <a:p>
            <a:pPr marL="0" indent="0">
              <a:buNone/>
            </a:pPr>
            <a:r>
              <a:rPr lang="en-US" dirty="0" err="1" smtClean="0"/>
              <a:t>Re.Re</a:t>
            </a:r>
            <a:r>
              <a:rPr lang="en-US" dirty="0" smtClean="0"/>
              <a:t>  =&gt; Re</a:t>
            </a:r>
          </a:p>
          <a:p>
            <a:pPr marL="0" indent="0">
              <a:buNone/>
            </a:pPr>
            <a:r>
              <a:rPr lang="en-US" dirty="0" smtClean="0"/>
              <a:t>(Re | Re ) =&gt; Re</a:t>
            </a:r>
          </a:p>
          <a:p>
            <a:pPr marL="0" indent="0">
              <a:buNone/>
            </a:pPr>
            <a:r>
              <a:rPr lang="en-US" dirty="0" smtClean="0"/>
              <a:t>Re* =&gt; Re</a:t>
            </a:r>
          </a:p>
          <a:p>
            <a:pPr marL="0" indent="0">
              <a:buNone/>
            </a:pPr>
            <a:r>
              <a:rPr lang="en-US" dirty="0" smtClean="0"/>
              <a:t>The above stuff defines Re ( Recursive definition)</a:t>
            </a:r>
          </a:p>
          <a:p>
            <a:pPr marL="0" indent="0">
              <a:buNone/>
            </a:pPr>
            <a:r>
              <a:rPr lang="en-US" dirty="0" smtClean="0"/>
              <a:t>What about R+?</a:t>
            </a:r>
          </a:p>
          <a:p>
            <a:pPr marL="0" indent="0">
              <a:buNone/>
            </a:pPr>
            <a:r>
              <a:rPr lang="en-US" dirty="0" smtClean="0"/>
              <a:t>Re+ = </a:t>
            </a:r>
            <a:r>
              <a:rPr lang="en-US" dirty="0" err="1" smtClean="0"/>
              <a:t>Re.Re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is stored in a data structure called Relation</a:t>
            </a:r>
          </a:p>
          <a:p>
            <a:pPr marL="0" indent="0">
              <a:buNone/>
            </a:pPr>
            <a:r>
              <a:rPr lang="en-US" dirty="0" smtClean="0"/>
              <a:t>Relations can be combined using </a:t>
            </a:r>
            <a:r>
              <a:rPr lang="en-US" dirty="0" err="1" smtClean="0"/>
              <a:t>Rel</a:t>
            </a:r>
            <a:r>
              <a:rPr lang="en-US" dirty="0" smtClean="0"/>
              <a:t> 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CartesianProduct</a:t>
            </a:r>
            <a:r>
              <a:rPr lang="en-US" dirty="0" smtClean="0"/>
              <a:t>(Rel1,Rel2..Reln) =&gt; </a:t>
            </a:r>
            <a:r>
              <a:rPr lang="en-US" dirty="0" err="1" smtClean="0"/>
              <a:t>Rel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Restrict(</a:t>
            </a:r>
            <a:r>
              <a:rPr lang="en-US" dirty="0" err="1" smtClean="0"/>
              <a:t>Rel,Predicate</a:t>
            </a:r>
            <a:r>
              <a:rPr lang="en-US" dirty="0" smtClean="0"/>
              <a:t>) =&gt; </a:t>
            </a:r>
            <a:r>
              <a:rPr lang="en-US" dirty="0" err="1" smtClean="0"/>
              <a:t>Rel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Project(</a:t>
            </a:r>
            <a:r>
              <a:rPr lang="en-US" dirty="0" err="1" smtClean="0"/>
              <a:t>Rel,fieldlist</a:t>
            </a:r>
            <a:r>
              <a:rPr lang="en-US" dirty="0" smtClean="0"/>
              <a:t>) =&gt; </a:t>
            </a:r>
            <a:r>
              <a:rPr lang="en-US" dirty="0" err="1" smtClean="0"/>
              <a:t>Rel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Rename(</a:t>
            </a:r>
            <a:r>
              <a:rPr lang="en-US" dirty="0" err="1" smtClean="0"/>
              <a:t>Rel</a:t>
            </a:r>
            <a:r>
              <a:rPr lang="en-US" dirty="0" smtClean="0"/>
              <a:t>)=&gt; </a:t>
            </a:r>
            <a:r>
              <a:rPr lang="en-US" dirty="0" err="1" smtClean="0"/>
              <a:t>Rel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SetOperators</a:t>
            </a:r>
            <a:r>
              <a:rPr lang="en-US" dirty="0" smtClean="0"/>
              <a:t>(Rel1..Reln) =&gt; </a:t>
            </a:r>
            <a:r>
              <a:rPr lang="en-US" dirty="0" err="1" smtClean="0"/>
              <a:t>Rel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Group(</a:t>
            </a:r>
            <a:r>
              <a:rPr lang="en-US" dirty="0" err="1" smtClean="0"/>
              <a:t>Rel,Pred</a:t>
            </a:r>
            <a:r>
              <a:rPr lang="en-US" dirty="0" smtClean="0"/>
              <a:t>) =&gt; </a:t>
            </a:r>
            <a:r>
              <a:rPr lang="en-US" dirty="0" err="1" smtClean="0"/>
              <a:t>Rel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so on….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in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F(G(H(x)))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Functional Composition works because of Closure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instances of Reductionism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Dance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Photo Plotters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LISP 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Digital Gates and Computer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Programming Languages ( </a:t>
            </a:r>
            <a:r>
              <a:rPr lang="en-US" dirty="0" err="1" smtClean="0"/>
              <a:t>SEQuence,Branching,Iteration,Recursion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 based UX ( A set of primitive Gestures)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List Goes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Reductionism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Sum of Parts is Equivalent to the whole</a:t>
            </a:r>
          </a:p>
          <a:p>
            <a:r>
              <a:rPr lang="en-US" dirty="0" smtClean="0"/>
              <a:t>Cannot Model Emergent Behavior due to the Inter-dependence of parts</a:t>
            </a:r>
          </a:p>
          <a:p>
            <a:r>
              <a:rPr lang="en-US" dirty="0" smtClean="0"/>
              <a:t>Limits of Machine Learning – A case study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is more than sum of parts</a:t>
            </a:r>
          </a:p>
          <a:p>
            <a:r>
              <a:rPr lang="en-US" dirty="0" smtClean="0"/>
              <a:t>Models Emergent Behavior</a:t>
            </a:r>
          </a:p>
          <a:p>
            <a:r>
              <a:rPr lang="en-US" dirty="0" smtClean="0"/>
              <a:t>Successful in Evolutionary Biology, Social Sciences and Systems Modelling</a:t>
            </a:r>
          </a:p>
          <a:p>
            <a:r>
              <a:rPr lang="en-US" dirty="0" smtClean="0"/>
              <a:t>Software Requirement Analysis</a:t>
            </a:r>
          </a:p>
          <a:p>
            <a:r>
              <a:rPr lang="en-US" dirty="0" smtClean="0"/>
              <a:t>Design of UX</a:t>
            </a:r>
          </a:p>
          <a:p>
            <a:pPr lvl="2"/>
            <a:r>
              <a:rPr lang="en-US" dirty="0" smtClean="0"/>
              <a:t>Mental Model of the Users </a:t>
            </a:r>
          </a:p>
          <a:p>
            <a:pPr lvl="2"/>
            <a:r>
              <a:rPr lang="en-US" dirty="0" smtClean="0"/>
              <a:t>Considering the User Value System (Culture)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#2 (Organize your thought with greater Discretion)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Materialism vs Idealism ( Metaphysics)</a:t>
            </a:r>
            <a:endParaRPr lang="en-US" dirty="0"/>
          </a:p>
          <a:p>
            <a:r>
              <a:rPr lang="en-US" dirty="0" smtClean="0"/>
              <a:t>Empiricism vs Rationalism (Epistemology)</a:t>
            </a:r>
          </a:p>
          <a:p>
            <a:r>
              <a:rPr lang="en-US" dirty="0" smtClean="0"/>
              <a:t>Induction, deduction and abduction (Method of Science and Thinking in General)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7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Programmer at heart, Software Engineer by temperament and IT professional by Trade. I am currently designated as a Solutions  “Architect” in a Company.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Architect (n) – Any person who has “fooled” around in the Software Industry for sizeable time (ever shrinking span) who is past his </a:t>
            </a:r>
            <a:r>
              <a:rPr lang="en-US" dirty="0" err="1" smtClean="0"/>
              <a:t>prime,as</a:t>
            </a:r>
            <a:r>
              <a:rPr lang="en-US" dirty="0" smtClean="0"/>
              <a:t> a Programmer Or Engineer, Systematically moved up in the hierarchy to obey “Peter Principle”.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-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#3 (Understand the Contextual truth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Dialectics , Logic &amp; </a:t>
            </a:r>
            <a:r>
              <a:rPr lang="en-US" dirty="0" err="1" smtClean="0"/>
              <a:t>Reductio</a:t>
            </a:r>
            <a:r>
              <a:rPr lang="en-US" dirty="0" smtClean="0"/>
              <a:t> Ad Absurdum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8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Dialectics vs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Laws of Logic</a:t>
            </a:r>
          </a:p>
          <a:p>
            <a:r>
              <a:rPr lang="en-US" dirty="0" smtClean="0"/>
              <a:t>Law of Identity ( A = A  or A &lt;&gt; something else)</a:t>
            </a:r>
          </a:p>
          <a:p>
            <a:r>
              <a:rPr lang="en-US" dirty="0" smtClean="0"/>
              <a:t>Principle of Non Contradiction ( A and not A =&gt; false)</a:t>
            </a:r>
          </a:p>
          <a:p>
            <a:r>
              <a:rPr lang="en-US" dirty="0" smtClean="0"/>
              <a:t>Law of Excluded Middle ( Things should be True or False, not in between) </a:t>
            </a:r>
          </a:p>
          <a:p>
            <a:pPr marL="0" indent="0">
              <a:buNone/>
            </a:pPr>
            <a:r>
              <a:rPr lang="en-US" dirty="0" smtClean="0"/>
              <a:t>Laws of Dialectics</a:t>
            </a:r>
          </a:p>
          <a:p>
            <a:r>
              <a:rPr lang="en-US" dirty="0" smtClean="0"/>
              <a:t>Process of Change</a:t>
            </a:r>
          </a:p>
          <a:p>
            <a:pPr lvl="1"/>
            <a:r>
              <a:rPr lang="en-US" dirty="0"/>
              <a:t>Reality is modelled as a process of change. What is true can become false in the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Principle of Contradiction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 Since change is constant , Contradiction being the dynamic      	underlying change is also constant</a:t>
            </a:r>
          </a:p>
          <a:p>
            <a:r>
              <a:rPr lang="en-US" dirty="0" smtClean="0"/>
              <a:t>Principle of Relationship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- Parts are Meaningful only in the relationship to the whole 	(context)</a:t>
            </a:r>
          </a:p>
        </p:txBody>
      </p:sp>
    </p:spTree>
    <p:extLst>
      <p:ext uri="{BB962C8B-B14F-4D97-AF65-F5344CB8AC3E}">
        <p14:creationId xmlns:p14="http://schemas.microsoft.com/office/powerpoint/2010/main" val="13455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Reductio</a:t>
            </a:r>
            <a:r>
              <a:rPr lang="en-US" dirty="0" smtClean="0"/>
              <a:t> Ad Absurdum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Proof by Contradiction</a:t>
            </a:r>
          </a:p>
          <a:p>
            <a:r>
              <a:rPr lang="en-US" dirty="0" smtClean="0"/>
              <a:t>Useful when a constructive proof is time consuming and economically not viable</a:t>
            </a:r>
          </a:p>
          <a:p>
            <a:r>
              <a:rPr lang="en-US" dirty="0" smtClean="0"/>
              <a:t>Rather than trying to prove something as correct, we assume what we are trying to prove is correct and find contradictions,  if it were true</a:t>
            </a:r>
          </a:p>
          <a:p>
            <a:r>
              <a:rPr lang="en-US" dirty="0" smtClean="0"/>
              <a:t>Successfully used in </a:t>
            </a:r>
            <a:r>
              <a:rPr lang="en-US" dirty="0" err="1" smtClean="0"/>
              <a:t>Mathematics,Arguments</a:t>
            </a:r>
            <a:r>
              <a:rPr lang="en-US" dirty="0" smtClean="0"/>
              <a:t> and in Courts</a:t>
            </a:r>
          </a:p>
        </p:txBody>
      </p:sp>
    </p:spTree>
    <p:extLst>
      <p:ext uri="{BB962C8B-B14F-4D97-AF65-F5344CB8AC3E}">
        <p14:creationId xmlns:p14="http://schemas.microsoft.com/office/powerpoint/2010/main" val="16720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#4 (Think Comprehensively!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Analysis/Synthesis vs Systems Thinking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9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vs Systems Thinking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1706-E6F7-433A-93AE-EB65BBB3A06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38200" y="1600200"/>
            <a:ext cx="7620000" cy="4953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Art, Craft and Science of Analysis</a:t>
            </a:r>
          </a:p>
          <a:p>
            <a:r>
              <a:rPr lang="en-US" dirty="0" smtClean="0"/>
              <a:t>Analysis/Synthesis Model of Problem Solving</a:t>
            </a:r>
          </a:p>
          <a:p>
            <a:r>
              <a:rPr lang="en-US" dirty="0" smtClean="0"/>
              <a:t>A Top Decomposition of the Problem into Parts to a granular level , until we have reached a state where we cannot decompose parts further or it has become fine-grained to be amenable for studying it.</a:t>
            </a:r>
          </a:p>
          <a:p>
            <a:r>
              <a:rPr lang="en-US" dirty="0" smtClean="0"/>
              <a:t>A Bottom up process of Synthesis </a:t>
            </a:r>
          </a:p>
          <a:p>
            <a:r>
              <a:rPr lang="en-US" dirty="0" smtClean="0"/>
              <a:t>In Western Philosophy and Science, Rene Descartes is regarded as the father of modern Analysis </a:t>
            </a:r>
          </a:p>
          <a:p>
            <a:r>
              <a:rPr lang="en-US" dirty="0" smtClean="0"/>
              <a:t>Reductionism vs Holism – Analytic Thinking vs System Thinking</a:t>
            </a:r>
          </a:p>
          <a:p>
            <a:r>
              <a:rPr lang="en-US" dirty="0" smtClean="0"/>
              <a:t>Assumption of Independence of Variables and Interdependence of Variables</a:t>
            </a:r>
          </a:p>
          <a:p>
            <a:r>
              <a:rPr lang="en-US" dirty="0" smtClean="0"/>
              <a:t>Additive factors (Linear) vs Non Linear Factors</a:t>
            </a:r>
          </a:p>
          <a:p>
            <a:r>
              <a:rPr lang="en-US" dirty="0" smtClean="0"/>
              <a:t>Systems are Simulated as it cannot be mathematically modelled correctly, if not non-linear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37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 #5 (What Exists in a world and how </a:t>
            </a:r>
            <a:r>
              <a:rPr lang="en-US" dirty="0" err="1" smtClean="0"/>
              <a:t>entities,relationship,processes</a:t>
            </a:r>
            <a:r>
              <a:rPr lang="en-US" dirty="0" smtClean="0"/>
              <a:t> can be enumerated and associated computation  be done?)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2743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Ontology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2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Study of What Exists out there</a:t>
            </a:r>
          </a:p>
          <a:p>
            <a:r>
              <a:rPr lang="en-US" dirty="0" smtClean="0"/>
              <a:t>Entities, Relationships, processes, context information are captured</a:t>
            </a:r>
          </a:p>
          <a:p>
            <a:r>
              <a:rPr lang="en-US" dirty="0" smtClean="0"/>
              <a:t>Logic  is applied in the context of an Ontology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TOOL #6 (Keep Things Simple to make it easy!)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2743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Occam's Razor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0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Occam’s Razor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Also called “Law of Parsimony”</a:t>
            </a:r>
          </a:p>
          <a:p>
            <a:r>
              <a:rPr lang="en-US" dirty="0" smtClean="0"/>
              <a:t>Do not Add Entities Unnecessarily</a:t>
            </a:r>
          </a:p>
          <a:p>
            <a:r>
              <a:rPr lang="en-US" dirty="0" smtClean="0"/>
              <a:t>The Idiom behind “Keep it Simple Stupid”</a:t>
            </a:r>
          </a:p>
          <a:p>
            <a:r>
              <a:rPr lang="en-US" dirty="0" smtClean="0"/>
              <a:t>Minimizes Error from Inductive Reasoning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3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#7 ( More Languages you know, the Better)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SAPIR WHORF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try to make it Simple!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5263"/>
            <a:ext cx="4224338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76400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Prathikriya</a:t>
            </a:r>
            <a:r>
              <a:rPr lang="en-US" dirty="0"/>
              <a:t> </a:t>
            </a:r>
            <a:r>
              <a:rPr lang="en-US" dirty="0" err="1"/>
              <a:t>vaadhigalum</a:t>
            </a:r>
            <a:r>
              <a:rPr lang="en-US" dirty="0"/>
              <a:t> </a:t>
            </a:r>
            <a:r>
              <a:rPr lang="en-US" dirty="0" err="1"/>
              <a:t>bhoorshvasigalum</a:t>
            </a:r>
            <a:r>
              <a:rPr lang="en-US" dirty="0"/>
              <a:t> </a:t>
            </a:r>
            <a:r>
              <a:rPr lang="en-US" dirty="0" err="1"/>
              <a:t>pradhama</a:t>
            </a:r>
            <a:r>
              <a:rPr lang="en-US" dirty="0"/>
              <a:t> </a:t>
            </a:r>
            <a:r>
              <a:rPr lang="en-US" dirty="0" err="1"/>
              <a:t>drishtya</a:t>
            </a:r>
            <a:r>
              <a:rPr lang="en-US" dirty="0"/>
              <a:t> </a:t>
            </a:r>
            <a:r>
              <a:rPr lang="en-US" dirty="0" err="1"/>
              <a:t>agalchayyil</a:t>
            </a:r>
            <a:r>
              <a:rPr lang="en-US" dirty="0"/>
              <a:t> </a:t>
            </a:r>
            <a:r>
              <a:rPr lang="en-US" dirty="0" err="1"/>
              <a:t>aayirunenkilum</a:t>
            </a:r>
            <a:r>
              <a:rPr lang="en-US" dirty="0"/>
              <a:t> </a:t>
            </a:r>
            <a:r>
              <a:rPr lang="en-US" dirty="0" err="1"/>
              <a:t>avar</a:t>
            </a:r>
            <a:r>
              <a:rPr lang="en-US" dirty="0"/>
              <a:t> </a:t>
            </a:r>
            <a:r>
              <a:rPr lang="en-US" dirty="0" err="1"/>
              <a:t>thammillulla</a:t>
            </a:r>
            <a:r>
              <a:rPr lang="en-US" dirty="0"/>
              <a:t> </a:t>
            </a:r>
            <a:r>
              <a:rPr lang="en-US" dirty="0" err="1"/>
              <a:t>andhardhara</a:t>
            </a:r>
            <a:r>
              <a:rPr lang="en-US" dirty="0"/>
              <a:t> </a:t>
            </a:r>
            <a:r>
              <a:rPr lang="en-US" dirty="0" err="1"/>
              <a:t>kuravayyirunnu</a:t>
            </a:r>
            <a:r>
              <a:rPr lang="en-US" dirty="0"/>
              <a:t> </a:t>
            </a:r>
            <a:r>
              <a:rPr lang="en-US" dirty="0" err="1"/>
              <a:t>ennu</a:t>
            </a:r>
            <a:r>
              <a:rPr lang="en-US" dirty="0"/>
              <a:t> </a:t>
            </a:r>
            <a:r>
              <a:rPr lang="en-US" dirty="0" err="1"/>
              <a:t>venam</a:t>
            </a:r>
            <a:r>
              <a:rPr lang="en-US" dirty="0"/>
              <a:t> </a:t>
            </a:r>
            <a:r>
              <a:rPr lang="en-US" dirty="0" err="1"/>
              <a:t>karudhan</a:t>
            </a:r>
            <a:r>
              <a:rPr lang="en-US" dirty="0"/>
              <a:t>. </a:t>
            </a:r>
            <a:r>
              <a:rPr lang="en-US" dirty="0" err="1"/>
              <a:t>adhannu</a:t>
            </a:r>
            <a:r>
              <a:rPr lang="en-US" dirty="0"/>
              <a:t> </a:t>
            </a:r>
            <a:r>
              <a:rPr lang="en-US" dirty="0" err="1"/>
              <a:t>nammal</a:t>
            </a:r>
            <a:r>
              <a:rPr lang="en-US" dirty="0"/>
              <a:t> </a:t>
            </a:r>
            <a:r>
              <a:rPr lang="en-US" dirty="0" err="1"/>
              <a:t>thottathu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141823"/>
                </a:solidFill>
                <a:latin typeface="helvetica"/>
              </a:rPr>
              <a:t>"</a:t>
            </a:r>
            <a:r>
              <a:rPr lang="en-US" dirty="0" smtClean="0">
                <a:solidFill>
                  <a:srgbClr val="141823"/>
                </a:solidFill>
                <a:latin typeface="helvetica"/>
              </a:rPr>
              <a:t>MANASILLAYILLA“</a:t>
            </a:r>
          </a:p>
          <a:p>
            <a:endParaRPr lang="en-US" dirty="0">
              <a:solidFill>
                <a:srgbClr val="141823"/>
              </a:solidFill>
              <a:latin typeface="helvetica"/>
            </a:endParaRPr>
          </a:p>
          <a:p>
            <a:endParaRPr lang="en-US" dirty="0" smtClean="0">
              <a:solidFill>
                <a:srgbClr val="141823"/>
              </a:solidFill>
              <a:latin typeface="helvetica"/>
            </a:endParaRPr>
          </a:p>
          <a:p>
            <a:r>
              <a:rPr lang="en-US" dirty="0" err="1"/>
              <a:t>Athayyathu</a:t>
            </a:r>
            <a:r>
              <a:rPr lang="en-US" dirty="0"/>
              <a:t> </a:t>
            </a:r>
            <a:r>
              <a:rPr lang="en-US" dirty="0" err="1"/>
              <a:t>vargadhipathyavum</a:t>
            </a:r>
            <a:r>
              <a:rPr lang="en-US" dirty="0"/>
              <a:t> colonialist </a:t>
            </a:r>
            <a:r>
              <a:rPr lang="en-US" dirty="0" err="1"/>
              <a:t>chinthasaranigalum</a:t>
            </a:r>
            <a:r>
              <a:rPr lang="en-US" dirty="0"/>
              <a:t> </a:t>
            </a:r>
            <a:r>
              <a:rPr lang="en-US" dirty="0" err="1"/>
              <a:t>radicalayya</a:t>
            </a:r>
            <a:r>
              <a:rPr lang="en-US" dirty="0"/>
              <a:t> </a:t>
            </a:r>
            <a:r>
              <a:rPr lang="en-US" dirty="0" err="1"/>
              <a:t>matamalla</a:t>
            </a:r>
            <a:r>
              <a:rPr lang="en-US" dirty="0"/>
              <a:t>, </a:t>
            </a:r>
            <a:r>
              <a:rPr lang="en-US" dirty="0" err="1"/>
              <a:t>ippol</a:t>
            </a:r>
            <a:r>
              <a:rPr lang="en-US" dirty="0"/>
              <a:t> </a:t>
            </a:r>
            <a:r>
              <a:rPr lang="en-US" dirty="0" err="1"/>
              <a:t>manasillayyo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SAPIR WHORF HYPOTHESIS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“Linguistic Determinism”</a:t>
            </a:r>
          </a:p>
          <a:p>
            <a:r>
              <a:rPr lang="en-US" dirty="0" smtClean="0"/>
              <a:t>Formulated by Ed Sapir &amp; Benjamin Whorf</a:t>
            </a:r>
          </a:p>
          <a:p>
            <a:r>
              <a:rPr lang="en-US" dirty="0" smtClean="0"/>
              <a:t>It is not yet a theory (in strict scientific sense)</a:t>
            </a:r>
          </a:p>
          <a:p>
            <a:r>
              <a:rPr lang="en-US" dirty="0" smtClean="0"/>
              <a:t>Statistically significant confirmation is there</a:t>
            </a:r>
          </a:p>
          <a:p>
            <a:r>
              <a:rPr lang="en-US" dirty="0" smtClean="0"/>
              <a:t>Seems to work in the case of Programming languages</a:t>
            </a:r>
          </a:p>
          <a:p>
            <a:r>
              <a:rPr lang="en-US" dirty="0" smtClean="0"/>
              <a:t>Learn Each language which is based on Turing </a:t>
            </a:r>
            <a:r>
              <a:rPr lang="en-US" dirty="0" err="1" smtClean="0"/>
              <a:t>Machine,Lambda</a:t>
            </a:r>
            <a:r>
              <a:rPr lang="en-US" dirty="0" smtClean="0"/>
              <a:t> Calculus and Predicate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a Polyglot!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3913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 #8 (Pitch Your Idea better)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LOGOS,ETHOS,PATHOS and MYTHOS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LOGOS,ETHOS,PATHOS </a:t>
            </a:r>
            <a:r>
              <a:rPr lang="en-US" dirty="0"/>
              <a:t>and MYTHOS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Aristotle's Rhetoric strategies</a:t>
            </a:r>
          </a:p>
          <a:p>
            <a:r>
              <a:rPr lang="en-US" dirty="0" smtClean="0"/>
              <a:t>“MYTHOS” from Dev Dutt Patnaik</a:t>
            </a:r>
          </a:p>
        </p:txBody>
      </p:sp>
    </p:spTree>
    <p:extLst>
      <p:ext uri="{BB962C8B-B14F-4D97-AF65-F5344CB8AC3E}">
        <p14:creationId xmlns:p14="http://schemas.microsoft.com/office/powerpoint/2010/main" val="39498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#9 (Archetypes as a structuring mechanism for SE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CARL GUSTAV JUNG’s  notion of Archetypes</a:t>
            </a:r>
          </a:p>
          <a:p>
            <a:r>
              <a:rPr lang="en-US" dirty="0" smtClean="0"/>
              <a:t>Business Archetypes by </a:t>
            </a:r>
            <a:r>
              <a:rPr lang="en-US" dirty="0" err="1" smtClean="0"/>
              <a:t>Arlow</a:t>
            </a:r>
            <a:r>
              <a:rPr lang="en-US" dirty="0" smtClean="0"/>
              <a:t>/Neustadt</a:t>
            </a:r>
          </a:p>
          <a:p>
            <a:r>
              <a:rPr lang="en-US" dirty="0" smtClean="0"/>
              <a:t>“Enterprise Patterns and the MDA” book by </a:t>
            </a:r>
            <a:r>
              <a:rPr lang="en-US" dirty="0" err="1" smtClean="0"/>
              <a:t>Arlow</a:t>
            </a:r>
            <a:r>
              <a:rPr lang="en-US" dirty="0" smtClean="0"/>
              <a:t>/Neustadt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LOGOS,ETHOS,PATHOS </a:t>
            </a:r>
            <a:r>
              <a:rPr lang="en-US" dirty="0"/>
              <a:t>and MYTHOS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Aristotle's Rhetoric strategies</a:t>
            </a:r>
          </a:p>
          <a:p>
            <a:r>
              <a:rPr lang="en-US" dirty="0" smtClean="0"/>
              <a:t>“MYTHOS” from Dev Dutt Patnaik</a:t>
            </a:r>
          </a:p>
        </p:txBody>
      </p:sp>
    </p:spTree>
    <p:extLst>
      <p:ext uri="{BB962C8B-B14F-4D97-AF65-F5344CB8AC3E}">
        <p14:creationId xmlns:p14="http://schemas.microsoft.com/office/powerpoint/2010/main" val="30788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Plato’s Cave</a:t>
            </a:r>
          </a:p>
          <a:p>
            <a:r>
              <a:rPr lang="en-US" dirty="0" err="1" smtClean="0"/>
              <a:t>Sankara’s</a:t>
            </a:r>
            <a:r>
              <a:rPr lang="en-US" dirty="0" smtClean="0"/>
              <a:t> Maya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#10 =&gt; Reality is always distorted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70630"/>
            <a:ext cx="2981325" cy="39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Tool is more important? – something which I did not mention here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552"/>
            <a:ext cx="4114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2743200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Aaj</a:t>
            </a:r>
            <a:r>
              <a:rPr lang="en-US" dirty="0">
                <a:solidFill>
                  <a:prstClr val="black"/>
                </a:solidFill>
              </a:rPr>
              <a:t> mere </a:t>
            </a:r>
            <a:r>
              <a:rPr lang="en-US" dirty="0" err="1">
                <a:solidFill>
                  <a:prstClr val="black"/>
                </a:solidFill>
              </a:rPr>
              <a:t>paas</a:t>
            </a:r>
            <a:r>
              <a:rPr lang="en-US" dirty="0">
                <a:solidFill>
                  <a:prstClr val="black"/>
                </a:solidFill>
              </a:rPr>
              <a:t> building(C++) </a:t>
            </a:r>
            <a:r>
              <a:rPr lang="en-US" dirty="0" err="1">
                <a:solidFill>
                  <a:prstClr val="black"/>
                </a:solidFill>
              </a:rPr>
              <a:t>hai</a:t>
            </a:r>
            <a:r>
              <a:rPr lang="en-US" dirty="0">
                <a:solidFill>
                  <a:prstClr val="black"/>
                </a:solidFill>
              </a:rPr>
              <a:t>, property(C#) </a:t>
            </a:r>
            <a:r>
              <a:rPr lang="en-US" dirty="0" err="1">
                <a:solidFill>
                  <a:prstClr val="black"/>
                </a:solidFill>
              </a:rPr>
              <a:t>hai</a:t>
            </a:r>
            <a:r>
              <a:rPr lang="en-US" dirty="0">
                <a:solidFill>
                  <a:prstClr val="black"/>
                </a:solidFill>
              </a:rPr>
              <a:t> ,</a:t>
            </a:r>
          </a:p>
          <a:p>
            <a:r>
              <a:rPr lang="en-US" dirty="0">
                <a:solidFill>
                  <a:prstClr val="black"/>
                </a:solidFill>
              </a:rPr>
              <a:t>bank balance (Java) </a:t>
            </a:r>
            <a:r>
              <a:rPr lang="en-US" dirty="0" err="1">
                <a:solidFill>
                  <a:prstClr val="black"/>
                </a:solidFill>
              </a:rPr>
              <a:t>hai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bungla</a:t>
            </a:r>
            <a:r>
              <a:rPr lang="en-US" dirty="0">
                <a:solidFill>
                  <a:prstClr val="black"/>
                </a:solidFill>
              </a:rPr>
              <a:t>(Python) </a:t>
            </a:r>
            <a:r>
              <a:rPr lang="en-US" dirty="0" err="1">
                <a:solidFill>
                  <a:prstClr val="black"/>
                </a:solidFill>
              </a:rPr>
              <a:t>hai,gaadi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hai</a:t>
            </a:r>
            <a:r>
              <a:rPr lang="en-US" dirty="0" smtClean="0">
                <a:solidFill>
                  <a:prstClr val="black"/>
                </a:solidFill>
              </a:rPr>
              <a:t>(Ruby)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Kya </a:t>
            </a:r>
            <a:r>
              <a:rPr lang="en-US" dirty="0" err="1">
                <a:solidFill>
                  <a:prstClr val="black"/>
                </a:solidFill>
              </a:rPr>
              <a:t>hai</a:t>
            </a:r>
            <a:r>
              <a:rPr lang="en-US" dirty="0">
                <a:solidFill>
                  <a:prstClr val="black"/>
                </a:solidFill>
              </a:rPr>
              <a:t>, Kya </a:t>
            </a:r>
            <a:r>
              <a:rPr lang="en-US" dirty="0" err="1">
                <a:solidFill>
                  <a:prstClr val="black"/>
                </a:solidFill>
              </a:rPr>
              <a:t>hai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tumhare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paas</a:t>
            </a:r>
            <a:r>
              <a:rPr lang="en-US" dirty="0">
                <a:solidFill>
                  <a:prstClr val="black"/>
                </a:solidFill>
              </a:rPr>
              <a:t>?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....Mere </a:t>
            </a:r>
            <a:r>
              <a:rPr lang="en-US" dirty="0" err="1">
                <a:solidFill>
                  <a:prstClr val="black"/>
                </a:solidFill>
              </a:rPr>
              <a:t>Paas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Maa</a:t>
            </a:r>
            <a:r>
              <a:rPr lang="en-US" dirty="0">
                <a:solidFill>
                  <a:prstClr val="black"/>
                </a:solidFill>
              </a:rPr>
              <a:t> (JavaScript) </a:t>
            </a:r>
            <a:r>
              <a:rPr lang="en-US" dirty="0" err="1">
                <a:solidFill>
                  <a:prstClr val="black"/>
                </a:solidFill>
              </a:rPr>
              <a:t>hai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Philosophy in My Professional Life (Software 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Reductionism as a Tool for Learning Vast Amount of Subjects</a:t>
            </a:r>
          </a:p>
          <a:p>
            <a:pPr lvl="1"/>
            <a:r>
              <a:rPr lang="en-US" dirty="0" smtClean="0"/>
              <a:t>Regular Expressions, SQL Query, Functional Programming are variants of Closure (Reductionism)</a:t>
            </a:r>
          </a:p>
          <a:p>
            <a:pPr lvl="1"/>
            <a:r>
              <a:rPr lang="en-US" dirty="0" smtClean="0"/>
              <a:t>Design of Primitives while writing Software Engines</a:t>
            </a:r>
          </a:p>
          <a:p>
            <a:pPr lvl="1"/>
            <a:r>
              <a:rPr lang="en-US" dirty="0" smtClean="0"/>
              <a:t>Turing Machine , Lambda Calculus and Predicate Logic as foundations for Paradigms</a:t>
            </a:r>
          </a:p>
          <a:p>
            <a:r>
              <a:rPr lang="en-US" dirty="0" smtClean="0"/>
              <a:t>KISS Principle is a solution for “Problem of Induction”</a:t>
            </a:r>
          </a:p>
          <a:p>
            <a:pPr lvl="1"/>
            <a:r>
              <a:rPr lang="en-US" dirty="0"/>
              <a:t>Party Idiom in Entity Management (Customer, Vendor, Government body, NGOs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 a Core, Rest should be Deduction from the Core</a:t>
            </a:r>
          </a:p>
          <a:p>
            <a:pPr lvl="1"/>
            <a:r>
              <a:rPr lang="en-US" dirty="0" smtClean="0"/>
              <a:t>Functional Core of a Functional Programming language</a:t>
            </a:r>
          </a:p>
          <a:p>
            <a:r>
              <a:rPr lang="en-US" dirty="0" smtClean="0"/>
              <a:t>Philosophical Ontology</a:t>
            </a:r>
          </a:p>
          <a:p>
            <a:pPr lvl="1"/>
            <a:r>
              <a:rPr lang="en-US" dirty="0" smtClean="0"/>
              <a:t>Ontology is study of what exists out there. Useful for defining Vocabulary for Systems and Implementation of Domain Specific Languages</a:t>
            </a:r>
          </a:p>
          <a:p>
            <a:pPr lvl="1"/>
            <a:r>
              <a:rPr lang="en-US" dirty="0" smtClean="0"/>
              <a:t>Wrote a Paper titled, “An Ontology and Its Realization on Mobile Devices – a HealthCare Case Study)</a:t>
            </a:r>
          </a:p>
          <a:p>
            <a:pPr lvl="1"/>
            <a:r>
              <a:rPr lang="en-US" dirty="0" smtClean="0"/>
              <a:t>Software Design and Enterprise Ontology </a:t>
            </a:r>
          </a:p>
          <a:p>
            <a:r>
              <a:rPr lang="en-US" dirty="0" smtClean="0"/>
              <a:t>Entity Archetypes as a structuring mechanism ( </a:t>
            </a:r>
            <a:r>
              <a:rPr lang="en-US" dirty="0" err="1" smtClean="0"/>
              <a:t>Arlow</a:t>
            </a:r>
            <a:r>
              <a:rPr lang="en-US" dirty="0" smtClean="0"/>
              <a:t>/</a:t>
            </a:r>
            <a:r>
              <a:rPr lang="en-US" dirty="0" err="1" smtClean="0"/>
              <a:t>Nuestadt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Holism for Designing UX </a:t>
            </a:r>
          </a:p>
          <a:p>
            <a:r>
              <a:rPr lang="en-US" dirty="0" smtClean="0"/>
              <a:t>Limitations of Analytics ( Analytic Reduction vs Systems Thinking)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Uses of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source to broaden our Intellectual horizon</a:t>
            </a:r>
          </a:p>
          <a:p>
            <a:r>
              <a:rPr lang="en-US" dirty="0" smtClean="0"/>
              <a:t>Every man has a Philosophy. Studying it, makes us to align our beliefs with some kind of standard. Helps communicate ideas better</a:t>
            </a:r>
          </a:p>
          <a:p>
            <a:r>
              <a:rPr lang="en-US" dirty="0"/>
              <a:t>A Grammar for Thought (If we are looking for 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great Emotional Shock Absorber</a:t>
            </a:r>
          </a:p>
          <a:p>
            <a:r>
              <a:rPr lang="en-US" dirty="0" smtClean="0"/>
              <a:t>Character Transformation through deliberate study of Philosophy</a:t>
            </a:r>
          </a:p>
          <a:p>
            <a:r>
              <a:rPr lang="en-US" dirty="0" smtClean="0"/>
              <a:t>Ability to articulate complicated and deep topics succinctly</a:t>
            </a:r>
          </a:p>
          <a:p>
            <a:r>
              <a:rPr lang="en-US" dirty="0" smtClean="0"/>
              <a:t>Study of Philosophy will make you a universal citizen.</a:t>
            </a:r>
          </a:p>
          <a:p>
            <a:r>
              <a:rPr lang="en-US" dirty="0" smtClean="0"/>
              <a:t>Ability to Study vast amount of topics</a:t>
            </a:r>
          </a:p>
          <a:p>
            <a:r>
              <a:rPr lang="en-US" dirty="0"/>
              <a:t>“Unusual effectiveness” of Philosophy in Professional Life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Appendix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057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Nyaya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Analysis of Logic and Epistemology</a:t>
            </a:r>
          </a:p>
          <a:p>
            <a:r>
              <a:rPr lang="en-US" dirty="0" smtClean="0"/>
              <a:t>Detailed work on </a:t>
            </a:r>
            <a:r>
              <a:rPr lang="en-US" dirty="0" err="1" smtClean="0"/>
              <a:t>Anumana</a:t>
            </a:r>
            <a:r>
              <a:rPr lang="en-US" dirty="0" smtClean="0"/>
              <a:t> (“Inference”)</a:t>
            </a:r>
          </a:p>
          <a:p>
            <a:r>
              <a:rPr lang="en-US" dirty="0" smtClean="0"/>
              <a:t>Right knowledge for “Liberation” ( from suffering)</a:t>
            </a:r>
          </a:p>
          <a:p>
            <a:r>
              <a:rPr lang="en-US" dirty="0"/>
              <a:t>perception (</a:t>
            </a:r>
            <a:r>
              <a:rPr lang="en-US" dirty="0" err="1"/>
              <a:t>pratyaksha</a:t>
            </a:r>
            <a:r>
              <a:rPr lang="en-US" dirty="0"/>
              <a:t>), inference (</a:t>
            </a:r>
            <a:r>
              <a:rPr lang="en-US" dirty="0" err="1"/>
              <a:t>anumana</a:t>
            </a:r>
            <a:r>
              <a:rPr lang="en-US" dirty="0"/>
              <a:t>), comparison (</a:t>
            </a:r>
            <a:r>
              <a:rPr lang="en-US" dirty="0" err="1"/>
              <a:t>upamana</a:t>
            </a:r>
            <a:r>
              <a:rPr lang="en-US" dirty="0"/>
              <a:t>), and </a:t>
            </a:r>
            <a:r>
              <a:rPr lang="en-US" dirty="0" smtClean="0"/>
              <a:t>sound/testimony </a:t>
            </a:r>
            <a:r>
              <a:rPr lang="en-US" dirty="0"/>
              <a:t>(</a:t>
            </a:r>
            <a:r>
              <a:rPr lang="en-US" dirty="0" err="1"/>
              <a:t>shabda</a:t>
            </a:r>
            <a:r>
              <a:rPr lang="en-US" dirty="0"/>
              <a:t>) are source of valid knowledge</a:t>
            </a:r>
          </a:p>
          <a:p>
            <a:r>
              <a:rPr lang="en-US" dirty="0"/>
              <a:t>Invalid knowledge involves memory, doubt, error, and hypothetical argument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Algined</a:t>
            </a:r>
            <a:r>
              <a:rPr lang="en-US" dirty="0" smtClean="0"/>
              <a:t> with </a:t>
            </a:r>
            <a:r>
              <a:rPr lang="en-US" dirty="0" err="1" smtClean="0"/>
              <a:t>Vaisesika</a:t>
            </a:r>
            <a:r>
              <a:rPr lang="en-US" dirty="0" smtClean="0"/>
              <a:t> (Merged with it)</a:t>
            </a:r>
          </a:p>
          <a:p>
            <a:r>
              <a:rPr lang="en-US" dirty="0" smtClean="0"/>
              <a:t>Cause as an invariable and un-conditional precedence for effect. ( an effect does not pre-exist in it’s cause)</a:t>
            </a:r>
          </a:p>
          <a:p>
            <a:r>
              <a:rPr lang="en-US" dirty="0"/>
              <a:t>Three kinds of causes  </a:t>
            </a:r>
          </a:p>
          <a:p>
            <a:pPr lvl="1"/>
            <a:r>
              <a:rPr lang="en-US" dirty="0" smtClean="0"/>
              <a:t>Material </a:t>
            </a:r>
            <a:r>
              <a:rPr lang="en-US" dirty="0"/>
              <a:t>(Inherent) cause - The substance out of which an effect is produced</a:t>
            </a:r>
          </a:p>
          <a:p>
            <a:pPr lvl="1"/>
            <a:r>
              <a:rPr lang="en-US" dirty="0"/>
              <a:t>Non-Inherent cause - helps in the production of a </a:t>
            </a:r>
            <a:r>
              <a:rPr lang="en-US" dirty="0" smtClean="0"/>
              <a:t>cause, </a:t>
            </a:r>
            <a:endParaRPr lang="en-US" dirty="0"/>
          </a:p>
          <a:p>
            <a:pPr lvl="1"/>
            <a:r>
              <a:rPr lang="en-US" dirty="0"/>
              <a:t>Efficient cause - the power that helps the material cause produce the effect</a:t>
            </a:r>
          </a:p>
          <a:p>
            <a:r>
              <a:rPr lang="en-US" dirty="0" smtClean="0"/>
              <a:t>God is not the material cause of the universe.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Samkhya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 Dualistic Philosophy – Matter (</a:t>
            </a:r>
            <a:r>
              <a:rPr lang="en-US" dirty="0" err="1" smtClean="0"/>
              <a:t>Prakriti</a:t>
            </a:r>
            <a:r>
              <a:rPr lang="en-US" dirty="0" smtClean="0"/>
              <a:t>) and Eternal Spirit (</a:t>
            </a:r>
            <a:r>
              <a:rPr lang="en-US" dirty="0" err="1" smtClean="0"/>
              <a:t>Purusha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Right knowledge comes from separation of </a:t>
            </a:r>
            <a:r>
              <a:rPr lang="en-US" dirty="0" err="1" smtClean="0"/>
              <a:t>Purusha</a:t>
            </a:r>
            <a:r>
              <a:rPr lang="en-US" dirty="0" smtClean="0"/>
              <a:t> and </a:t>
            </a:r>
            <a:r>
              <a:rPr lang="en-US" dirty="0" err="1" smtClean="0"/>
              <a:t>Prakriti</a:t>
            </a:r>
            <a:endParaRPr lang="en-US" dirty="0" smtClean="0"/>
          </a:p>
          <a:p>
            <a:r>
              <a:rPr lang="en-US" dirty="0" smtClean="0"/>
              <a:t>Four higher level functions of </a:t>
            </a:r>
            <a:r>
              <a:rPr lang="en-US" dirty="0" err="1" smtClean="0"/>
              <a:t>Purusha</a:t>
            </a:r>
            <a:r>
              <a:rPr lang="en-US" dirty="0" smtClean="0"/>
              <a:t> are</a:t>
            </a:r>
          </a:p>
          <a:p>
            <a:pPr lvl="2"/>
            <a:r>
              <a:rPr lang="en-US" dirty="0" err="1"/>
              <a:t>Buddhi</a:t>
            </a:r>
            <a:r>
              <a:rPr lang="en-US" dirty="0"/>
              <a:t> (“consciousness”)</a:t>
            </a:r>
          </a:p>
          <a:p>
            <a:pPr lvl="2"/>
            <a:r>
              <a:rPr lang="en-US" dirty="0" err="1"/>
              <a:t>Ahamkara</a:t>
            </a:r>
            <a:r>
              <a:rPr lang="en-US" dirty="0"/>
              <a:t>(“I-consciousness”)</a:t>
            </a:r>
          </a:p>
          <a:p>
            <a:pPr lvl="2"/>
            <a:r>
              <a:rPr lang="en-US" dirty="0" err="1"/>
              <a:t>Manas</a:t>
            </a:r>
            <a:r>
              <a:rPr lang="en-US" dirty="0"/>
              <a:t> (“Mind”)</a:t>
            </a:r>
          </a:p>
          <a:p>
            <a:pPr lvl="2"/>
            <a:r>
              <a:rPr lang="en-US" dirty="0" err="1"/>
              <a:t>Prana</a:t>
            </a:r>
            <a:r>
              <a:rPr lang="en-US" dirty="0"/>
              <a:t> (“Breath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Infinite </a:t>
            </a:r>
            <a:r>
              <a:rPr lang="en-US" dirty="0" err="1" smtClean="0"/>
              <a:t>Purusha</a:t>
            </a:r>
            <a:r>
              <a:rPr lang="en-US" dirty="0" smtClean="0"/>
              <a:t> and </a:t>
            </a:r>
            <a:r>
              <a:rPr lang="en-US" dirty="0" err="1" smtClean="0"/>
              <a:t>Prakriti</a:t>
            </a:r>
            <a:r>
              <a:rPr lang="en-US" dirty="0" smtClean="0"/>
              <a:t> is enough (No God). </a:t>
            </a:r>
            <a:r>
              <a:rPr lang="en-US" dirty="0" err="1" smtClean="0"/>
              <a:t>Prakriti</a:t>
            </a:r>
            <a:r>
              <a:rPr lang="en-US" dirty="0" smtClean="0"/>
              <a:t> springs to action when </a:t>
            </a:r>
            <a:r>
              <a:rPr lang="en-US" dirty="0" err="1" smtClean="0"/>
              <a:t>Purusha</a:t>
            </a:r>
            <a:r>
              <a:rPr lang="en-US" dirty="0" smtClean="0"/>
              <a:t> gets connected to it.</a:t>
            </a:r>
          </a:p>
          <a:p>
            <a:r>
              <a:rPr lang="en-US" dirty="0" err="1" smtClean="0"/>
              <a:t>Purusha</a:t>
            </a:r>
            <a:r>
              <a:rPr lang="en-US" dirty="0" smtClean="0"/>
              <a:t> impinges on </a:t>
            </a:r>
            <a:r>
              <a:rPr lang="en-US" dirty="0" err="1" smtClean="0"/>
              <a:t>Prakriti</a:t>
            </a:r>
            <a:r>
              <a:rPr lang="en-US" dirty="0" smtClean="0"/>
              <a:t> to form Consciousness (</a:t>
            </a:r>
            <a:r>
              <a:rPr lang="en-US" dirty="0" err="1" smtClean="0"/>
              <a:t>Budhi</a:t>
            </a:r>
            <a:r>
              <a:rPr lang="en-US" dirty="0" smtClean="0"/>
              <a:t>) and next to evolve is </a:t>
            </a:r>
            <a:r>
              <a:rPr lang="en-US" dirty="0" err="1" smtClean="0"/>
              <a:t>Ahamkara</a:t>
            </a:r>
            <a:r>
              <a:rPr lang="en-US" dirty="0" smtClean="0"/>
              <a:t>, which deludes </a:t>
            </a:r>
            <a:r>
              <a:rPr lang="en-US" dirty="0" err="1" smtClean="0"/>
              <a:t>Purusha</a:t>
            </a:r>
            <a:r>
              <a:rPr lang="en-US" dirty="0" smtClean="0"/>
              <a:t> to think, Ego is the center of its Objective Existence. </a:t>
            </a:r>
          </a:p>
          <a:p>
            <a:r>
              <a:rPr lang="en-US" dirty="0" err="1" smtClean="0"/>
              <a:t>Ahmkara</a:t>
            </a:r>
            <a:r>
              <a:rPr lang="en-US" dirty="0" smtClean="0"/>
              <a:t> can be divided into</a:t>
            </a:r>
          </a:p>
          <a:p>
            <a:pPr lvl="1"/>
            <a:r>
              <a:rPr lang="en-US" dirty="0" smtClean="0"/>
              <a:t>Five Gross Elements (Water, Air, Space, Earth , Fire) - </a:t>
            </a:r>
            <a:r>
              <a:rPr lang="en-US" dirty="0" err="1" smtClean="0"/>
              <a:t>Tanmatra</a:t>
            </a:r>
            <a:endParaRPr lang="en-US" dirty="0" smtClean="0"/>
          </a:p>
          <a:p>
            <a:pPr lvl="1"/>
            <a:r>
              <a:rPr lang="en-US" dirty="0" smtClean="0"/>
              <a:t>Five Fine Elements (Touch, Sound , Sight, Taste, Smell) -  </a:t>
            </a:r>
            <a:r>
              <a:rPr lang="en-US" dirty="0" err="1" smtClean="0"/>
              <a:t>Mahabuthas</a:t>
            </a:r>
            <a:endParaRPr lang="en-US" dirty="0" smtClean="0"/>
          </a:p>
          <a:p>
            <a:pPr lvl="1"/>
            <a:r>
              <a:rPr lang="en-US" dirty="0" smtClean="0"/>
              <a:t>Five Organs of Perception ( </a:t>
            </a:r>
            <a:r>
              <a:rPr lang="en-US" dirty="0" err="1" smtClean="0"/>
              <a:t>Skin,Ear,Eyes</a:t>
            </a:r>
            <a:r>
              <a:rPr lang="en-US" dirty="0" smtClean="0"/>
              <a:t>, Tongue, Nose) - </a:t>
            </a:r>
            <a:r>
              <a:rPr lang="en-US" dirty="0" err="1" smtClean="0"/>
              <a:t>Janendriya</a:t>
            </a:r>
            <a:endParaRPr lang="en-US" dirty="0" smtClean="0"/>
          </a:p>
          <a:p>
            <a:pPr lvl="1"/>
            <a:r>
              <a:rPr lang="en-US" dirty="0" smtClean="0"/>
              <a:t>Five Organs of Activity (</a:t>
            </a:r>
            <a:r>
              <a:rPr lang="en-US" dirty="0"/>
              <a:t>S</a:t>
            </a:r>
            <a:r>
              <a:rPr lang="en-US" dirty="0" smtClean="0"/>
              <a:t>peak</a:t>
            </a:r>
            <a:r>
              <a:rPr lang="en-US" dirty="0"/>
              <a:t>, </a:t>
            </a:r>
            <a:r>
              <a:rPr lang="en-US" dirty="0" smtClean="0"/>
              <a:t>Grasp</a:t>
            </a:r>
            <a:r>
              <a:rPr lang="en-US" dirty="0"/>
              <a:t>, </a:t>
            </a:r>
            <a:r>
              <a:rPr lang="en-US" dirty="0" smtClean="0"/>
              <a:t>Move</a:t>
            </a:r>
            <a:r>
              <a:rPr lang="en-US" dirty="0"/>
              <a:t>, </a:t>
            </a:r>
            <a:r>
              <a:rPr lang="en-US" dirty="0" err="1" smtClean="0"/>
              <a:t>Procreate,Evacuate</a:t>
            </a:r>
            <a:r>
              <a:rPr lang="en-US" dirty="0" smtClean="0"/>
              <a:t>) - </a:t>
            </a:r>
            <a:r>
              <a:rPr lang="en-US" dirty="0" err="1" smtClean="0"/>
              <a:t>Karmendriyas</a:t>
            </a:r>
            <a:endParaRPr lang="en-US" dirty="0" smtClean="0"/>
          </a:p>
          <a:p>
            <a:pPr lvl="1"/>
            <a:r>
              <a:rPr lang="en-US" dirty="0" smtClean="0"/>
              <a:t>Mind ( Controller of Senses)</a:t>
            </a:r>
          </a:p>
          <a:p>
            <a:r>
              <a:rPr lang="en-US" dirty="0" smtClean="0"/>
              <a:t>Three Primal Qualities of Matter (</a:t>
            </a:r>
            <a:r>
              <a:rPr lang="en-US" dirty="0" err="1" smtClean="0"/>
              <a:t>Gunas</a:t>
            </a:r>
            <a:r>
              <a:rPr lang="en-US" dirty="0" smtClean="0"/>
              <a:t>) make up </a:t>
            </a:r>
            <a:r>
              <a:rPr lang="en-US" dirty="0" err="1" smtClean="0"/>
              <a:t>prakirti</a:t>
            </a:r>
            <a:endParaRPr lang="en-US" dirty="0"/>
          </a:p>
          <a:p>
            <a:pPr lvl="1"/>
            <a:r>
              <a:rPr lang="en-US" dirty="0" err="1" smtClean="0"/>
              <a:t>Tamas</a:t>
            </a:r>
            <a:r>
              <a:rPr lang="en-US" dirty="0" smtClean="0"/>
              <a:t> (Obscurity, </a:t>
            </a:r>
            <a:r>
              <a:rPr lang="en-US" dirty="0" err="1" smtClean="0"/>
              <a:t>Ignorance,Inertia</a:t>
            </a:r>
            <a:r>
              <a:rPr lang="en-US" dirty="0" smtClean="0"/>
              <a:t>) – Darkness (</a:t>
            </a:r>
            <a:r>
              <a:rPr lang="en-US" dirty="0" err="1" smtClean="0"/>
              <a:t>InAction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Rajas </a:t>
            </a:r>
            <a:r>
              <a:rPr lang="en-US" dirty="0"/>
              <a:t> </a:t>
            </a:r>
            <a:r>
              <a:rPr lang="en-US" dirty="0" smtClean="0"/>
              <a:t> ( Activity, Passion, </a:t>
            </a:r>
            <a:r>
              <a:rPr lang="en-US" dirty="0" err="1" smtClean="0"/>
              <a:t>Intensivity</a:t>
            </a:r>
            <a:r>
              <a:rPr lang="en-US" dirty="0" smtClean="0"/>
              <a:t>)  -  passion (Action – but, fails often)</a:t>
            </a:r>
          </a:p>
          <a:p>
            <a:pPr lvl="1"/>
            <a:r>
              <a:rPr lang="en-US" dirty="0" err="1" smtClean="0"/>
              <a:t>Satvik</a:t>
            </a:r>
            <a:r>
              <a:rPr lang="en-US" dirty="0" smtClean="0"/>
              <a:t> ( , Purity, Dispassion, Light ) – Goodness (Equanimity)</a:t>
            </a:r>
          </a:p>
        </p:txBody>
      </p:sp>
    </p:spTree>
    <p:extLst>
      <p:ext uri="{BB962C8B-B14F-4D97-AF65-F5344CB8AC3E}">
        <p14:creationId xmlns:p14="http://schemas.microsoft.com/office/powerpoint/2010/main" val="6864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Carvaka</a:t>
            </a:r>
            <a:r>
              <a:rPr lang="en-US" dirty="0" smtClean="0"/>
              <a:t> System (Materialist)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Lokayata</a:t>
            </a:r>
            <a:r>
              <a:rPr lang="en-US" dirty="0" smtClean="0"/>
              <a:t> (Earthly Philosophy)</a:t>
            </a:r>
          </a:p>
          <a:p>
            <a:r>
              <a:rPr lang="en-US" dirty="0" smtClean="0"/>
              <a:t>Rejects Vedas, Karma, Moksha , Immortality of Self</a:t>
            </a:r>
          </a:p>
          <a:p>
            <a:r>
              <a:rPr lang="en-US" dirty="0" smtClean="0"/>
              <a:t>Direct Perception as Source of Knowledge ( </a:t>
            </a:r>
            <a:r>
              <a:rPr lang="en-US" dirty="0" err="1" smtClean="0"/>
              <a:t>Anubhava</a:t>
            </a:r>
            <a:r>
              <a:rPr lang="en-US" dirty="0" smtClean="0"/>
              <a:t> or Experience). Rejects </a:t>
            </a:r>
            <a:r>
              <a:rPr lang="en-US" dirty="0" err="1" smtClean="0"/>
              <a:t>Anumana</a:t>
            </a:r>
            <a:r>
              <a:rPr lang="en-US" dirty="0" smtClean="0"/>
              <a:t>, </a:t>
            </a:r>
            <a:r>
              <a:rPr lang="en-US" dirty="0" err="1" smtClean="0"/>
              <a:t>Upamana</a:t>
            </a:r>
            <a:r>
              <a:rPr lang="en-US" dirty="0" smtClean="0"/>
              <a:t> and </a:t>
            </a:r>
            <a:r>
              <a:rPr lang="en-US" dirty="0" err="1" smtClean="0"/>
              <a:t>Shabd</a:t>
            </a:r>
            <a:r>
              <a:rPr lang="en-US" dirty="0" smtClean="0"/>
              <a:t> as source of knowledge </a:t>
            </a:r>
          </a:p>
          <a:p>
            <a:r>
              <a:rPr lang="en-US" dirty="0" smtClean="0"/>
              <a:t>Everything in this world is some kind of Accident ( </a:t>
            </a:r>
            <a:r>
              <a:rPr lang="en-US" dirty="0" err="1" smtClean="0"/>
              <a:t>Akasmika</a:t>
            </a:r>
            <a:r>
              <a:rPr lang="en-US" dirty="0" smtClean="0"/>
              <a:t> Vada or </a:t>
            </a:r>
            <a:r>
              <a:rPr lang="en-US" dirty="0" err="1" smtClean="0"/>
              <a:t>Accidentalism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Materialist School of Thought</a:t>
            </a:r>
          </a:p>
          <a:p>
            <a:r>
              <a:rPr lang="en-US" dirty="0" smtClean="0"/>
              <a:t>Make merry in this world. Tomorrow, Does it Exist?</a:t>
            </a:r>
          </a:p>
          <a:p>
            <a:r>
              <a:rPr lang="en-US" dirty="0" smtClean="0"/>
              <a:t>Some Believe, </a:t>
            </a:r>
            <a:r>
              <a:rPr lang="en-US" dirty="0" err="1" smtClean="0"/>
              <a:t>Kautilya’s</a:t>
            </a:r>
            <a:r>
              <a:rPr lang="en-US" dirty="0" smtClean="0"/>
              <a:t> </a:t>
            </a:r>
            <a:r>
              <a:rPr lang="en-US" dirty="0" err="1" smtClean="0"/>
              <a:t>Arthasastra</a:t>
            </a:r>
            <a:r>
              <a:rPr lang="en-US" dirty="0" smtClean="0"/>
              <a:t> could be written in a </a:t>
            </a:r>
            <a:r>
              <a:rPr lang="en-US" dirty="0" err="1" smtClean="0"/>
              <a:t>Carvaka</a:t>
            </a:r>
            <a:r>
              <a:rPr lang="en-US" dirty="0" smtClean="0"/>
              <a:t> context</a:t>
            </a:r>
          </a:p>
        </p:txBody>
      </p:sp>
    </p:spTree>
    <p:extLst>
      <p:ext uri="{BB962C8B-B14F-4D97-AF65-F5344CB8AC3E}">
        <p14:creationId xmlns:p14="http://schemas.microsoft.com/office/powerpoint/2010/main" val="487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Key ideas of Western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Epochs</a:t>
            </a:r>
          </a:p>
          <a:p>
            <a:pPr lvl="1"/>
            <a:r>
              <a:rPr lang="en-US" dirty="0" smtClean="0"/>
              <a:t>Greek, Medieval, Renaissance (Modern), Post-Modern</a:t>
            </a:r>
          </a:p>
          <a:p>
            <a:r>
              <a:rPr lang="en-US" dirty="0" smtClean="0"/>
              <a:t>Branches </a:t>
            </a:r>
          </a:p>
          <a:p>
            <a:pPr lvl="1"/>
            <a:r>
              <a:rPr lang="en-US" dirty="0" smtClean="0"/>
              <a:t>Metaphysics, Epistemology, Ethics, Aesthetics, Politics, Logic</a:t>
            </a:r>
          </a:p>
          <a:p>
            <a:r>
              <a:rPr lang="en-US" dirty="0" smtClean="0"/>
              <a:t>Fundamental Questions</a:t>
            </a:r>
          </a:p>
          <a:p>
            <a:pPr lvl="1"/>
            <a:r>
              <a:rPr lang="en-US" dirty="0" smtClean="0"/>
              <a:t>Who am I?, What Can I Know?, What Should I do?</a:t>
            </a:r>
          </a:p>
          <a:p>
            <a:r>
              <a:rPr lang="en-US" dirty="0" smtClean="0"/>
              <a:t>Primary Methodology </a:t>
            </a:r>
          </a:p>
          <a:p>
            <a:pPr lvl="1"/>
            <a:r>
              <a:rPr lang="en-US" dirty="0" smtClean="0"/>
              <a:t>Analytical, Reductionist</a:t>
            </a:r>
          </a:p>
          <a:p>
            <a:r>
              <a:rPr lang="en-US" dirty="0" smtClean="0"/>
              <a:t>Humanistic Traditions</a:t>
            </a:r>
          </a:p>
          <a:p>
            <a:pPr lvl="1"/>
            <a:r>
              <a:rPr lang="en-US" dirty="0" err="1" smtClean="0"/>
              <a:t>Existentalism</a:t>
            </a:r>
            <a:r>
              <a:rPr lang="en-US" dirty="0" smtClean="0"/>
              <a:t>,, </a:t>
            </a:r>
            <a:r>
              <a:rPr lang="en-US" dirty="0" smtClean="0"/>
              <a:t>Phenomenology </a:t>
            </a:r>
            <a:r>
              <a:rPr lang="en-US" dirty="0"/>
              <a:t>,</a:t>
            </a:r>
            <a:r>
              <a:rPr lang="en-US" dirty="0" smtClean="0"/>
              <a:t>Nihilism , Dialectical Materialism (Marxian)</a:t>
            </a:r>
          </a:p>
          <a:p>
            <a:r>
              <a:rPr lang="en-US" dirty="0" smtClean="0"/>
              <a:t>Philosophy of Science Methods</a:t>
            </a:r>
          </a:p>
          <a:p>
            <a:pPr lvl="1"/>
            <a:r>
              <a:rPr lang="en-US" dirty="0" smtClean="0"/>
              <a:t>Induction, Deduction ,Abduction,Falsificationism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Key ideas of Indian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Vedas and Upanishads</a:t>
            </a:r>
          </a:p>
          <a:p>
            <a:pPr lvl="1"/>
            <a:r>
              <a:rPr lang="en-US" dirty="0" smtClean="0"/>
              <a:t>Rig, </a:t>
            </a:r>
            <a:r>
              <a:rPr lang="en-US" dirty="0" err="1" smtClean="0"/>
              <a:t>Yajur</a:t>
            </a:r>
            <a:r>
              <a:rPr lang="en-US" dirty="0" smtClean="0"/>
              <a:t>,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Atharva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Various Upanishads </a:t>
            </a:r>
          </a:p>
          <a:p>
            <a:r>
              <a:rPr lang="en-US" dirty="0" smtClean="0"/>
              <a:t>Main Schools</a:t>
            </a:r>
          </a:p>
          <a:p>
            <a:pPr lvl="1"/>
            <a:r>
              <a:rPr lang="en-US" dirty="0" smtClean="0"/>
              <a:t>Heterodox (Veda not as a Testimony ) , Orthodox (Veda as Testimony)</a:t>
            </a:r>
          </a:p>
          <a:p>
            <a:r>
              <a:rPr lang="en-US" dirty="0" smtClean="0"/>
              <a:t>Three </a:t>
            </a:r>
            <a:r>
              <a:rPr lang="en-US" dirty="0" err="1" smtClean="0"/>
              <a:t>Hetrodox</a:t>
            </a:r>
            <a:r>
              <a:rPr lang="en-US" dirty="0" smtClean="0"/>
              <a:t> Schools</a:t>
            </a:r>
          </a:p>
          <a:p>
            <a:pPr lvl="1"/>
            <a:r>
              <a:rPr lang="en-US" dirty="0" err="1" smtClean="0"/>
              <a:t>Carvaka</a:t>
            </a:r>
            <a:r>
              <a:rPr lang="en-US" dirty="0" smtClean="0"/>
              <a:t> ,  </a:t>
            </a:r>
            <a:r>
              <a:rPr lang="en-US" dirty="0" err="1" smtClean="0"/>
              <a:t>Jaina</a:t>
            </a:r>
            <a:r>
              <a:rPr lang="en-US" dirty="0" smtClean="0"/>
              <a:t> , </a:t>
            </a:r>
            <a:r>
              <a:rPr lang="en-US" dirty="0" err="1" smtClean="0"/>
              <a:t>Budhist</a:t>
            </a:r>
            <a:r>
              <a:rPr lang="en-US" dirty="0" smtClean="0"/>
              <a:t> Traditions</a:t>
            </a:r>
          </a:p>
          <a:p>
            <a:r>
              <a:rPr lang="en-US" dirty="0" smtClean="0"/>
              <a:t>Six Orthodox Schools (</a:t>
            </a:r>
            <a:r>
              <a:rPr lang="en-US" dirty="0" err="1" smtClean="0"/>
              <a:t>Darshana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{Nyaya, </a:t>
            </a:r>
            <a:r>
              <a:rPr lang="en-US" dirty="0" err="1" smtClean="0"/>
              <a:t>Vaisesika</a:t>
            </a:r>
            <a:r>
              <a:rPr lang="en-US" dirty="0" smtClean="0"/>
              <a:t>} , {Samkhya, Yoga}, {</a:t>
            </a:r>
            <a:r>
              <a:rPr lang="en-US" dirty="0" err="1" smtClean="0"/>
              <a:t>Mimamsa</a:t>
            </a:r>
            <a:r>
              <a:rPr lang="en-US" dirty="0" smtClean="0"/>
              <a:t>, Vedanta} </a:t>
            </a:r>
          </a:p>
          <a:p>
            <a:r>
              <a:rPr lang="en-US" dirty="0" smtClean="0"/>
              <a:t>Philosophical Methods</a:t>
            </a:r>
          </a:p>
          <a:p>
            <a:pPr lvl="1"/>
            <a:r>
              <a:rPr lang="en-US" dirty="0" smtClean="0"/>
              <a:t>Holism and </a:t>
            </a:r>
            <a:r>
              <a:rPr lang="en-US" dirty="0" err="1" smtClean="0"/>
              <a:t>Intuitionistic,Experiential</a:t>
            </a:r>
            <a:r>
              <a:rPr lang="en-US" dirty="0" smtClean="0"/>
              <a:t> in nature</a:t>
            </a:r>
          </a:p>
          <a:p>
            <a:r>
              <a:rPr lang="en-US" dirty="0" smtClean="0"/>
              <a:t>Method of Philosophical Arguments ( a form of Dialectic)</a:t>
            </a:r>
          </a:p>
          <a:p>
            <a:pPr lvl="1"/>
            <a:r>
              <a:rPr lang="en-US" dirty="0" err="1" smtClean="0"/>
              <a:t>Purva</a:t>
            </a:r>
            <a:r>
              <a:rPr lang="en-US" dirty="0" smtClean="0"/>
              <a:t> </a:t>
            </a:r>
            <a:r>
              <a:rPr lang="en-US" dirty="0" err="1" smtClean="0"/>
              <a:t>Paksha</a:t>
            </a:r>
            <a:r>
              <a:rPr lang="en-US" dirty="0" smtClean="0"/>
              <a:t> (</a:t>
            </a:r>
            <a:r>
              <a:rPr lang="en-US" dirty="0" err="1" smtClean="0"/>
              <a:t>apriori</a:t>
            </a:r>
            <a:r>
              <a:rPr lang="en-US" dirty="0" smtClean="0"/>
              <a:t> ) , </a:t>
            </a:r>
            <a:r>
              <a:rPr lang="en-US" dirty="0" err="1" smtClean="0"/>
              <a:t>Khantana</a:t>
            </a:r>
            <a:r>
              <a:rPr lang="en-US" dirty="0" smtClean="0"/>
              <a:t> (Refutations), Uttara </a:t>
            </a:r>
            <a:r>
              <a:rPr lang="en-US" dirty="0" err="1" smtClean="0"/>
              <a:t>Paksha</a:t>
            </a:r>
            <a:r>
              <a:rPr lang="en-US" dirty="0" smtClean="0"/>
              <a:t> (Conclusion)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3505181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38100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 India, it is like this, I do not know how it is in Punjab?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- Punjabi House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vs Western Philosophy ?</a:t>
            </a:r>
            <a:br>
              <a:rPr lang="en-US" dirty="0" smtClean="0"/>
            </a:br>
            <a:r>
              <a:rPr lang="en-US" dirty="0" smtClean="0"/>
              <a:t>Ala</a:t>
            </a:r>
            <a:br>
              <a:rPr lang="en-US" dirty="0" smtClean="0"/>
            </a:br>
            <a:r>
              <a:rPr lang="en-US" dirty="0" smtClean="0"/>
              <a:t>Car or a Boat?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Reductionism vs Holism</a:t>
            </a:r>
          </a:p>
          <a:p>
            <a:r>
              <a:rPr lang="en-US" dirty="0"/>
              <a:t>Materialism vs </a:t>
            </a:r>
            <a:r>
              <a:rPr lang="en-US" dirty="0" smtClean="0"/>
              <a:t>Idealism, Empiricism </a:t>
            </a:r>
            <a:r>
              <a:rPr lang="en-US" dirty="0"/>
              <a:t>vs </a:t>
            </a:r>
            <a:r>
              <a:rPr lang="en-US" dirty="0" smtClean="0"/>
              <a:t>Rationalism, Induction/Deduction/Abduction</a:t>
            </a:r>
          </a:p>
          <a:p>
            <a:r>
              <a:rPr lang="en-US" dirty="0" smtClean="0"/>
              <a:t>Logic </a:t>
            </a:r>
            <a:r>
              <a:rPr lang="en-US" dirty="0"/>
              <a:t>vs </a:t>
            </a:r>
            <a:r>
              <a:rPr lang="en-US" dirty="0" err="1" smtClean="0"/>
              <a:t>Dialectic,Reductio</a:t>
            </a:r>
            <a:r>
              <a:rPr lang="en-US" dirty="0" smtClean="0"/>
              <a:t> </a:t>
            </a:r>
            <a:r>
              <a:rPr lang="en-US" dirty="0"/>
              <a:t>Ad </a:t>
            </a:r>
            <a:r>
              <a:rPr lang="en-US" dirty="0" smtClean="0"/>
              <a:t>Absurdum</a:t>
            </a:r>
          </a:p>
          <a:p>
            <a:r>
              <a:rPr lang="en-US" dirty="0"/>
              <a:t>Analysis/Synthesis vs Systems </a:t>
            </a:r>
            <a:r>
              <a:rPr lang="en-US" dirty="0" smtClean="0"/>
              <a:t>Thinking</a:t>
            </a:r>
          </a:p>
          <a:p>
            <a:r>
              <a:rPr lang="en-US" dirty="0" smtClean="0"/>
              <a:t>Occam’s </a:t>
            </a:r>
            <a:r>
              <a:rPr lang="en-US" dirty="0"/>
              <a:t>Razor ( Induce less, Deduce more </a:t>
            </a:r>
            <a:r>
              <a:rPr lang="en-US" dirty="0" smtClean="0"/>
              <a:t>)</a:t>
            </a:r>
          </a:p>
          <a:p>
            <a:r>
              <a:rPr lang="en-US" dirty="0"/>
              <a:t>Vale Neutrality and Social Sciences (Its problem</a:t>
            </a:r>
            <a:r>
              <a:rPr lang="en-US" dirty="0" smtClean="0"/>
              <a:t>)</a:t>
            </a:r>
          </a:p>
          <a:p>
            <a:r>
              <a:rPr lang="en-US" dirty="0"/>
              <a:t>Ontology, Predicates and </a:t>
            </a:r>
            <a:r>
              <a:rPr lang="en-US" dirty="0" smtClean="0"/>
              <a:t>DSLs</a:t>
            </a:r>
          </a:p>
          <a:p>
            <a:r>
              <a:rPr lang="en-US" dirty="0" smtClean="0"/>
              <a:t>Jungian Archetypes</a:t>
            </a:r>
          </a:p>
          <a:p>
            <a:r>
              <a:rPr lang="en-US" dirty="0" smtClean="0"/>
              <a:t>SAPIR/WHORF Hypothesis</a:t>
            </a:r>
          </a:p>
          <a:p>
            <a:r>
              <a:rPr lang="en-US" dirty="0" smtClean="0"/>
              <a:t>Pitching Your Idea (Aristotle/Dev Dutt Patnaik way)</a:t>
            </a:r>
          </a:p>
          <a:p>
            <a:r>
              <a:rPr lang="en-US" dirty="0" smtClean="0"/>
              <a:t>Content Centric West vs Context Centric East</a:t>
            </a:r>
          </a:p>
          <a:p>
            <a:r>
              <a:rPr lang="en-US" dirty="0" smtClean="0"/>
              <a:t>Plato’s Cave or </a:t>
            </a:r>
            <a:r>
              <a:rPr lang="en-US" dirty="0" err="1" smtClean="0"/>
              <a:t>Sankara’s</a:t>
            </a:r>
            <a:r>
              <a:rPr lang="en-US" dirty="0" smtClean="0"/>
              <a:t> Maya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 #1 (Understand the Gist of the world and also see the Big Picture)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REDUCTIONISM and HOLISM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4943"/>
            <a:ext cx="3200400" cy="216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2013</Words>
  <Application>Microsoft Office PowerPoint</Application>
  <PresentationFormat>On-screen Show (4:3)</PresentationFormat>
  <Paragraphs>311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helvetica</vt:lpstr>
      <vt:lpstr>Verdana</vt:lpstr>
      <vt:lpstr>Office Theme</vt:lpstr>
      <vt:lpstr>1_Office Theme</vt:lpstr>
      <vt:lpstr>2_Office Theme</vt:lpstr>
      <vt:lpstr>3_Office Theme</vt:lpstr>
      <vt:lpstr>Philosophical Tools 4 Software Engineering</vt:lpstr>
      <vt:lpstr>A Word about me</vt:lpstr>
      <vt:lpstr>I will try to make it Simple!</vt:lpstr>
      <vt:lpstr>Some Uses of Philosophy</vt:lpstr>
      <vt:lpstr>Some Key ideas of Western Philosophy</vt:lpstr>
      <vt:lpstr>Some Key ideas of Indian Philosophy</vt:lpstr>
      <vt:lpstr>Indian vs Western Philosophy ? Ala Car or a Boat? </vt:lpstr>
      <vt:lpstr>Some Tools </vt:lpstr>
      <vt:lpstr>TOOL #1 (Understand the Gist of the world and also see the Big Picture)</vt:lpstr>
      <vt:lpstr>Reductionism in Life &amp; Music</vt:lpstr>
      <vt:lpstr>What has Regular Expression,SQL Query and Functional Composition has in common?</vt:lpstr>
      <vt:lpstr>PowerPoint Presentation</vt:lpstr>
      <vt:lpstr>Closure in RE</vt:lpstr>
      <vt:lpstr>Closure in SQL</vt:lpstr>
      <vt:lpstr>Closure in FP</vt:lpstr>
      <vt:lpstr>Other instances of Reductionism</vt:lpstr>
      <vt:lpstr>Limits of Reductionism</vt:lpstr>
      <vt:lpstr>Holism</vt:lpstr>
      <vt:lpstr>TOOL #2 (Organize your thought with greater Discretion)</vt:lpstr>
      <vt:lpstr>TOOL #3 (Understand the Contextual truth )</vt:lpstr>
      <vt:lpstr>Dialectics vs Logic</vt:lpstr>
      <vt:lpstr>Reductio Ad Absurdum</vt:lpstr>
      <vt:lpstr>TOOL #4 (Think Comprehensively! )</vt:lpstr>
      <vt:lpstr>Analytical vs Systems Thinking</vt:lpstr>
      <vt:lpstr>TOOL #5 (What Exists in a world and how entities,relationship,processes can be enumerated and associated computation  be done?)</vt:lpstr>
      <vt:lpstr>Ontology</vt:lpstr>
      <vt:lpstr>TOOL #6 (Keep Things Simple to make it easy!)</vt:lpstr>
      <vt:lpstr>Occam’s Razor</vt:lpstr>
      <vt:lpstr>Tool #7 ( More Languages you know, the Better)</vt:lpstr>
      <vt:lpstr>SAPIR WHORF HYPOTHESIS </vt:lpstr>
      <vt:lpstr>Be a Polyglot!</vt:lpstr>
      <vt:lpstr>Tool #8 (Pitch Your Idea better)</vt:lpstr>
      <vt:lpstr> LOGOS,ETHOS,PATHOS and MYTHOS  </vt:lpstr>
      <vt:lpstr>Tool #9 (Archetypes as a structuring mechanism for SE )</vt:lpstr>
      <vt:lpstr> LOGOS,ETHOS,PATHOS and MYTHOS  </vt:lpstr>
      <vt:lpstr>Tool #10 =&gt; Reality is always distorted</vt:lpstr>
      <vt:lpstr>Which Tool is more important? – something which I did not mention here</vt:lpstr>
      <vt:lpstr>Philosophy in My Professional Life (Software Engineering)</vt:lpstr>
      <vt:lpstr>Q&amp;A</vt:lpstr>
      <vt:lpstr>Appendix</vt:lpstr>
      <vt:lpstr>Nyaya Philosophy</vt:lpstr>
      <vt:lpstr>Samkhya System</vt:lpstr>
      <vt:lpstr>Carvaka System (Materialist)</vt:lpstr>
    </vt:vector>
  </TitlesOfParts>
  <Company>UST 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Enterprise/Mobile Computing</dc:title>
  <dc:creator>PraseedPai ThrivikramaPai</dc:creator>
  <cp:lastModifiedBy>Praseedpai Thrivikramapai (UST, IND)</cp:lastModifiedBy>
  <cp:revision>108</cp:revision>
  <dcterms:created xsi:type="dcterms:W3CDTF">2013-10-21T10:42:57Z</dcterms:created>
  <dcterms:modified xsi:type="dcterms:W3CDTF">2017-03-09T04:35:54Z</dcterms:modified>
</cp:coreProperties>
</file>