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7" r:id="rId3"/>
  </p:sldMasterIdLst>
  <p:notesMasterIdLst>
    <p:notesMasterId r:id="rId71"/>
  </p:notesMasterIdLst>
  <p:sldIdLst>
    <p:sldId id="360" r:id="rId4"/>
    <p:sldId id="359" r:id="rId5"/>
    <p:sldId id="258" r:id="rId6"/>
    <p:sldId id="365" r:id="rId7"/>
    <p:sldId id="361" r:id="rId8"/>
    <p:sldId id="362" r:id="rId9"/>
    <p:sldId id="363" r:id="rId10"/>
    <p:sldId id="364" r:id="rId11"/>
    <p:sldId id="366" r:id="rId12"/>
    <p:sldId id="371" r:id="rId13"/>
    <p:sldId id="259" r:id="rId14"/>
    <p:sldId id="370" r:id="rId15"/>
    <p:sldId id="260" r:id="rId16"/>
    <p:sldId id="494" r:id="rId17"/>
    <p:sldId id="262" r:id="rId18"/>
    <p:sldId id="495" r:id="rId19"/>
    <p:sldId id="496" r:id="rId20"/>
    <p:sldId id="497" r:id="rId21"/>
    <p:sldId id="498" r:id="rId22"/>
    <p:sldId id="285" r:id="rId23"/>
    <p:sldId id="385" r:id="rId24"/>
    <p:sldId id="386" r:id="rId25"/>
    <p:sldId id="269" r:id="rId26"/>
    <p:sldId id="270" r:id="rId27"/>
    <p:sldId id="271" r:id="rId28"/>
    <p:sldId id="272" r:id="rId29"/>
    <p:sldId id="273" r:id="rId30"/>
    <p:sldId id="274" r:id="rId31"/>
    <p:sldId id="275" r:id="rId32"/>
    <p:sldId id="276" r:id="rId33"/>
    <p:sldId id="277" r:id="rId34"/>
    <p:sldId id="279" r:id="rId35"/>
    <p:sldId id="280" r:id="rId36"/>
    <p:sldId id="281" r:id="rId37"/>
    <p:sldId id="282" r:id="rId38"/>
    <p:sldId id="387" r:id="rId39"/>
    <p:sldId id="472" r:id="rId40"/>
    <p:sldId id="474" r:id="rId41"/>
    <p:sldId id="473" r:id="rId42"/>
    <p:sldId id="493" r:id="rId43"/>
    <p:sldId id="447" r:id="rId44"/>
    <p:sldId id="446" r:id="rId45"/>
    <p:sldId id="448" r:id="rId46"/>
    <p:sldId id="499" r:id="rId47"/>
    <p:sldId id="264" r:id="rId48"/>
    <p:sldId id="265" r:id="rId49"/>
    <p:sldId id="500" r:id="rId50"/>
    <p:sldId id="372" r:id="rId51"/>
    <p:sldId id="373" r:id="rId52"/>
    <p:sldId id="293" r:id="rId53"/>
    <p:sldId id="291" r:id="rId54"/>
    <p:sldId id="374" r:id="rId55"/>
    <p:sldId id="375" r:id="rId56"/>
    <p:sldId id="376" r:id="rId57"/>
    <p:sldId id="377" r:id="rId58"/>
    <p:sldId id="378" r:id="rId59"/>
    <p:sldId id="379" r:id="rId60"/>
    <p:sldId id="380" r:id="rId61"/>
    <p:sldId id="388" r:id="rId62"/>
    <p:sldId id="389" r:id="rId63"/>
    <p:sldId id="390" r:id="rId64"/>
    <p:sldId id="391" r:id="rId65"/>
    <p:sldId id="392" r:id="rId66"/>
    <p:sldId id="393" r:id="rId67"/>
    <p:sldId id="394" r:id="rId68"/>
    <p:sldId id="369" r:id="rId69"/>
    <p:sldId id="35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0339A-A889-402C-A429-AE9EA87C5348}" type="datetimeFigureOut">
              <a:rPr lang="en-IN" smtClean="0"/>
              <a:t>06-04-2020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6D2C0-61E5-4B1C-BF42-FC648BC57071}" type="slidenum">
              <a:rPr lang="en-IN" smtClean="0"/>
              <a:t>‹#›</a:t>
            </a:fld>
            <a:endParaRPr lang="en-IN"/>
          </a:p>
        </p:txBody>
      </p:sp>
    </p:spTree>
    <p:extLst>
      <p:ext uri="{BB962C8B-B14F-4D97-AF65-F5344CB8AC3E}">
        <p14:creationId xmlns:p14="http://schemas.microsoft.com/office/powerpoint/2010/main" val="361097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6C600DCE-F3DB-43AC-83E4-7E8B814F1F3F}"/>
              </a:ext>
            </a:extLst>
          </p:cNvPr>
          <p:cNvSpPr txBox="1">
            <a:spLocks noGrp="1" noRot="1" noChangeAspect="1" noChangeArrowheads="1"/>
          </p:cNvSpPr>
          <p:nvPr>
            <p:ph type="sldImg"/>
          </p:nvPr>
        </p:nvSpPr>
        <p:spPr bwMode="auto">
          <a:xfrm>
            <a:off x="490538" y="1027113"/>
            <a:ext cx="657860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a:extLst>
              <a:ext uri="{FF2B5EF4-FFF2-40B4-BE49-F238E27FC236}">
                <a16:creationId xmlns:a16="http://schemas.microsoft.com/office/drawing/2014/main" id="{F041E370-88E8-4715-8538-8BB883203248}"/>
              </a:ext>
            </a:extLst>
          </p:cNvPr>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4775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0CFF04-A80F-48BE-962B-E5C110D35903}"/>
              </a:ext>
            </a:extLst>
          </p:cNvPr>
          <p:cNvSpPr>
            <a:spLocks noGrp="1" noChangeArrowheads="1"/>
          </p:cNvSpPr>
          <p:nvPr>
            <p:ph type="sldNum"/>
          </p:nvPr>
        </p:nvSpPr>
        <p:spPr>
          <a:ln/>
        </p:spPr>
        <p:txBody>
          <a:bodyPr/>
          <a:lstStyle/>
          <a:p>
            <a:fld id="{9F10005C-BB7F-4BAE-8D75-E641C38ACC91}" type="slidenum">
              <a:rPr lang="en-GB" altLang="en-US"/>
              <a:pPr/>
              <a:t>26</a:t>
            </a:fld>
            <a:endParaRPr lang="en-GB" altLang="en-US"/>
          </a:p>
        </p:txBody>
      </p:sp>
      <p:sp>
        <p:nvSpPr>
          <p:cNvPr id="23553" name="Text Box 1">
            <a:extLst>
              <a:ext uri="{FF2B5EF4-FFF2-40B4-BE49-F238E27FC236}">
                <a16:creationId xmlns:a16="http://schemas.microsoft.com/office/drawing/2014/main" id="{19DD5F3E-8037-477B-8EC0-56AF20C17C6D}"/>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4" name="Rectangle 2">
            <a:extLst>
              <a:ext uri="{FF2B5EF4-FFF2-40B4-BE49-F238E27FC236}">
                <a16:creationId xmlns:a16="http://schemas.microsoft.com/office/drawing/2014/main" id="{6DA39857-8112-4F89-87EC-E40FCA673654}"/>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F857728-EDF9-42C3-86B8-3C953A5C152D}"/>
              </a:ext>
            </a:extLst>
          </p:cNvPr>
          <p:cNvSpPr>
            <a:spLocks noGrp="1" noChangeArrowheads="1"/>
          </p:cNvSpPr>
          <p:nvPr>
            <p:ph type="sldNum"/>
          </p:nvPr>
        </p:nvSpPr>
        <p:spPr>
          <a:ln/>
        </p:spPr>
        <p:txBody>
          <a:bodyPr/>
          <a:lstStyle/>
          <a:p>
            <a:fld id="{1ADFCA9E-DF6D-4EF7-B834-2BDF0FD2ACB7}" type="slidenum">
              <a:rPr lang="en-GB" altLang="en-US"/>
              <a:pPr/>
              <a:t>27</a:t>
            </a:fld>
            <a:endParaRPr lang="en-GB" altLang="en-US"/>
          </a:p>
        </p:txBody>
      </p:sp>
      <p:sp>
        <p:nvSpPr>
          <p:cNvPr id="24577" name="Text Box 1">
            <a:extLst>
              <a:ext uri="{FF2B5EF4-FFF2-40B4-BE49-F238E27FC236}">
                <a16:creationId xmlns:a16="http://schemas.microsoft.com/office/drawing/2014/main" id="{54AFC33A-A91A-40C3-A024-08A020388D26}"/>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4578" name="Rectangle 2">
            <a:extLst>
              <a:ext uri="{FF2B5EF4-FFF2-40B4-BE49-F238E27FC236}">
                <a16:creationId xmlns:a16="http://schemas.microsoft.com/office/drawing/2014/main" id="{162020EB-73EF-4957-8DB3-DA0279A8D0EC}"/>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B5C6E9-657A-4113-9DDE-8A0FBB80EE6F}"/>
              </a:ext>
            </a:extLst>
          </p:cNvPr>
          <p:cNvSpPr>
            <a:spLocks noGrp="1" noChangeArrowheads="1"/>
          </p:cNvSpPr>
          <p:nvPr>
            <p:ph type="sldNum"/>
          </p:nvPr>
        </p:nvSpPr>
        <p:spPr>
          <a:ln/>
        </p:spPr>
        <p:txBody>
          <a:bodyPr/>
          <a:lstStyle/>
          <a:p>
            <a:fld id="{19A6688D-5AF1-438B-9B84-EF92355ABE7C}" type="slidenum">
              <a:rPr lang="en-GB" altLang="en-US"/>
              <a:pPr/>
              <a:t>28</a:t>
            </a:fld>
            <a:endParaRPr lang="en-GB" altLang="en-US"/>
          </a:p>
        </p:txBody>
      </p:sp>
      <p:sp>
        <p:nvSpPr>
          <p:cNvPr id="25601" name="Text Box 1">
            <a:extLst>
              <a:ext uri="{FF2B5EF4-FFF2-40B4-BE49-F238E27FC236}">
                <a16:creationId xmlns:a16="http://schemas.microsoft.com/office/drawing/2014/main" id="{AA79B202-0938-4DEC-A528-407EF2D4EDDC}"/>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5602" name="Rectangle 2">
            <a:extLst>
              <a:ext uri="{FF2B5EF4-FFF2-40B4-BE49-F238E27FC236}">
                <a16:creationId xmlns:a16="http://schemas.microsoft.com/office/drawing/2014/main" id="{6E65FEC0-34A3-4150-8F1C-596DA1AA8697}"/>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AD090F-A4A7-4728-AEDE-A4F7B20BC716}"/>
              </a:ext>
            </a:extLst>
          </p:cNvPr>
          <p:cNvSpPr>
            <a:spLocks noGrp="1" noChangeArrowheads="1"/>
          </p:cNvSpPr>
          <p:nvPr>
            <p:ph type="sldNum"/>
          </p:nvPr>
        </p:nvSpPr>
        <p:spPr>
          <a:ln/>
        </p:spPr>
        <p:txBody>
          <a:bodyPr/>
          <a:lstStyle/>
          <a:p>
            <a:fld id="{3FCD6785-2A9A-4D81-A530-A5ADDFDA4DCE}" type="slidenum">
              <a:rPr lang="en-GB" altLang="en-US"/>
              <a:pPr/>
              <a:t>29</a:t>
            </a:fld>
            <a:endParaRPr lang="en-GB" altLang="en-US"/>
          </a:p>
        </p:txBody>
      </p:sp>
      <p:sp>
        <p:nvSpPr>
          <p:cNvPr id="26625" name="Text Box 1">
            <a:extLst>
              <a:ext uri="{FF2B5EF4-FFF2-40B4-BE49-F238E27FC236}">
                <a16:creationId xmlns:a16="http://schemas.microsoft.com/office/drawing/2014/main" id="{56B93DA9-BEAA-48A9-A9E3-2C6D7DF1E93F}"/>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626" name="Rectangle 2">
            <a:extLst>
              <a:ext uri="{FF2B5EF4-FFF2-40B4-BE49-F238E27FC236}">
                <a16:creationId xmlns:a16="http://schemas.microsoft.com/office/drawing/2014/main" id="{1AFA1192-F1C0-4CD1-8783-F0AA9ED8EDE8}"/>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EC478F-2746-4F6A-8A6E-7BD8676CE878}"/>
              </a:ext>
            </a:extLst>
          </p:cNvPr>
          <p:cNvSpPr>
            <a:spLocks noGrp="1" noChangeArrowheads="1"/>
          </p:cNvSpPr>
          <p:nvPr>
            <p:ph type="sldNum"/>
          </p:nvPr>
        </p:nvSpPr>
        <p:spPr>
          <a:ln/>
        </p:spPr>
        <p:txBody>
          <a:bodyPr/>
          <a:lstStyle/>
          <a:p>
            <a:fld id="{5DD75A09-96D0-4ACE-8B42-A1C3CC5DB918}" type="slidenum">
              <a:rPr lang="en-GB" altLang="en-US"/>
              <a:pPr/>
              <a:t>30</a:t>
            </a:fld>
            <a:endParaRPr lang="en-GB" altLang="en-US"/>
          </a:p>
        </p:txBody>
      </p:sp>
      <p:sp>
        <p:nvSpPr>
          <p:cNvPr id="27649" name="Text Box 1">
            <a:extLst>
              <a:ext uri="{FF2B5EF4-FFF2-40B4-BE49-F238E27FC236}">
                <a16:creationId xmlns:a16="http://schemas.microsoft.com/office/drawing/2014/main" id="{53CC1990-9647-4EA3-847A-45A50FBE8F86}"/>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7650" name="Rectangle 2">
            <a:extLst>
              <a:ext uri="{FF2B5EF4-FFF2-40B4-BE49-F238E27FC236}">
                <a16:creationId xmlns:a16="http://schemas.microsoft.com/office/drawing/2014/main" id="{73C9F0EE-FEE3-4550-84A3-D89299437DC3}"/>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6C2B13-24E6-4805-B35E-EDFE8A205A69}"/>
              </a:ext>
            </a:extLst>
          </p:cNvPr>
          <p:cNvSpPr>
            <a:spLocks noGrp="1" noChangeArrowheads="1"/>
          </p:cNvSpPr>
          <p:nvPr>
            <p:ph type="sldNum"/>
          </p:nvPr>
        </p:nvSpPr>
        <p:spPr>
          <a:ln/>
        </p:spPr>
        <p:txBody>
          <a:bodyPr/>
          <a:lstStyle/>
          <a:p>
            <a:fld id="{6758D76A-8B9C-44A1-99A9-18F15B05E38A}" type="slidenum">
              <a:rPr lang="en-GB" altLang="en-US"/>
              <a:pPr/>
              <a:t>31</a:t>
            </a:fld>
            <a:endParaRPr lang="en-GB" altLang="en-US"/>
          </a:p>
        </p:txBody>
      </p:sp>
      <p:sp>
        <p:nvSpPr>
          <p:cNvPr id="28673" name="Text Box 1">
            <a:extLst>
              <a:ext uri="{FF2B5EF4-FFF2-40B4-BE49-F238E27FC236}">
                <a16:creationId xmlns:a16="http://schemas.microsoft.com/office/drawing/2014/main" id="{EB7F7D1C-15EF-439F-83AE-7F06B8F6883A}"/>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674" name="Rectangle 2">
            <a:extLst>
              <a:ext uri="{FF2B5EF4-FFF2-40B4-BE49-F238E27FC236}">
                <a16:creationId xmlns:a16="http://schemas.microsoft.com/office/drawing/2014/main" id="{7AD7012F-4F1E-4523-B4ED-692EE69B0AA1}"/>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D5E1EB-3CA9-41AF-99F5-EAF26C46CAE2}"/>
              </a:ext>
            </a:extLst>
          </p:cNvPr>
          <p:cNvSpPr>
            <a:spLocks noGrp="1" noChangeArrowheads="1"/>
          </p:cNvSpPr>
          <p:nvPr>
            <p:ph type="sldNum"/>
          </p:nvPr>
        </p:nvSpPr>
        <p:spPr>
          <a:ln/>
        </p:spPr>
        <p:txBody>
          <a:bodyPr/>
          <a:lstStyle/>
          <a:p>
            <a:fld id="{CF331052-C5D7-433F-89FC-A0602C089B25}" type="slidenum">
              <a:rPr lang="en-GB" altLang="en-US"/>
              <a:pPr/>
              <a:t>32</a:t>
            </a:fld>
            <a:endParaRPr lang="en-GB" altLang="en-US"/>
          </a:p>
        </p:txBody>
      </p:sp>
      <p:sp>
        <p:nvSpPr>
          <p:cNvPr id="30721" name="Text Box 1">
            <a:extLst>
              <a:ext uri="{FF2B5EF4-FFF2-40B4-BE49-F238E27FC236}">
                <a16:creationId xmlns:a16="http://schemas.microsoft.com/office/drawing/2014/main" id="{7546345A-A7E8-4D52-A716-BA005D6D25A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22" name="Rectangle 2">
            <a:extLst>
              <a:ext uri="{FF2B5EF4-FFF2-40B4-BE49-F238E27FC236}">
                <a16:creationId xmlns:a16="http://schemas.microsoft.com/office/drawing/2014/main" id="{B3BD8480-74F0-484F-B71D-20E12076B6CD}"/>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222654-CA2C-4A7F-B753-12405FC7C9A3}"/>
              </a:ext>
            </a:extLst>
          </p:cNvPr>
          <p:cNvSpPr>
            <a:spLocks noGrp="1" noChangeArrowheads="1"/>
          </p:cNvSpPr>
          <p:nvPr>
            <p:ph type="sldNum"/>
          </p:nvPr>
        </p:nvSpPr>
        <p:spPr>
          <a:ln/>
        </p:spPr>
        <p:txBody>
          <a:bodyPr/>
          <a:lstStyle/>
          <a:p>
            <a:fld id="{CEA38BA6-9C98-44E2-B313-92D5C3FA9F05}" type="slidenum">
              <a:rPr lang="en-GB" altLang="en-US"/>
              <a:pPr/>
              <a:t>33</a:t>
            </a:fld>
            <a:endParaRPr lang="en-GB" altLang="en-US"/>
          </a:p>
        </p:txBody>
      </p:sp>
      <p:sp>
        <p:nvSpPr>
          <p:cNvPr id="31745" name="Text Box 1">
            <a:extLst>
              <a:ext uri="{FF2B5EF4-FFF2-40B4-BE49-F238E27FC236}">
                <a16:creationId xmlns:a16="http://schemas.microsoft.com/office/drawing/2014/main" id="{DB4EB08D-82B2-49BE-8387-781E4A371B5A}"/>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746" name="Rectangle 2">
            <a:extLst>
              <a:ext uri="{FF2B5EF4-FFF2-40B4-BE49-F238E27FC236}">
                <a16:creationId xmlns:a16="http://schemas.microsoft.com/office/drawing/2014/main" id="{013B1B2F-449F-45FD-B909-DBEC3FBC2A80}"/>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15513D-04AC-4221-9AE6-B512A1B9CEFB}"/>
              </a:ext>
            </a:extLst>
          </p:cNvPr>
          <p:cNvSpPr>
            <a:spLocks noGrp="1" noChangeArrowheads="1"/>
          </p:cNvSpPr>
          <p:nvPr>
            <p:ph type="sldNum"/>
          </p:nvPr>
        </p:nvSpPr>
        <p:spPr>
          <a:ln/>
        </p:spPr>
        <p:txBody>
          <a:bodyPr/>
          <a:lstStyle/>
          <a:p>
            <a:fld id="{FC105CB0-9795-40B8-889F-78202FEDA8A2}" type="slidenum">
              <a:rPr lang="en-GB" altLang="en-US"/>
              <a:pPr/>
              <a:t>34</a:t>
            </a:fld>
            <a:endParaRPr lang="en-GB" altLang="en-US"/>
          </a:p>
        </p:txBody>
      </p:sp>
      <p:sp>
        <p:nvSpPr>
          <p:cNvPr id="32769" name="Text Box 1">
            <a:extLst>
              <a:ext uri="{FF2B5EF4-FFF2-40B4-BE49-F238E27FC236}">
                <a16:creationId xmlns:a16="http://schemas.microsoft.com/office/drawing/2014/main" id="{24C733EB-ADE2-46B8-AB79-826EF567F111}"/>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770" name="Rectangle 2">
            <a:extLst>
              <a:ext uri="{FF2B5EF4-FFF2-40B4-BE49-F238E27FC236}">
                <a16:creationId xmlns:a16="http://schemas.microsoft.com/office/drawing/2014/main" id="{6CCAB70D-3D45-4442-929E-0FFB103DC884}"/>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EDE007-3AFC-4EF7-B4A2-87771FE3C53C}"/>
              </a:ext>
            </a:extLst>
          </p:cNvPr>
          <p:cNvSpPr>
            <a:spLocks noGrp="1" noChangeArrowheads="1"/>
          </p:cNvSpPr>
          <p:nvPr>
            <p:ph type="sldNum"/>
          </p:nvPr>
        </p:nvSpPr>
        <p:spPr>
          <a:ln/>
        </p:spPr>
        <p:txBody>
          <a:bodyPr/>
          <a:lstStyle/>
          <a:p>
            <a:fld id="{5FC75323-5CCE-4E2A-9AF0-3BED25079E9A}" type="slidenum">
              <a:rPr lang="en-GB" altLang="en-US"/>
              <a:pPr/>
              <a:t>35</a:t>
            </a:fld>
            <a:endParaRPr lang="en-GB" altLang="en-US"/>
          </a:p>
        </p:txBody>
      </p:sp>
      <p:sp>
        <p:nvSpPr>
          <p:cNvPr id="33793" name="Text Box 1">
            <a:extLst>
              <a:ext uri="{FF2B5EF4-FFF2-40B4-BE49-F238E27FC236}">
                <a16:creationId xmlns:a16="http://schemas.microsoft.com/office/drawing/2014/main" id="{41A68E81-59E2-44A1-92C4-E2E705CDE483}"/>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794" name="Rectangle 2">
            <a:extLst>
              <a:ext uri="{FF2B5EF4-FFF2-40B4-BE49-F238E27FC236}">
                <a16:creationId xmlns:a16="http://schemas.microsoft.com/office/drawing/2014/main" id="{D9E61C16-FDD8-4C5D-8D01-ED4A73C783B7}"/>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20CF060C-E203-4873-B233-A0805260D3DA}"/>
              </a:ext>
            </a:extLst>
          </p:cNvPr>
          <p:cNvSpPr txBox="1">
            <a:spLocks noGrp="1" noRot="1" noChangeAspect="1" noChangeArrowheads="1"/>
          </p:cNvSpPr>
          <p:nvPr>
            <p:ph type="sldImg"/>
          </p:nvPr>
        </p:nvSpPr>
        <p:spPr bwMode="auto">
          <a:xfrm>
            <a:off x="490538" y="1027113"/>
            <a:ext cx="657860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a:extLst>
              <a:ext uri="{FF2B5EF4-FFF2-40B4-BE49-F238E27FC236}">
                <a16:creationId xmlns:a16="http://schemas.microsoft.com/office/drawing/2014/main" id="{87028243-6D0D-49F7-98FB-B0FC8EEB2F38}"/>
              </a:ext>
            </a:extLst>
          </p:cNvPr>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7068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6610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EDE007-3AFC-4EF7-B4A2-87771FE3C53C}"/>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C75323-5CCE-4E2A-9AF0-3BED25079E9A}"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793" name="Text Box 1">
            <a:extLst>
              <a:ext uri="{FF2B5EF4-FFF2-40B4-BE49-F238E27FC236}">
                <a16:creationId xmlns:a16="http://schemas.microsoft.com/office/drawing/2014/main" id="{41A68E81-59E2-44A1-92C4-E2E705CDE483}"/>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794" name="Rectangle 2">
            <a:extLst>
              <a:ext uri="{FF2B5EF4-FFF2-40B4-BE49-F238E27FC236}">
                <a16:creationId xmlns:a16="http://schemas.microsoft.com/office/drawing/2014/main" id="{D9E61C16-FDD8-4C5D-8D01-ED4A73C783B7}"/>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1301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5218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7821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3217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0978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3B573721-9791-4035-B4C2-32FCE7B58F37}"/>
              </a:ext>
            </a:extLst>
          </p:cNvPr>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B804A774-6BC8-461A-B29F-A3FEF1A2522A}"/>
              </a:ext>
            </a:extLst>
          </p:cNvPr>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185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4105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609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435E56-AAEE-4532-827E-41AB9230E98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768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6E309-D8A1-4E73-9CE6-BA4D0866EC52}"/>
              </a:ext>
            </a:extLst>
          </p:cNvPr>
          <p:cNvSpPr>
            <a:spLocks noGrp="1" noChangeArrowheads="1"/>
          </p:cNvSpPr>
          <p:nvPr>
            <p:ph type="sldNum"/>
          </p:nvPr>
        </p:nvSpPr>
        <p:spPr>
          <a:ln/>
        </p:spPr>
        <p:txBody>
          <a:bodyPr/>
          <a:lstStyle/>
          <a:p>
            <a:fld id="{12435E56-AAEE-4532-827E-41AB9230E983}" type="slidenum">
              <a:rPr lang="en-GB" altLang="en-US"/>
              <a:pPr/>
              <a:t>23</a:t>
            </a:fld>
            <a:endParaRPr lang="en-GB" altLang="en-US"/>
          </a:p>
        </p:txBody>
      </p:sp>
      <p:sp>
        <p:nvSpPr>
          <p:cNvPr id="20481" name="Text Box 1">
            <a:extLst>
              <a:ext uri="{FF2B5EF4-FFF2-40B4-BE49-F238E27FC236}">
                <a16:creationId xmlns:a16="http://schemas.microsoft.com/office/drawing/2014/main" id="{C670E33D-B150-44E8-9CAB-EE46940E4E02}"/>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482" name="Rectangle 2">
            <a:extLst>
              <a:ext uri="{FF2B5EF4-FFF2-40B4-BE49-F238E27FC236}">
                <a16:creationId xmlns:a16="http://schemas.microsoft.com/office/drawing/2014/main" id="{F622A5FB-984A-4155-8F9E-2D91AB9A5206}"/>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A489B7-7191-4FF3-BB27-465E489AAC58}"/>
              </a:ext>
            </a:extLst>
          </p:cNvPr>
          <p:cNvSpPr>
            <a:spLocks noGrp="1" noChangeArrowheads="1"/>
          </p:cNvSpPr>
          <p:nvPr>
            <p:ph type="sldNum"/>
          </p:nvPr>
        </p:nvSpPr>
        <p:spPr>
          <a:ln/>
        </p:spPr>
        <p:txBody>
          <a:bodyPr/>
          <a:lstStyle/>
          <a:p>
            <a:fld id="{E1B4F482-AF72-4092-BA78-B7B84AEFF569}" type="slidenum">
              <a:rPr lang="en-GB" altLang="en-US"/>
              <a:pPr/>
              <a:t>24</a:t>
            </a:fld>
            <a:endParaRPr lang="en-GB" altLang="en-US"/>
          </a:p>
        </p:txBody>
      </p:sp>
      <p:sp>
        <p:nvSpPr>
          <p:cNvPr id="21505" name="Text Box 1">
            <a:extLst>
              <a:ext uri="{FF2B5EF4-FFF2-40B4-BE49-F238E27FC236}">
                <a16:creationId xmlns:a16="http://schemas.microsoft.com/office/drawing/2014/main" id="{02B6659D-998D-4B71-BEB7-4BE3948CE384}"/>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1506" name="Rectangle 2">
            <a:extLst>
              <a:ext uri="{FF2B5EF4-FFF2-40B4-BE49-F238E27FC236}">
                <a16:creationId xmlns:a16="http://schemas.microsoft.com/office/drawing/2014/main" id="{7EFE6D79-938D-4384-921B-0BBD9A78C091}"/>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F1E32F-7F73-4179-B7F9-05D2EF8D7B98}"/>
              </a:ext>
            </a:extLst>
          </p:cNvPr>
          <p:cNvSpPr>
            <a:spLocks noGrp="1" noChangeArrowheads="1"/>
          </p:cNvSpPr>
          <p:nvPr>
            <p:ph type="sldNum"/>
          </p:nvPr>
        </p:nvSpPr>
        <p:spPr>
          <a:ln/>
        </p:spPr>
        <p:txBody>
          <a:bodyPr/>
          <a:lstStyle/>
          <a:p>
            <a:fld id="{A412EE21-D609-484D-BD24-52AA1069C264}" type="slidenum">
              <a:rPr lang="en-GB" altLang="en-US"/>
              <a:pPr/>
              <a:t>25</a:t>
            </a:fld>
            <a:endParaRPr lang="en-GB" altLang="en-US"/>
          </a:p>
        </p:txBody>
      </p:sp>
      <p:sp>
        <p:nvSpPr>
          <p:cNvPr id="22529" name="Text Box 1">
            <a:extLst>
              <a:ext uri="{FF2B5EF4-FFF2-40B4-BE49-F238E27FC236}">
                <a16:creationId xmlns:a16="http://schemas.microsoft.com/office/drawing/2014/main" id="{EBC13406-2825-4A63-921F-026C390A9304}"/>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0" name="Rectangle 2">
            <a:extLst>
              <a:ext uri="{FF2B5EF4-FFF2-40B4-BE49-F238E27FC236}">
                <a16:creationId xmlns:a16="http://schemas.microsoft.com/office/drawing/2014/main" id="{2847D6B7-7EA0-477D-95A9-B6C291AF3303}"/>
              </a:ext>
            </a:extLst>
          </p:cNvPr>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abzooba.com/" TargetMode="External"/><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B65D-9ECC-4B1B-BA77-2D920821FC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57E7D2-632F-4300-A772-19BED77DB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E4E686-B740-48E1-9A1B-725C652AD0D7}"/>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5" name="Footer Placeholder 4">
            <a:extLst>
              <a:ext uri="{FF2B5EF4-FFF2-40B4-BE49-F238E27FC236}">
                <a16:creationId xmlns:a16="http://schemas.microsoft.com/office/drawing/2014/main" id="{ACC2184C-E577-4C82-AA83-81A397032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FFBABA-85D4-47DA-A505-C8956F2CD84A}"/>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164513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3E7A-9CA3-4280-B011-328EA47DD3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19547-A6D6-4E19-BB97-82EABC953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696D37-9B5D-4416-82DA-E1A9D74398FD}"/>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5" name="Footer Placeholder 4">
            <a:extLst>
              <a:ext uri="{FF2B5EF4-FFF2-40B4-BE49-F238E27FC236}">
                <a16:creationId xmlns:a16="http://schemas.microsoft.com/office/drawing/2014/main" id="{2FC8F2BD-15B1-427D-8ABB-B8FA0BDDB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927C1-32C9-407D-BCAD-FA50EF99D9CB}"/>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110405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17CEA-29CB-4F23-ABD0-938DDB1FC8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C18200-ED76-4602-A00A-5020AB540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06BAD-8878-4862-930B-426D7847270B}"/>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5" name="Footer Placeholder 4">
            <a:extLst>
              <a:ext uri="{FF2B5EF4-FFF2-40B4-BE49-F238E27FC236}">
                <a16:creationId xmlns:a16="http://schemas.microsoft.com/office/drawing/2014/main" id="{593A1893-D936-4D9C-A4D9-EFD911D04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22015-B4A7-4573-87C0-08AD17B32AFF}"/>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204233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3F0F-84AA-47A0-99A2-BEAD22B16A56}"/>
              </a:ext>
            </a:extLst>
          </p:cNvPr>
          <p:cNvSpPr>
            <a:spLocks noGrp="1"/>
          </p:cNvSpPr>
          <p:nvPr>
            <p:ph type="title"/>
          </p:nvPr>
        </p:nvSpPr>
        <p:spPr>
          <a:xfrm>
            <a:off x="609601" y="274638"/>
            <a:ext cx="10970684" cy="1141412"/>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39D023-CB76-4FC3-8716-CCFA4E4E1213}"/>
              </a:ext>
            </a:extLst>
          </p:cNvPr>
          <p:cNvSpPr>
            <a:spLocks noGrp="1"/>
          </p:cNvSpPr>
          <p:nvPr>
            <p:ph type="dt" idx="10"/>
          </p:nvPr>
        </p:nvSpPr>
        <p:spPr>
          <a:xfrm>
            <a:off x="609601" y="6245226"/>
            <a:ext cx="2842684" cy="474663"/>
          </a:xfrm>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AEACC2ED-7E96-4D87-B75B-8D48EDCA0288}"/>
              </a:ext>
            </a:extLst>
          </p:cNvPr>
          <p:cNvSpPr>
            <a:spLocks noGrp="1"/>
          </p:cNvSpPr>
          <p:nvPr>
            <p:ph type="ftr" idx="11"/>
          </p:nvPr>
        </p:nvSpPr>
        <p:spPr>
          <a:xfrm>
            <a:off x="4165601" y="6245226"/>
            <a:ext cx="3858684" cy="474663"/>
          </a:xfrm>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251C4F69-92FA-4EA1-AE38-787553CC060B}"/>
              </a:ext>
            </a:extLst>
          </p:cNvPr>
          <p:cNvSpPr>
            <a:spLocks noGrp="1"/>
          </p:cNvSpPr>
          <p:nvPr>
            <p:ph type="sldNum" idx="12"/>
          </p:nvPr>
        </p:nvSpPr>
        <p:spPr>
          <a:xfrm>
            <a:off x="8737601" y="6245226"/>
            <a:ext cx="2842684" cy="474663"/>
          </a:xfrm>
        </p:spPr>
        <p:txBody>
          <a:bodyPr/>
          <a:lstStyle>
            <a:lvl1pPr>
              <a:defRPr/>
            </a:lvl1pPr>
          </a:lstStyle>
          <a:p>
            <a:fld id="{A7735D99-7A99-40AC-9156-EADD130B3AA5}" type="slidenum">
              <a:rPr lang="en-GB" altLang="en-US"/>
              <a:pPr/>
              <a:t>‹#›</a:t>
            </a:fld>
            <a:endParaRPr lang="en-GB" altLang="en-US"/>
          </a:p>
        </p:txBody>
      </p:sp>
    </p:spTree>
    <p:extLst>
      <p:ext uri="{BB962C8B-B14F-4D97-AF65-F5344CB8AC3E}">
        <p14:creationId xmlns:p14="http://schemas.microsoft.com/office/powerpoint/2010/main" val="231840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96"/>
          <p:cNvSpPr>
            <a:spLocks noGrp="1" noChangeArrowheads="1"/>
          </p:cNvSpPr>
          <p:nvPr>
            <p:ph type="sldNum" sz="quarter" idx="12"/>
          </p:nvPr>
        </p:nvSpPr>
        <p:spPr>
          <a:xfrm>
            <a:off x="203200" y="6596064"/>
            <a:ext cx="508000" cy="261937"/>
          </a:xfrm>
        </p:spPr>
        <p:txBody>
          <a:bodyPr/>
          <a:lstStyle>
            <a:lvl1pPr>
              <a:defRPr sz="1000" b="1">
                <a:solidFill>
                  <a:schemeClr val="bg1"/>
                </a:solidFill>
                <a:latin typeface="+mn-lt"/>
              </a:defRPr>
            </a:lvl1pPr>
          </a:lstStyle>
          <a:p>
            <a:fld id="{EC4A1706-E6F7-433A-93AE-EB65BBB3A065}" type="slidenum">
              <a:rPr lang="en-US" smtClean="0"/>
              <a:pPr/>
              <a:t>‹#›</a:t>
            </a:fld>
            <a:endParaRPr lang="en-US"/>
          </a:p>
        </p:txBody>
      </p:sp>
      <p:sp>
        <p:nvSpPr>
          <p:cNvPr id="12" name="Content Placeholder 11"/>
          <p:cNvSpPr>
            <a:spLocks noGrp="1"/>
          </p:cNvSpPr>
          <p:nvPr>
            <p:ph sz="quarter" idx="13"/>
          </p:nvPr>
        </p:nvSpPr>
        <p:spPr>
          <a:xfrm>
            <a:off x="711200" y="1371600"/>
            <a:ext cx="10363200"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16340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96"/>
          <p:cNvSpPr>
            <a:spLocks noGrp="1" noChangeArrowheads="1"/>
          </p:cNvSpPr>
          <p:nvPr>
            <p:ph type="sldNum" sz="quarter" idx="12"/>
          </p:nvPr>
        </p:nvSpPr>
        <p:spPr>
          <a:xfrm>
            <a:off x="203200" y="6596064"/>
            <a:ext cx="508000" cy="261937"/>
          </a:xfrm>
        </p:spPr>
        <p:txBody>
          <a:bodyPr/>
          <a:lstStyle>
            <a:lvl1pPr>
              <a:defRPr sz="1000" b="1">
                <a:solidFill>
                  <a:schemeClr val="bg1"/>
                </a:solidFill>
                <a:latin typeface="+mn-lt"/>
              </a:defRPr>
            </a:lvl1pPr>
          </a:lstStyle>
          <a:p>
            <a:fld id="{EC4A1706-E6F7-433A-93AE-EB65BBB3A065}" type="slidenum">
              <a:rPr lang="en-US" smtClean="0"/>
              <a:pPr/>
              <a:t>‹#›</a:t>
            </a:fld>
            <a:endParaRPr lang="en-US"/>
          </a:p>
        </p:txBody>
      </p:sp>
      <p:sp>
        <p:nvSpPr>
          <p:cNvPr id="12" name="Content Placeholder 11"/>
          <p:cNvSpPr>
            <a:spLocks noGrp="1"/>
          </p:cNvSpPr>
          <p:nvPr>
            <p:ph sz="quarter" idx="13"/>
          </p:nvPr>
        </p:nvSpPr>
        <p:spPr>
          <a:xfrm>
            <a:off x="711200" y="1371600"/>
            <a:ext cx="10363200"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390069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6D7C-497E-43EE-B0D7-EE3629DCE7A1}"/>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BE4FF76C-C2A8-4AFD-8F4B-D96DEE7D9AF7}"/>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Tree>
    <p:extLst>
      <p:ext uri="{BB962C8B-B14F-4D97-AF65-F5344CB8AC3E}">
        <p14:creationId xmlns:p14="http://schemas.microsoft.com/office/powerpoint/2010/main" val="3209654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0E1A-E010-4175-8D97-66D19D2D0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071F0B-A647-4F87-9A40-41D35B525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8717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EB7D-869F-414D-95D8-E6DC704D1811}"/>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4E4CF5-3B5A-43CE-83CC-90717B996581}"/>
              </a:ext>
            </a:extLst>
          </p:cNvPr>
          <p:cNvSpPr>
            <a:spLocks noGrp="1"/>
          </p:cNvSpPr>
          <p:nvPr>
            <p:ph type="body" idx="1"/>
          </p:nvPr>
        </p:nvSpPr>
        <p:spPr>
          <a:xfrm>
            <a:off x="831361" y="4589763"/>
            <a:ext cx="10515839" cy="1499197"/>
          </a:xfrm>
        </p:spPr>
        <p:txBody>
          <a:bodyPr/>
          <a:lstStyle>
            <a:lvl1pPr marL="0" indent="0">
              <a:buNone/>
              <a:defRPr sz="2177"/>
            </a:lvl1pPr>
            <a:lvl2pPr marL="414772" indent="0">
              <a:buNone/>
              <a:defRPr sz="1814"/>
            </a:lvl2pPr>
            <a:lvl3pPr marL="829544" indent="0">
              <a:buNone/>
              <a:defRPr sz="1633"/>
            </a:lvl3pPr>
            <a:lvl4pPr marL="1244316" indent="0">
              <a:buNone/>
              <a:defRPr sz="1452"/>
            </a:lvl4pPr>
            <a:lvl5pPr marL="1659087" indent="0">
              <a:buNone/>
              <a:defRPr sz="1452"/>
            </a:lvl5pPr>
            <a:lvl6pPr marL="2073859" indent="0">
              <a:buNone/>
              <a:defRPr sz="1452"/>
            </a:lvl6pPr>
            <a:lvl7pPr marL="2488631" indent="0">
              <a:buNone/>
              <a:defRPr sz="1452"/>
            </a:lvl7pPr>
            <a:lvl8pPr marL="2903403" indent="0">
              <a:buNone/>
              <a:defRPr sz="1452"/>
            </a:lvl8pPr>
            <a:lvl9pPr marL="3318175" indent="0">
              <a:buNone/>
              <a:defRPr sz="1452"/>
            </a:lvl9pPr>
          </a:lstStyle>
          <a:p>
            <a:pPr lvl="0"/>
            <a:r>
              <a:rPr lang="en-US"/>
              <a:t>Click to edit Master text styles</a:t>
            </a:r>
          </a:p>
        </p:txBody>
      </p:sp>
    </p:spTree>
    <p:extLst>
      <p:ext uri="{BB962C8B-B14F-4D97-AF65-F5344CB8AC3E}">
        <p14:creationId xmlns:p14="http://schemas.microsoft.com/office/powerpoint/2010/main" val="1042402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6C5B-EC09-4375-B91E-462A1843E5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D7BD8C-8B29-4456-BD33-50AF1F61DF3D}"/>
              </a:ext>
            </a:extLst>
          </p:cNvPr>
          <p:cNvSpPr>
            <a:spLocks noGrp="1"/>
          </p:cNvSpPr>
          <p:nvPr>
            <p:ph sz="half" idx="1"/>
          </p:nvPr>
        </p:nvSpPr>
        <p:spPr>
          <a:xfrm>
            <a:off x="994560" y="1939884"/>
            <a:ext cx="4997761" cy="431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60850E-FB30-4378-ABB8-11A0BBE70785}"/>
              </a:ext>
            </a:extLst>
          </p:cNvPr>
          <p:cNvSpPr>
            <a:spLocks noGrp="1"/>
          </p:cNvSpPr>
          <p:nvPr>
            <p:ph sz="half" idx="2"/>
          </p:nvPr>
        </p:nvSpPr>
        <p:spPr>
          <a:xfrm>
            <a:off x="6176641" y="1939884"/>
            <a:ext cx="4997759" cy="431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92972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1C8-9AA3-4D43-B998-6B63784A47B9}"/>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C02B05-413E-4884-939B-55A2623A79CA}"/>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A2BD11AC-2FA3-4FB2-B34E-0B21FD86A87F}"/>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903B65-B263-4B22-B856-2BFC1FFF4934}"/>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3AD497F9-2AEE-418E-9F48-8D1BFC02A554}"/>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2322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0796-BE27-4936-A400-A0F37EF76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BEBF5F-C901-4AF9-B698-E3193A051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C63B4-9FB0-42C2-AADD-82803B57C78F}"/>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5" name="Footer Placeholder 4">
            <a:extLst>
              <a:ext uri="{FF2B5EF4-FFF2-40B4-BE49-F238E27FC236}">
                <a16:creationId xmlns:a16="http://schemas.microsoft.com/office/drawing/2014/main" id="{144C94CB-65EE-435F-9B47-3EA6B109C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41CEE-5386-4CB4-9932-DC6F4B9CD774}"/>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3992108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2D0B-D518-47D6-91B7-5164C11E6253}"/>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03812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137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6F93-47D6-4E1D-8FF2-B29B99311C02}"/>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F603A8-5EDA-4374-8158-C458B8B1FD55}"/>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37F4B1-6E00-4638-AA8D-0FD8F5FBF2E3}"/>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Tree>
    <p:extLst>
      <p:ext uri="{BB962C8B-B14F-4D97-AF65-F5344CB8AC3E}">
        <p14:creationId xmlns:p14="http://schemas.microsoft.com/office/powerpoint/2010/main" val="2981287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7A40-DA97-4F01-BDAB-C981796BFDA8}"/>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E63499-299D-4FCF-BA8C-7AE58AF3378C}"/>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BC68ECC2-7E15-4327-AB4E-BE6EB1E685B4}"/>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Tree>
    <p:extLst>
      <p:ext uri="{BB962C8B-B14F-4D97-AF65-F5344CB8AC3E}">
        <p14:creationId xmlns:p14="http://schemas.microsoft.com/office/powerpoint/2010/main" val="1098506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1008-06D0-4EF3-97B1-5E9597045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B7B461-01F2-43E2-BE36-CE3EAB0E9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79083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A333F-9D10-450C-A07C-8810AA7E7F55}"/>
              </a:ext>
            </a:extLst>
          </p:cNvPr>
          <p:cNvSpPr>
            <a:spLocks noGrp="1"/>
          </p:cNvSpPr>
          <p:nvPr>
            <p:ph type="title" orient="vert"/>
          </p:nvPr>
        </p:nvSpPr>
        <p:spPr>
          <a:xfrm>
            <a:off x="8703361" y="635108"/>
            <a:ext cx="2601599" cy="562379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8D9C20-B797-4E29-A99F-AFEFEE6ACF1F}"/>
              </a:ext>
            </a:extLst>
          </p:cNvPr>
          <p:cNvSpPr>
            <a:spLocks noGrp="1"/>
          </p:cNvSpPr>
          <p:nvPr>
            <p:ph type="body" orient="vert" idx="1"/>
          </p:nvPr>
        </p:nvSpPr>
        <p:spPr>
          <a:xfrm>
            <a:off x="896641" y="635108"/>
            <a:ext cx="7622400" cy="56237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44313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28" descr="bg_new"/>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 y="1"/>
            <a:ext cx="12261851" cy="69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41"/>
          <p:cNvSpPr>
            <a:spLocks/>
          </p:cNvSpPr>
          <p:nvPr/>
        </p:nvSpPr>
        <p:spPr bwMode="auto">
          <a:xfrm>
            <a:off x="-10583" y="1524001"/>
            <a:ext cx="11303001" cy="3432175"/>
          </a:xfrm>
          <a:custGeom>
            <a:avLst/>
            <a:gdLst>
              <a:gd name="T0" fmla="*/ 2147483647 w 5340"/>
              <a:gd name="T1" fmla="*/ 2147483647 h 2162"/>
              <a:gd name="T2" fmla="*/ 2147483647 w 5340"/>
              <a:gd name="T3" fmla="*/ 0 h 2162"/>
              <a:gd name="T4" fmla="*/ 2147483647 w 5340"/>
              <a:gd name="T5" fmla="*/ 2147483647 h 2162"/>
              <a:gd name="T6" fmla="*/ 2147483647 w 5340"/>
              <a:gd name="T7" fmla="*/ 2147483647 h 2162"/>
              <a:gd name="T8" fmla="*/ 2147483647 w 5340"/>
              <a:gd name="T9" fmla="*/ 2147483647 h 2162"/>
              <a:gd name="T10" fmla="*/ 2147483647 w 5340"/>
              <a:gd name="T11" fmla="*/ 2147483647 h 2162"/>
              <a:gd name="T12" fmla="*/ 2147483647 w 5340"/>
              <a:gd name="T13" fmla="*/ 2147483647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pPr>
              <a:defRPr/>
            </a:pPr>
            <a:endParaRPr lang="en-US" sz="1800"/>
          </a:p>
        </p:txBody>
      </p:sp>
      <p:sp>
        <p:nvSpPr>
          <p:cNvPr id="8" name="Freeform 42"/>
          <p:cNvSpPr>
            <a:spLocks/>
          </p:cNvSpPr>
          <p:nvPr/>
        </p:nvSpPr>
        <p:spPr bwMode="auto">
          <a:xfrm>
            <a:off x="3454400" y="2620964"/>
            <a:ext cx="16933" cy="1233487"/>
          </a:xfrm>
          <a:custGeom>
            <a:avLst/>
            <a:gdLst>
              <a:gd name="T0" fmla="*/ 0 w 8"/>
              <a:gd name="T1" fmla="*/ 0 h 886"/>
              <a:gd name="T2" fmla="*/ 0 w 8"/>
              <a:gd name="T3" fmla="*/ 2147483647 h 886"/>
              <a:gd name="T4" fmla="*/ 2147483647 w 8"/>
              <a:gd name="T5" fmla="*/ 2147483647 h 886"/>
              <a:gd name="T6" fmla="*/ 2147483647 w 8"/>
              <a:gd name="T7" fmla="*/ 0 h 8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886">
                <a:moveTo>
                  <a:pt x="0" y="0"/>
                </a:moveTo>
                <a:lnTo>
                  <a:pt x="0" y="886"/>
                </a:lnTo>
                <a:lnTo>
                  <a:pt x="8" y="886"/>
                </a:lnTo>
                <a:lnTo>
                  <a:pt x="8" y="0"/>
                </a:lnTo>
              </a:path>
            </a:pathLst>
          </a:custGeom>
          <a:solidFill>
            <a:srgbClr val="DBDBDB"/>
          </a:solidFill>
          <a:ln w="9525">
            <a:noFill/>
            <a:round/>
            <a:headEnd/>
            <a:tailEnd/>
          </a:ln>
        </p:spPr>
        <p:txBody>
          <a:bodyPr/>
          <a:lstStyle/>
          <a:p>
            <a:pPr>
              <a:defRPr/>
            </a:pPr>
            <a:endParaRPr lang="en-US" sz="1800"/>
          </a:p>
        </p:txBody>
      </p:sp>
      <p:sp>
        <p:nvSpPr>
          <p:cNvPr id="9" name="Freeform 43"/>
          <p:cNvSpPr>
            <a:spLocks/>
          </p:cNvSpPr>
          <p:nvPr/>
        </p:nvSpPr>
        <p:spPr bwMode="auto">
          <a:xfrm>
            <a:off x="611718" y="-3175"/>
            <a:ext cx="11626849" cy="952500"/>
          </a:xfrm>
          <a:custGeom>
            <a:avLst/>
            <a:gdLst>
              <a:gd name="T0" fmla="*/ 2147483647 w 5480"/>
              <a:gd name="T1" fmla="*/ 2147483647 h 600"/>
              <a:gd name="T2" fmla="*/ 2147483647 w 5480"/>
              <a:gd name="T3" fmla="*/ 2147483647 h 600"/>
              <a:gd name="T4" fmla="*/ 2147483647 w 5480"/>
              <a:gd name="T5" fmla="*/ 0 h 600"/>
              <a:gd name="T6" fmla="*/ 2147483647 w 5480"/>
              <a:gd name="T7" fmla="*/ 0 h 600"/>
              <a:gd name="T8" fmla="*/ 2147483647 w 5480"/>
              <a:gd name="T9" fmla="*/ 2147483647 h 600"/>
              <a:gd name="T10" fmla="*/ 2147483647 w 5480"/>
              <a:gd name="T11" fmla="*/ 2147483647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pPr>
              <a:defRPr/>
            </a:pPr>
            <a:endParaRPr lang="en-US" sz="1800"/>
          </a:p>
        </p:txBody>
      </p:sp>
      <p:sp>
        <p:nvSpPr>
          <p:cNvPr id="10" name="Freeform 45"/>
          <p:cNvSpPr>
            <a:spLocks/>
          </p:cNvSpPr>
          <p:nvPr/>
        </p:nvSpPr>
        <p:spPr bwMode="auto">
          <a:xfrm>
            <a:off x="-10583" y="6270626"/>
            <a:ext cx="11250084" cy="665163"/>
          </a:xfrm>
          <a:custGeom>
            <a:avLst/>
            <a:gdLst>
              <a:gd name="T0" fmla="*/ 2147483647 w 5315"/>
              <a:gd name="T1" fmla="*/ 2147483647 h 419"/>
              <a:gd name="T2" fmla="*/ 0 w 5315"/>
              <a:gd name="T3" fmla="*/ 0 h 419"/>
              <a:gd name="T4" fmla="*/ 0 w 5315"/>
              <a:gd name="T5" fmla="*/ 2147483647 h 419"/>
              <a:gd name="T6" fmla="*/ 2147483647 w 5315"/>
              <a:gd name="T7" fmla="*/ 2147483647 h 419"/>
              <a:gd name="T8" fmla="*/ 2147483647 w 5315"/>
              <a:gd name="T9" fmla="*/ 2147483647 h 419"/>
              <a:gd name="T10" fmla="*/ 2147483647 w 5315"/>
              <a:gd name="T11" fmla="*/ 2147483647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pPr>
              <a:defRPr/>
            </a:pPr>
            <a:endParaRPr lang="en-US" sz="1800"/>
          </a:p>
        </p:txBody>
      </p:sp>
      <p:sp>
        <p:nvSpPr>
          <p:cNvPr id="11" name="Rectangle 46"/>
          <p:cNvSpPr>
            <a:spLocks noChangeArrowheads="1"/>
          </p:cNvSpPr>
          <p:nvPr/>
        </p:nvSpPr>
        <p:spPr bwMode="auto">
          <a:xfrm>
            <a:off x="304801" y="6613526"/>
            <a:ext cx="2864567" cy="169277"/>
          </a:xfrm>
          <a:prstGeom prst="rect">
            <a:avLst/>
          </a:prstGeom>
          <a:noFill/>
          <a:ln w="9525">
            <a:noFill/>
            <a:miter lim="800000"/>
            <a:headEnd/>
            <a:tailEnd/>
          </a:ln>
        </p:spPr>
        <p:txBody>
          <a:bodyPr wrap="none" lIns="0" tIns="0" rIns="0" bIns="0">
            <a:spAutoFit/>
          </a:bodyPr>
          <a:lstStyle/>
          <a:p>
            <a:pPr>
              <a:defRPr/>
            </a:pPr>
            <a:r>
              <a:rPr lang="en-US" sz="1100">
                <a:solidFill>
                  <a:srgbClr val="FFFFFF"/>
                </a:solidFill>
                <a:latin typeface="Segoe" pitchFamily="34" charset="0"/>
              </a:rPr>
              <a:t>20 Enterprise, 4th Floor, Aliso Viejo, CA 92656`</a:t>
            </a:r>
            <a:endParaRPr lang="en-US" sz="1800">
              <a:latin typeface="Calibri" pitchFamily="34" charset="0"/>
            </a:endParaRPr>
          </a:p>
        </p:txBody>
      </p:sp>
      <p:sp>
        <p:nvSpPr>
          <p:cNvPr id="12" name="Rectangle 47"/>
          <p:cNvSpPr>
            <a:spLocks noChangeArrowheads="1"/>
          </p:cNvSpPr>
          <p:nvPr/>
        </p:nvSpPr>
        <p:spPr bwMode="auto">
          <a:xfrm>
            <a:off x="9108018" y="6629401"/>
            <a:ext cx="1272784" cy="169277"/>
          </a:xfrm>
          <a:prstGeom prst="rect">
            <a:avLst/>
          </a:prstGeom>
          <a:noFill/>
          <a:ln w="9525">
            <a:noFill/>
            <a:miter lim="800000"/>
            <a:headEnd/>
            <a:tailEnd/>
          </a:ln>
        </p:spPr>
        <p:txBody>
          <a:bodyPr wrap="none" lIns="0" tIns="0" rIns="0" bIns="0">
            <a:spAutoFit/>
          </a:bodyPr>
          <a:lstStyle/>
          <a:p>
            <a:pPr>
              <a:defRPr/>
            </a:pPr>
            <a:r>
              <a:rPr lang="en-US" sz="1100">
                <a:solidFill>
                  <a:schemeClr val="bg1"/>
                </a:solidFill>
                <a:latin typeface="Segoe" pitchFamily="34" charset="0"/>
              </a:rPr>
              <a:t>www.ust-global.com</a:t>
            </a:r>
            <a:endParaRPr lang="en-US" sz="1800">
              <a:solidFill>
                <a:schemeClr val="bg1"/>
              </a:solidFill>
              <a:latin typeface="Calibri" pitchFamily="34" charset="0"/>
            </a:endParaRPr>
          </a:p>
        </p:txBody>
      </p:sp>
      <p:sp>
        <p:nvSpPr>
          <p:cNvPr id="13" name="Freeform 38"/>
          <p:cNvSpPr>
            <a:spLocks/>
          </p:cNvSpPr>
          <p:nvPr/>
        </p:nvSpPr>
        <p:spPr bwMode="auto">
          <a:xfrm>
            <a:off x="711200" y="1371600"/>
            <a:ext cx="3945467" cy="611188"/>
          </a:xfrm>
          <a:custGeom>
            <a:avLst/>
            <a:gdLst>
              <a:gd name="T0" fmla="*/ 0 w 1041"/>
              <a:gd name="T1" fmla="*/ 2147483647 h 215"/>
              <a:gd name="T2" fmla="*/ 2147483647 w 1041"/>
              <a:gd name="T3" fmla="*/ 0 h 215"/>
              <a:gd name="T4" fmla="*/ 2147483647 w 1041"/>
              <a:gd name="T5" fmla="*/ 2147483647 h 215"/>
              <a:gd name="T6" fmla="*/ 2147483647 w 1041"/>
              <a:gd name="T7" fmla="*/ 2147483647 h 215"/>
              <a:gd name="T8" fmla="*/ 2147483647 w 1041"/>
              <a:gd name="T9" fmla="*/ 2147483647 h 215"/>
              <a:gd name="T10" fmla="*/ 2147483647 w 1041"/>
              <a:gd name="T11" fmla="*/ 2147483647 h 215"/>
              <a:gd name="T12" fmla="*/ 2147483647 w 1041"/>
              <a:gd name="T13" fmla="*/ 2147483647 h 215"/>
              <a:gd name="T14" fmla="*/ 0 w 1041"/>
              <a:gd name="T15" fmla="*/ 2147483647 h 215"/>
              <a:gd name="T16" fmla="*/ 0 w 1041"/>
              <a:gd name="T17" fmla="*/ 2147483647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215">
                <a:moveTo>
                  <a:pt x="0" y="57"/>
                </a:moveTo>
                <a:cubicBezTo>
                  <a:pt x="0" y="26"/>
                  <a:pt x="25" y="0"/>
                  <a:pt x="56" y="0"/>
                </a:cubicBezTo>
                <a:cubicBezTo>
                  <a:pt x="985" y="20"/>
                  <a:pt x="985" y="20"/>
                  <a:pt x="985" y="20"/>
                </a:cubicBezTo>
                <a:cubicBezTo>
                  <a:pt x="1015" y="20"/>
                  <a:pt x="1041" y="45"/>
                  <a:pt x="1041" y="76"/>
                </a:cubicBezTo>
                <a:cubicBezTo>
                  <a:pt x="1041" y="157"/>
                  <a:pt x="1041" y="157"/>
                  <a:pt x="1041" y="157"/>
                </a:cubicBezTo>
                <a:cubicBezTo>
                  <a:pt x="1041" y="188"/>
                  <a:pt x="1015" y="213"/>
                  <a:pt x="985" y="213"/>
                </a:cubicBezTo>
                <a:cubicBezTo>
                  <a:pt x="56" y="215"/>
                  <a:pt x="56" y="215"/>
                  <a:pt x="56" y="215"/>
                </a:cubicBezTo>
                <a:cubicBezTo>
                  <a:pt x="25" y="215"/>
                  <a:pt x="0" y="189"/>
                  <a:pt x="0" y="158"/>
                </a:cubicBezTo>
                <a:lnTo>
                  <a:pt x="0" y="57"/>
                </a:lnTo>
                <a:close/>
              </a:path>
            </a:pathLst>
          </a:custGeom>
          <a:solidFill>
            <a:srgbClr val="49A0D8"/>
          </a:solidFill>
          <a:ln w="9525">
            <a:noFill/>
            <a:round/>
            <a:headEnd/>
            <a:tailEnd/>
          </a:ln>
        </p:spPr>
        <p:txBody>
          <a:bodyPr/>
          <a:lstStyle/>
          <a:p>
            <a:pPr>
              <a:defRPr/>
            </a:pPr>
            <a:endParaRPr lang="en-US" sz="1800"/>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818" y="5322889"/>
            <a:ext cx="269663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Placeholder 25"/>
          <p:cNvSpPr>
            <a:spLocks noGrp="1"/>
          </p:cNvSpPr>
          <p:nvPr>
            <p:ph type="body" sz="quarter" idx="11"/>
          </p:nvPr>
        </p:nvSpPr>
        <p:spPr>
          <a:xfrm>
            <a:off x="3657600" y="2590800"/>
            <a:ext cx="7213600" cy="457200"/>
          </a:xfrm>
          <a:prstGeom prst="rect">
            <a:avLst/>
          </a:prstGeom>
        </p:spPr>
        <p:txBody>
          <a:bodyPr/>
          <a:lstStyle>
            <a:lvl1pPr marL="0" indent="0">
              <a:buNone/>
              <a:defRPr sz="2800" b="1" baseline="0">
                <a:latin typeface="Segoe" pitchFamily="34" charset="0"/>
              </a:defRPr>
            </a:lvl1pPr>
          </a:lstStyle>
          <a:p>
            <a:pPr lvl="0"/>
            <a:r>
              <a:rPr lang="en-US"/>
              <a:t>Click to edit Master text styles</a:t>
            </a:r>
          </a:p>
        </p:txBody>
      </p:sp>
      <p:sp>
        <p:nvSpPr>
          <p:cNvPr id="24" name="Text Placeholder 25"/>
          <p:cNvSpPr>
            <a:spLocks noGrp="1"/>
          </p:cNvSpPr>
          <p:nvPr>
            <p:ph type="body" sz="quarter" idx="12"/>
          </p:nvPr>
        </p:nvSpPr>
        <p:spPr>
          <a:xfrm>
            <a:off x="3657600" y="3276600"/>
            <a:ext cx="7213600" cy="609600"/>
          </a:xfrm>
          <a:prstGeom prst="rect">
            <a:avLst/>
          </a:prstGeom>
        </p:spPr>
        <p:txBody>
          <a:bodyPr/>
          <a:lstStyle>
            <a:lvl1pPr marL="0" indent="0">
              <a:buNone/>
              <a:defRPr sz="1800" b="0" baseline="0">
                <a:solidFill>
                  <a:srgbClr val="49A0D8"/>
                </a:solidFill>
                <a:latin typeface="Segoe" pitchFamily="34" charset="0"/>
              </a:defRPr>
            </a:lvl1pPr>
          </a:lstStyle>
          <a:p>
            <a:pPr lvl="0"/>
            <a:r>
              <a:rPr lang="en-US"/>
              <a:t>Click to edit Master text styles</a:t>
            </a:r>
          </a:p>
        </p:txBody>
      </p:sp>
      <p:sp>
        <p:nvSpPr>
          <p:cNvPr id="25" name="Picture Placeholder 28"/>
          <p:cNvSpPr>
            <a:spLocks noGrp="1"/>
          </p:cNvSpPr>
          <p:nvPr>
            <p:ph type="pic" sz="quarter" idx="13"/>
          </p:nvPr>
        </p:nvSpPr>
        <p:spPr>
          <a:xfrm>
            <a:off x="1524000" y="2590800"/>
            <a:ext cx="1727200" cy="1295400"/>
          </a:xfrm>
          <a:prstGeom prst="rect">
            <a:avLst/>
          </a:prstGeom>
          <a:ln>
            <a:noFill/>
          </a:ln>
        </p:spPr>
        <p:txBody>
          <a:bodyPr/>
          <a:lstStyle>
            <a:lvl1pPr>
              <a:defRPr sz="1600"/>
            </a:lvl1pPr>
          </a:lstStyle>
          <a:p>
            <a:pPr lvl="0"/>
            <a:r>
              <a:rPr lang="en-US" noProof="0"/>
              <a:t>Click icon to add picture</a:t>
            </a:r>
            <a:endParaRPr lang="en-US" noProof="0" dirty="0"/>
          </a:p>
        </p:txBody>
      </p:sp>
      <p:sp>
        <p:nvSpPr>
          <p:cNvPr id="27" name="Text Placeholder 25"/>
          <p:cNvSpPr>
            <a:spLocks noGrp="1"/>
          </p:cNvSpPr>
          <p:nvPr>
            <p:ph type="body" sz="quarter" idx="14"/>
          </p:nvPr>
        </p:nvSpPr>
        <p:spPr>
          <a:xfrm>
            <a:off x="812800" y="1448844"/>
            <a:ext cx="3556000" cy="482252"/>
          </a:xfrm>
          <a:prstGeom prst="rect">
            <a:avLst/>
          </a:prstGeom>
        </p:spPr>
        <p:txBody>
          <a:bodyPr/>
          <a:lstStyle>
            <a:lvl1pPr marL="0" indent="0" algn="ctr" defTabSz="914400" rtl="0" eaLnBrk="1" fontAlgn="base" latinLnBrk="0" hangingPunct="1">
              <a:spcBef>
                <a:spcPct val="20000"/>
              </a:spcBef>
              <a:spcAft>
                <a:spcPct val="0"/>
              </a:spcAft>
              <a:buFont typeface="Arial" pitchFamily="34" charset="0"/>
              <a:buNone/>
              <a:defRPr lang="en-US" sz="2000" kern="0" dirty="0" smtClean="0">
                <a:solidFill>
                  <a:schemeClr val="bg1"/>
                </a:solidFill>
                <a:latin typeface="Hand Of Sean" pitchFamily="2" charset="0"/>
                <a:ea typeface="Calibri" pitchFamily="34" charset="0"/>
                <a:cs typeface="Calibri" pitchFamily="34" charset="0"/>
              </a:defRPr>
            </a:lvl1pPr>
          </a:lstStyle>
          <a:p>
            <a:pPr lvl="0"/>
            <a:r>
              <a:rPr lang="en-US"/>
              <a:t>Click to edit Master text styles</a:t>
            </a:r>
          </a:p>
        </p:txBody>
      </p:sp>
      <p:sp>
        <p:nvSpPr>
          <p:cNvPr id="15" name="Rectangle 44"/>
          <p:cNvSpPr>
            <a:spLocks noGrp="1" noChangeArrowheads="1"/>
          </p:cNvSpPr>
          <p:nvPr>
            <p:ph type="dt" sz="half" idx="15"/>
          </p:nvPr>
        </p:nvSpPr>
        <p:spPr bwMode="auto">
          <a:xfrm>
            <a:off x="9601200" y="228600"/>
            <a:ext cx="2184400" cy="381000"/>
          </a:xfrm>
          <a:prstGeom prst="rect">
            <a:avLst/>
          </a:prstGeom>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a:solidFill>
                  <a:schemeClr val="bg1"/>
                </a:solidFill>
                <a:latin typeface="+mn-lt"/>
                <a:cs typeface="+mn-cs"/>
              </a:defRPr>
            </a:lvl1pPr>
          </a:lstStyle>
          <a:p>
            <a:endParaRPr lang="en-US"/>
          </a:p>
        </p:txBody>
      </p:sp>
    </p:spTree>
    <p:extLst>
      <p:ext uri="{BB962C8B-B14F-4D97-AF65-F5344CB8AC3E}">
        <p14:creationId xmlns:p14="http://schemas.microsoft.com/office/powerpoint/2010/main" val="2267438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96"/>
          <p:cNvSpPr>
            <a:spLocks noGrp="1" noChangeArrowheads="1"/>
          </p:cNvSpPr>
          <p:nvPr>
            <p:ph type="sldNum" sz="quarter" idx="12"/>
          </p:nvPr>
        </p:nvSpPr>
        <p:spPr>
          <a:xfrm>
            <a:off x="203200" y="6596064"/>
            <a:ext cx="508000" cy="261937"/>
          </a:xfrm>
        </p:spPr>
        <p:txBody>
          <a:bodyPr/>
          <a:lstStyle>
            <a:lvl1pPr>
              <a:defRPr sz="1000" b="1">
                <a:solidFill>
                  <a:schemeClr val="bg1"/>
                </a:solidFill>
                <a:latin typeface="+mn-lt"/>
              </a:defRPr>
            </a:lvl1pPr>
          </a:lstStyle>
          <a:p>
            <a:fld id="{EC4A1706-E6F7-433A-93AE-EB65BBB3A065}" type="slidenum">
              <a:rPr lang="en-US" smtClean="0"/>
              <a:pPr/>
              <a:t>‹#›</a:t>
            </a:fld>
            <a:endParaRPr lang="en-US"/>
          </a:p>
        </p:txBody>
      </p:sp>
      <p:sp>
        <p:nvSpPr>
          <p:cNvPr id="12" name="Content Placeholder 11"/>
          <p:cNvSpPr>
            <a:spLocks noGrp="1"/>
          </p:cNvSpPr>
          <p:nvPr>
            <p:ph sz="quarter" idx="13"/>
          </p:nvPr>
        </p:nvSpPr>
        <p:spPr>
          <a:xfrm>
            <a:off x="711200" y="1371600"/>
            <a:ext cx="10363200"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047485"/>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ction Break Slide">
    <p:spTree>
      <p:nvGrpSpPr>
        <p:cNvPr id="1" name=""/>
        <p:cNvGrpSpPr/>
        <p:nvPr/>
      </p:nvGrpSpPr>
      <p:grpSpPr>
        <a:xfrm>
          <a:off x="0" y="0"/>
          <a:ext cx="0" cy="0"/>
          <a:chOff x="0" y="0"/>
          <a:chExt cx="0" cy="0"/>
        </a:xfrm>
      </p:grpSpPr>
      <p:pic>
        <p:nvPicPr>
          <p:cNvPr id="5" name="Picture 28" descr="bg_new"/>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 y="1"/>
            <a:ext cx="12261851" cy="69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43"/>
          <p:cNvSpPr>
            <a:spLocks/>
          </p:cNvSpPr>
          <p:nvPr/>
        </p:nvSpPr>
        <p:spPr bwMode="auto">
          <a:xfrm>
            <a:off x="611718" y="-3175"/>
            <a:ext cx="11626849" cy="952500"/>
          </a:xfrm>
          <a:custGeom>
            <a:avLst/>
            <a:gdLst>
              <a:gd name="T0" fmla="*/ 2147483647 w 5480"/>
              <a:gd name="T1" fmla="*/ 2147483647 h 600"/>
              <a:gd name="T2" fmla="*/ 2147483647 w 5480"/>
              <a:gd name="T3" fmla="*/ 2147483647 h 600"/>
              <a:gd name="T4" fmla="*/ 2147483647 w 5480"/>
              <a:gd name="T5" fmla="*/ 0 h 600"/>
              <a:gd name="T6" fmla="*/ 2147483647 w 5480"/>
              <a:gd name="T7" fmla="*/ 0 h 600"/>
              <a:gd name="T8" fmla="*/ 2147483647 w 5480"/>
              <a:gd name="T9" fmla="*/ 2147483647 h 600"/>
              <a:gd name="T10" fmla="*/ 2147483647 w 5480"/>
              <a:gd name="T11" fmla="*/ 2147483647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pPr>
              <a:defRPr/>
            </a:pPr>
            <a:endParaRPr lang="en-US" sz="1800"/>
          </a:p>
        </p:txBody>
      </p:sp>
      <p:sp>
        <p:nvSpPr>
          <p:cNvPr id="7" name="Freeform 45"/>
          <p:cNvSpPr>
            <a:spLocks/>
          </p:cNvSpPr>
          <p:nvPr/>
        </p:nvSpPr>
        <p:spPr bwMode="auto">
          <a:xfrm>
            <a:off x="-10583" y="6270626"/>
            <a:ext cx="11250084" cy="665163"/>
          </a:xfrm>
          <a:custGeom>
            <a:avLst/>
            <a:gdLst>
              <a:gd name="T0" fmla="*/ 2147483647 w 5315"/>
              <a:gd name="T1" fmla="*/ 2147483647 h 419"/>
              <a:gd name="T2" fmla="*/ 0 w 5315"/>
              <a:gd name="T3" fmla="*/ 0 h 419"/>
              <a:gd name="T4" fmla="*/ 0 w 5315"/>
              <a:gd name="T5" fmla="*/ 2147483647 h 419"/>
              <a:gd name="T6" fmla="*/ 2147483647 w 5315"/>
              <a:gd name="T7" fmla="*/ 2147483647 h 419"/>
              <a:gd name="T8" fmla="*/ 2147483647 w 5315"/>
              <a:gd name="T9" fmla="*/ 2147483647 h 419"/>
              <a:gd name="T10" fmla="*/ 2147483647 w 5315"/>
              <a:gd name="T11" fmla="*/ 2147483647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pPr>
              <a:defRPr/>
            </a:pPr>
            <a:endParaRPr lang="en-US" sz="1800"/>
          </a:p>
        </p:txBody>
      </p:sp>
      <p:sp>
        <p:nvSpPr>
          <p:cNvPr id="8" name="Freeform 49"/>
          <p:cNvSpPr>
            <a:spLocks/>
          </p:cNvSpPr>
          <p:nvPr/>
        </p:nvSpPr>
        <p:spPr bwMode="auto">
          <a:xfrm>
            <a:off x="-46567" y="1219200"/>
            <a:ext cx="11303000" cy="4267200"/>
          </a:xfrm>
          <a:custGeom>
            <a:avLst/>
            <a:gdLst>
              <a:gd name="T0" fmla="*/ 2147483647 w 5340"/>
              <a:gd name="T1" fmla="*/ 2147483647 h 2162"/>
              <a:gd name="T2" fmla="*/ 2147483647 w 5340"/>
              <a:gd name="T3" fmla="*/ 0 h 2162"/>
              <a:gd name="T4" fmla="*/ 2147483647 w 5340"/>
              <a:gd name="T5" fmla="*/ 2147483647 h 2162"/>
              <a:gd name="T6" fmla="*/ 2147483647 w 5340"/>
              <a:gd name="T7" fmla="*/ 2147483647 h 2162"/>
              <a:gd name="T8" fmla="*/ 2147483647 w 5340"/>
              <a:gd name="T9" fmla="*/ 2147483647 h 2162"/>
              <a:gd name="T10" fmla="*/ 2147483647 w 5340"/>
              <a:gd name="T11" fmla="*/ 2147483647 h 2162"/>
              <a:gd name="T12" fmla="*/ 2147483647 w 5340"/>
              <a:gd name="T13" fmla="*/ 2147483647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pPr>
              <a:defRPr/>
            </a:pPr>
            <a:endParaRPr lang="en-US" sz="1800"/>
          </a:p>
        </p:txBody>
      </p:sp>
      <p:sp>
        <p:nvSpPr>
          <p:cNvPr id="9" name="Freeform 55"/>
          <p:cNvSpPr>
            <a:spLocks/>
          </p:cNvSpPr>
          <p:nvPr/>
        </p:nvSpPr>
        <p:spPr bwMode="auto">
          <a:xfrm>
            <a:off x="-101600" y="1219200"/>
            <a:ext cx="1625600" cy="1093788"/>
          </a:xfrm>
          <a:custGeom>
            <a:avLst/>
            <a:gdLst>
              <a:gd name="T0" fmla="*/ 2147483647 w 455"/>
              <a:gd name="T1" fmla="*/ 2147483647 h 363"/>
              <a:gd name="T2" fmla="*/ 2147483647 w 455"/>
              <a:gd name="T3" fmla="*/ 2147483647 h 363"/>
              <a:gd name="T4" fmla="*/ 2147483647 w 455"/>
              <a:gd name="T5" fmla="*/ 2147483647 h 363"/>
              <a:gd name="T6" fmla="*/ 0 w 455"/>
              <a:gd name="T7" fmla="*/ 0 h 363"/>
              <a:gd name="T8" fmla="*/ 0 w 455"/>
              <a:gd name="T9" fmla="*/ 2147483647 h 363"/>
              <a:gd name="T10" fmla="*/ 2147483647 w 455"/>
              <a:gd name="T11" fmla="*/ 2147483647 h 363"/>
              <a:gd name="T12" fmla="*/ 2147483647 w 455"/>
              <a:gd name="T13" fmla="*/ 2147483647 h 363"/>
              <a:gd name="T14" fmla="*/ 0 60000 65536"/>
              <a:gd name="T15" fmla="*/ 0 60000 65536"/>
              <a:gd name="T16" fmla="*/ 0 60000 65536"/>
              <a:gd name="T17" fmla="*/ 0 60000 65536"/>
              <a:gd name="T18" fmla="*/ 0 60000 65536"/>
              <a:gd name="T19" fmla="*/ 0 60000 65536"/>
              <a:gd name="T20" fmla="*/ 0 60000 65536"/>
              <a:gd name="T21" fmla="*/ 0 w 455"/>
              <a:gd name="T22" fmla="*/ 0 h 363"/>
              <a:gd name="T23" fmla="*/ 455 w 45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5" h="363">
                <a:moveTo>
                  <a:pt x="455" y="278"/>
                </a:moveTo>
                <a:cubicBezTo>
                  <a:pt x="454" y="86"/>
                  <a:pt x="454" y="86"/>
                  <a:pt x="454" y="86"/>
                </a:cubicBezTo>
                <a:cubicBezTo>
                  <a:pt x="454" y="39"/>
                  <a:pt x="416" y="2"/>
                  <a:pt x="367" y="2"/>
                </a:cubicBezTo>
                <a:cubicBezTo>
                  <a:pt x="0" y="0"/>
                  <a:pt x="0" y="0"/>
                  <a:pt x="0" y="0"/>
                </a:cubicBezTo>
                <a:cubicBezTo>
                  <a:pt x="0" y="362"/>
                  <a:pt x="0" y="362"/>
                  <a:pt x="0" y="362"/>
                </a:cubicBezTo>
                <a:cubicBezTo>
                  <a:pt x="368" y="363"/>
                  <a:pt x="368" y="363"/>
                  <a:pt x="368" y="363"/>
                </a:cubicBezTo>
                <a:cubicBezTo>
                  <a:pt x="417" y="363"/>
                  <a:pt x="455" y="325"/>
                  <a:pt x="455" y="278"/>
                </a:cubicBezTo>
                <a:close/>
              </a:path>
            </a:pathLst>
          </a:custGeom>
          <a:solidFill>
            <a:srgbClr val="3A9BD4"/>
          </a:solidFill>
          <a:ln w="9525" cap="flat" cmpd="sng" algn="ctr">
            <a:noFill/>
            <a:prstDash val="solid"/>
            <a:round/>
            <a:headEnd/>
            <a:tailEnd/>
          </a:ln>
          <a:effectLst>
            <a:outerShdw dist="20000" dir="5400000" rotWithShape="0">
              <a:srgbClr val="000000">
                <a:alpha val="37999"/>
              </a:srgbClr>
            </a:outerShdw>
          </a:effectLst>
        </p:spPr>
        <p:txBody>
          <a:bodyPr/>
          <a:lstStyle/>
          <a:p>
            <a:pPr>
              <a:defRPr/>
            </a:pPr>
            <a:endParaRPr lang="en-US" sz="1800"/>
          </a:p>
        </p:txBody>
      </p:sp>
      <p:sp>
        <p:nvSpPr>
          <p:cNvPr id="38" name="Text Placeholder 37"/>
          <p:cNvSpPr>
            <a:spLocks noGrp="1"/>
          </p:cNvSpPr>
          <p:nvPr>
            <p:ph type="body" sz="quarter" idx="10"/>
          </p:nvPr>
        </p:nvSpPr>
        <p:spPr>
          <a:xfrm>
            <a:off x="1401379" y="2667000"/>
            <a:ext cx="9063421" cy="685800"/>
          </a:xfrm>
          <a:prstGeom prst="rect">
            <a:avLst/>
          </a:prstGeom>
        </p:spPr>
        <p:txBody>
          <a:bodyPr/>
          <a:lstStyle>
            <a:lvl1pPr marL="0" indent="0">
              <a:buNone/>
              <a:defRPr sz="2400" b="1" baseline="0">
                <a:latin typeface="Segoe" pitchFamily="34" charset="0"/>
              </a:defRPr>
            </a:lvl1pPr>
          </a:lstStyle>
          <a:p>
            <a:pPr lvl="0"/>
            <a:r>
              <a:rPr lang="en-US"/>
              <a:t>Click to edit Master text styles</a:t>
            </a:r>
          </a:p>
        </p:txBody>
      </p:sp>
      <p:sp>
        <p:nvSpPr>
          <p:cNvPr id="41" name="Text Placeholder 37"/>
          <p:cNvSpPr>
            <a:spLocks noGrp="1"/>
          </p:cNvSpPr>
          <p:nvPr>
            <p:ph type="body" sz="quarter" idx="11"/>
          </p:nvPr>
        </p:nvSpPr>
        <p:spPr>
          <a:xfrm>
            <a:off x="1401379" y="3352800"/>
            <a:ext cx="9063421" cy="990600"/>
          </a:xfrm>
          <a:prstGeom prst="rect">
            <a:avLst/>
          </a:prstGeom>
        </p:spPr>
        <p:txBody>
          <a:bodyPr/>
          <a:lstStyle>
            <a:lvl1pPr marL="0" indent="0">
              <a:buNone/>
              <a:defRPr sz="1800" b="0" baseline="0">
                <a:solidFill>
                  <a:srgbClr val="49A0D8"/>
                </a:solidFill>
                <a:latin typeface="Segoe" pitchFamily="34" charset="0"/>
              </a:defRPr>
            </a:lvl1pPr>
          </a:lstStyle>
          <a:p>
            <a:pPr lvl="0"/>
            <a:r>
              <a:rPr lang="en-US"/>
              <a:t>Click to edit Master text styles</a:t>
            </a:r>
          </a:p>
        </p:txBody>
      </p:sp>
      <p:sp>
        <p:nvSpPr>
          <p:cNvPr id="12" name="Text Placeholder 43"/>
          <p:cNvSpPr>
            <a:spLocks noGrp="1"/>
          </p:cNvSpPr>
          <p:nvPr>
            <p:ph type="body" sz="quarter" idx="13"/>
          </p:nvPr>
        </p:nvSpPr>
        <p:spPr>
          <a:xfrm>
            <a:off x="-65205" y="1224888"/>
            <a:ext cx="1625600" cy="1066800"/>
          </a:xfrm>
          <a:prstGeom prst="rect">
            <a:avLst/>
          </a:prstGeom>
          <a:noFill/>
        </p:spPr>
        <p:txBody>
          <a:bodyPr anchor="ctr"/>
          <a:lstStyle>
            <a:lvl1pPr marL="53975" indent="0" algn="l">
              <a:defRPr lang="en-US" sz="2000" kern="0" dirty="0" smtClean="0">
                <a:solidFill>
                  <a:schemeClr val="bg1"/>
                </a:solidFill>
                <a:latin typeface="Hand Of Sean" pitchFamily="2" charset="0"/>
                <a:ea typeface="Calibri" pitchFamily="34" charset="0"/>
                <a:cs typeface="Calibri" pitchFamily="34" charset="0"/>
              </a:defRPr>
            </a:lvl1pPr>
          </a:lstStyle>
          <a:p>
            <a:pPr marL="0" lvl="0" indent="0" algn="ctr" defTabSz="914400" rtl="0" eaLnBrk="1" fontAlgn="base" latinLnBrk="0" hangingPunct="1">
              <a:spcBef>
                <a:spcPct val="20000"/>
              </a:spcBef>
              <a:spcAft>
                <a:spcPct val="0"/>
              </a:spcAft>
              <a:buFont typeface="Arial" pitchFamily="34" charset="0"/>
              <a:buNone/>
            </a:pPr>
            <a:r>
              <a:rPr lang="en-US"/>
              <a:t>Click to edit Master text styles</a:t>
            </a:r>
          </a:p>
        </p:txBody>
      </p:sp>
    </p:spTree>
    <p:extLst>
      <p:ext uri="{BB962C8B-B14F-4D97-AF65-F5344CB8AC3E}">
        <p14:creationId xmlns:p14="http://schemas.microsoft.com/office/powerpoint/2010/main" val="24332458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Rectangle 96"/>
          <p:cNvSpPr>
            <a:spLocks noGrp="1" noChangeArrowheads="1"/>
          </p:cNvSpPr>
          <p:nvPr>
            <p:ph type="sldNum" sz="quarter" idx="12"/>
          </p:nvPr>
        </p:nvSpPr>
        <p:spPr>
          <a:xfrm>
            <a:off x="254000" y="6596064"/>
            <a:ext cx="457200" cy="261937"/>
          </a:xfrm>
        </p:spPr>
        <p:txBody>
          <a:bodyPr/>
          <a:lstStyle>
            <a:lvl1pPr>
              <a:defRPr sz="1000" b="1">
                <a:solidFill>
                  <a:schemeClr val="bg1"/>
                </a:solidFill>
                <a:latin typeface="+mn-lt"/>
              </a:defRPr>
            </a:lvl1pPr>
          </a:lstStyle>
          <a:p>
            <a:fld id="{EC4A1706-E6F7-433A-93AE-EB65BBB3A065}" type="slidenum">
              <a:rPr lang="en-US" smtClean="0"/>
              <a:pPr/>
              <a:t>‹#›</a:t>
            </a:fld>
            <a:endParaRPr lang="en-US"/>
          </a:p>
        </p:txBody>
      </p:sp>
    </p:spTree>
    <p:extLst>
      <p:ext uri="{BB962C8B-B14F-4D97-AF65-F5344CB8AC3E}">
        <p14:creationId xmlns:p14="http://schemas.microsoft.com/office/powerpoint/2010/main" val="22897339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7EAE-0EAD-41BA-A877-FE8B31A72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26365F-2646-4BEC-BA17-21F3BAFE1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70A17-2023-4B4D-AEA7-2009EF2325BB}"/>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5" name="Footer Placeholder 4">
            <a:extLst>
              <a:ext uri="{FF2B5EF4-FFF2-40B4-BE49-F238E27FC236}">
                <a16:creationId xmlns:a16="http://schemas.microsoft.com/office/drawing/2014/main" id="{600C8D6B-F911-4906-9ADD-8ED6B69F4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402D7-2FE3-45FC-A5BD-4840323CE2E7}"/>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286028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96"/>
          <p:cNvSpPr>
            <a:spLocks noGrp="1" noChangeArrowheads="1"/>
          </p:cNvSpPr>
          <p:nvPr>
            <p:ph type="sldNum" sz="quarter" idx="12"/>
          </p:nvPr>
        </p:nvSpPr>
        <p:spPr>
          <a:xfrm>
            <a:off x="254000" y="6596064"/>
            <a:ext cx="457200" cy="261937"/>
          </a:xfrm>
        </p:spPr>
        <p:txBody>
          <a:bodyPr/>
          <a:lstStyle>
            <a:lvl1pPr>
              <a:defRPr sz="1000" b="1">
                <a:solidFill>
                  <a:schemeClr val="bg1"/>
                </a:solidFill>
                <a:latin typeface="+mn-lt"/>
              </a:defRPr>
            </a:lvl1pPr>
          </a:lstStyle>
          <a:p>
            <a:fld id="{EC4A1706-E6F7-433A-93AE-EB65BBB3A065}" type="slidenum">
              <a:rPr lang="en-US" smtClean="0"/>
              <a:pPr/>
              <a:t>‹#›</a:t>
            </a:fld>
            <a:endParaRPr lang="en-US"/>
          </a:p>
        </p:txBody>
      </p:sp>
    </p:spTree>
    <p:extLst>
      <p:ext uri="{BB962C8B-B14F-4D97-AF65-F5344CB8AC3E}">
        <p14:creationId xmlns:p14="http://schemas.microsoft.com/office/powerpoint/2010/main" val="777254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you Slide">
    <p:spTree>
      <p:nvGrpSpPr>
        <p:cNvPr id="1" name=""/>
        <p:cNvGrpSpPr/>
        <p:nvPr/>
      </p:nvGrpSpPr>
      <p:grpSpPr>
        <a:xfrm>
          <a:off x="0" y="0"/>
          <a:ext cx="0" cy="0"/>
          <a:chOff x="0" y="0"/>
          <a:chExt cx="0" cy="0"/>
        </a:xfrm>
      </p:grpSpPr>
      <p:pic>
        <p:nvPicPr>
          <p:cNvPr id="2" name="Picture 28" descr="bg_new"/>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3" y="1"/>
            <a:ext cx="12261851" cy="693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41"/>
          <p:cNvSpPr>
            <a:spLocks/>
          </p:cNvSpPr>
          <p:nvPr/>
        </p:nvSpPr>
        <p:spPr bwMode="auto">
          <a:xfrm>
            <a:off x="-10583" y="1524001"/>
            <a:ext cx="11303001" cy="3432175"/>
          </a:xfrm>
          <a:custGeom>
            <a:avLst/>
            <a:gdLst>
              <a:gd name="T0" fmla="*/ 2147483647 w 5340"/>
              <a:gd name="T1" fmla="*/ 2147483647 h 2162"/>
              <a:gd name="T2" fmla="*/ 2147483647 w 5340"/>
              <a:gd name="T3" fmla="*/ 0 h 2162"/>
              <a:gd name="T4" fmla="*/ 2147483647 w 5340"/>
              <a:gd name="T5" fmla="*/ 2147483647 h 2162"/>
              <a:gd name="T6" fmla="*/ 2147483647 w 5340"/>
              <a:gd name="T7" fmla="*/ 2147483647 h 2162"/>
              <a:gd name="T8" fmla="*/ 2147483647 w 5340"/>
              <a:gd name="T9" fmla="*/ 2147483647 h 2162"/>
              <a:gd name="T10" fmla="*/ 2147483647 w 5340"/>
              <a:gd name="T11" fmla="*/ 2147483647 h 2162"/>
              <a:gd name="T12" fmla="*/ 2147483647 w 5340"/>
              <a:gd name="T13" fmla="*/ 2147483647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solidFill>
            <a:srgbClr val="FFFFFF"/>
          </a:solidFill>
          <a:ln w="9525">
            <a:noFill/>
            <a:round/>
            <a:headEnd/>
            <a:tailEnd/>
          </a:ln>
        </p:spPr>
        <p:txBody>
          <a:bodyPr/>
          <a:lstStyle/>
          <a:p>
            <a:pPr>
              <a:defRPr/>
            </a:pPr>
            <a:endParaRPr lang="en-US" sz="1800"/>
          </a:p>
        </p:txBody>
      </p:sp>
      <p:sp>
        <p:nvSpPr>
          <p:cNvPr id="4" name="Freeform 43"/>
          <p:cNvSpPr>
            <a:spLocks/>
          </p:cNvSpPr>
          <p:nvPr/>
        </p:nvSpPr>
        <p:spPr bwMode="auto">
          <a:xfrm>
            <a:off x="611718" y="-3175"/>
            <a:ext cx="11626849" cy="952500"/>
          </a:xfrm>
          <a:custGeom>
            <a:avLst/>
            <a:gdLst>
              <a:gd name="T0" fmla="*/ 2147483647 w 5480"/>
              <a:gd name="T1" fmla="*/ 2147483647 h 600"/>
              <a:gd name="T2" fmla="*/ 2147483647 w 5480"/>
              <a:gd name="T3" fmla="*/ 2147483647 h 600"/>
              <a:gd name="T4" fmla="*/ 2147483647 w 5480"/>
              <a:gd name="T5" fmla="*/ 0 h 600"/>
              <a:gd name="T6" fmla="*/ 2147483647 w 5480"/>
              <a:gd name="T7" fmla="*/ 0 h 600"/>
              <a:gd name="T8" fmla="*/ 2147483647 w 5480"/>
              <a:gd name="T9" fmla="*/ 2147483647 h 600"/>
              <a:gd name="T10" fmla="*/ 2147483647 w 5480"/>
              <a:gd name="T11" fmla="*/ 2147483647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80" h="600">
                <a:moveTo>
                  <a:pt x="190" y="586"/>
                </a:moveTo>
                <a:cubicBezTo>
                  <a:pt x="5478" y="376"/>
                  <a:pt x="5478" y="376"/>
                  <a:pt x="5478" y="376"/>
                </a:cubicBezTo>
                <a:cubicBezTo>
                  <a:pt x="5479" y="190"/>
                  <a:pt x="5480" y="47"/>
                  <a:pt x="5479" y="0"/>
                </a:cubicBezTo>
                <a:cubicBezTo>
                  <a:pt x="0" y="0"/>
                  <a:pt x="143" y="0"/>
                  <a:pt x="2" y="0"/>
                </a:cubicBezTo>
                <a:cubicBezTo>
                  <a:pt x="24" y="600"/>
                  <a:pt x="21" y="410"/>
                  <a:pt x="21" y="410"/>
                </a:cubicBezTo>
                <a:cubicBezTo>
                  <a:pt x="26" y="548"/>
                  <a:pt x="69" y="592"/>
                  <a:pt x="190" y="586"/>
                </a:cubicBezTo>
                <a:close/>
              </a:path>
            </a:pathLst>
          </a:custGeom>
          <a:solidFill>
            <a:srgbClr val="343434"/>
          </a:solidFill>
          <a:ln w="9525">
            <a:noFill/>
            <a:round/>
            <a:headEnd/>
            <a:tailEnd/>
          </a:ln>
        </p:spPr>
        <p:txBody>
          <a:bodyPr/>
          <a:lstStyle/>
          <a:p>
            <a:pPr>
              <a:defRPr/>
            </a:pPr>
            <a:endParaRPr lang="en-US" sz="1800"/>
          </a:p>
        </p:txBody>
      </p:sp>
      <p:sp>
        <p:nvSpPr>
          <p:cNvPr id="5" name="Freeform 45"/>
          <p:cNvSpPr>
            <a:spLocks/>
          </p:cNvSpPr>
          <p:nvPr/>
        </p:nvSpPr>
        <p:spPr bwMode="auto">
          <a:xfrm>
            <a:off x="-10583" y="6270626"/>
            <a:ext cx="11250084" cy="665163"/>
          </a:xfrm>
          <a:custGeom>
            <a:avLst/>
            <a:gdLst>
              <a:gd name="T0" fmla="*/ 2147483647 w 5315"/>
              <a:gd name="T1" fmla="*/ 2147483647 h 419"/>
              <a:gd name="T2" fmla="*/ 0 w 5315"/>
              <a:gd name="T3" fmla="*/ 0 h 419"/>
              <a:gd name="T4" fmla="*/ 0 w 5315"/>
              <a:gd name="T5" fmla="*/ 2147483647 h 419"/>
              <a:gd name="T6" fmla="*/ 2147483647 w 5315"/>
              <a:gd name="T7" fmla="*/ 2147483647 h 419"/>
              <a:gd name="T8" fmla="*/ 2147483647 w 5315"/>
              <a:gd name="T9" fmla="*/ 2147483647 h 419"/>
              <a:gd name="T10" fmla="*/ 2147483647 w 5315"/>
              <a:gd name="T11" fmla="*/ 2147483647 h 4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15" h="419">
                <a:moveTo>
                  <a:pt x="5161" y="154"/>
                </a:moveTo>
                <a:cubicBezTo>
                  <a:pt x="0" y="0"/>
                  <a:pt x="0" y="0"/>
                  <a:pt x="0" y="0"/>
                </a:cubicBezTo>
                <a:cubicBezTo>
                  <a:pt x="0" y="418"/>
                  <a:pt x="0" y="418"/>
                  <a:pt x="0" y="418"/>
                </a:cubicBezTo>
                <a:cubicBezTo>
                  <a:pt x="5308" y="418"/>
                  <a:pt x="5267" y="419"/>
                  <a:pt x="5309" y="415"/>
                </a:cubicBezTo>
                <a:cubicBezTo>
                  <a:pt x="5312" y="361"/>
                  <a:pt x="5310" y="365"/>
                  <a:pt x="5310" y="365"/>
                </a:cubicBezTo>
                <a:cubicBezTo>
                  <a:pt x="5315" y="210"/>
                  <a:pt x="5278" y="159"/>
                  <a:pt x="5161" y="154"/>
                </a:cubicBezTo>
                <a:close/>
              </a:path>
            </a:pathLst>
          </a:custGeom>
          <a:solidFill>
            <a:srgbClr val="343434"/>
          </a:solidFill>
          <a:ln w="9525">
            <a:noFill/>
            <a:round/>
            <a:headEnd/>
            <a:tailEnd/>
          </a:ln>
        </p:spPr>
        <p:txBody>
          <a:bodyPr/>
          <a:lstStyle/>
          <a:p>
            <a:pPr>
              <a:defRPr/>
            </a:pPr>
            <a:endParaRPr lang="en-US" sz="1800"/>
          </a:p>
        </p:txBody>
      </p:sp>
      <p:sp>
        <p:nvSpPr>
          <p:cNvPr id="6" name="Rectangle 51"/>
          <p:cNvSpPr>
            <a:spLocks noChangeArrowheads="1"/>
          </p:cNvSpPr>
          <p:nvPr/>
        </p:nvSpPr>
        <p:spPr bwMode="auto">
          <a:xfrm>
            <a:off x="3604685" y="2743200"/>
            <a:ext cx="4421716" cy="838200"/>
          </a:xfrm>
          <a:prstGeom prst="rect">
            <a:avLst/>
          </a:prstGeom>
          <a:noFill/>
          <a:ln w="9525">
            <a:noFill/>
            <a:miter lim="800000"/>
            <a:headEnd/>
            <a:tailEnd/>
          </a:ln>
        </p:spPr>
        <p:txBody>
          <a:bodyPr lIns="0" tIns="0" rIns="0" bIns="0">
            <a:spAutoFit/>
          </a:bodyPr>
          <a:lstStyle/>
          <a:p>
            <a:pPr>
              <a:defRPr/>
            </a:pPr>
            <a:r>
              <a:rPr lang="en-US" sz="5500" dirty="0">
                <a:solidFill>
                  <a:srgbClr val="49A0D8"/>
                </a:solidFill>
                <a:latin typeface="Hand Of Sean" pitchFamily="2" charset="0"/>
              </a:rPr>
              <a:t>Thank You</a:t>
            </a:r>
            <a:endParaRPr lang="en-US" sz="5500" dirty="0">
              <a:solidFill>
                <a:srgbClr val="49A0D8"/>
              </a:solidFill>
              <a:latin typeface="Calibri" pitchFamily="34" charset="0"/>
            </a:endParaRPr>
          </a:p>
        </p:txBody>
      </p:sp>
      <p:sp>
        <p:nvSpPr>
          <p:cNvPr id="7" name="Rectangle 46"/>
          <p:cNvSpPr>
            <a:spLocks noChangeArrowheads="1"/>
          </p:cNvSpPr>
          <p:nvPr/>
        </p:nvSpPr>
        <p:spPr bwMode="auto">
          <a:xfrm>
            <a:off x="139700" y="6611939"/>
            <a:ext cx="3326232" cy="169277"/>
          </a:xfrm>
          <a:prstGeom prst="rect">
            <a:avLst/>
          </a:prstGeom>
          <a:noFill/>
          <a:ln w="9525">
            <a:noFill/>
            <a:miter lim="800000"/>
            <a:headEnd/>
            <a:tailEnd/>
          </a:ln>
        </p:spPr>
        <p:txBody>
          <a:bodyPr wrap="none" lIns="0" tIns="0" rIns="0" bIns="0">
            <a:spAutoFit/>
          </a:bodyPr>
          <a:lstStyle/>
          <a:p>
            <a:pPr>
              <a:defRPr/>
            </a:pPr>
            <a:r>
              <a:rPr lang="en-US" sz="1100">
                <a:solidFill>
                  <a:srgbClr val="FFFFFF"/>
                </a:solidFill>
                <a:latin typeface="Segoe" pitchFamily="34" charset="0"/>
              </a:rPr>
              <a:t>Copyright © 2012 UST Global Inc. All Rights Reserved</a:t>
            </a:r>
            <a:endParaRPr lang="en-US" sz="1800">
              <a:latin typeface="Calibri" pitchFamily="34" charset="0"/>
            </a:endParaRPr>
          </a:p>
        </p:txBody>
      </p:sp>
      <p:sp>
        <p:nvSpPr>
          <p:cNvPr id="8" name="Rectangle 47"/>
          <p:cNvSpPr>
            <a:spLocks noChangeArrowheads="1"/>
          </p:cNvSpPr>
          <p:nvPr/>
        </p:nvSpPr>
        <p:spPr bwMode="auto">
          <a:xfrm>
            <a:off x="9108018" y="6629401"/>
            <a:ext cx="1272784" cy="169277"/>
          </a:xfrm>
          <a:prstGeom prst="rect">
            <a:avLst/>
          </a:prstGeom>
          <a:noFill/>
          <a:ln w="9525">
            <a:noFill/>
            <a:miter lim="800000"/>
            <a:headEnd/>
            <a:tailEnd/>
          </a:ln>
        </p:spPr>
        <p:txBody>
          <a:bodyPr wrap="none" lIns="0" tIns="0" rIns="0" bIns="0">
            <a:spAutoFit/>
          </a:bodyPr>
          <a:lstStyle/>
          <a:p>
            <a:pPr>
              <a:defRPr/>
            </a:pPr>
            <a:r>
              <a:rPr lang="en-US" sz="1100">
                <a:solidFill>
                  <a:schemeClr val="bg1"/>
                </a:solidFill>
                <a:latin typeface="Segoe" pitchFamily="34" charset="0"/>
              </a:rPr>
              <a:t>www.ust-global.com</a:t>
            </a:r>
            <a:endParaRPr lang="en-US" sz="1800">
              <a:solidFill>
                <a:schemeClr val="bg1"/>
              </a:solidFill>
              <a:latin typeface="Calibri" pitchFamily="34" charset="0"/>
            </a:endParaRP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3818" y="5322889"/>
            <a:ext cx="269663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061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09600" y="2362200"/>
            <a:ext cx="10972800" cy="762000"/>
          </a:xfrm>
          <a:prstGeom prst="rect">
            <a:avLst/>
          </a:prstGeom>
          <a:noFill/>
          <a:ln w="9525">
            <a:noFill/>
            <a:miter lim="800000"/>
            <a:headEnd/>
            <a:tailEnd/>
          </a:ln>
        </p:spPr>
        <p:txBody>
          <a:bodyPr/>
          <a:lstStyle>
            <a:lvl1pPr algn="ctr">
              <a:defRPr sz="4800">
                <a:effectLst>
                  <a:outerShdw blurRad="38100" dist="38100" dir="2700000" algn="tl">
                    <a:srgbClr val="000000">
                      <a:alpha val="43137"/>
                    </a:srgbClr>
                  </a:outerShdw>
                </a:effectLst>
              </a:defRPr>
            </a:lvl1pPr>
          </a:lstStyle>
          <a:p>
            <a:pPr lvl="0"/>
            <a:r>
              <a:rPr lang="en-US"/>
              <a:t>Click to edit Master title style</a:t>
            </a:r>
            <a:endParaRPr lang="en-US" dirty="0"/>
          </a:p>
        </p:txBody>
      </p:sp>
    </p:spTree>
    <p:extLst>
      <p:ext uri="{BB962C8B-B14F-4D97-AF65-F5344CB8AC3E}">
        <p14:creationId xmlns:p14="http://schemas.microsoft.com/office/powerpoint/2010/main" val="33734156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63174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66897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429232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hasCustomPrompt="1"/>
          </p:nvPr>
        </p:nvSpPr>
        <p:spPr>
          <a:xfrm>
            <a:off x="609600" y="1341438"/>
            <a:ext cx="5084064" cy="4830763"/>
          </a:xfrm>
        </p:spPr>
        <p:txBody>
          <a:bodyPr/>
          <a:lstStyle>
            <a:lvl1pPr>
              <a:buFont typeface="Wingdings" pitchFamily="2" charset="2"/>
              <a:buChar char="§"/>
              <a:defRPr sz="20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4" name="Content Placeholder 3"/>
          <p:cNvSpPr>
            <a:spLocks noGrp="1"/>
          </p:cNvSpPr>
          <p:nvPr>
            <p:ph sz="half" idx="2" hasCustomPrompt="1"/>
          </p:nvPr>
        </p:nvSpPr>
        <p:spPr>
          <a:xfrm>
            <a:off x="6295136" y="1341438"/>
            <a:ext cx="5084064" cy="4830763"/>
          </a:xfrm>
        </p:spPr>
        <p:txBody>
          <a:bodyPr/>
          <a:lstStyle>
            <a:lvl1pPr>
              <a:buFont typeface="Wingdings" pitchFamily="2" charset="2"/>
              <a:buChar char="§"/>
              <a:defRPr sz="20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9"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7"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114477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269053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8769642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5"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68809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6E7A-6D17-4365-95BC-B245AC6151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BA9D8D-7D3A-461B-8BB0-0F9DD9FD0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FF69DB-6547-4F37-8CB2-FEED1A7A6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A7E581-E1DB-403A-B9B8-40C76309837B}"/>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6" name="Footer Placeholder 5">
            <a:extLst>
              <a:ext uri="{FF2B5EF4-FFF2-40B4-BE49-F238E27FC236}">
                <a16:creationId xmlns:a16="http://schemas.microsoft.com/office/drawing/2014/main" id="{7AFDD052-5D8F-46B4-BA63-CFCD7A023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FCC6E-EBB6-488E-9321-AF8F0FA8D926}"/>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7985253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457199"/>
          </a:xfrm>
        </p:spPr>
        <p:txBody>
          <a:bodyPr anchor="ctr" anchorCtr="1"/>
          <a:lstStyle>
            <a:lvl1pPr algn="ctr">
              <a:buNone/>
              <a:defRPr sz="1800">
                <a:solidFill>
                  <a:schemeClr val="bg1"/>
                </a:solidFill>
                <a:latin typeface="Hand Of Sean" pitchFamily="2"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203200" y="6596062"/>
            <a:ext cx="508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4879032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 y="0"/>
            <a:ext cx="10464799" cy="685800"/>
          </a:xfrm>
          <a:prstGeom prst="rect">
            <a:avLst/>
          </a:prstGeom>
        </p:spPr>
        <p:txBody>
          <a:bodyPr vert="horz" lIns="91416" tIns="45709" rIns="91416" bIns="45709" rtlCol="0" anchor="ctr">
            <a:normAutofit/>
          </a:bodyPr>
          <a:lstStyle>
            <a:lvl1pPr>
              <a:defRPr baseline="0">
                <a:latin typeface="Arial Narrow" pitchFamily="34" charset="0"/>
              </a:defRPr>
            </a:lvl1pPr>
          </a:lstStyle>
          <a:p>
            <a:r>
              <a:rPr lang="en-US" dirty="0"/>
              <a:t>Click to edit Master title style</a:t>
            </a:r>
          </a:p>
        </p:txBody>
      </p:sp>
      <p:sp>
        <p:nvSpPr>
          <p:cNvPr id="2" name="AutoShape 2" descr="Abzooba logo 05.jpg"/>
          <p:cNvSpPr>
            <a:spLocks noChangeAspect="1" noChangeArrowheads="1"/>
          </p:cNvSpPr>
          <p:nvPr userDrawn="1"/>
        </p:nvSpPr>
        <p:spPr bwMode="auto">
          <a:xfrm>
            <a:off x="207433" y="-14445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6" tIns="45709" rIns="91416" bIns="45709" numCol="1" anchor="t" anchorCtr="0" compatLnSpc="1">
            <a:prstTxWarp prst="textNoShape">
              <a:avLst/>
            </a:prstTxWarp>
          </a:bodyPr>
          <a:lstStyle/>
          <a:p>
            <a:endParaRPr lang="en-US" sz="1800"/>
          </a:p>
        </p:txBody>
      </p:sp>
      <p:sp>
        <p:nvSpPr>
          <p:cNvPr id="5" name="Date Placeholder 4"/>
          <p:cNvSpPr>
            <a:spLocks noGrp="1"/>
          </p:cNvSpPr>
          <p:nvPr>
            <p:ph type="dt" sz="half" idx="10"/>
          </p:nvPr>
        </p:nvSpPr>
        <p:spPr>
          <a:xfrm>
            <a:off x="609600" y="6356356"/>
            <a:ext cx="2844800" cy="365125"/>
          </a:xfrm>
          <a:prstGeom prst="rect">
            <a:avLst/>
          </a:prstGeom>
        </p:spPr>
        <p:txBody>
          <a:bodyPr lIns="91416" tIns="45709" rIns="91416" bIns="45709"/>
          <a:lstStyle/>
          <a:p>
            <a:pPr eaLnBrk="1" latinLnBrk="0" hangingPunct="1"/>
            <a:endParaRPr lang="en-US" sz="1000" dirty="0">
              <a:solidFill>
                <a:schemeClr val="tx1"/>
              </a:solidFill>
            </a:endParaRPr>
          </a:p>
        </p:txBody>
      </p:sp>
      <p:sp>
        <p:nvSpPr>
          <p:cNvPr id="6" name="Footer Placeholder 5"/>
          <p:cNvSpPr>
            <a:spLocks noGrp="1"/>
          </p:cNvSpPr>
          <p:nvPr>
            <p:ph type="ftr" sz="quarter" idx="11"/>
          </p:nvPr>
        </p:nvSpPr>
        <p:spPr>
          <a:xfrm>
            <a:off x="4165601" y="6356356"/>
            <a:ext cx="3860800" cy="365125"/>
          </a:xfrm>
          <a:prstGeom prst="rect">
            <a:avLst/>
          </a:prstGeom>
        </p:spPr>
        <p:txBody>
          <a:bodyPr lIns="91416" tIns="45709" rIns="91416" bIns="45709"/>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a:xfrm>
            <a:off x="8737600" y="6356356"/>
            <a:ext cx="2844800" cy="365125"/>
          </a:xfrm>
          <a:prstGeom prst="rect">
            <a:avLst/>
          </a:prstGeom>
        </p:spPr>
        <p:txBody>
          <a:bodyPr/>
          <a:lstStyle/>
          <a:p>
            <a:fld id="{D5BBC35B-A44B-4119-B8DA-DE9E3DFADA20}" type="slidenum">
              <a:rPr kumimoji="0" lang="en-US" smtClean="0"/>
              <a:pPr/>
              <a:t>‹#›</a:t>
            </a:fld>
            <a:endParaRPr kumimoji="0" lang="en-US" sz="1000" b="0" dirty="0">
              <a:solidFill>
                <a:schemeClr val="tx1"/>
              </a:solidFill>
            </a:endParaRPr>
          </a:p>
        </p:txBody>
      </p:sp>
      <p:grpSp>
        <p:nvGrpSpPr>
          <p:cNvPr id="10" name="Group 9"/>
          <p:cNvGrpSpPr/>
          <p:nvPr userDrawn="1"/>
        </p:nvGrpSpPr>
        <p:grpSpPr>
          <a:xfrm>
            <a:off x="9896501" y="6248403"/>
            <a:ext cx="1852705" cy="786299"/>
            <a:chOff x="5257800" y="4800600"/>
            <a:chExt cx="1389529" cy="803331"/>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57800" y="4800600"/>
              <a:ext cx="1389529" cy="496260"/>
            </a:xfrm>
            <a:prstGeom prst="rect">
              <a:avLst/>
            </a:prstGeom>
          </p:spPr>
        </p:pic>
        <p:sp>
          <p:nvSpPr>
            <p:cNvPr id="3" name="Rectangle 2"/>
            <p:cNvSpPr/>
            <p:nvPr userDrawn="1"/>
          </p:nvSpPr>
          <p:spPr>
            <a:xfrm>
              <a:off x="5257800" y="5258044"/>
              <a:ext cx="988493" cy="345887"/>
            </a:xfrm>
            <a:prstGeom prst="rect">
              <a:avLst/>
            </a:prstGeom>
            <a:noFill/>
          </p:spPr>
          <p:txBody>
            <a:bodyPr wrap="none">
              <a:spAutoFit/>
            </a:bodyPr>
            <a:lstStyle/>
            <a:p>
              <a:r>
                <a:rPr lang="en-US" sz="800" b="0" baseline="0" dirty="0">
                  <a:solidFill>
                    <a:schemeClr val="tx1">
                      <a:lumMod val="95000"/>
                      <a:lumOff val="5000"/>
                    </a:schemeClr>
                  </a:solidFill>
                  <a:hlinkClick r:id="rId3"/>
                </a:rPr>
                <a:t>http://www.abzooba.com/</a:t>
              </a:r>
              <a:endParaRPr lang="en-US" sz="800" b="0" baseline="0" dirty="0">
                <a:solidFill>
                  <a:schemeClr val="tx1">
                    <a:lumMod val="95000"/>
                    <a:lumOff val="5000"/>
                  </a:schemeClr>
                </a:solidFill>
              </a:endParaRPr>
            </a:p>
            <a:p>
              <a:endParaRPr lang="en-US" sz="800" dirty="0"/>
            </a:p>
          </p:txBody>
        </p:sp>
      </p:grpSp>
    </p:spTree>
    <p:extLst>
      <p:ext uri="{BB962C8B-B14F-4D97-AF65-F5344CB8AC3E}">
        <p14:creationId xmlns:p14="http://schemas.microsoft.com/office/powerpoint/2010/main" val="51750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A0B2-DBCE-4E4E-948B-58425ED82C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8F3BAC-A89F-4BF4-A0BF-FF5D2ACC3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EFB73-6C5E-4716-A0A0-D64127500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7DF940-5F0E-4746-969F-54B7D5873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6731-3F0E-447D-B7AC-736E570904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C90056-D762-43A4-ADAD-8B71591789E3}"/>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8" name="Footer Placeholder 7">
            <a:extLst>
              <a:ext uri="{FF2B5EF4-FFF2-40B4-BE49-F238E27FC236}">
                <a16:creationId xmlns:a16="http://schemas.microsoft.com/office/drawing/2014/main" id="{F24F3B19-60B3-43A8-890C-B997DD9C24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FD5034-3BA4-4D3C-ADFB-554DBACE554B}"/>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51177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C20C-0C71-4499-86D1-8951E76FD6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EC0BCD-887B-41AE-BB21-20F84FE4AAFA}"/>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4" name="Footer Placeholder 3">
            <a:extLst>
              <a:ext uri="{FF2B5EF4-FFF2-40B4-BE49-F238E27FC236}">
                <a16:creationId xmlns:a16="http://schemas.microsoft.com/office/drawing/2014/main" id="{0CC1A847-F514-45C3-92A5-4919C66276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38F388-A5DA-4629-9ED1-EE4A81B01CD8}"/>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53944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6CA29-46D1-4416-90A7-35924241385D}"/>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3" name="Footer Placeholder 2">
            <a:extLst>
              <a:ext uri="{FF2B5EF4-FFF2-40B4-BE49-F238E27FC236}">
                <a16:creationId xmlns:a16="http://schemas.microsoft.com/office/drawing/2014/main" id="{0EF1650C-5423-403F-9729-C7F0399C79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8C685B-B8BE-4FE0-BCF5-2BB54A1BA8E7}"/>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38245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0C24-1D20-43DF-9063-5998BDADC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4F7B0C-6A75-4393-91F6-72F957A5C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5F8291-112D-46D1-B05B-802257DC0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77173-707B-4C24-813F-AF90335E07C7}"/>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6" name="Footer Placeholder 5">
            <a:extLst>
              <a:ext uri="{FF2B5EF4-FFF2-40B4-BE49-F238E27FC236}">
                <a16:creationId xmlns:a16="http://schemas.microsoft.com/office/drawing/2014/main" id="{7D510136-286A-4A73-8EE5-A3CF513D8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E8934-90DB-41CE-ABE8-A0D1D417E16D}"/>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116959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4C1D-4E98-4024-9D74-9D352D2EE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3D6ABA-8047-4198-B8EC-5309A63A2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389AB6-8618-4DCC-87BC-B62AF256F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4EB01-7780-44B0-91DA-23AE002D7362}"/>
              </a:ext>
            </a:extLst>
          </p:cNvPr>
          <p:cNvSpPr>
            <a:spLocks noGrp="1"/>
          </p:cNvSpPr>
          <p:nvPr>
            <p:ph type="dt" sz="half" idx="10"/>
          </p:nvPr>
        </p:nvSpPr>
        <p:spPr/>
        <p:txBody>
          <a:bodyPr/>
          <a:lstStyle/>
          <a:p>
            <a:fld id="{9D31FDAB-84B3-45B1-8C40-A53DD7D5E492}" type="datetimeFigureOut">
              <a:rPr lang="en-IN" smtClean="0"/>
              <a:t>06-04-2020</a:t>
            </a:fld>
            <a:endParaRPr lang="en-IN"/>
          </a:p>
        </p:txBody>
      </p:sp>
      <p:sp>
        <p:nvSpPr>
          <p:cNvPr id="6" name="Footer Placeholder 5">
            <a:extLst>
              <a:ext uri="{FF2B5EF4-FFF2-40B4-BE49-F238E27FC236}">
                <a16:creationId xmlns:a16="http://schemas.microsoft.com/office/drawing/2014/main" id="{525D3B88-3DEA-46F2-B37A-A39271B88E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A91B7F-E67A-4F58-9344-D1F8861081FA}"/>
              </a:ext>
            </a:extLst>
          </p:cNvPr>
          <p:cNvSpPr>
            <a:spLocks noGrp="1"/>
          </p:cNvSpPr>
          <p:nvPr>
            <p:ph type="sldNum" sz="quarter" idx="12"/>
          </p:nvPr>
        </p:nvSpPr>
        <p:spPr/>
        <p:txBody>
          <a:bodyPr/>
          <a:lstStyle/>
          <a:p>
            <a:fld id="{311B8AE4-FC7D-4351-AF20-67562A39618C}" type="slidenum">
              <a:rPr lang="en-IN" smtClean="0"/>
              <a:t>‹#›</a:t>
            </a:fld>
            <a:endParaRPr lang="en-IN"/>
          </a:p>
        </p:txBody>
      </p:sp>
    </p:spTree>
    <p:extLst>
      <p:ext uri="{BB962C8B-B14F-4D97-AF65-F5344CB8AC3E}">
        <p14:creationId xmlns:p14="http://schemas.microsoft.com/office/powerpoint/2010/main" val="336590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2.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787A2-EAFA-4904-BAA6-B3AAB8655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DCF423-1479-4E80-BBB8-ECD094695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576AB-8CA7-4C2C-9255-49A8408F0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1FDAB-84B3-45B1-8C40-A53DD7D5E492}" type="datetimeFigureOut">
              <a:rPr lang="en-IN" smtClean="0"/>
              <a:t>06-04-2020</a:t>
            </a:fld>
            <a:endParaRPr lang="en-IN"/>
          </a:p>
        </p:txBody>
      </p:sp>
      <p:sp>
        <p:nvSpPr>
          <p:cNvPr id="5" name="Footer Placeholder 4">
            <a:extLst>
              <a:ext uri="{FF2B5EF4-FFF2-40B4-BE49-F238E27FC236}">
                <a16:creationId xmlns:a16="http://schemas.microsoft.com/office/drawing/2014/main" id="{3887762C-469B-4123-935D-80DC58DFC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FCF7A3-8705-4755-8711-99C3F937D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B8AE4-FC7D-4351-AF20-67562A39618C}" type="slidenum">
              <a:rPr lang="en-IN" smtClean="0"/>
              <a:t>‹#›</a:t>
            </a:fld>
            <a:endParaRPr lang="en-IN"/>
          </a:p>
        </p:txBody>
      </p:sp>
    </p:spTree>
    <p:extLst>
      <p:ext uri="{BB962C8B-B14F-4D97-AF65-F5344CB8AC3E}">
        <p14:creationId xmlns:p14="http://schemas.microsoft.com/office/powerpoint/2010/main" val="184123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 id="214748367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C9BD975E-93F1-40BF-BEB0-AD56D6EA93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a:extLst>
              <a:ext uri="{FF2B5EF4-FFF2-40B4-BE49-F238E27FC236}">
                <a16:creationId xmlns:a16="http://schemas.microsoft.com/office/drawing/2014/main" id="{AB6B8D89-F979-48B4-A307-33FBFCA4333F}"/>
              </a:ext>
            </a:extLst>
          </p:cNvPr>
          <p:cNvSpPr>
            <a:spLocks noGrp="1" noChangeArrowheads="1"/>
          </p:cNvSpPr>
          <p:nvPr>
            <p:ph type="title"/>
          </p:nvPr>
        </p:nvSpPr>
        <p:spPr bwMode="auto">
          <a:xfrm>
            <a:off x="896641" y="635108"/>
            <a:ext cx="10408319"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3">
            <a:extLst>
              <a:ext uri="{FF2B5EF4-FFF2-40B4-BE49-F238E27FC236}">
                <a16:creationId xmlns:a16="http://schemas.microsoft.com/office/drawing/2014/main" id="{AE271954-CEB8-469B-A2D2-5607D3255282}"/>
              </a:ext>
            </a:extLst>
          </p:cNvPr>
          <p:cNvSpPr>
            <a:spLocks noGrp="1" noChangeArrowheads="1"/>
          </p:cNvSpPr>
          <p:nvPr>
            <p:ph type="body" idx="1"/>
          </p:nvPr>
        </p:nvSpPr>
        <p:spPr bwMode="auto">
          <a:xfrm>
            <a:off x="994561" y="1939884"/>
            <a:ext cx="10179840" cy="431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extLst>
      <p:ext uri="{BB962C8B-B14F-4D97-AF65-F5344CB8AC3E}">
        <p14:creationId xmlns:p14="http://schemas.microsoft.com/office/powerpoint/2010/main" val="3844011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kern="1200">
          <a:solidFill>
            <a:srgbClr val="99284C"/>
          </a:solidFill>
          <a:latin typeface="+mj-lt"/>
          <a:ea typeface="+mj-ea"/>
          <a:cs typeface="+mj-cs"/>
        </a:defRPr>
      </a:lvl1pPr>
      <a:lvl2pPr marL="674004" indent="-259232"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2pPr>
      <a:lvl3pPr marL="1036930"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3pPr>
      <a:lvl4pPr marL="1451701"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4pPr>
      <a:lvl5pPr marL="1866473"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5pPr>
      <a:lvl6pPr marL="2281245"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6pPr>
      <a:lvl7pPr marL="2696017"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7pPr>
      <a:lvl8pPr marL="3110789"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8pPr>
      <a:lvl9pPr marL="3525561" indent="-207386" algn="ctr"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3629" b="1" i="1">
          <a:solidFill>
            <a:srgbClr val="99284C"/>
          </a:solidFill>
          <a:latin typeface="Arial" panose="020B0604020202020204" pitchFamily="34" charset="0"/>
          <a:cs typeface="msmincho" charset="0"/>
        </a:defRPr>
      </a:lvl9pPr>
    </p:titleStyle>
    <p:bodyStyle>
      <a:lvl1pPr marL="311079" indent="-311079"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903" kern="1200">
          <a:solidFill>
            <a:srgbClr val="333333"/>
          </a:solidFill>
          <a:latin typeface="+mn-lt"/>
          <a:ea typeface="+mn-ea"/>
          <a:cs typeface="+mn-cs"/>
        </a:defRPr>
      </a:lvl1pPr>
      <a:lvl2pPr marL="674004" indent="-259232"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540" kern="1200">
          <a:solidFill>
            <a:srgbClr val="333333"/>
          </a:solidFill>
          <a:latin typeface="+mn-lt"/>
          <a:ea typeface="+mn-ea"/>
          <a:cs typeface="+mn-cs"/>
        </a:defRPr>
      </a:lvl2pPr>
      <a:lvl3pPr marL="1036930"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177" kern="1200">
          <a:solidFill>
            <a:srgbClr val="333333"/>
          </a:solidFill>
          <a:latin typeface="+mn-lt"/>
          <a:ea typeface="+mn-ea"/>
          <a:cs typeface="+mn-cs"/>
        </a:defRPr>
      </a:lvl3pPr>
      <a:lvl4pPr marL="1451701"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4pPr>
      <a:lvl5pPr marL="1866473"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1"/>
          <p:cNvSpPr>
            <a:spLocks noChangeArrowheads="1"/>
          </p:cNvSpPr>
          <p:nvPr/>
        </p:nvSpPr>
        <p:spPr bwMode="auto">
          <a:xfrm>
            <a:off x="0" y="6589714"/>
            <a:ext cx="12236451" cy="306387"/>
          </a:xfrm>
          <a:prstGeom prst="rect">
            <a:avLst/>
          </a:prstGeom>
          <a:solidFill>
            <a:srgbClr val="343434"/>
          </a:solidFill>
          <a:ln w="9525">
            <a:noFill/>
            <a:miter lim="800000"/>
            <a:headEnd/>
            <a:tailEnd/>
          </a:ln>
        </p:spPr>
        <p:txBody>
          <a:bodyPr/>
          <a:lstStyle/>
          <a:p>
            <a:pPr>
              <a:defRPr/>
            </a:pPr>
            <a:endParaRPr lang="en-US" sz="1800">
              <a:latin typeface="Calibri" pitchFamily="34" charset="0"/>
            </a:endParaRPr>
          </a:p>
        </p:txBody>
      </p:sp>
      <p:sp>
        <p:nvSpPr>
          <p:cNvPr id="1029" name="Rectangle 61"/>
          <p:cNvSpPr>
            <a:spLocks noGrp="1" noChangeArrowheads="1"/>
          </p:cNvSpPr>
          <p:nvPr>
            <p:ph type="title"/>
          </p:nvPr>
        </p:nvSpPr>
        <p:spPr bwMode="auto">
          <a:xfrm>
            <a:off x="7112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add title</a:t>
            </a:r>
          </a:p>
        </p:txBody>
      </p:sp>
      <p:pic>
        <p:nvPicPr>
          <p:cNvPr id="1031"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972801" y="6611939"/>
            <a:ext cx="96308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3"/>
          <p:cNvSpPr>
            <a:spLocks noChangeArrowheads="1"/>
          </p:cNvSpPr>
          <p:nvPr/>
        </p:nvSpPr>
        <p:spPr bwMode="auto">
          <a:xfrm>
            <a:off x="812800" y="6638925"/>
            <a:ext cx="1367362" cy="153888"/>
          </a:xfrm>
          <a:prstGeom prst="rect">
            <a:avLst/>
          </a:prstGeom>
          <a:noFill/>
          <a:ln w="9525">
            <a:noFill/>
            <a:miter lim="800000"/>
            <a:headEnd/>
            <a:tailEnd/>
          </a:ln>
        </p:spPr>
        <p:txBody>
          <a:bodyPr wrap="none" lIns="0" tIns="0" rIns="0" bIns="0">
            <a:spAutoFit/>
          </a:bodyPr>
          <a:lstStyle/>
          <a:p>
            <a:pPr>
              <a:defRPr/>
            </a:pPr>
            <a:r>
              <a:rPr lang="en-US" sz="1000">
                <a:solidFill>
                  <a:srgbClr val="FFFFFF"/>
                </a:solidFill>
                <a:latin typeface="Calibri" pitchFamily="34" charset="0"/>
              </a:rPr>
              <a:t>Confidential &amp; Proprietary</a:t>
            </a:r>
            <a:endParaRPr lang="en-US" sz="1000">
              <a:latin typeface="Calibri" pitchFamily="34" charset="0"/>
            </a:endParaRPr>
          </a:p>
        </p:txBody>
      </p:sp>
      <p:sp>
        <p:nvSpPr>
          <p:cNvPr id="27" name="Rectangle 96"/>
          <p:cNvSpPr>
            <a:spLocks noGrp="1" noChangeArrowheads="1"/>
          </p:cNvSpPr>
          <p:nvPr>
            <p:ph type="sldNum" sz="quarter" idx="4"/>
          </p:nvPr>
        </p:nvSpPr>
        <p:spPr bwMode="auto">
          <a:xfrm>
            <a:off x="254000" y="6621464"/>
            <a:ext cx="457200" cy="261937"/>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b="1">
                <a:solidFill>
                  <a:schemeClr val="bg1"/>
                </a:solidFill>
                <a:latin typeface="+mn-lt"/>
                <a:cs typeface="+mn-cs"/>
              </a:defRPr>
            </a:lvl1pPr>
          </a:lstStyle>
          <a:p>
            <a:fld id="{EC4A1706-E6F7-433A-93AE-EB65BBB3A065}" type="slidenum">
              <a:rPr lang="en-US" smtClean="0"/>
              <a:pPr/>
              <a:t>‹#›</a:t>
            </a:fld>
            <a:endParaRPr lang="en-US"/>
          </a:p>
        </p:txBody>
      </p:sp>
      <p:sp>
        <p:nvSpPr>
          <p:cNvPr id="3" name="Round Same Side Corner Rectangle 2"/>
          <p:cNvSpPr/>
          <p:nvPr/>
        </p:nvSpPr>
        <p:spPr>
          <a:xfrm rot="10800000">
            <a:off x="406400" y="-3175"/>
            <a:ext cx="3556000" cy="381000"/>
          </a:xfrm>
          <a:prstGeom prst="round2SameRect">
            <a:avLst>
              <a:gd name="adj1" fmla="val 39623"/>
              <a:gd name="adj2" fmla="val 0"/>
            </a:avLst>
          </a:prstGeom>
          <a:solidFill>
            <a:srgbClr val="49A0D8"/>
          </a:solidFill>
          <a:ln>
            <a:noFill/>
          </a:ln>
        </p:spPr>
        <p:txBody>
          <a:bodyPr/>
          <a:lstStyle/>
          <a:p>
            <a:pPr marL="0" indent="0" fontAlgn="auto">
              <a:spcBef>
                <a:spcPts val="0"/>
              </a:spcBef>
              <a:spcAft>
                <a:spcPts val="0"/>
              </a:spcAft>
              <a:defRPr/>
            </a:pPr>
            <a:endParaRPr lang="en-US" sz="1800" dirty="0">
              <a:latin typeface="+mn-lt"/>
              <a:cs typeface="+mn-cs"/>
            </a:endParaRPr>
          </a:p>
        </p:txBody>
      </p:sp>
      <p:sp>
        <p:nvSpPr>
          <p:cNvPr id="6" name="Right Triangle 5"/>
          <p:cNvSpPr/>
          <p:nvPr/>
        </p:nvSpPr>
        <p:spPr>
          <a:xfrm rot="5400000" flipH="1">
            <a:off x="9057481" y="3410744"/>
            <a:ext cx="6211888" cy="146051"/>
          </a:xfrm>
          <a:prstGeom prst="rtTriangle">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sz="1400" dirty="0">
              <a:latin typeface="+mj-lt"/>
            </a:endParaRPr>
          </a:p>
        </p:txBody>
      </p:sp>
      <p:sp>
        <p:nvSpPr>
          <p:cNvPr id="1036" name="Line 84"/>
          <p:cNvSpPr>
            <a:spLocks noChangeShapeType="1"/>
          </p:cNvSpPr>
          <p:nvPr/>
        </p:nvSpPr>
        <p:spPr bwMode="auto">
          <a:xfrm flipH="1">
            <a:off x="609600" y="6619875"/>
            <a:ext cx="8467" cy="192088"/>
          </a:xfrm>
          <a:prstGeom prst="line">
            <a:avLst/>
          </a:prstGeom>
          <a:noFill/>
          <a:ln w="6350" cap="rnd">
            <a:solidFill>
              <a:srgbClr val="FFFFFF"/>
            </a:solidFill>
            <a:miter lim="800000"/>
            <a:headEnd/>
            <a:tailEnd/>
          </a:ln>
        </p:spPr>
        <p:txBody>
          <a:bodyPr/>
          <a:lstStyle/>
          <a:p>
            <a:pPr>
              <a:defRPr/>
            </a:pPr>
            <a:endParaRPr lang="en-US" sz="1800"/>
          </a:p>
        </p:txBody>
      </p:sp>
      <p:sp>
        <p:nvSpPr>
          <p:cNvPr id="2" name="Text Placeholder 1"/>
          <p:cNvSpPr>
            <a:spLocks noGrp="1"/>
          </p:cNvSpPr>
          <p:nvPr>
            <p:ph type="body" idx="1"/>
          </p:nvPr>
        </p:nvSpPr>
        <p:spPr>
          <a:xfrm>
            <a:off x="711200" y="1341438"/>
            <a:ext cx="10769600" cy="4830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4289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med">
    <p:fade/>
  </p:transition>
  <p:hf hdr="0" ftr="0" dt="0"/>
  <p:txStyles>
    <p:titleStyle>
      <a:lvl1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1pPr>
      <a:lvl2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2pPr>
      <a:lvl3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3pPr>
      <a:lvl4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4pPr>
      <a:lvl5pPr algn="l" rtl="0" eaLnBrk="1" fontAlgn="base" hangingPunct="1">
        <a:spcBef>
          <a:spcPct val="0"/>
        </a:spcBef>
        <a:spcAft>
          <a:spcPct val="0"/>
        </a:spcAft>
        <a:defRPr sz="3000" b="1">
          <a:solidFill>
            <a:schemeClr val="tx1"/>
          </a:solidFill>
          <a:latin typeface="Calibri" pitchFamily="34" charset="0"/>
          <a:ea typeface="Calibri" pitchFamily="34" charset="0"/>
          <a:cs typeface="Calibri" pitchFamily="34" charset="0"/>
        </a:defRPr>
      </a:lvl5pPr>
      <a:lvl6pPr marL="457200" algn="l" rtl="0" eaLnBrk="1" fontAlgn="base" hangingPunct="1">
        <a:spcBef>
          <a:spcPct val="0"/>
        </a:spcBef>
        <a:spcAft>
          <a:spcPct val="0"/>
        </a:spcAft>
        <a:defRPr sz="2900" b="1">
          <a:solidFill>
            <a:schemeClr val="tx1"/>
          </a:solidFill>
          <a:latin typeface="Segoe" pitchFamily="34" charset="0"/>
        </a:defRPr>
      </a:lvl6pPr>
      <a:lvl7pPr marL="914400" algn="l" rtl="0" eaLnBrk="1" fontAlgn="base" hangingPunct="1">
        <a:spcBef>
          <a:spcPct val="0"/>
        </a:spcBef>
        <a:spcAft>
          <a:spcPct val="0"/>
        </a:spcAft>
        <a:defRPr sz="2900" b="1">
          <a:solidFill>
            <a:schemeClr val="tx1"/>
          </a:solidFill>
          <a:latin typeface="Segoe" pitchFamily="34" charset="0"/>
        </a:defRPr>
      </a:lvl7pPr>
      <a:lvl8pPr marL="1371600" algn="l" rtl="0" eaLnBrk="1" fontAlgn="base" hangingPunct="1">
        <a:spcBef>
          <a:spcPct val="0"/>
        </a:spcBef>
        <a:spcAft>
          <a:spcPct val="0"/>
        </a:spcAft>
        <a:defRPr sz="2900" b="1">
          <a:solidFill>
            <a:schemeClr val="tx1"/>
          </a:solidFill>
          <a:latin typeface="Segoe" pitchFamily="34" charset="0"/>
        </a:defRPr>
      </a:lvl8pPr>
      <a:lvl9pPr marL="1828800" algn="l" rtl="0" eaLnBrk="1" fontAlgn="base" hangingPunct="1">
        <a:spcBef>
          <a:spcPct val="0"/>
        </a:spcBef>
        <a:spcAft>
          <a:spcPct val="0"/>
        </a:spcAft>
        <a:defRPr sz="2900" b="1">
          <a:solidFill>
            <a:schemeClr val="tx1"/>
          </a:solidFill>
          <a:latin typeface="Segoe" pitchFamily="34" charset="0"/>
        </a:defRPr>
      </a:lvl9pPr>
    </p:titleStyle>
    <p:bodyStyle>
      <a:lvl1pPr marL="342900" indent="-342900" algn="l" rtl="0" eaLnBrk="1" fontAlgn="base" hangingPunct="1">
        <a:spcBef>
          <a:spcPct val="20000"/>
        </a:spcBef>
        <a:spcAft>
          <a:spcPct val="0"/>
        </a:spcAft>
        <a:buFont typeface="Arial" pitchFamily="34" charset="0"/>
        <a:buChar char="•"/>
        <a:defRPr sz="2400">
          <a:solidFill>
            <a:schemeClr val="tx1"/>
          </a:solidFill>
          <a:latin typeface="Calibri" pitchFamily="34" charset="0"/>
          <a:ea typeface="Calibri" pitchFamily="34" charset="0"/>
          <a:cs typeface="Calibri" pitchFamily="34" charset="0"/>
        </a:defRPr>
      </a:lvl1pPr>
      <a:lvl2pPr marL="688975" indent="-298450" algn="l" rtl="0" eaLnBrk="1" fontAlgn="base" hangingPunct="1">
        <a:spcBef>
          <a:spcPct val="20000"/>
        </a:spcBef>
        <a:spcAft>
          <a:spcPct val="0"/>
        </a:spcAft>
        <a:buSzPct val="100000"/>
        <a:buFont typeface="Wingdings" pitchFamily="2" charset="2"/>
        <a:buChar char="§"/>
        <a:defRPr sz="2000">
          <a:solidFill>
            <a:schemeClr val="tx1"/>
          </a:solidFill>
          <a:latin typeface="Calibri" pitchFamily="34" charset="0"/>
          <a:ea typeface="Calibri" pitchFamily="34" charset="0"/>
          <a:cs typeface="Calibri" pitchFamily="34" charset="0"/>
        </a:defRPr>
      </a:lvl2pPr>
      <a:lvl3pPr marL="914400" indent="-184150" algn="l" rtl="0" eaLnBrk="1" fontAlgn="base" hangingPunct="1">
        <a:spcBef>
          <a:spcPct val="20000"/>
        </a:spcBef>
        <a:spcAft>
          <a:spcPct val="0"/>
        </a:spcAft>
        <a:buFont typeface="Calibri" pitchFamily="34" charset="0"/>
        <a:buChar char="−"/>
        <a:defRPr sz="1800">
          <a:solidFill>
            <a:schemeClr val="tx1"/>
          </a:solidFill>
          <a:latin typeface="Calibri" pitchFamily="34" charset="0"/>
          <a:ea typeface="Calibri" pitchFamily="34" charset="0"/>
          <a:cs typeface="Calibri" pitchFamily="34" charset="0"/>
        </a:defRPr>
      </a:lvl3pPr>
      <a:lvl4pPr marL="1196975" indent="-190500" algn="l" defTabSz="976313" rtl="0" eaLnBrk="1" fontAlgn="base" hangingPunct="1">
        <a:spcBef>
          <a:spcPct val="20000"/>
        </a:spcBef>
        <a:spcAft>
          <a:spcPct val="0"/>
        </a:spcAft>
        <a:buSzPct val="90000"/>
        <a:buFont typeface="Courier New" pitchFamily="49" charset="0"/>
        <a:buChar char="o"/>
        <a:tabLst/>
        <a:defRPr sz="1600">
          <a:solidFill>
            <a:schemeClr val="tx1"/>
          </a:solidFill>
          <a:latin typeface="Calibri" pitchFamily="34" charset="0"/>
          <a:ea typeface="Calibri" pitchFamily="34" charset="0"/>
          <a:cs typeface="Calibri" pitchFamily="34" charset="0"/>
        </a:defRPr>
      </a:lvl4pPr>
      <a:lvl5pPr marL="1425575" indent="-195263" algn="l" rtl="0" eaLnBrk="1" fontAlgn="base" hangingPunct="1">
        <a:spcBef>
          <a:spcPct val="20000"/>
        </a:spcBef>
        <a:spcAft>
          <a:spcPct val="0"/>
        </a:spcAft>
        <a:buChar char="»"/>
        <a:defRPr sz="1600">
          <a:solidFill>
            <a:schemeClr val="tx1"/>
          </a:solidFill>
          <a:latin typeface="Calibri" pitchFamily="34" charset="0"/>
          <a:ea typeface="Calibri" pitchFamily="34" charset="0"/>
          <a:cs typeface="Calibri" pitchFamily="34" charset="0"/>
        </a:defRPr>
      </a:lvl5pPr>
      <a:lvl6pPr marL="2590800" indent="-304800" algn="l" rtl="0" eaLnBrk="1" fontAlgn="base" hangingPunct="1">
        <a:spcBef>
          <a:spcPct val="20000"/>
        </a:spcBef>
        <a:spcAft>
          <a:spcPct val="0"/>
        </a:spcAft>
        <a:buChar char="»"/>
        <a:defRPr sz="1600">
          <a:solidFill>
            <a:schemeClr val="tx1"/>
          </a:solidFill>
          <a:latin typeface="+mn-lt"/>
        </a:defRPr>
      </a:lvl6pPr>
      <a:lvl7pPr marL="3048000" indent="-304800" algn="l" rtl="0" eaLnBrk="1" fontAlgn="base" hangingPunct="1">
        <a:spcBef>
          <a:spcPct val="20000"/>
        </a:spcBef>
        <a:spcAft>
          <a:spcPct val="0"/>
        </a:spcAft>
        <a:buChar char="»"/>
        <a:defRPr sz="1600">
          <a:solidFill>
            <a:schemeClr val="tx1"/>
          </a:solidFill>
          <a:latin typeface="+mn-lt"/>
        </a:defRPr>
      </a:lvl7pPr>
      <a:lvl8pPr marL="3505200" indent="-304800" algn="l" rtl="0" eaLnBrk="1" fontAlgn="base" hangingPunct="1">
        <a:spcBef>
          <a:spcPct val="20000"/>
        </a:spcBef>
        <a:spcAft>
          <a:spcPct val="0"/>
        </a:spcAft>
        <a:buChar char="»"/>
        <a:defRPr sz="1600">
          <a:solidFill>
            <a:schemeClr val="tx1"/>
          </a:solidFill>
          <a:latin typeface="+mn-lt"/>
        </a:defRPr>
      </a:lvl8pPr>
      <a:lvl9pPr marL="3962400" indent="-3048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hyperlink" Target="http://www.technoparktoday.com/java-java-paradox-choice/" TargetMode="Externa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praseedp.blogspot.co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CC92C2-5465-4864-B0C9-7106DB657A80}"/>
              </a:ext>
            </a:extLst>
          </p:cNvPr>
          <p:cNvSpPr>
            <a:spLocks noGrp="1" noChangeArrowheads="1"/>
          </p:cNvSpPr>
          <p:nvPr>
            <p:ph type="body" idx="1"/>
          </p:nvPr>
        </p:nvSpPr>
        <p:spPr>
          <a:xfrm>
            <a:off x="1195754" y="708556"/>
            <a:ext cx="8623037" cy="1246853"/>
          </a:xfrm>
          <a:ln/>
        </p:spPr>
        <p:txBody>
          <a:bodyPr/>
          <a:lstStyle/>
          <a:p>
            <a:pPr marL="391729" indent="-194425" algn="ct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dirty="0"/>
              <a:t>Polyglot Programming – How to do It right ?  (Knowingly) </a:t>
            </a:r>
          </a:p>
          <a:p>
            <a:pPr marL="391729" indent="-194425" algn="ct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GB" altLang="en-US" dirty="0"/>
          </a:p>
        </p:txBody>
      </p:sp>
      <p:sp>
        <p:nvSpPr>
          <p:cNvPr id="4099" name="AutoShape 3">
            <a:extLst>
              <a:ext uri="{FF2B5EF4-FFF2-40B4-BE49-F238E27FC236}">
                <a16:creationId xmlns:a16="http://schemas.microsoft.com/office/drawing/2014/main" id="{EDD93DFA-8516-4C4B-A979-CD8E87393A1C}"/>
              </a:ext>
            </a:extLst>
          </p:cNvPr>
          <p:cNvSpPr>
            <a:spLocks noChangeArrowheads="1"/>
          </p:cNvSpPr>
          <p:nvPr/>
        </p:nvSpPr>
        <p:spPr bwMode="auto">
          <a:xfrm>
            <a:off x="2139467" y="2416573"/>
            <a:ext cx="6335226" cy="2024853"/>
          </a:xfrm>
          <a:prstGeom prst="roundRect">
            <a:avLst>
              <a:gd name="adj" fmla="val 69"/>
            </a:avLst>
          </a:prstGeom>
          <a:solidFill>
            <a:srgbClr val="00B8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203" rIns="0" bIns="0" anchor="ctr" anchorCtr="1"/>
          <a:lstStyle>
            <a:lvl1pPr>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1pPr>
            <a:lvl2pPr>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2pPr>
            <a:lvl3pPr>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3pPr>
            <a:lvl4pPr>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4pPr>
            <a:lvl5pPr>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5pPr>
            <a:lvl6pPr marL="2514600" indent="-228600" defTabSz="719138"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6pPr>
            <a:lvl7pPr marL="2971800" indent="-228600" defTabSz="719138"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7pPr>
            <a:lvl8pPr marL="3429000" indent="-228600" defTabSz="719138"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8pPr>
            <a:lvl9pPr marL="3886200" indent="-228600" defTabSz="719138"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msmincho" charset="0"/>
              </a:defRPr>
            </a:lvl9pPr>
          </a:lstStyle>
          <a:p>
            <a:pPr marL="0" marR="0" lvl="0" indent="0" algn="l" defTabSz="652402" rtl="0" eaLnBrk="1" fontAlgn="base" latinLnBrk="0" hangingPunct="0">
              <a:lnSpc>
                <a:spcPct val="93000"/>
              </a:lnSpc>
              <a:spcBef>
                <a:spcPct val="0"/>
              </a:spcBef>
              <a:spcAft>
                <a:spcPct val="0"/>
              </a:spcAft>
              <a:buClr>
                <a:srgbClr val="000000"/>
              </a:buClr>
              <a:buSzPct val="100000"/>
              <a:buFontTx/>
              <a:buNone/>
              <a:tabLst>
                <a:tab pos="656722" algn="l"/>
                <a:tab pos="1313444" algn="l"/>
                <a:tab pos="1970166" algn="l"/>
                <a:tab pos="2626888" algn="l"/>
                <a:tab pos="3283610" algn="l"/>
                <a:tab pos="3940332" algn="l"/>
                <a:tab pos="4597055" algn="l"/>
                <a:tab pos="5253777" algn="l"/>
                <a:tab pos="5910499" algn="l"/>
              </a:tabLst>
              <a:defRPr/>
            </a:pPr>
            <a:endParaRPr kumimoji="0" lang="en-GB" altLang="en-US" sz="2177" b="0" i="0" u="none" strike="noStrike" kern="1200" cap="none" spc="0" normalizeH="0" baseline="0" noProof="0" dirty="0">
              <a:ln>
                <a:noFill/>
              </a:ln>
              <a:solidFill>
                <a:srgbClr val="000000"/>
              </a:solidFill>
              <a:effectLst/>
              <a:uLnTx/>
              <a:uFillTx/>
              <a:latin typeface="Arial" panose="020B0604020202020204" pitchFamily="34" charset="0"/>
              <a:ea typeface="+mn-ea"/>
            </a:endParaRPr>
          </a:p>
          <a:p>
            <a:r>
              <a:rPr lang="en-IN" sz="2000" dirty="0"/>
              <a:t>Praseed Pai KT</a:t>
            </a:r>
          </a:p>
          <a:p>
            <a:r>
              <a:rPr lang="en-IN" sz="2000" dirty="0"/>
              <a:t>Sr. Solutions Architect</a:t>
            </a:r>
          </a:p>
          <a:p>
            <a:r>
              <a:rPr lang="en-IN" sz="2000" dirty="0" err="1"/>
              <a:t>Gadgeon</a:t>
            </a:r>
            <a:r>
              <a:rPr lang="en-IN" sz="2000" dirty="0"/>
              <a:t> Smart Systems Pvt Limited</a:t>
            </a:r>
          </a:p>
          <a:p>
            <a:r>
              <a:rPr lang="en-US" altLang="en-US" sz="2000" dirty="0"/>
              <a:t>Kochi, India</a:t>
            </a:r>
            <a:endParaRPr kumimoji="0" lang="en-GB" altLang="en-US" sz="2177"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2749352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27AA-3131-4814-A3EE-11DA2B0B4C5C}"/>
              </a:ext>
            </a:extLst>
          </p:cNvPr>
          <p:cNvSpPr>
            <a:spLocks noGrp="1"/>
          </p:cNvSpPr>
          <p:nvPr>
            <p:ph type="title"/>
          </p:nvPr>
        </p:nvSpPr>
        <p:spPr/>
        <p:txBody>
          <a:bodyPr/>
          <a:lstStyle/>
          <a:p>
            <a:r>
              <a:rPr lang="en-IN" dirty="0"/>
              <a:t>Comparative Study of Programming Languages</a:t>
            </a:r>
          </a:p>
        </p:txBody>
      </p:sp>
      <p:sp>
        <p:nvSpPr>
          <p:cNvPr id="3" name="Content Placeholder 2">
            <a:extLst>
              <a:ext uri="{FF2B5EF4-FFF2-40B4-BE49-F238E27FC236}">
                <a16:creationId xmlns:a16="http://schemas.microsoft.com/office/drawing/2014/main" id="{F54D6F6E-B1F8-41F6-954B-BCF389E7845A}"/>
              </a:ext>
            </a:extLst>
          </p:cNvPr>
          <p:cNvSpPr>
            <a:spLocks noGrp="1"/>
          </p:cNvSpPr>
          <p:nvPr>
            <p:ph idx="1"/>
          </p:nvPr>
        </p:nvSpPr>
        <p:spPr/>
        <p:txBody>
          <a:bodyPr/>
          <a:lstStyle/>
          <a:p>
            <a:pPr marL="457200" lvl="1" indent="0">
              <a:buNone/>
            </a:pPr>
            <a:endParaRPr lang="en-IN" dirty="0"/>
          </a:p>
          <a:p>
            <a:pPr marL="457200" lvl="1" indent="0">
              <a:buNone/>
            </a:pPr>
            <a:endParaRPr lang="en-IN" dirty="0"/>
          </a:p>
          <a:p>
            <a:pPr lvl="1"/>
            <a:endParaRPr lang="en-IN" dirty="0"/>
          </a:p>
        </p:txBody>
      </p:sp>
      <p:pic>
        <p:nvPicPr>
          <p:cNvPr id="4" name="Picture 2">
            <a:extLst>
              <a:ext uri="{FF2B5EF4-FFF2-40B4-BE49-F238E27FC236}">
                <a16:creationId xmlns:a16="http://schemas.microsoft.com/office/drawing/2014/main" id="{D65C3BB6-D291-410C-8E7C-AE8598F6E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41" y="2000251"/>
            <a:ext cx="3675346"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724F2E1D-C6A7-4DB5-B472-43E7C52D1DC6}"/>
              </a:ext>
            </a:extLst>
          </p:cNvPr>
          <p:cNvSpPr txBox="1"/>
          <p:nvPr/>
        </p:nvSpPr>
        <p:spPr>
          <a:xfrm>
            <a:off x="5619764" y="2505670"/>
            <a:ext cx="3310875" cy="715581"/>
          </a:xfrm>
          <a:prstGeom prst="rect">
            <a:avLst/>
          </a:prstGeom>
          <a:noFill/>
        </p:spPr>
        <p:txBody>
          <a:bodyPr wrap="square" rtlCol="0">
            <a:spAutoFit/>
          </a:bodyPr>
          <a:lstStyle/>
          <a:p>
            <a:r>
              <a:rPr lang="en-US" sz="1350" dirty="0"/>
              <a:t>In India, it is like this, I do not know how it is in Punjab?</a:t>
            </a:r>
          </a:p>
          <a:p>
            <a:r>
              <a:rPr lang="en-US" sz="1350" dirty="0"/>
              <a:t> - Punjabi House</a:t>
            </a:r>
          </a:p>
        </p:txBody>
      </p:sp>
    </p:spTree>
    <p:extLst>
      <p:ext uri="{BB962C8B-B14F-4D97-AF65-F5344CB8AC3E}">
        <p14:creationId xmlns:p14="http://schemas.microsoft.com/office/powerpoint/2010/main" val="79785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5127-5AE1-4D1E-8E47-6D445D80F181}"/>
              </a:ext>
            </a:extLst>
          </p:cNvPr>
          <p:cNvSpPr>
            <a:spLocks noGrp="1"/>
          </p:cNvSpPr>
          <p:nvPr>
            <p:ph type="title"/>
          </p:nvPr>
        </p:nvSpPr>
        <p:spPr/>
        <p:txBody>
          <a:bodyPr/>
          <a:lstStyle/>
          <a:p>
            <a:r>
              <a:rPr lang="en-IN" dirty="0"/>
              <a:t>Programming Languages – A Model Driven Reality</a:t>
            </a:r>
          </a:p>
        </p:txBody>
      </p:sp>
      <p:sp>
        <p:nvSpPr>
          <p:cNvPr id="3" name="Content Placeholder 2">
            <a:extLst>
              <a:ext uri="{FF2B5EF4-FFF2-40B4-BE49-F238E27FC236}">
                <a16:creationId xmlns:a16="http://schemas.microsoft.com/office/drawing/2014/main" id="{1E16F8C4-7867-4D80-857F-C19E3E530102}"/>
              </a:ext>
            </a:extLst>
          </p:cNvPr>
          <p:cNvSpPr>
            <a:spLocks noGrp="1"/>
          </p:cNvSpPr>
          <p:nvPr>
            <p:ph idx="1"/>
          </p:nvPr>
        </p:nvSpPr>
        <p:spPr/>
        <p:txBody>
          <a:bodyPr/>
          <a:lstStyle/>
          <a:p>
            <a:r>
              <a:rPr lang="en-IN" sz="2400" dirty="0"/>
              <a:t>By Formal Models – Turing Machine/Lambda Calculus/Predicate Logic based Languages</a:t>
            </a:r>
          </a:p>
          <a:p>
            <a:r>
              <a:rPr lang="en-IN" sz="2400" dirty="0"/>
              <a:t>By Typing – Static/Dynamic and Type annotation based languages</a:t>
            </a:r>
          </a:p>
          <a:p>
            <a:r>
              <a:rPr lang="en-IN" sz="2400" dirty="0"/>
              <a:t>By Expressive Power – Turing Complete and Otherwise languages</a:t>
            </a:r>
          </a:p>
          <a:p>
            <a:r>
              <a:rPr lang="en-IN" sz="2400" dirty="0"/>
              <a:t>By  Compilation Strategy – Compiled/Semi-Compiled and Quasi Compiled ( Interpreted languages)</a:t>
            </a:r>
          </a:p>
          <a:p>
            <a:r>
              <a:rPr lang="en-IN" sz="2400" dirty="0"/>
              <a:t>By Programming Paradigms – Procedure/Functional/Logic/Object Procedural/Object Functional</a:t>
            </a:r>
          </a:p>
          <a:p>
            <a:r>
              <a:rPr lang="en-IN" sz="2400" dirty="0"/>
              <a:t>By Intent specification – Declarative vs Procedural </a:t>
            </a:r>
          </a:p>
          <a:p>
            <a:pPr marL="0" indent="0">
              <a:buNone/>
            </a:pPr>
            <a:endParaRPr lang="en-IN" dirty="0"/>
          </a:p>
        </p:txBody>
      </p:sp>
    </p:spTree>
    <p:extLst>
      <p:ext uri="{BB962C8B-B14F-4D97-AF65-F5344CB8AC3E}">
        <p14:creationId xmlns:p14="http://schemas.microsoft.com/office/powerpoint/2010/main" val="77133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27AA-3131-4814-A3EE-11DA2B0B4C5C}"/>
              </a:ext>
            </a:extLst>
          </p:cNvPr>
          <p:cNvSpPr>
            <a:spLocks noGrp="1"/>
          </p:cNvSpPr>
          <p:nvPr>
            <p:ph type="title"/>
          </p:nvPr>
        </p:nvSpPr>
        <p:spPr/>
        <p:txBody>
          <a:bodyPr/>
          <a:lstStyle/>
          <a:p>
            <a:r>
              <a:rPr lang="en-IN" dirty="0"/>
              <a:t>A Tactical Approach towards Learning Multiple Languages</a:t>
            </a:r>
          </a:p>
        </p:txBody>
      </p:sp>
      <p:sp>
        <p:nvSpPr>
          <p:cNvPr id="3" name="Content Placeholder 2">
            <a:extLst>
              <a:ext uri="{FF2B5EF4-FFF2-40B4-BE49-F238E27FC236}">
                <a16:creationId xmlns:a16="http://schemas.microsoft.com/office/drawing/2014/main" id="{F54D6F6E-B1F8-41F6-954B-BCF389E7845A}"/>
              </a:ext>
            </a:extLst>
          </p:cNvPr>
          <p:cNvSpPr>
            <a:spLocks noGrp="1"/>
          </p:cNvSpPr>
          <p:nvPr>
            <p:ph idx="1"/>
          </p:nvPr>
        </p:nvSpPr>
        <p:spPr/>
        <p:txBody>
          <a:bodyPr/>
          <a:lstStyle/>
          <a:p>
            <a:pPr marL="457200" lvl="1" indent="0">
              <a:buNone/>
            </a:pPr>
            <a:r>
              <a:rPr lang="en-IN" sz="1600" dirty="0"/>
              <a:t>Hello Script in Python/Java/Ruby</a:t>
            </a:r>
          </a:p>
          <a:p>
            <a:pPr marL="457200" lvl="1" indent="0">
              <a:buNone/>
            </a:pPr>
            <a:r>
              <a:rPr lang="en-IN" sz="1600" dirty="0"/>
              <a:t>Maintain a Text File of Executable Code snippets</a:t>
            </a:r>
          </a:p>
          <a:p>
            <a:pPr marL="457200" lvl="1" indent="0">
              <a:buNone/>
            </a:pPr>
            <a:endParaRPr lang="en-IN" sz="1600" dirty="0"/>
          </a:p>
          <a:p>
            <a:pPr marL="457200" lvl="1" indent="0">
              <a:buNone/>
            </a:pPr>
            <a:r>
              <a:rPr lang="en-IN" sz="1600" b="1" dirty="0"/>
              <a:t>Pros</a:t>
            </a:r>
          </a:p>
          <a:p>
            <a:pPr marL="457200" lvl="1" indent="0">
              <a:buNone/>
            </a:pPr>
            <a:endParaRPr lang="en-IN" sz="1600" dirty="0"/>
          </a:p>
          <a:p>
            <a:pPr marL="457200" lvl="1" indent="0">
              <a:buNone/>
            </a:pPr>
            <a:r>
              <a:rPr lang="en-IN" sz="1600" dirty="0"/>
              <a:t>A Bootstrapping Strategy</a:t>
            </a:r>
          </a:p>
          <a:p>
            <a:pPr marL="457200" lvl="1" indent="0">
              <a:buNone/>
            </a:pPr>
            <a:r>
              <a:rPr lang="en-IN" sz="1600" dirty="0"/>
              <a:t>A Handy Tool for “Assembling” Code very fast</a:t>
            </a:r>
          </a:p>
          <a:p>
            <a:pPr marL="457200" lvl="1" indent="0">
              <a:buNone/>
            </a:pPr>
            <a:r>
              <a:rPr lang="en-IN" sz="1600" dirty="0"/>
              <a:t>Please your boss!</a:t>
            </a:r>
          </a:p>
          <a:p>
            <a:pPr marL="457200" lvl="1" indent="0">
              <a:buNone/>
            </a:pPr>
            <a:endParaRPr lang="en-IN" sz="1600" dirty="0"/>
          </a:p>
          <a:p>
            <a:pPr marL="457200" lvl="1" indent="0">
              <a:buNone/>
            </a:pPr>
            <a:r>
              <a:rPr lang="en-IN" sz="1600" b="1" dirty="0"/>
              <a:t>Cons</a:t>
            </a:r>
          </a:p>
          <a:p>
            <a:pPr marL="457200" lvl="1" indent="0">
              <a:buNone/>
            </a:pPr>
            <a:endParaRPr lang="en-IN" sz="1600" dirty="0"/>
          </a:p>
          <a:p>
            <a:pPr marL="457200" lvl="1" indent="0">
              <a:buNone/>
            </a:pPr>
            <a:r>
              <a:rPr lang="en-IN" sz="1600" dirty="0"/>
              <a:t>Too much Axiology driven</a:t>
            </a:r>
          </a:p>
          <a:p>
            <a:pPr marL="457200" lvl="1" indent="0">
              <a:buNone/>
            </a:pPr>
            <a:r>
              <a:rPr lang="en-IN" sz="1600" dirty="0"/>
              <a:t>Cannot exploit deeper synergies between languages</a:t>
            </a:r>
          </a:p>
          <a:p>
            <a:pPr marL="457200" lvl="1" indent="0">
              <a:buNone/>
            </a:pPr>
            <a:endParaRPr lang="en-IN" dirty="0"/>
          </a:p>
          <a:p>
            <a:pPr marL="457200" lvl="1" indent="0">
              <a:buNone/>
            </a:pPr>
            <a:endParaRPr lang="en-IN" dirty="0"/>
          </a:p>
          <a:p>
            <a:pPr lvl="1"/>
            <a:endParaRPr lang="en-IN" dirty="0"/>
          </a:p>
        </p:txBody>
      </p:sp>
    </p:spTree>
    <p:extLst>
      <p:ext uri="{BB962C8B-B14F-4D97-AF65-F5344CB8AC3E}">
        <p14:creationId xmlns:p14="http://schemas.microsoft.com/office/powerpoint/2010/main" val="312239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51A2-8FBA-459A-B4F5-07A2531F56BC}"/>
              </a:ext>
            </a:extLst>
          </p:cNvPr>
          <p:cNvSpPr>
            <a:spLocks noGrp="1"/>
          </p:cNvSpPr>
          <p:nvPr>
            <p:ph type="title"/>
          </p:nvPr>
        </p:nvSpPr>
        <p:spPr/>
        <p:txBody>
          <a:bodyPr/>
          <a:lstStyle/>
          <a:p>
            <a:r>
              <a:rPr lang="en-IN" dirty="0"/>
              <a:t>Let’s Jump into the Water!</a:t>
            </a:r>
          </a:p>
        </p:txBody>
      </p:sp>
      <p:sp>
        <p:nvSpPr>
          <p:cNvPr id="3" name="Content Placeholder 2">
            <a:extLst>
              <a:ext uri="{FF2B5EF4-FFF2-40B4-BE49-F238E27FC236}">
                <a16:creationId xmlns:a16="http://schemas.microsoft.com/office/drawing/2014/main" id="{2A5B60F4-58CA-4266-BD98-84679F866868}"/>
              </a:ext>
            </a:extLst>
          </p:cNvPr>
          <p:cNvSpPr>
            <a:spLocks noGrp="1"/>
          </p:cNvSpPr>
          <p:nvPr>
            <p:ph idx="1"/>
          </p:nvPr>
        </p:nvSpPr>
        <p:spPr/>
        <p:txBody>
          <a:bodyPr>
            <a:normAutofit lnSpcReduction="10000"/>
          </a:bodyPr>
          <a:lstStyle/>
          <a:p>
            <a:r>
              <a:rPr lang="en-IN" dirty="0"/>
              <a:t>A Straight Line Program which accepts a list of numbers as command line arguments and sort them, to print to the Console</a:t>
            </a:r>
          </a:p>
          <a:p>
            <a:pPr lvl="1"/>
            <a:r>
              <a:rPr lang="en-IN" dirty="0"/>
              <a:t>Implementation in Java/C#/Python/JS</a:t>
            </a:r>
          </a:p>
          <a:p>
            <a:r>
              <a:rPr lang="en-IN" dirty="0"/>
              <a:t>Improving the above program by Data Parametrization </a:t>
            </a:r>
          </a:p>
          <a:p>
            <a:pPr lvl="1"/>
            <a:r>
              <a:rPr lang="en-IN" dirty="0"/>
              <a:t>Implementation in Java/C#/Python/JS</a:t>
            </a:r>
          </a:p>
          <a:p>
            <a:r>
              <a:rPr lang="en-IN" dirty="0"/>
              <a:t>Improving the above program by adding Type Parametrization</a:t>
            </a:r>
          </a:p>
          <a:p>
            <a:pPr lvl="1"/>
            <a:r>
              <a:rPr lang="en-IN" dirty="0"/>
              <a:t>Implementation in Java/C#/Python/JS</a:t>
            </a:r>
          </a:p>
          <a:p>
            <a:r>
              <a:rPr lang="en-IN" dirty="0"/>
              <a:t>Improving the above program by adding Behaviour Parametrization </a:t>
            </a:r>
          </a:p>
          <a:p>
            <a:pPr lvl="1"/>
            <a:r>
              <a:rPr lang="en-IN" dirty="0"/>
              <a:t>Implementation in Java/C#/Python/JS</a:t>
            </a:r>
          </a:p>
          <a:p>
            <a:pPr lvl="1"/>
            <a:endParaRPr lang="en-IN" dirty="0"/>
          </a:p>
        </p:txBody>
      </p:sp>
    </p:spTree>
    <p:extLst>
      <p:ext uri="{BB962C8B-B14F-4D97-AF65-F5344CB8AC3E}">
        <p14:creationId xmlns:p14="http://schemas.microsoft.com/office/powerpoint/2010/main" val="40836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An Unusual story of JavaScript</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33656081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27AA-3131-4814-A3EE-11DA2B0B4C5C}"/>
              </a:ext>
            </a:extLst>
          </p:cNvPr>
          <p:cNvSpPr>
            <a:spLocks noGrp="1"/>
          </p:cNvSpPr>
          <p:nvPr>
            <p:ph type="title"/>
          </p:nvPr>
        </p:nvSpPr>
        <p:spPr/>
        <p:txBody>
          <a:bodyPr/>
          <a:lstStyle/>
          <a:p>
            <a:r>
              <a:rPr lang="en-IN" dirty="0"/>
              <a:t>A “Story” Of JavaScript</a:t>
            </a:r>
          </a:p>
        </p:txBody>
      </p:sp>
      <p:sp>
        <p:nvSpPr>
          <p:cNvPr id="3" name="Content Placeholder 2">
            <a:extLst>
              <a:ext uri="{FF2B5EF4-FFF2-40B4-BE49-F238E27FC236}">
                <a16:creationId xmlns:a16="http://schemas.microsoft.com/office/drawing/2014/main" id="{F54D6F6E-B1F8-41F6-954B-BCF389E7845A}"/>
              </a:ext>
            </a:extLst>
          </p:cNvPr>
          <p:cNvSpPr>
            <a:spLocks noGrp="1"/>
          </p:cNvSpPr>
          <p:nvPr>
            <p:ph idx="1"/>
          </p:nvPr>
        </p:nvSpPr>
        <p:spPr/>
        <p:txBody>
          <a:bodyPr/>
          <a:lstStyle/>
          <a:p>
            <a:r>
              <a:rPr lang="en-IN" dirty="0"/>
              <a:t>A Programmer was asked by his “boss”  (in 1995) to design a language with following attributes</a:t>
            </a:r>
          </a:p>
          <a:p>
            <a:pPr lvl="1"/>
            <a:r>
              <a:rPr lang="en-IN" dirty="0"/>
              <a:t>Simple</a:t>
            </a:r>
          </a:p>
          <a:p>
            <a:pPr lvl="1"/>
            <a:r>
              <a:rPr lang="en-IN" dirty="0"/>
              <a:t>Modern</a:t>
            </a:r>
          </a:p>
          <a:p>
            <a:pPr lvl="1"/>
            <a:r>
              <a:rPr lang="en-IN" dirty="0"/>
              <a:t>To be used by Casual Programmers</a:t>
            </a:r>
          </a:p>
          <a:p>
            <a:pPr lvl="1"/>
            <a:r>
              <a:rPr lang="en-IN" dirty="0"/>
              <a:t>Embeddable inside a Browser</a:t>
            </a:r>
          </a:p>
          <a:p>
            <a:r>
              <a:rPr lang="en-IN" dirty="0"/>
              <a:t>A Choice made by that programmer had deep consequences and resulted in “grotesque” language for those times. </a:t>
            </a:r>
          </a:p>
          <a:p>
            <a:r>
              <a:rPr lang="en-IN" dirty="0"/>
              <a:t>Years later, when processing power improved, that language morphed into a “ubiquitous language”</a:t>
            </a:r>
          </a:p>
          <a:p>
            <a:pPr marL="457200" lvl="1" indent="0">
              <a:buNone/>
            </a:pPr>
            <a:endParaRPr lang="en-IN" dirty="0"/>
          </a:p>
          <a:p>
            <a:pPr lvl="1"/>
            <a:endParaRPr lang="en-IN" dirty="0"/>
          </a:p>
        </p:txBody>
      </p:sp>
    </p:spTree>
    <p:extLst>
      <p:ext uri="{BB962C8B-B14F-4D97-AF65-F5344CB8AC3E}">
        <p14:creationId xmlns:p14="http://schemas.microsoft.com/office/powerpoint/2010/main" val="353707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72B-9E1F-45E4-BEE4-C97115A7974F}"/>
              </a:ext>
            </a:extLst>
          </p:cNvPr>
          <p:cNvSpPr>
            <a:spLocks noGrp="1"/>
          </p:cNvSpPr>
          <p:nvPr>
            <p:ph type="title"/>
          </p:nvPr>
        </p:nvSpPr>
        <p:spPr/>
        <p:txBody>
          <a:bodyPr/>
          <a:lstStyle/>
          <a:p>
            <a:r>
              <a:rPr lang="en-US" dirty="0"/>
              <a:t>Simple means “Dynamic Typing”</a:t>
            </a:r>
          </a:p>
        </p:txBody>
      </p:sp>
      <p:sp>
        <p:nvSpPr>
          <p:cNvPr id="3" name="Content Placeholder 2">
            <a:extLst>
              <a:ext uri="{FF2B5EF4-FFF2-40B4-BE49-F238E27FC236}">
                <a16:creationId xmlns:a16="http://schemas.microsoft.com/office/drawing/2014/main" id="{D6EA8102-A395-414F-81B4-C5F2F5BF3208}"/>
              </a:ext>
            </a:extLst>
          </p:cNvPr>
          <p:cNvSpPr>
            <a:spLocks noGrp="1"/>
          </p:cNvSpPr>
          <p:nvPr>
            <p:ph idx="1"/>
          </p:nvPr>
        </p:nvSpPr>
        <p:spPr/>
        <p:txBody>
          <a:bodyPr/>
          <a:lstStyle/>
          <a:p>
            <a:r>
              <a:rPr lang="en-US" dirty="0"/>
              <a:t>Bane of newbies is “Static Typing”</a:t>
            </a:r>
          </a:p>
          <a:p>
            <a:r>
              <a:rPr lang="en-US" dirty="0"/>
              <a:t>Brendon </a:t>
            </a:r>
            <a:r>
              <a:rPr lang="en-US" dirty="0" err="1"/>
              <a:t>Eich</a:t>
            </a:r>
            <a:r>
              <a:rPr lang="en-US" dirty="0"/>
              <a:t> chose Dynamic Typing</a:t>
            </a:r>
          </a:p>
        </p:txBody>
      </p:sp>
    </p:spTree>
    <p:extLst>
      <p:ext uri="{BB962C8B-B14F-4D97-AF65-F5344CB8AC3E}">
        <p14:creationId xmlns:p14="http://schemas.microsoft.com/office/powerpoint/2010/main" val="31756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AA78-044A-44B6-B0E0-CD9DA1D1714A}"/>
              </a:ext>
            </a:extLst>
          </p:cNvPr>
          <p:cNvSpPr>
            <a:spLocks noGrp="1"/>
          </p:cNvSpPr>
          <p:nvPr>
            <p:ph type="title"/>
          </p:nvPr>
        </p:nvSpPr>
        <p:spPr>
          <a:xfrm>
            <a:off x="896641" y="635108"/>
            <a:ext cx="10408319" cy="856068"/>
          </a:xfrm>
        </p:spPr>
        <p:txBody>
          <a:bodyPr/>
          <a:lstStyle/>
          <a:p>
            <a:r>
              <a:rPr lang="en-US" dirty="0"/>
              <a:t>Modern means “OOP (in 1995)”</a:t>
            </a:r>
          </a:p>
        </p:txBody>
      </p:sp>
      <p:sp>
        <p:nvSpPr>
          <p:cNvPr id="3" name="Content Placeholder 2">
            <a:extLst>
              <a:ext uri="{FF2B5EF4-FFF2-40B4-BE49-F238E27FC236}">
                <a16:creationId xmlns:a16="http://schemas.microsoft.com/office/drawing/2014/main" id="{7F49160E-98B5-4FCF-B446-078159911267}"/>
              </a:ext>
            </a:extLst>
          </p:cNvPr>
          <p:cNvSpPr>
            <a:spLocks noGrp="1"/>
          </p:cNvSpPr>
          <p:nvPr>
            <p:ph idx="1"/>
          </p:nvPr>
        </p:nvSpPr>
        <p:spPr>
          <a:xfrm>
            <a:off x="994561" y="1491176"/>
            <a:ext cx="10179840" cy="4767722"/>
          </a:xfrm>
        </p:spPr>
        <p:txBody>
          <a:bodyPr/>
          <a:lstStyle/>
          <a:p>
            <a:pPr marL="457200" indent="-457200">
              <a:buFont typeface="Arial" panose="020B0604020202020204" pitchFamily="34" charset="0"/>
              <a:buChar char="•"/>
            </a:pPr>
            <a:r>
              <a:rPr lang="en-US" dirty="0"/>
              <a:t>Three Kinds of OOP </a:t>
            </a:r>
          </a:p>
          <a:p>
            <a:pPr marL="1183051" lvl="2" indent="-457200">
              <a:buFont typeface="Arial" panose="020B0604020202020204" pitchFamily="34" charset="0"/>
              <a:buChar char="•"/>
            </a:pPr>
            <a:r>
              <a:rPr lang="en-US" dirty="0"/>
              <a:t>Class based OOP</a:t>
            </a:r>
          </a:p>
          <a:p>
            <a:pPr marL="1183051" lvl="2" indent="-457200">
              <a:buFont typeface="Arial" panose="020B0604020202020204" pitchFamily="34" charset="0"/>
              <a:buChar char="•"/>
            </a:pPr>
            <a:r>
              <a:rPr lang="en-US" dirty="0"/>
              <a:t>Actor based OOP (Event based)</a:t>
            </a:r>
          </a:p>
          <a:p>
            <a:pPr marL="1183051" lvl="2" indent="-457200">
              <a:buFont typeface="Arial" panose="020B0604020202020204" pitchFamily="34" charset="0"/>
              <a:buChar char="•"/>
            </a:pPr>
            <a:r>
              <a:rPr lang="en-US" dirty="0"/>
              <a:t>Prototype OOP</a:t>
            </a:r>
          </a:p>
          <a:p>
            <a:pPr marL="457200" indent="-457200">
              <a:buFont typeface="Arial" panose="020B0604020202020204" pitchFamily="34" charset="0"/>
              <a:buChar char="•"/>
            </a:pPr>
            <a:r>
              <a:rPr lang="en-US" dirty="0"/>
              <a:t>Class based OOP is apt for Static Typing</a:t>
            </a:r>
          </a:p>
          <a:p>
            <a:pPr marL="457200" indent="-457200">
              <a:buFont typeface="Arial" panose="020B0604020202020204" pitchFamily="34" charset="0"/>
              <a:buChar char="•"/>
            </a:pPr>
            <a:r>
              <a:rPr lang="en-US" dirty="0"/>
              <a:t>Actor based OOP might result in “Event Cacophony”</a:t>
            </a:r>
          </a:p>
          <a:p>
            <a:pPr marL="457200" indent="-457200">
              <a:buFont typeface="Arial" panose="020B0604020202020204" pitchFamily="34" charset="0"/>
              <a:buChar char="•"/>
            </a:pPr>
            <a:r>
              <a:rPr lang="en-US" dirty="0"/>
              <a:t>The only choice available is “Prototype OOP”</a:t>
            </a:r>
          </a:p>
          <a:p>
            <a:pPr marL="457200" indent="-457200">
              <a:buFont typeface="Arial" panose="020B0604020202020204" pitchFamily="34" charset="0"/>
              <a:buChar char="•"/>
            </a:pPr>
            <a:r>
              <a:rPr lang="en-US" dirty="0"/>
              <a:t>Prototype treats Objects as dictionary</a:t>
            </a:r>
          </a:p>
          <a:p>
            <a:pPr marL="457200" indent="-457200">
              <a:buFont typeface="Arial" panose="020B0604020202020204" pitchFamily="34" charset="0"/>
              <a:buChar char="•"/>
            </a:pPr>
            <a:r>
              <a:rPr lang="en-US" dirty="0"/>
              <a:t>How to reduce a class to Key/Value dictionary?</a:t>
            </a:r>
          </a:p>
          <a:p>
            <a:pPr marL="457200" indent="-457200">
              <a:buFont typeface="Arial" panose="020B0604020202020204" pitchFamily="34" charset="0"/>
              <a:buChar char="•"/>
            </a:pPr>
            <a:r>
              <a:rPr lang="en-US" dirty="0"/>
              <a:t>What constitutes a class?</a:t>
            </a:r>
          </a:p>
          <a:p>
            <a:pPr marL="820125" lvl="1" indent="-457200">
              <a:buFont typeface="Arial" panose="020B0604020202020204" pitchFamily="34" charset="0"/>
              <a:buChar char="•"/>
            </a:pPr>
            <a:r>
              <a:rPr lang="en-US" dirty="0"/>
              <a:t>Static and Instance variables &amp; Static and Instance methods </a:t>
            </a:r>
          </a:p>
        </p:txBody>
      </p:sp>
    </p:spTree>
    <p:extLst>
      <p:ext uri="{BB962C8B-B14F-4D97-AF65-F5344CB8AC3E}">
        <p14:creationId xmlns:p14="http://schemas.microsoft.com/office/powerpoint/2010/main" val="3794635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B607-3D9C-4C7C-8B83-71C50EC3B363}"/>
              </a:ext>
            </a:extLst>
          </p:cNvPr>
          <p:cNvSpPr>
            <a:spLocks noGrp="1"/>
          </p:cNvSpPr>
          <p:nvPr>
            <p:ph type="title"/>
          </p:nvPr>
        </p:nvSpPr>
        <p:spPr/>
        <p:txBody>
          <a:bodyPr/>
          <a:lstStyle/>
          <a:p>
            <a:r>
              <a:rPr lang="en-US" dirty="0"/>
              <a:t>How to reduce a class into dictionary?</a:t>
            </a:r>
          </a:p>
        </p:txBody>
      </p:sp>
      <p:sp>
        <p:nvSpPr>
          <p:cNvPr id="3" name="Content Placeholder 2">
            <a:extLst>
              <a:ext uri="{FF2B5EF4-FFF2-40B4-BE49-F238E27FC236}">
                <a16:creationId xmlns:a16="http://schemas.microsoft.com/office/drawing/2014/main" id="{0CF0F7C5-C14D-4DAE-B00F-68CE33400EF7}"/>
              </a:ext>
            </a:extLst>
          </p:cNvPr>
          <p:cNvSpPr>
            <a:spLocks noGrp="1"/>
          </p:cNvSpPr>
          <p:nvPr>
            <p:ph idx="1"/>
          </p:nvPr>
        </p:nvSpPr>
        <p:spPr/>
        <p:txBody>
          <a:bodyPr/>
          <a:lstStyle/>
          <a:p>
            <a:pPr marL="457200" indent="-457200">
              <a:buFont typeface="Arial" panose="020B0604020202020204" pitchFamily="34" charset="0"/>
              <a:buChar char="•"/>
            </a:pPr>
            <a:r>
              <a:rPr lang="en-US" dirty="0"/>
              <a:t>Variables can be mapped into key/value</a:t>
            </a:r>
          </a:p>
          <a:p>
            <a:pPr marL="457200" indent="-457200">
              <a:buFont typeface="Arial" panose="020B0604020202020204" pitchFamily="34" charset="0"/>
              <a:buChar char="•"/>
            </a:pPr>
            <a:r>
              <a:rPr lang="en-US" dirty="0"/>
              <a:t>Static variables can be mapped into key/value in prototype</a:t>
            </a:r>
          </a:p>
          <a:p>
            <a:pPr marL="457200" indent="-457200">
              <a:buFont typeface="Arial" panose="020B0604020202020204" pitchFamily="34" charset="0"/>
              <a:buChar char="•"/>
            </a:pPr>
            <a:r>
              <a:rPr lang="en-US" dirty="0"/>
              <a:t>Reference to Static Map is placed inside each Object</a:t>
            </a:r>
          </a:p>
          <a:p>
            <a:pPr marL="457200" indent="-457200">
              <a:buFont typeface="Arial" panose="020B0604020202020204" pitchFamily="34" charset="0"/>
              <a:buChar char="•"/>
            </a:pPr>
            <a:r>
              <a:rPr lang="en-US" dirty="0"/>
              <a:t>How to reduce Method to Key/Value?</a:t>
            </a:r>
          </a:p>
          <a:p>
            <a:pPr marL="1183051" lvl="2" indent="-457200">
              <a:buFont typeface="Arial" panose="020B0604020202020204" pitchFamily="34" charset="0"/>
              <a:buChar char="•"/>
            </a:pPr>
            <a:r>
              <a:rPr lang="en-US" dirty="0"/>
              <a:t>We need a paradigm which treats Method/Function as value</a:t>
            </a:r>
          </a:p>
          <a:p>
            <a:pPr marL="1183051" lvl="2" indent="-457200">
              <a:buFont typeface="Arial" panose="020B0604020202020204" pitchFamily="34" charset="0"/>
              <a:buChar char="•"/>
            </a:pPr>
            <a:r>
              <a:rPr lang="en-US" dirty="0"/>
              <a:t>Functional Programming fits the Bill</a:t>
            </a:r>
          </a:p>
          <a:p>
            <a:pPr marL="1183051" lvl="2" indent="-457200">
              <a:buFont typeface="Arial" panose="020B0604020202020204" pitchFamily="34" charset="0"/>
              <a:buChar char="•"/>
            </a:pPr>
            <a:r>
              <a:rPr lang="en-US" dirty="0"/>
              <a:t>Support for functional programming was added to support prototype OOP</a:t>
            </a:r>
          </a:p>
        </p:txBody>
      </p:sp>
    </p:spTree>
    <p:extLst>
      <p:ext uri="{BB962C8B-B14F-4D97-AF65-F5344CB8AC3E}">
        <p14:creationId xmlns:p14="http://schemas.microsoft.com/office/powerpoint/2010/main" val="25159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An Unusual story of JavaScript</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13289536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80B685FD-E88C-4477-B188-DC00AE370378}"/>
              </a:ext>
            </a:extLst>
          </p:cNvPr>
          <p:cNvSpPr>
            <a:spLocks noGrp="1" noChangeArrowheads="1"/>
          </p:cNvSpPr>
          <p:nvPr>
            <p:ph type="title"/>
          </p:nvPr>
        </p:nvSpPr>
        <p:spPr>
          <a:xfrm>
            <a:off x="2196072" y="635107"/>
            <a:ext cx="7808500" cy="1144920"/>
          </a:xfrm>
          <a:ln/>
        </p:spPr>
        <p:txBody>
          <a:bodyPr vert="horz" wrap="square" lIns="0" tIns="32005" rIns="0" bIns="0" numCol="1" anchor="ctr" anchorCtr="0" compatLnSpc="1">
            <a:prstTxWarp prst="textNoShape">
              <a:avLst/>
            </a:prstTxWarp>
          </a:bodyPr>
          <a:lstStyle/>
          <a:p>
            <a:pP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a:t>About the Presenter</a:t>
            </a:r>
          </a:p>
        </p:txBody>
      </p:sp>
      <p:sp>
        <p:nvSpPr>
          <p:cNvPr id="5122" name="Rectangle 2">
            <a:extLst>
              <a:ext uri="{FF2B5EF4-FFF2-40B4-BE49-F238E27FC236}">
                <a16:creationId xmlns:a16="http://schemas.microsoft.com/office/drawing/2014/main" id="{F2C0675C-E5C6-48D8-ADBF-E8E96E0ABAFF}"/>
              </a:ext>
            </a:extLst>
          </p:cNvPr>
          <p:cNvSpPr>
            <a:spLocks noGrp="1" noChangeArrowheads="1"/>
          </p:cNvSpPr>
          <p:nvPr>
            <p:ph type="body" idx="1"/>
          </p:nvPr>
        </p:nvSpPr>
        <p:spPr>
          <a:xfrm>
            <a:off x="858129" y="1939884"/>
            <a:ext cx="9805182" cy="3899931"/>
          </a:xfrm>
          <a:ln/>
        </p:spPr>
        <p:txBody>
          <a:bodyPr vert="horz" wrap="square" lIns="0" tIns="12802" rIns="0" bIns="0" numCol="1" anchor="t" anchorCtr="0" compatLnSpc="1">
            <a:prstTxWarp prst="textNoShape">
              <a:avLst/>
            </a:prstTxWarp>
          </a:bodyPr>
          <a:lstStyle/>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A Seasoned  Software Engineering Professional with more than twenty five years of Exposure</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Author of Two books on Computer Programming </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Explorer in “Philosophical Tools for Software Engineering” ( Has Presented on it, Written one university accredited paper, Designed a Pattern based on </a:t>
            </a:r>
            <a:r>
              <a:rPr lang="en-GB" altLang="en-US" sz="1452" dirty="0" err="1"/>
              <a:t>Advaita</a:t>
            </a:r>
            <a:r>
              <a:rPr lang="en-GB" altLang="en-US" sz="1452" dirty="0"/>
              <a:t> Vedanta to transition from OOP to FRP)</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An Expert level professional in  Cross Cultural Encounters</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A Critique of Digital Technology Fads ( Programmers will be better off , if they stick to Programming. Do not run after so called AI/ML, </a:t>
            </a:r>
            <a:r>
              <a:rPr lang="en-GB" altLang="en-US" sz="1452" dirty="0" err="1"/>
              <a:t>BlockChain</a:t>
            </a:r>
            <a:r>
              <a:rPr lang="en-GB" altLang="en-US" sz="1452" dirty="0"/>
              <a:t> etc ) - “Plumbing is preferred over Painting!”</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Has Presented in more than three hundred sessions in the past twenty five years</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I also help Programmers eliminate  their “Math-Phobia”</a:t>
            </a:r>
          </a:p>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sz="1452" dirty="0"/>
              <a:t>Currently designated as “Sr. Solutions Architect @ </a:t>
            </a:r>
            <a:r>
              <a:rPr lang="en-GB" altLang="en-US" sz="1452" dirty="0" err="1"/>
              <a:t>Gadgeon</a:t>
            </a:r>
            <a:r>
              <a:rPr lang="en-GB" altLang="en-US" sz="1452" dirty="0"/>
              <a:t>”</a:t>
            </a:r>
          </a:p>
        </p:txBody>
      </p:sp>
      <p:pic>
        <p:nvPicPr>
          <p:cNvPr id="5123" name="Picture 3">
            <a:extLst>
              <a:ext uri="{FF2B5EF4-FFF2-40B4-BE49-F238E27FC236}">
                <a16:creationId xmlns:a16="http://schemas.microsoft.com/office/drawing/2014/main" id="{02CDDC19-68EA-4375-867B-E8219819F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6354" y="3953022"/>
            <a:ext cx="3033738" cy="18867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98774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FE9-214E-4CC5-B379-5993D4F59053}"/>
              </a:ext>
            </a:extLst>
          </p:cNvPr>
          <p:cNvSpPr>
            <a:spLocks noGrp="1"/>
          </p:cNvSpPr>
          <p:nvPr>
            <p:ph type="title"/>
          </p:nvPr>
        </p:nvSpPr>
        <p:spPr/>
        <p:txBody>
          <a:bodyPr/>
          <a:lstStyle/>
          <a:p>
            <a:r>
              <a:rPr lang="en-IN" dirty="0"/>
              <a:t>Let us Discuss these Three Things</a:t>
            </a:r>
          </a:p>
        </p:txBody>
      </p:sp>
      <p:sp>
        <p:nvSpPr>
          <p:cNvPr id="3" name="Content Placeholder 2">
            <a:extLst>
              <a:ext uri="{FF2B5EF4-FFF2-40B4-BE49-F238E27FC236}">
                <a16:creationId xmlns:a16="http://schemas.microsoft.com/office/drawing/2014/main" id="{1909EAE6-C12E-4507-A776-84B7829A44BE}"/>
              </a:ext>
            </a:extLst>
          </p:cNvPr>
          <p:cNvSpPr>
            <a:spLocks noGrp="1"/>
          </p:cNvSpPr>
          <p:nvPr>
            <p:ph idx="1"/>
          </p:nvPr>
        </p:nvSpPr>
        <p:spPr/>
        <p:txBody>
          <a:bodyPr/>
          <a:lstStyle/>
          <a:p>
            <a:r>
              <a:rPr lang="en-IN" dirty="0"/>
              <a:t>What is the primary difference between Stored Procedure and a Stored Function in the case of RDBMS Software?</a:t>
            </a:r>
          </a:p>
          <a:p>
            <a:r>
              <a:rPr lang="en-IN" dirty="0"/>
              <a:t>Have u Come across a Declarative Language in an Imperative Language and Vice Versa ?</a:t>
            </a:r>
          </a:p>
          <a:p>
            <a:r>
              <a:rPr lang="en-IN" dirty="0"/>
              <a:t>Please name a Reference Type which obeys value semantics in Java and C#?</a:t>
            </a:r>
          </a:p>
        </p:txBody>
      </p:sp>
    </p:spTree>
    <p:extLst>
      <p:ext uri="{BB962C8B-B14F-4D97-AF65-F5344CB8AC3E}">
        <p14:creationId xmlns:p14="http://schemas.microsoft.com/office/powerpoint/2010/main" val="303664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CEB0-ACA6-4DAF-A459-AFDE8BD4FE0C}"/>
              </a:ext>
            </a:extLst>
          </p:cNvPr>
          <p:cNvSpPr>
            <a:spLocks noGrp="1"/>
          </p:cNvSpPr>
          <p:nvPr>
            <p:ph type="title"/>
          </p:nvPr>
        </p:nvSpPr>
        <p:spPr/>
        <p:txBody>
          <a:bodyPr/>
          <a:lstStyle/>
          <a:p>
            <a:r>
              <a:rPr lang="en-IN" dirty="0"/>
              <a:t>Perils of Polyglot Programming</a:t>
            </a:r>
          </a:p>
        </p:txBody>
      </p:sp>
      <p:pic>
        <p:nvPicPr>
          <p:cNvPr id="4" name="Content Placeholder 3">
            <a:extLst>
              <a:ext uri="{FF2B5EF4-FFF2-40B4-BE49-F238E27FC236}">
                <a16:creationId xmlns:a16="http://schemas.microsoft.com/office/drawing/2014/main" id="{B17C4F2D-E519-48AC-8575-9957F4104EB9}"/>
              </a:ext>
            </a:extLst>
          </p:cNvPr>
          <p:cNvPicPr>
            <a:picLocks noGrp="1" noChangeAspect="1"/>
          </p:cNvPicPr>
          <p:nvPr>
            <p:ph idx="1"/>
          </p:nvPr>
        </p:nvPicPr>
        <p:blipFill>
          <a:blip r:embed="rId2"/>
          <a:stretch>
            <a:fillRect/>
          </a:stretch>
        </p:blipFill>
        <p:spPr>
          <a:xfrm>
            <a:off x="998668" y="1988472"/>
            <a:ext cx="10306291" cy="4234419"/>
          </a:xfrm>
          <a:prstGeom prst="rect">
            <a:avLst/>
          </a:prstGeom>
        </p:spPr>
      </p:pic>
    </p:spTree>
    <p:extLst>
      <p:ext uri="{BB962C8B-B14F-4D97-AF65-F5344CB8AC3E}">
        <p14:creationId xmlns:p14="http://schemas.microsoft.com/office/powerpoint/2010/main" val="288122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2117-4ED6-4A51-91A6-91C04B549DC7}"/>
              </a:ext>
            </a:extLst>
          </p:cNvPr>
          <p:cNvSpPr>
            <a:spLocks noGrp="1"/>
          </p:cNvSpPr>
          <p:nvPr>
            <p:ph type="title"/>
          </p:nvPr>
        </p:nvSpPr>
        <p:spPr/>
        <p:txBody>
          <a:bodyPr/>
          <a:lstStyle/>
          <a:p>
            <a:r>
              <a:rPr lang="en-IN" dirty="0"/>
              <a:t>Which Language is important?</a:t>
            </a:r>
          </a:p>
        </p:txBody>
      </p:sp>
      <p:sp>
        <p:nvSpPr>
          <p:cNvPr id="3" name="Content Placeholder 2">
            <a:extLst>
              <a:ext uri="{FF2B5EF4-FFF2-40B4-BE49-F238E27FC236}">
                <a16:creationId xmlns:a16="http://schemas.microsoft.com/office/drawing/2014/main" id="{4E7C3D62-1487-4895-84B1-DEE8786CFBB4}"/>
              </a:ext>
            </a:extLst>
          </p:cNvPr>
          <p:cNvSpPr>
            <a:spLocks noGrp="1"/>
          </p:cNvSpPr>
          <p:nvPr>
            <p:ph idx="1"/>
          </p:nvPr>
        </p:nvSpPr>
        <p:spPr/>
        <p:txBody>
          <a:bodyPr/>
          <a:lstStyle/>
          <a:p>
            <a:endParaRPr lang="en-IN" dirty="0"/>
          </a:p>
        </p:txBody>
      </p:sp>
      <p:pic>
        <p:nvPicPr>
          <p:cNvPr id="4" name="Picture 2">
            <a:extLst>
              <a:ext uri="{FF2B5EF4-FFF2-40B4-BE49-F238E27FC236}">
                <a16:creationId xmlns:a16="http://schemas.microsoft.com/office/drawing/2014/main" id="{4A31CB16-5B46-4B11-9B72-2A32AE7A4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2000250"/>
            <a:ext cx="30861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95C9035-ED5D-4809-8800-CB6C4C084C0F}"/>
              </a:ext>
            </a:extLst>
          </p:cNvPr>
          <p:cNvSpPr txBox="1"/>
          <p:nvPr/>
        </p:nvSpPr>
        <p:spPr>
          <a:xfrm>
            <a:off x="5507990" y="2141220"/>
            <a:ext cx="2743200" cy="2169825"/>
          </a:xfrm>
          <a:prstGeom prst="rect">
            <a:avLst/>
          </a:prstGeom>
          <a:noFill/>
        </p:spPr>
        <p:txBody>
          <a:bodyPr wrap="square" rtlCol="0">
            <a:spAutoFit/>
          </a:bodyPr>
          <a:lstStyle/>
          <a:p>
            <a:r>
              <a:rPr lang="en-US" sz="1350" dirty="0" err="1"/>
              <a:t>Aaj</a:t>
            </a:r>
            <a:r>
              <a:rPr lang="en-US" sz="1350" dirty="0"/>
              <a:t> mere </a:t>
            </a:r>
            <a:r>
              <a:rPr lang="en-US" sz="1350" dirty="0" err="1"/>
              <a:t>paas</a:t>
            </a:r>
            <a:r>
              <a:rPr lang="en-US" sz="1350" dirty="0"/>
              <a:t> building(C++) </a:t>
            </a:r>
            <a:r>
              <a:rPr lang="en-US" sz="1350" dirty="0" err="1"/>
              <a:t>hai</a:t>
            </a:r>
            <a:r>
              <a:rPr lang="en-US" sz="1350" dirty="0"/>
              <a:t>, property(C#) </a:t>
            </a:r>
            <a:r>
              <a:rPr lang="en-US" sz="1350" dirty="0" err="1"/>
              <a:t>hai</a:t>
            </a:r>
            <a:r>
              <a:rPr lang="en-US" sz="1350" dirty="0"/>
              <a:t> ,</a:t>
            </a:r>
          </a:p>
          <a:p>
            <a:r>
              <a:rPr lang="en-US" sz="1350" dirty="0"/>
              <a:t>bank balance (Java) </a:t>
            </a:r>
            <a:r>
              <a:rPr lang="en-US" sz="1350" dirty="0" err="1"/>
              <a:t>hai</a:t>
            </a:r>
            <a:r>
              <a:rPr lang="en-US" sz="1350" dirty="0"/>
              <a:t>, </a:t>
            </a:r>
            <a:r>
              <a:rPr lang="en-US" sz="1350" dirty="0" err="1"/>
              <a:t>bungla</a:t>
            </a:r>
            <a:r>
              <a:rPr lang="en-US" sz="1350" dirty="0"/>
              <a:t>(Python) </a:t>
            </a:r>
            <a:r>
              <a:rPr lang="en-US" sz="1350" dirty="0" err="1"/>
              <a:t>hai,gaadi</a:t>
            </a:r>
            <a:r>
              <a:rPr lang="en-US" sz="1350" dirty="0"/>
              <a:t> </a:t>
            </a:r>
            <a:r>
              <a:rPr lang="en-US" sz="1350" dirty="0" err="1"/>
              <a:t>hai</a:t>
            </a:r>
            <a:r>
              <a:rPr lang="en-US" sz="1350" dirty="0"/>
              <a:t>(PHP)</a:t>
            </a:r>
          </a:p>
          <a:p>
            <a:r>
              <a:rPr lang="en-US" sz="1350" dirty="0"/>
              <a:t>Kya </a:t>
            </a:r>
            <a:r>
              <a:rPr lang="en-US" sz="1350" dirty="0" err="1"/>
              <a:t>hai</a:t>
            </a:r>
            <a:r>
              <a:rPr lang="en-US" sz="1350" dirty="0"/>
              <a:t>, Kya </a:t>
            </a:r>
            <a:r>
              <a:rPr lang="en-US" sz="1350" dirty="0" err="1"/>
              <a:t>hai</a:t>
            </a:r>
            <a:r>
              <a:rPr lang="en-US" sz="1350" dirty="0"/>
              <a:t> </a:t>
            </a:r>
            <a:r>
              <a:rPr lang="en-US" sz="1350" dirty="0" err="1"/>
              <a:t>tumhare</a:t>
            </a:r>
            <a:r>
              <a:rPr lang="en-US" sz="1350" dirty="0"/>
              <a:t> </a:t>
            </a:r>
            <a:r>
              <a:rPr lang="en-US" sz="1350" dirty="0" err="1"/>
              <a:t>paas</a:t>
            </a:r>
            <a:r>
              <a:rPr lang="en-US" sz="1350" dirty="0"/>
              <a:t>?</a:t>
            </a:r>
          </a:p>
          <a:p>
            <a:endParaRPr lang="en-US" sz="1350" dirty="0"/>
          </a:p>
          <a:p>
            <a:endParaRPr lang="en-US" sz="1350" dirty="0"/>
          </a:p>
          <a:p>
            <a:r>
              <a:rPr lang="en-US" sz="1350" dirty="0"/>
              <a:t>....Mere </a:t>
            </a:r>
            <a:r>
              <a:rPr lang="en-US" sz="1350" dirty="0" err="1"/>
              <a:t>Paas</a:t>
            </a:r>
            <a:r>
              <a:rPr lang="en-US" sz="1350" dirty="0"/>
              <a:t> </a:t>
            </a:r>
            <a:r>
              <a:rPr lang="en-US" sz="1350" dirty="0" err="1"/>
              <a:t>Maa</a:t>
            </a:r>
            <a:r>
              <a:rPr lang="en-US" sz="1350" dirty="0"/>
              <a:t> (JavaScript</a:t>
            </a:r>
            <a:r>
              <a:rPr lang="en-US" sz="1350" dirty="0">
                <a:solidFill>
                  <a:prstClr val="white"/>
                </a:solidFill>
              </a:rPr>
              <a:t>) </a:t>
            </a:r>
            <a:r>
              <a:rPr lang="en-US" sz="1350" dirty="0" err="1">
                <a:solidFill>
                  <a:prstClr val="white"/>
                </a:solidFill>
              </a:rPr>
              <a:t>hai</a:t>
            </a:r>
            <a:endParaRPr lang="en-US" sz="1350" dirty="0">
              <a:solidFill>
                <a:prstClr val="white"/>
              </a:solidFill>
            </a:endParaRPr>
          </a:p>
        </p:txBody>
      </p:sp>
    </p:spTree>
    <p:extLst>
      <p:ext uri="{BB962C8B-B14F-4D97-AF65-F5344CB8AC3E}">
        <p14:creationId xmlns:p14="http://schemas.microsoft.com/office/powerpoint/2010/main" val="3035530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Paradigms</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83C693CB-C6DC-426F-91AC-315248F95AED}"/>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Who are they ?</a:t>
            </a:r>
          </a:p>
        </p:txBody>
      </p:sp>
      <p:sp>
        <p:nvSpPr>
          <p:cNvPr id="2" name="Content Placeholder 1">
            <a:extLst>
              <a:ext uri="{FF2B5EF4-FFF2-40B4-BE49-F238E27FC236}">
                <a16:creationId xmlns:a16="http://schemas.microsoft.com/office/drawing/2014/main" id="{2A833494-9E41-4C1C-8280-5BB33265FEB6}"/>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D9937336-C16D-4CA1-B452-4F8B5C3F2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61" y="1939884"/>
            <a:ext cx="10202878" cy="42830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F95AE64-8FFD-48BE-9BEB-F9F4C12D25AD}"/>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 Tale of two mathematicians</a:t>
            </a:r>
          </a:p>
        </p:txBody>
      </p:sp>
      <p:sp>
        <p:nvSpPr>
          <p:cNvPr id="5122" name="Rectangle 2">
            <a:extLst>
              <a:ext uri="{FF2B5EF4-FFF2-40B4-BE49-F238E27FC236}">
                <a16:creationId xmlns:a16="http://schemas.microsoft.com/office/drawing/2014/main" id="{1757AA05-35CD-4BB6-BA16-4FE82DC8938B}"/>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Bertrand Russell and David Hilbert spear headed a plan to reduce entire mathematics to Logic.</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Hilbert’s 23 problems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Bertrand Russell and Alfred north Whitehead’s Principia Mathematica.</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Barber Paradox – The Quagmire</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38DA69D-FBBE-4DC6-AF72-F543469EB9F7}"/>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i="1"/>
              <a:t>Entscheidungsproblem</a:t>
            </a:r>
            <a:r>
              <a:rPr lang="en-GB" altLang="en-US"/>
              <a:t> </a:t>
            </a:r>
          </a:p>
        </p:txBody>
      </p:sp>
      <p:sp>
        <p:nvSpPr>
          <p:cNvPr id="6146" name="Rectangle 2">
            <a:extLst>
              <a:ext uri="{FF2B5EF4-FFF2-40B4-BE49-F238E27FC236}">
                <a16:creationId xmlns:a16="http://schemas.microsoft.com/office/drawing/2014/main" id="{67D208F9-D333-412B-B2E1-CA61F7B5B2D9}"/>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Decision problem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problem of algorithmically determining whether a First Order Logic  statement is universally valid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First Order Logic – Propositional Calculus + Predicate Calculus</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50CD4EED-7A19-4120-BE11-BE8683A9A6F7}"/>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Who are they ?</a:t>
            </a:r>
          </a:p>
        </p:txBody>
      </p:sp>
      <p:sp>
        <p:nvSpPr>
          <p:cNvPr id="2" name="Content Placeholder 1">
            <a:extLst>
              <a:ext uri="{FF2B5EF4-FFF2-40B4-BE49-F238E27FC236}">
                <a16:creationId xmlns:a16="http://schemas.microsoft.com/office/drawing/2014/main" id="{2DA8E699-1E98-4906-8564-821F8009170D}"/>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A6B38F1B-2B52-416A-AFD4-36FE0B2B9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61" y="1939884"/>
            <a:ext cx="10179840" cy="4319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3024A302-6309-4F51-B050-89001FD92411}"/>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KURT GODEL</a:t>
            </a:r>
          </a:p>
        </p:txBody>
      </p:sp>
      <p:sp>
        <p:nvSpPr>
          <p:cNvPr id="8194" name="Rectangle 2">
            <a:extLst>
              <a:ext uri="{FF2B5EF4-FFF2-40B4-BE49-F238E27FC236}">
                <a16:creationId xmlns:a16="http://schemas.microsoft.com/office/drawing/2014/main" id="{80C8B71F-ECAD-4508-8D9D-A3010AAD3AAC}"/>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Austrian Logician who proved the incompleteness theorem</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Mathematics is not consistent ?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Demoralizing for the whole world</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Return of the “GOD” ?</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93E92A2-368B-4A72-A363-AC2DEBDAB74B}"/>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Hilbert's Scheme got broken</a:t>
            </a:r>
          </a:p>
        </p:txBody>
      </p:sp>
      <p:sp>
        <p:nvSpPr>
          <p:cNvPr id="2" name="Content Placeholder 1">
            <a:extLst>
              <a:ext uri="{FF2B5EF4-FFF2-40B4-BE49-F238E27FC236}">
                <a16:creationId xmlns:a16="http://schemas.microsoft.com/office/drawing/2014/main" id="{B44ACEB0-4564-42BD-BBF9-A55B35BD337A}"/>
              </a:ext>
            </a:extLst>
          </p:cNvPr>
          <p:cNvSpPr>
            <a:spLocks noGrp="1"/>
          </p:cNvSpPr>
          <p:nvPr>
            <p:ph idx="1"/>
          </p:nvPr>
        </p:nvSpPr>
        <p:spPr/>
        <p:txBody>
          <a:bodyPr/>
          <a:lstStyle/>
          <a:p>
            <a:endParaRPr lang="en-IN"/>
          </a:p>
        </p:txBody>
      </p:sp>
      <p:pic>
        <p:nvPicPr>
          <p:cNvPr id="9218" name="Picture 2">
            <a:extLst>
              <a:ext uri="{FF2B5EF4-FFF2-40B4-BE49-F238E27FC236}">
                <a16:creationId xmlns:a16="http://schemas.microsoft.com/office/drawing/2014/main" id="{A5BBCE22-A250-4117-9995-79323190B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61" y="1931886"/>
            <a:ext cx="10179840" cy="43190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8A77-2C22-41C4-A5EA-1E3BFB394D7F}"/>
              </a:ext>
            </a:extLst>
          </p:cNvPr>
          <p:cNvSpPr>
            <a:spLocks noGrp="1"/>
          </p:cNvSpPr>
          <p:nvPr>
            <p:ph type="title"/>
          </p:nvPr>
        </p:nvSpPr>
        <p:spPr/>
        <p:txBody>
          <a:bodyPr/>
          <a:lstStyle/>
          <a:p>
            <a:r>
              <a:rPr lang="en-IN" dirty="0"/>
              <a:t>Gist of the Presentation</a:t>
            </a:r>
          </a:p>
        </p:txBody>
      </p:sp>
      <p:sp>
        <p:nvSpPr>
          <p:cNvPr id="3" name="Content Placeholder 2">
            <a:extLst>
              <a:ext uri="{FF2B5EF4-FFF2-40B4-BE49-F238E27FC236}">
                <a16:creationId xmlns:a16="http://schemas.microsoft.com/office/drawing/2014/main" id="{DF09F2F5-157D-42C7-8ABF-159DA5528874}"/>
              </a:ext>
            </a:extLst>
          </p:cNvPr>
          <p:cNvSpPr>
            <a:spLocks noGrp="1"/>
          </p:cNvSpPr>
          <p:nvPr>
            <p:ph idx="1"/>
          </p:nvPr>
        </p:nvSpPr>
        <p:spPr/>
        <p:txBody>
          <a:bodyPr>
            <a:normAutofit/>
          </a:bodyPr>
          <a:lstStyle/>
          <a:p>
            <a:r>
              <a:rPr lang="en-IN" sz="2000" dirty="0"/>
              <a:t>Polyglot  - The term and it’s meaning</a:t>
            </a:r>
          </a:p>
          <a:p>
            <a:r>
              <a:rPr lang="en-IN" sz="2000" dirty="0"/>
              <a:t>Poly-</a:t>
            </a:r>
            <a:r>
              <a:rPr lang="en-IN" sz="2000" dirty="0" err="1"/>
              <a:t>this,Poly</a:t>
            </a:r>
            <a:r>
              <a:rPr lang="en-IN" sz="2000" dirty="0"/>
              <a:t>-that --- How do u make sense of it?</a:t>
            </a:r>
          </a:p>
          <a:p>
            <a:r>
              <a:rPr lang="en-IN" sz="2000" dirty="0"/>
              <a:t>Programming – Formal Models/Paradigms/Compilation/Expressive Power/Intent specification ( How to view PL landscape?)</a:t>
            </a:r>
          </a:p>
          <a:p>
            <a:r>
              <a:rPr lang="en-IN" sz="2000" dirty="0"/>
              <a:t>Encoding Architecture/Design/Models/Techniques in a Language Agnostic Manner.</a:t>
            </a:r>
          </a:p>
          <a:p>
            <a:r>
              <a:rPr lang="en-IN" sz="2000" dirty="0"/>
              <a:t>How to Transfer Ontology/Idioms/Patterns/Style from One language to another?</a:t>
            </a:r>
          </a:p>
          <a:p>
            <a:r>
              <a:rPr lang="en-IN" sz="2000" dirty="0"/>
              <a:t>Pragmatics of working as a Polyglot Professional</a:t>
            </a:r>
          </a:p>
          <a:p>
            <a:r>
              <a:rPr lang="en-IN" sz="2000" dirty="0"/>
              <a:t>Anecdotes/Case Studies/Stories/Events which mandated Polyglot development.</a:t>
            </a:r>
          </a:p>
          <a:p>
            <a:endParaRPr lang="en-IN" dirty="0"/>
          </a:p>
          <a:p>
            <a:endParaRPr lang="en-IN" dirty="0"/>
          </a:p>
        </p:txBody>
      </p:sp>
    </p:spTree>
    <p:extLst>
      <p:ext uri="{BB962C8B-B14F-4D97-AF65-F5344CB8AC3E}">
        <p14:creationId xmlns:p14="http://schemas.microsoft.com/office/powerpoint/2010/main" val="146726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D4EE8822-8F85-4B05-BD91-CD75C4D5577B}"/>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BY-PRODUCT</a:t>
            </a:r>
          </a:p>
        </p:txBody>
      </p:sp>
      <p:sp>
        <p:nvSpPr>
          <p:cNvPr id="10242" name="Rectangle 2">
            <a:extLst>
              <a:ext uri="{FF2B5EF4-FFF2-40B4-BE49-F238E27FC236}">
                <a16:creationId xmlns:a16="http://schemas.microsoft.com/office/drawing/2014/main" id="{3194497B-6802-453E-9E11-AA1479AD21B2}"/>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Alonzo Church invented Lambda Calculus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Turing came up with the concept of Turing Machine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They were trying to solve the decision problem in the Predicate Calculus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Both Failed in finding an algorithmic procedure for the decision problem. </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   ( Some stuff is not computable ! )</a:t>
            </a:r>
            <a:r>
              <a:rPr lang="ar-SA" altLang="en-US">
                <a:cs typeface="Arial" panose="020B0604020202020204" pitchFamily="34" charset="0"/>
              </a:rPr>
              <a:t>‏</a:t>
            </a: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A0E65405-B20F-4EAA-BC71-A3397C50BFFB}"/>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Why Should I care ?</a:t>
            </a:r>
          </a:p>
        </p:txBody>
      </p:sp>
      <p:sp>
        <p:nvSpPr>
          <p:cNvPr id="11266" name="Rectangle 2">
            <a:extLst>
              <a:ext uri="{FF2B5EF4-FFF2-40B4-BE49-F238E27FC236}">
                <a16:creationId xmlns:a16="http://schemas.microsoft.com/office/drawing/2014/main" id="{5814C0BB-A7DA-45C2-BA65-89E9D34746C0}"/>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Turing Machine , Lambda Calculus and Predicate Logic forms the basis of three widely used programming paradigms in the world.</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All paradigms are getting converged in modern programming languages like C# and Java.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EEA068EB-17D5-44C3-BFB2-CA88AC8B6A2E}"/>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Three Programming Paradigms</a:t>
            </a:r>
          </a:p>
        </p:txBody>
      </p:sp>
      <p:sp>
        <p:nvSpPr>
          <p:cNvPr id="13314" name="Rectangle 2">
            <a:extLst>
              <a:ext uri="{FF2B5EF4-FFF2-40B4-BE49-F238E27FC236}">
                <a16:creationId xmlns:a16="http://schemas.microsoft.com/office/drawing/2014/main" id="{A56208DC-F6D4-4AAD-8B8A-5FDE6CAAEEC5}"/>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Imperative Programming using C/C++,Java,C#,Perl and Visual Basic etc.</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   Turing Machine is the foundation.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Functional Programming using LISP,Scheme,ML,Haskell,Miranda etc.</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   Lambda Calculus is the foundation</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Logic Programming using Prolog.</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   Based on Predicate Calculus </a:t>
            </a:r>
          </a:p>
          <a:p>
            <a:pPr>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DC2F8CC7-8D60-4649-9D2D-FCA4A4464247}"/>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Imperative Programming</a:t>
            </a:r>
          </a:p>
        </p:txBody>
      </p:sp>
      <p:sp>
        <p:nvSpPr>
          <p:cNvPr id="14338" name="Rectangle 2">
            <a:extLst>
              <a:ext uri="{FF2B5EF4-FFF2-40B4-BE49-F238E27FC236}">
                <a16:creationId xmlns:a16="http://schemas.microsoft.com/office/drawing/2014/main" id="{FB9E8341-6686-4977-87C9-5FE3E16456D4}"/>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Command Oriented Programming.</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Statement Oriented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 is what u evaluate for it’s value and statement is what u execute for it’s effect.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X= X + 1 can give shiver to any person when he encounters it for the first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2DC5921C-7070-4E64-8267-CD13951FEA1E}"/>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Functional Programming</a:t>
            </a:r>
          </a:p>
        </p:txBody>
      </p:sp>
      <p:sp>
        <p:nvSpPr>
          <p:cNvPr id="15362" name="Rectangle 2">
            <a:extLst>
              <a:ext uri="{FF2B5EF4-FFF2-40B4-BE49-F238E27FC236}">
                <a16:creationId xmlns:a16="http://schemas.microsoft.com/office/drawing/2014/main" id="{835CA4E0-F719-4EF7-AA1C-2D9A1EF9E0E0}"/>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 as the unit of computation.</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Functions can be composed arbitrarily</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How can I write programs without Loop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Recursion is a good substitute.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Referential Transparency of the functions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Controlled manipulation of state is necessary for the real world.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7C1658BF-9846-485E-A100-4F5734BFCF98}"/>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Logic Programming</a:t>
            </a:r>
          </a:p>
        </p:txBody>
      </p:sp>
      <p:sp>
        <p:nvSpPr>
          <p:cNvPr id="16386" name="Rectangle 2">
            <a:extLst>
              <a:ext uri="{FF2B5EF4-FFF2-40B4-BE49-F238E27FC236}">
                <a16:creationId xmlns:a16="http://schemas.microsoft.com/office/drawing/2014/main" id="{3709A37E-F4D4-4190-8FB0-2AE31442BC2A}"/>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Declarative Model of computation</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Logical Deduction is a medium for computation.</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Has got good support for parallelism.</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Heavy use of recursion and Depth first search.</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Used in writing Huerisitics based programs.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norm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Algorithms &amp; it’s complexity!</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35078656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7C1658BF-9846-485E-A100-4F5734BFCF98}"/>
              </a:ext>
            </a:extLst>
          </p:cNvPr>
          <p:cNvSpPr>
            <a:spLocks noGrp="1" noChangeArrowheads="1"/>
          </p:cNvSpPr>
          <p:nvPr>
            <p:ph type="title"/>
          </p:nvPr>
        </p:nvSpPr>
        <p:spPr>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Algorithmic Complexity</a:t>
            </a:r>
          </a:p>
        </p:txBody>
      </p:sp>
      <p:sp>
        <p:nvSpPr>
          <p:cNvPr id="16386" name="Rectangle 2">
            <a:extLst>
              <a:ext uri="{FF2B5EF4-FFF2-40B4-BE49-F238E27FC236}">
                <a16:creationId xmlns:a16="http://schemas.microsoft.com/office/drawing/2014/main" id="{3709A37E-F4D4-4190-8FB0-2AE31442BC2A}"/>
              </a:ext>
            </a:extLst>
          </p:cNvPr>
          <p:cNvSpPr>
            <a:spLocks noGrp="1" noChangeArrowheads="1"/>
          </p:cNvSpPr>
          <p:nvPr>
            <p:ph idx="1"/>
          </p:nvPr>
        </p:nvSpPr>
        <p:spPr>
          <a:ln/>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pic>
        <p:nvPicPr>
          <p:cNvPr id="4" name="Picture 3">
            <a:extLst>
              <a:ext uri="{FF2B5EF4-FFF2-40B4-BE49-F238E27FC236}">
                <a16:creationId xmlns:a16="http://schemas.microsoft.com/office/drawing/2014/main" id="{A20B7961-34FD-4063-B65C-F3FC14506D57}"/>
              </a:ext>
            </a:extLst>
          </p:cNvPr>
          <p:cNvPicPr>
            <a:picLocks noChangeAspect="1"/>
          </p:cNvPicPr>
          <p:nvPr/>
        </p:nvPicPr>
        <p:blipFill>
          <a:blip r:embed="rId3"/>
          <a:stretch>
            <a:fillRect/>
          </a:stretch>
        </p:blipFill>
        <p:spPr>
          <a:xfrm>
            <a:off x="994561" y="1939884"/>
            <a:ext cx="10202878" cy="4141829"/>
          </a:xfrm>
          <a:prstGeom prst="rect">
            <a:avLst/>
          </a:prstGeom>
        </p:spPr>
      </p:pic>
    </p:spTree>
    <p:extLst>
      <p:ext uri="{BB962C8B-B14F-4D97-AF65-F5344CB8AC3E}">
        <p14:creationId xmlns:p14="http://schemas.microsoft.com/office/powerpoint/2010/main" val="109933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8FE4-9B81-49E1-9F79-21706332F4AA}"/>
              </a:ext>
            </a:extLst>
          </p:cNvPr>
          <p:cNvSpPr>
            <a:spLocks noGrp="1"/>
          </p:cNvSpPr>
          <p:nvPr>
            <p:ph type="title"/>
          </p:nvPr>
        </p:nvSpPr>
        <p:spPr/>
        <p:txBody>
          <a:bodyPr/>
          <a:lstStyle/>
          <a:p>
            <a:r>
              <a:rPr lang="en-IN" dirty="0"/>
              <a:t>Two Programs to demonstrate </a:t>
            </a:r>
            <a:r>
              <a:rPr lang="en-IN" dirty="0" err="1"/>
              <a:t>Intractibility</a:t>
            </a:r>
            <a:endParaRPr lang="en-IN" dirty="0"/>
          </a:p>
        </p:txBody>
      </p:sp>
      <p:sp>
        <p:nvSpPr>
          <p:cNvPr id="3" name="Content Placeholder 2">
            <a:extLst>
              <a:ext uri="{FF2B5EF4-FFF2-40B4-BE49-F238E27FC236}">
                <a16:creationId xmlns:a16="http://schemas.microsoft.com/office/drawing/2014/main" id="{11B75741-1533-459E-B6B9-9EECE8CA7AF9}"/>
              </a:ext>
            </a:extLst>
          </p:cNvPr>
          <p:cNvSpPr>
            <a:spLocks noGrp="1"/>
          </p:cNvSpPr>
          <p:nvPr>
            <p:ph idx="1"/>
          </p:nvPr>
        </p:nvSpPr>
        <p:spPr/>
        <p:txBody>
          <a:bodyPr/>
          <a:lstStyle/>
          <a:p>
            <a:pPr marL="457200" indent="-457200">
              <a:buFont typeface="Arial" panose="020B0604020202020204" pitchFamily="34" charset="0"/>
              <a:buChar char="•"/>
            </a:pPr>
            <a:r>
              <a:rPr lang="en-IN" dirty="0" err="1"/>
              <a:t>Permuation</a:t>
            </a:r>
            <a:endParaRPr lang="en-IN" dirty="0"/>
          </a:p>
          <a:p>
            <a:pPr marL="457200" indent="-457200">
              <a:buFont typeface="Arial" panose="020B0604020202020204" pitchFamily="34" charset="0"/>
              <a:buChar char="•"/>
            </a:pPr>
            <a:r>
              <a:rPr lang="en-IN" dirty="0" err="1"/>
              <a:t>SubSet</a:t>
            </a:r>
            <a:endParaRPr lang="en-IN" dirty="0"/>
          </a:p>
          <a:p>
            <a:pPr marL="457200" indent="-457200">
              <a:buFont typeface="Arial" panose="020B0604020202020204" pitchFamily="34" charset="0"/>
              <a:buChar char="•"/>
            </a:pPr>
            <a:r>
              <a:rPr lang="en-IN" dirty="0"/>
              <a:t>Data set generation</a:t>
            </a:r>
          </a:p>
        </p:txBody>
      </p:sp>
    </p:spTree>
    <p:extLst>
      <p:ext uri="{BB962C8B-B14F-4D97-AF65-F5344CB8AC3E}">
        <p14:creationId xmlns:p14="http://schemas.microsoft.com/office/powerpoint/2010/main" val="1599791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4475-7105-41B6-A095-08125476883E}"/>
              </a:ext>
            </a:extLst>
          </p:cNvPr>
          <p:cNvSpPr>
            <a:spLocks noGrp="1"/>
          </p:cNvSpPr>
          <p:nvPr>
            <p:ph type="title"/>
          </p:nvPr>
        </p:nvSpPr>
        <p:spPr/>
        <p:txBody>
          <a:bodyPr/>
          <a:lstStyle/>
          <a:p>
            <a:r>
              <a:rPr lang="en-IN" dirty="0"/>
              <a:t>Algorithmic Landscape</a:t>
            </a:r>
          </a:p>
        </p:txBody>
      </p:sp>
      <p:sp>
        <p:nvSpPr>
          <p:cNvPr id="3" name="Content Placeholder 2">
            <a:extLst>
              <a:ext uri="{FF2B5EF4-FFF2-40B4-BE49-F238E27FC236}">
                <a16:creationId xmlns:a16="http://schemas.microsoft.com/office/drawing/2014/main" id="{745DF3AD-B42C-4387-8940-292A45E2A7E6}"/>
              </a:ext>
            </a:extLst>
          </p:cNvPr>
          <p:cNvSpPr>
            <a:spLocks noGrp="1"/>
          </p:cNvSpPr>
          <p:nvPr>
            <p:ph idx="1"/>
          </p:nvPr>
        </p:nvSpPr>
        <p:spPr/>
        <p:txBody>
          <a:bodyPr/>
          <a:lstStyle/>
          <a:p>
            <a:r>
              <a:rPr lang="en-US" sz="2200" dirty="0">
                <a:solidFill>
                  <a:schemeClr val="tx1"/>
                </a:solidFill>
                <a:latin typeface="Calibri Light" panose="020F0302020204030204"/>
                <a:ea typeface="+mj-ea"/>
                <a:cs typeface="+mj-cs"/>
              </a:rPr>
              <a:t>After you have tried</a:t>
            </a: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If/else/while/select/update programming </a:t>
            </a: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Linear/Quadratic complexity algorithms</a:t>
            </a: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Patented algorithms </a:t>
            </a: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Heuristics based solutions </a:t>
            </a: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Approximate Solutions </a:t>
            </a: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Stochastic solutions </a:t>
            </a:r>
            <a:br>
              <a:rPr lang="en-US" sz="2200" dirty="0">
                <a:solidFill>
                  <a:schemeClr val="tx1"/>
                </a:solidFill>
                <a:latin typeface="Calibri Light" panose="020F0302020204030204"/>
                <a:ea typeface="+mj-ea"/>
                <a:cs typeface="+mj-cs"/>
              </a:rPr>
            </a:br>
            <a:br>
              <a:rPr lang="en-US" sz="2200" dirty="0">
                <a:solidFill>
                  <a:schemeClr val="tx1"/>
                </a:solidFill>
                <a:latin typeface="Calibri Light" panose="020F0302020204030204"/>
                <a:ea typeface="+mj-ea"/>
                <a:cs typeface="+mj-cs"/>
              </a:rPr>
            </a:br>
            <a:r>
              <a:rPr lang="en-US" sz="2200" dirty="0">
                <a:solidFill>
                  <a:schemeClr val="tx1"/>
                </a:solidFill>
                <a:latin typeface="Calibri Light" panose="020F0302020204030204"/>
                <a:ea typeface="+mj-ea"/>
                <a:cs typeface="+mj-cs"/>
              </a:rPr>
              <a:t>All of the above are control path programming. When these fail you can opt for Machine learning based solutions which will reason based on data.</a:t>
            </a:r>
            <a:endParaRPr lang="en-IN" dirty="0">
              <a:solidFill>
                <a:schemeClr val="tx1"/>
              </a:solidFill>
            </a:endParaRPr>
          </a:p>
        </p:txBody>
      </p:sp>
    </p:spTree>
    <p:extLst>
      <p:ext uri="{BB962C8B-B14F-4D97-AF65-F5344CB8AC3E}">
        <p14:creationId xmlns:p14="http://schemas.microsoft.com/office/powerpoint/2010/main" val="7356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Putting things into Context</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7918118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norm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Linear Algebra through Programming</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81231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Learn Matrix Algebra through Python</a:t>
            </a:r>
          </a:p>
        </p:txBody>
      </p:sp>
      <p:pic>
        <p:nvPicPr>
          <p:cNvPr id="4" name="Content Placeholder 3"/>
          <p:cNvPicPr>
            <a:picLocks noGrp="1" noChangeAspect="1"/>
          </p:cNvPicPr>
          <p:nvPr>
            <p:ph idx="1"/>
          </p:nvPr>
        </p:nvPicPr>
        <p:blipFill>
          <a:blip r:embed="rId2"/>
          <a:stretch>
            <a:fillRect/>
          </a:stretch>
        </p:blipFill>
        <p:spPr>
          <a:xfrm>
            <a:off x="967409" y="1690689"/>
            <a:ext cx="9939130" cy="4106067"/>
          </a:xfrm>
          <a:prstGeom prst="rect">
            <a:avLst/>
          </a:prstGeom>
        </p:spPr>
      </p:pic>
    </p:spTree>
    <p:extLst>
      <p:ext uri="{BB962C8B-B14F-4D97-AF65-F5344CB8AC3E}">
        <p14:creationId xmlns:p14="http://schemas.microsoft.com/office/powerpoint/2010/main" val="1874348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Eigen Value – Python Code</a:t>
            </a:r>
          </a:p>
        </p:txBody>
      </p:sp>
      <p:pic>
        <p:nvPicPr>
          <p:cNvPr id="4" name="Content Placeholder 3"/>
          <p:cNvPicPr>
            <a:picLocks noGrp="1" noChangeAspect="1"/>
          </p:cNvPicPr>
          <p:nvPr>
            <p:ph idx="1"/>
          </p:nvPr>
        </p:nvPicPr>
        <p:blipFill>
          <a:blip r:embed="rId2"/>
          <a:stretch>
            <a:fillRect/>
          </a:stretch>
        </p:blipFill>
        <p:spPr>
          <a:xfrm>
            <a:off x="1232453" y="1981994"/>
            <a:ext cx="9819860" cy="4038600"/>
          </a:xfrm>
          <a:prstGeom prst="rect">
            <a:avLst/>
          </a:prstGeom>
        </p:spPr>
      </p:pic>
    </p:spTree>
    <p:extLst>
      <p:ext uri="{BB962C8B-B14F-4D97-AF65-F5344CB8AC3E}">
        <p14:creationId xmlns:p14="http://schemas.microsoft.com/office/powerpoint/2010/main" val="4136686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SVD</a:t>
            </a:r>
          </a:p>
        </p:txBody>
      </p:sp>
      <p:pic>
        <p:nvPicPr>
          <p:cNvPr id="4" name="Content Placeholder 3"/>
          <p:cNvPicPr>
            <a:picLocks noGrp="1" noChangeAspect="1"/>
          </p:cNvPicPr>
          <p:nvPr>
            <p:ph idx="1"/>
          </p:nvPr>
        </p:nvPicPr>
        <p:blipFill>
          <a:blip r:embed="rId2"/>
          <a:stretch>
            <a:fillRect/>
          </a:stretch>
        </p:blipFill>
        <p:spPr>
          <a:xfrm>
            <a:off x="838200" y="1910556"/>
            <a:ext cx="10466760" cy="4181475"/>
          </a:xfrm>
          <a:prstGeom prst="rect">
            <a:avLst/>
          </a:prstGeom>
        </p:spPr>
      </p:pic>
    </p:spTree>
    <p:extLst>
      <p:ext uri="{BB962C8B-B14F-4D97-AF65-F5344CB8AC3E}">
        <p14:creationId xmlns:p14="http://schemas.microsoft.com/office/powerpoint/2010/main" val="270782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norm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Going Native! &amp; Interfacing with it!</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30178568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8744-C17C-4E44-8C7D-5D427B7688C6}"/>
              </a:ext>
            </a:extLst>
          </p:cNvPr>
          <p:cNvSpPr>
            <a:spLocks noGrp="1"/>
          </p:cNvSpPr>
          <p:nvPr>
            <p:ph type="title"/>
          </p:nvPr>
        </p:nvSpPr>
        <p:spPr/>
        <p:txBody>
          <a:bodyPr/>
          <a:lstStyle/>
          <a:p>
            <a:r>
              <a:rPr lang="en-IN" dirty="0"/>
              <a:t>Native Code Programming</a:t>
            </a:r>
          </a:p>
        </p:txBody>
      </p:sp>
      <p:sp>
        <p:nvSpPr>
          <p:cNvPr id="3" name="Content Placeholder 2">
            <a:extLst>
              <a:ext uri="{FF2B5EF4-FFF2-40B4-BE49-F238E27FC236}">
                <a16:creationId xmlns:a16="http://schemas.microsoft.com/office/drawing/2014/main" id="{87CBC959-620E-4482-AEA0-92639521CCC2}"/>
              </a:ext>
            </a:extLst>
          </p:cNvPr>
          <p:cNvSpPr>
            <a:spLocks noGrp="1"/>
          </p:cNvSpPr>
          <p:nvPr>
            <p:ph idx="1"/>
          </p:nvPr>
        </p:nvSpPr>
        <p:spPr/>
        <p:txBody>
          <a:bodyPr/>
          <a:lstStyle/>
          <a:p>
            <a:r>
              <a:rPr lang="en-IN" dirty="0"/>
              <a:t>Compile/Link/Load cycle under Windows and POSIX </a:t>
            </a:r>
          </a:p>
          <a:p>
            <a:r>
              <a:rPr lang="en-IN" dirty="0"/>
              <a:t>Static Linking of libraries </a:t>
            </a:r>
          </a:p>
          <a:p>
            <a:r>
              <a:rPr lang="en-IN" dirty="0"/>
              <a:t>How to Create DLLs and Shared Objects (.so) in Windows and GNU Linux ?</a:t>
            </a:r>
          </a:p>
          <a:p>
            <a:r>
              <a:rPr lang="en-IN" dirty="0"/>
              <a:t>32 bit  vs 64 bit DLLs </a:t>
            </a:r>
          </a:p>
          <a:p>
            <a:r>
              <a:rPr lang="en-IN" dirty="0"/>
              <a:t>Three Ways to invoke DLLs/</a:t>
            </a:r>
            <a:r>
              <a:rPr lang="en-IN" dirty="0" err="1"/>
              <a:t>Sos</a:t>
            </a:r>
            <a:r>
              <a:rPr lang="en-IN" dirty="0"/>
              <a:t> in Windows and GNU Linux</a:t>
            </a:r>
          </a:p>
          <a:p>
            <a:pPr lvl="1"/>
            <a:r>
              <a:rPr lang="en-IN" dirty="0"/>
              <a:t>Linking with import library ( Loaded at the Load time of the executable)</a:t>
            </a:r>
          </a:p>
          <a:p>
            <a:pPr lvl="1"/>
            <a:r>
              <a:rPr lang="en-IN" dirty="0"/>
              <a:t>On the fly loading of the DLL</a:t>
            </a:r>
          </a:p>
          <a:p>
            <a:endParaRPr lang="en-IN" dirty="0"/>
          </a:p>
        </p:txBody>
      </p:sp>
    </p:spTree>
    <p:extLst>
      <p:ext uri="{BB962C8B-B14F-4D97-AF65-F5344CB8AC3E}">
        <p14:creationId xmlns:p14="http://schemas.microsoft.com/office/powerpoint/2010/main" val="619161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3A37-71CA-4837-B0E2-07CEFA860D82}"/>
              </a:ext>
            </a:extLst>
          </p:cNvPr>
          <p:cNvSpPr>
            <a:spLocks noGrp="1"/>
          </p:cNvSpPr>
          <p:nvPr>
            <p:ph type="title"/>
          </p:nvPr>
        </p:nvSpPr>
        <p:spPr/>
        <p:txBody>
          <a:bodyPr/>
          <a:lstStyle/>
          <a:p>
            <a:r>
              <a:rPr lang="en-IN" dirty="0"/>
              <a:t>Mixed Language Programming</a:t>
            </a:r>
          </a:p>
        </p:txBody>
      </p:sp>
      <p:sp>
        <p:nvSpPr>
          <p:cNvPr id="3" name="Content Placeholder 2">
            <a:extLst>
              <a:ext uri="{FF2B5EF4-FFF2-40B4-BE49-F238E27FC236}">
                <a16:creationId xmlns:a16="http://schemas.microsoft.com/office/drawing/2014/main" id="{31ACBB05-F15A-4193-B887-6C97A1AD6D5E}"/>
              </a:ext>
            </a:extLst>
          </p:cNvPr>
          <p:cNvSpPr>
            <a:spLocks noGrp="1"/>
          </p:cNvSpPr>
          <p:nvPr>
            <p:ph idx="1"/>
          </p:nvPr>
        </p:nvSpPr>
        <p:spPr/>
        <p:txBody>
          <a:bodyPr/>
          <a:lstStyle/>
          <a:p>
            <a:r>
              <a:rPr lang="en-IN" dirty="0"/>
              <a:t>How to invoke native code libraries?</a:t>
            </a:r>
          </a:p>
          <a:p>
            <a:r>
              <a:rPr lang="en-IN" dirty="0"/>
              <a:t>Invoking native libraries written in C/C++ from C# </a:t>
            </a:r>
          </a:p>
          <a:p>
            <a:r>
              <a:rPr lang="en-IN" dirty="0"/>
              <a:t>Invoking native libraries written in C/C++ from Java</a:t>
            </a:r>
          </a:p>
          <a:p>
            <a:r>
              <a:rPr lang="en-IN" dirty="0"/>
              <a:t>Invoking native libraries written in C/C++ from Python</a:t>
            </a:r>
          </a:p>
          <a:p>
            <a:r>
              <a:rPr lang="en-IN" dirty="0"/>
              <a:t>Importance of Mixed Language Programming </a:t>
            </a:r>
          </a:p>
          <a:p>
            <a:r>
              <a:rPr lang="en-IN" dirty="0" err="1"/>
              <a:t>Jython</a:t>
            </a:r>
            <a:r>
              <a:rPr lang="en-IN" dirty="0"/>
              <a:t> and </a:t>
            </a:r>
            <a:r>
              <a:rPr lang="en-IN" dirty="0" err="1"/>
              <a:t>Jruby</a:t>
            </a:r>
            <a:r>
              <a:rPr lang="en-IN" dirty="0"/>
              <a:t> – Two case studies</a:t>
            </a:r>
          </a:p>
          <a:p>
            <a:pPr marL="0" indent="0">
              <a:buNone/>
            </a:pPr>
            <a:endParaRPr lang="en-IN" dirty="0"/>
          </a:p>
        </p:txBody>
      </p:sp>
    </p:spTree>
    <p:extLst>
      <p:ext uri="{BB962C8B-B14F-4D97-AF65-F5344CB8AC3E}">
        <p14:creationId xmlns:p14="http://schemas.microsoft.com/office/powerpoint/2010/main" val="180296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norm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How to Exploit Synergy between JVM and CLR!</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40535318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518E2A-38F8-4AB5-A357-BF3E8EA3F71A}"/>
              </a:ext>
            </a:extLst>
          </p:cNvPr>
          <p:cNvSpPr>
            <a:spLocks noGrp="1"/>
          </p:cNvSpPr>
          <p:nvPr>
            <p:ph type="title"/>
          </p:nvPr>
        </p:nvSpPr>
        <p:spPr/>
        <p:txBody>
          <a:bodyPr/>
          <a:lstStyle/>
          <a:p>
            <a:r>
              <a:rPr lang="en-IN" dirty="0"/>
              <a:t>Circa 1995</a:t>
            </a:r>
          </a:p>
        </p:txBody>
      </p:sp>
      <p:sp>
        <p:nvSpPr>
          <p:cNvPr id="4" name="Content Placeholder 3">
            <a:extLst>
              <a:ext uri="{FF2B5EF4-FFF2-40B4-BE49-F238E27FC236}">
                <a16:creationId xmlns:a16="http://schemas.microsoft.com/office/drawing/2014/main" id="{AD68D660-2899-401A-A67B-F74FB4A19A34}"/>
              </a:ext>
            </a:extLst>
          </p:cNvPr>
          <p:cNvSpPr>
            <a:spLocks noGrp="1"/>
          </p:cNvSpPr>
          <p:nvPr>
            <p:ph idx="1"/>
          </p:nvPr>
        </p:nvSpPr>
        <p:spPr/>
        <p:txBody>
          <a:bodyPr/>
          <a:lstStyle/>
          <a:p>
            <a:endParaRPr lang="en-IN" dirty="0"/>
          </a:p>
        </p:txBody>
      </p:sp>
      <p:pic>
        <p:nvPicPr>
          <p:cNvPr id="6" name="Picture 2">
            <a:extLst>
              <a:ext uri="{FF2B5EF4-FFF2-40B4-BE49-F238E27FC236}">
                <a16:creationId xmlns:a16="http://schemas.microsoft.com/office/drawing/2014/main" id="{C2C03794-C194-481A-B1D9-728A2B2A5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561" y="1861749"/>
            <a:ext cx="2857500" cy="164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4F0F31E1-D698-4B30-B3F8-744265A7112C}"/>
              </a:ext>
            </a:extLst>
          </p:cNvPr>
          <p:cNvSpPr txBox="1"/>
          <p:nvPr/>
        </p:nvSpPr>
        <p:spPr bwMode="auto">
          <a:xfrm>
            <a:off x="2133600" y="0"/>
            <a:ext cx="2362200" cy="369332"/>
          </a:xfrm>
          <a:prstGeom prst="rect">
            <a:avLst/>
          </a:prstGeom>
          <a:noFill/>
          <a:ln w="9525">
            <a:noFill/>
            <a:miter lim="800000"/>
            <a:headEnd/>
            <a:tailEnd/>
          </a:ln>
        </p:spPr>
        <p:txBody>
          <a:bodyPr wrap="square" rtlCol="0">
            <a:spAutoFit/>
          </a:bodyPr>
          <a:lstStyle/>
          <a:p>
            <a:r>
              <a:rPr lang="en-US" dirty="0">
                <a:solidFill>
                  <a:prstClr val="black"/>
                </a:solidFill>
                <a:latin typeface="Calibri" panose="020F0502020204030204"/>
              </a:rPr>
              <a:t>Redmond, Seattle</a:t>
            </a:r>
          </a:p>
        </p:txBody>
      </p:sp>
      <p:pic>
        <p:nvPicPr>
          <p:cNvPr id="8" name="Picture 4">
            <a:extLst>
              <a:ext uri="{FF2B5EF4-FFF2-40B4-BE49-F238E27FC236}">
                <a16:creationId xmlns:a16="http://schemas.microsoft.com/office/drawing/2014/main" id="{770D6556-AD14-4AAC-933F-0CDA6F2ED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58080"/>
            <a:ext cx="7143750" cy="72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a:extLst>
              <a:ext uri="{FF2B5EF4-FFF2-40B4-BE49-F238E27FC236}">
                <a16:creationId xmlns:a16="http://schemas.microsoft.com/office/drawing/2014/main" id="{FF5E2EEC-CE9D-4091-9177-8FFB2EC7F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143366"/>
            <a:ext cx="1905000" cy="1362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
            <a:extLst>
              <a:ext uri="{FF2B5EF4-FFF2-40B4-BE49-F238E27FC236}">
                <a16:creationId xmlns:a16="http://schemas.microsoft.com/office/drawing/2014/main" id="{72392CB3-4B10-4C8F-9325-12F9E85D0A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3938" y="3541343"/>
            <a:ext cx="2714625" cy="1061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a:extLst>
              <a:ext uri="{FF2B5EF4-FFF2-40B4-BE49-F238E27FC236}">
                <a16:creationId xmlns:a16="http://schemas.microsoft.com/office/drawing/2014/main" id="{245295CA-FD07-4411-BB53-8DAA6B5FBE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37" y="1962150"/>
            <a:ext cx="31146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910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265E-DA93-479B-A448-2F16975BA9FB}"/>
              </a:ext>
            </a:extLst>
          </p:cNvPr>
          <p:cNvSpPr>
            <a:spLocks noGrp="1"/>
          </p:cNvSpPr>
          <p:nvPr>
            <p:ph type="title"/>
          </p:nvPr>
        </p:nvSpPr>
        <p:spPr/>
        <p:txBody>
          <a:bodyPr/>
          <a:lstStyle/>
          <a:p>
            <a:r>
              <a:rPr lang="en-IN" dirty="0"/>
              <a:t>Circa 1997</a:t>
            </a:r>
          </a:p>
        </p:txBody>
      </p:sp>
      <p:sp>
        <p:nvSpPr>
          <p:cNvPr id="3" name="Content Placeholder 2">
            <a:extLst>
              <a:ext uri="{FF2B5EF4-FFF2-40B4-BE49-F238E27FC236}">
                <a16:creationId xmlns:a16="http://schemas.microsoft.com/office/drawing/2014/main" id="{9B0A9F2B-3748-45B1-88C8-54E842FD9398}"/>
              </a:ext>
            </a:extLst>
          </p:cNvPr>
          <p:cNvSpPr>
            <a:spLocks noGrp="1"/>
          </p:cNvSpPr>
          <p:nvPr>
            <p:ph idx="1"/>
          </p:nvPr>
        </p:nvSpPr>
        <p:spPr/>
        <p:txBody>
          <a:bodyPr/>
          <a:lstStyle/>
          <a:p>
            <a:endParaRPr lang="en-IN" dirty="0"/>
          </a:p>
        </p:txBody>
      </p:sp>
      <p:pic>
        <p:nvPicPr>
          <p:cNvPr id="4" name="Picture 4">
            <a:extLst>
              <a:ext uri="{FF2B5EF4-FFF2-40B4-BE49-F238E27FC236}">
                <a16:creationId xmlns:a16="http://schemas.microsoft.com/office/drawing/2014/main" id="{A9AB48AD-5197-480B-BDDA-6BD3A9876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761" y="4649429"/>
            <a:ext cx="7143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4A16A16-B8A6-4A6F-83E9-8D5DAA316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2232" y="1946953"/>
            <a:ext cx="2209800" cy="2541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90CEF0FC-AADF-47C8-854B-D7C1A4A9E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61" y="1807804"/>
            <a:ext cx="28575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EDD756BB-3668-4330-BBDC-B566C40273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323" y="1825326"/>
            <a:ext cx="3114675" cy="127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6E2BC8FD-19AB-4D4A-A16B-6A951055B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8365" y="1855429"/>
            <a:ext cx="1905000" cy="263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269EFEBE-FC87-43AB-80CE-DE3C730D8D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7323" y="3254974"/>
            <a:ext cx="2714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05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CA84-A94D-4D80-80DC-60BBF4791191}"/>
              </a:ext>
            </a:extLst>
          </p:cNvPr>
          <p:cNvSpPr>
            <a:spLocks noGrp="1"/>
          </p:cNvSpPr>
          <p:nvPr>
            <p:ph type="title"/>
          </p:nvPr>
        </p:nvSpPr>
        <p:spPr/>
        <p:txBody>
          <a:bodyPr/>
          <a:lstStyle/>
          <a:p>
            <a:r>
              <a:rPr lang="en-IN" dirty="0"/>
              <a:t>Let us meet Kato Lomb!</a:t>
            </a:r>
          </a:p>
        </p:txBody>
      </p:sp>
      <p:pic>
        <p:nvPicPr>
          <p:cNvPr id="1026" name="Picture 2">
            <a:extLst>
              <a:ext uri="{FF2B5EF4-FFF2-40B4-BE49-F238E27FC236}">
                <a16:creationId xmlns:a16="http://schemas.microsoft.com/office/drawing/2014/main" id="{1A001193-FFBF-4F44-8685-A4A04AE042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431" y="2410619"/>
            <a:ext cx="4217063"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13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Battle</a:t>
            </a:r>
          </a:p>
        </p:txBody>
      </p:sp>
      <p:sp>
        <p:nvSpPr>
          <p:cNvPr id="4" name="Content Placeholder 3"/>
          <p:cNvSpPr>
            <a:spLocks noGrp="1"/>
          </p:cNvSpPr>
          <p:nvPr>
            <p:ph idx="1"/>
          </p:nvPr>
        </p:nvSpPr>
        <p:spPr/>
        <p:txBody>
          <a:bodyPr/>
          <a:lstStyle/>
          <a:p>
            <a:r>
              <a:rPr lang="en-US" sz="2000" dirty="0"/>
              <a:t>Visual J++ compiler became the fastest Java compiler. The compiler was written by a team headed by Anders Hejlsberg, who also Wrote Borland’s Object Pascal (Delphi) compilers</a:t>
            </a:r>
          </a:p>
          <a:p>
            <a:r>
              <a:rPr lang="en-US" sz="2000" dirty="0"/>
              <a:t>Microsoft brought J/Direct as a competitor to JNI for COM objects</a:t>
            </a:r>
          </a:p>
          <a:p>
            <a:r>
              <a:rPr lang="en-US" sz="2000" dirty="0"/>
              <a:t>Java had it’s own distributed Programming Model based on RMI, EJB ( RMI/IIOP) and support for CORBA</a:t>
            </a:r>
          </a:p>
          <a:p>
            <a:r>
              <a:rPr lang="en-US" sz="2000" dirty="0"/>
              <a:t>Microsoft did not comply to JCP process and JSR</a:t>
            </a:r>
          </a:p>
          <a:p>
            <a:r>
              <a:rPr lang="en-US" sz="2000" dirty="0"/>
              <a:t>Sun sued and won the battle against Microsoft.</a:t>
            </a:r>
          </a:p>
        </p:txBody>
      </p:sp>
      <p:sp>
        <p:nvSpPr>
          <p:cNvPr id="3" name="Slide Number Placeholder 2"/>
          <p:cNvSpPr>
            <a:spLocks noGrp="1"/>
          </p:cNvSpPr>
          <p:nvPr>
            <p:ph type="sldNum" sz="quarter" idx="4294967295"/>
          </p:nvPr>
        </p:nvSpPr>
        <p:spPr>
          <a:xfrm>
            <a:off x="0" y="6596063"/>
            <a:ext cx="508000" cy="261937"/>
          </a:xfrm>
          <a:prstGeom prst="rect">
            <a:avLst/>
          </a:prstGeom>
        </p:spPr>
        <p:txBody>
          <a:bodyPr/>
          <a:lstStyle/>
          <a:p>
            <a:fld id="{EC4A1706-E6F7-433A-93AE-EB65BBB3A065}" type="slidenum">
              <a:rPr lang="en-US" smtClean="0"/>
              <a:pPr/>
              <a:t>50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7" y="4762500"/>
            <a:ext cx="32099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132" y="4762500"/>
            <a:ext cx="35337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bwMode="auto">
          <a:xfrm>
            <a:off x="4999838" y="5173146"/>
            <a:ext cx="685800" cy="369332"/>
          </a:xfrm>
          <a:prstGeom prst="rect">
            <a:avLst/>
          </a:prstGeom>
          <a:noFill/>
          <a:ln w="9525">
            <a:noFill/>
            <a:miter lim="800000"/>
            <a:headEnd/>
            <a:tailEnd/>
          </a:ln>
        </p:spPr>
        <p:txBody>
          <a:bodyPr wrap="square" rtlCol="0">
            <a:spAutoFit/>
          </a:bodyPr>
          <a:lstStyle/>
          <a:p>
            <a:r>
              <a:rPr lang="en-US" dirty="0"/>
              <a:t>VS</a:t>
            </a:r>
          </a:p>
        </p:txBody>
      </p:sp>
    </p:spTree>
    <p:extLst>
      <p:ext uri="{BB962C8B-B14F-4D97-AF65-F5344CB8AC3E}">
        <p14:creationId xmlns:p14="http://schemas.microsoft.com/office/powerpoint/2010/main" val="1178558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Java upstaged Visual C++/VB/COM?</a:t>
            </a:r>
          </a:p>
        </p:txBody>
      </p:sp>
      <p:sp>
        <p:nvSpPr>
          <p:cNvPr id="4" name="Content Placeholder 3"/>
          <p:cNvSpPr>
            <a:spLocks noGrp="1"/>
          </p:cNvSpPr>
          <p:nvPr>
            <p:ph idx="1"/>
          </p:nvPr>
        </p:nvSpPr>
        <p:spPr/>
        <p:txBody>
          <a:bodyPr/>
          <a:lstStyle/>
          <a:p>
            <a:r>
              <a:rPr lang="en-US" sz="2000" dirty="0"/>
              <a:t>COM was a technology solution and was supposed to rectify the short comings of C++. Java achieved all the benefits at the Language level</a:t>
            </a:r>
          </a:p>
          <a:p>
            <a:r>
              <a:rPr lang="en-US" sz="2000" dirty="0"/>
              <a:t>Systems became powerful enough to run a Virtual Machine</a:t>
            </a:r>
          </a:p>
          <a:p>
            <a:r>
              <a:rPr lang="en-US" sz="2000" dirty="0"/>
              <a:t>A Language well suited for writing Internet centric web applications </a:t>
            </a:r>
          </a:p>
          <a:p>
            <a:r>
              <a:rPr lang="en-US" sz="2000" dirty="0"/>
              <a:t>Support for distributed Objects using RMI/IIOP &amp; </a:t>
            </a:r>
            <a:r>
              <a:rPr lang="en-US" sz="2000" dirty="0" err="1"/>
              <a:t>Corba</a:t>
            </a:r>
            <a:endParaRPr lang="en-US" sz="2000" dirty="0"/>
          </a:p>
          <a:p>
            <a:r>
              <a:rPr lang="en-US" sz="2000" dirty="0"/>
              <a:t>Enterprise Java Beans and JSP</a:t>
            </a:r>
          </a:p>
          <a:p>
            <a:r>
              <a:rPr lang="en-US" sz="2000" dirty="0"/>
              <a:t>The Java language became “Internet C++”</a:t>
            </a:r>
          </a:p>
          <a:p>
            <a:r>
              <a:rPr lang="en-US" sz="2000" dirty="0"/>
              <a:t>Lot of people deserted “Visual Basic”</a:t>
            </a:r>
          </a:p>
          <a:p>
            <a:r>
              <a:rPr lang="en-US" sz="2000" dirty="0"/>
              <a:t>Linux + Java became a formidable platform</a:t>
            </a:r>
          </a:p>
          <a:p>
            <a:endParaRPr lang="en-US" dirty="0"/>
          </a:p>
        </p:txBody>
      </p:sp>
      <p:sp>
        <p:nvSpPr>
          <p:cNvPr id="3" name="Slide Number Placeholder 2"/>
          <p:cNvSpPr>
            <a:spLocks noGrp="1"/>
          </p:cNvSpPr>
          <p:nvPr>
            <p:ph type="sldNum" sz="quarter" idx="4294967295"/>
          </p:nvPr>
        </p:nvSpPr>
        <p:spPr>
          <a:xfrm>
            <a:off x="0" y="6596063"/>
            <a:ext cx="508000" cy="261937"/>
          </a:xfrm>
          <a:prstGeom prst="rect">
            <a:avLst/>
          </a:prstGeom>
        </p:spPr>
        <p:txBody>
          <a:bodyPr/>
          <a:lstStyle/>
          <a:p>
            <a:fld id="{EC4A1706-E6F7-433A-93AE-EB65BBB3A065}" type="slidenum">
              <a:rPr lang="en-US" smtClean="0"/>
              <a:pPr/>
              <a:t>51</a:t>
            </a:fld>
            <a:endParaRPr lang="en-US"/>
          </a:p>
        </p:txBody>
      </p:sp>
    </p:spTree>
    <p:extLst>
      <p:ext uri="{BB962C8B-B14F-4D97-AF65-F5344CB8AC3E}">
        <p14:creationId xmlns:p14="http://schemas.microsoft.com/office/powerpoint/2010/main" val="5172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3899-141F-4246-8C5A-E7A3C48E1E95}"/>
              </a:ext>
            </a:extLst>
          </p:cNvPr>
          <p:cNvSpPr>
            <a:spLocks noGrp="1"/>
          </p:cNvSpPr>
          <p:nvPr>
            <p:ph type="title"/>
          </p:nvPr>
        </p:nvSpPr>
        <p:spPr/>
        <p:txBody>
          <a:bodyPr/>
          <a:lstStyle/>
          <a:p>
            <a:r>
              <a:rPr lang="en-US" dirty="0"/>
              <a:t>2000/2001- Back to the Basics for Microsoft</a:t>
            </a:r>
            <a:endParaRPr lang="en-IN" dirty="0"/>
          </a:p>
        </p:txBody>
      </p:sp>
      <p:sp>
        <p:nvSpPr>
          <p:cNvPr id="3" name="Content Placeholder 2">
            <a:extLst>
              <a:ext uri="{FF2B5EF4-FFF2-40B4-BE49-F238E27FC236}">
                <a16:creationId xmlns:a16="http://schemas.microsoft.com/office/drawing/2014/main" id="{60F4CE28-4237-4772-A3F8-0446C084C35F}"/>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B566921F-ED1F-463C-9C27-0B60974D5791}"/>
              </a:ext>
            </a:extLst>
          </p:cNvPr>
          <p:cNvSpPr txBox="1"/>
          <p:nvPr/>
        </p:nvSpPr>
        <p:spPr bwMode="auto">
          <a:xfrm>
            <a:off x="4941480" y="2231025"/>
            <a:ext cx="6112599" cy="1446550"/>
          </a:xfrm>
          <a:prstGeom prst="rect">
            <a:avLst/>
          </a:prstGeom>
          <a:noFill/>
          <a:ln w="9525">
            <a:noFill/>
            <a:miter lim="800000"/>
            <a:headEnd/>
            <a:tailEnd/>
          </a:ln>
        </p:spPr>
        <p:txBody>
          <a:bodyPr wrap="square" rtlCol="0">
            <a:spAutoFit/>
          </a:bodyPr>
          <a:lstStyle/>
          <a:p>
            <a:r>
              <a:rPr lang="en-US" sz="4400" dirty="0">
                <a:solidFill>
                  <a:prstClr val="black"/>
                </a:solidFill>
                <a:latin typeface="Calibri"/>
              </a:rPr>
              <a:t>“Imitation is the sincerest form of flattery”</a:t>
            </a:r>
          </a:p>
        </p:txBody>
      </p:sp>
      <p:pic>
        <p:nvPicPr>
          <p:cNvPr id="5" name="Picture 3">
            <a:extLst>
              <a:ext uri="{FF2B5EF4-FFF2-40B4-BE49-F238E27FC236}">
                <a16:creationId xmlns:a16="http://schemas.microsoft.com/office/drawing/2014/main" id="{C551630A-FE8B-4A2F-BC2B-3D7DB822D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488" y="3968716"/>
            <a:ext cx="26670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0EA32B5F-E798-46E1-8DB9-46E4814F3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968" y="3968716"/>
            <a:ext cx="16383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586D77DA-B149-4083-88AF-CC01426590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240" y="4669424"/>
            <a:ext cx="3272880" cy="145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a:extLst>
              <a:ext uri="{FF2B5EF4-FFF2-40B4-BE49-F238E27FC236}">
                <a16:creationId xmlns:a16="http://schemas.microsoft.com/office/drawing/2014/main" id="{5A965C92-A797-4D27-91BA-8DFF0B12E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81" y="1778588"/>
            <a:ext cx="3783419" cy="289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625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6DEE-2FA8-4506-9F62-FE398F8341A7}"/>
              </a:ext>
            </a:extLst>
          </p:cNvPr>
          <p:cNvSpPr>
            <a:spLocks noGrp="1"/>
          </p:cNvSpPr>
          <p:nvPr>
            <p:ph type="title"/>
          </p:nvPr>
        </p:nvSpPr>
        <p:spPr/>
        <p:txBody>
          <a:bodyPr/>
          <a:lstStyle/>
          <a:p>
            <a:r>
              <a:rPr lang="en-IN" dirty="0"/>
              <a:t>How to Kill “Visual Basic” ?</a:t>
            </a:r>
          </a:p>
        </p:txBody>
      </p:sp>
      <p:sp>
        <p:nvSpPr>
          <p:cNvPr id="3" name="Content Placeholder 2">
            <a:extLst>
              <a:ext uri="{FF2B5EF4-FFF2-40B4-BE49-F238E27FC236}">
                <a16:creationId xmlns:a16="http://schemas.microsoft.com/office/drawing/2014/main" id="{B41EB02C-D20A-4B85-86D1-2DC01955EC68}"/>
              </a:ext>
            </a:extLst>
          </p:cNvPr>
          <p:cNvSpPr>
            <a:spLocks noGrp="1"/>
          </p:cNvSpPr>
          <p:nvPr>
            <p:ph idx="1"/>
          </p:nvPr>
        </p:nvSpPr>
        <p:spPr/>
        <p:txBody>
          <a:bodyPr/>
          <a:lstStyle/>
          <a:p>
            <a:r>
              <a:rPr lang="en-US" sz="2000" dirty="0"/>
              <a:t>BASIC Programming Language and Microsoft</a:t>
            </a:r>
          </a:p>
          <a:p>
            <a:r>
              <a:rPr lang="en-US" sz="2000" dirty="0"/>
              <a:t>Visual Basic battled with Delphi, PowerBuilder and Visual C++</a:t>
            </a:r>
          </a:p>
          <a:p>
            <a:r>
              <a:rPr lang="en-US" sz="2000" dirty="0"/>
              <a:t>A Virtual Machine to run all languages ( CLR)</a:t>
            </a:r>
          </a:p>
          <a:p>
            <a:r>
              <a:rPr lang="en-US" sz="2000" dirty="0"/>
              <a:t>Visual Basic Programmers require VB.net ( OOP extension) and a Web programming model which mimics VB’s desktop model</a:t>
            </a:r>
          </a:p>
          <a:p>
            <a:r>
              <a:rPr lang="en-US" sz="2000" dirty="0"/>
              <a:t>ASP 3.0 became ASP+ and mutated to ASP.net Webforms</a:t>
            </a:r>
          </a:p>
          <a:p>
            <a:r>
              <a:rPr lang="en-US" sz="2000" dirty="0"/>
              <a:t>Created a new language  (C#) for the new platform</a:t>
            </a:r>
          </a:p>
          <a:p>
            <a:r>
              <a:rPr lang="en-US" sz="2000" dirty="0"/>
              <a:t>VB.net was not actively promoted. </a:t>
            </a:r>
          </a:p>
          <a:p>
            <a:r>
              <a:rPr lang="en-US" sz="2000" dirty="0"/>
              <a:t>Despite Microsoft’s attempt to kill the language, it still survives.</a:t>
            </a:r>
          </a:p>
          <a:p>
            <a:endParaRPr lang="en-IN" dirty="0"/>
          </a:p>
        </p:txBody>
      </p:sp>
    </p:spTree>
    <p:extLst>
      <p:ext uri="{BB962C8B-B14F-4D97-AF65-F5344CB8AC3E}">
        <p14:creationId xmlns:p14="http://schemas.microsoft.com/office/powerpoint/2010/main" val="3261341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C688-EAAE-4254-A86C-6F76D5C7ABD5}"/>
              </a:ext>
            </a:extLst>
          </p:cNvPr>
          <p:cNvSpPr>
            <a:spLocks noGrp="1"/>
          </p:cNvSpPr>
          <p:nvPr>
            <p:ph type="title"/>
          </p:nvPr>
        </p:nvSpPr>
        <p:spPr/>
        <p:txBody>
          <a:bodyPr/>
          <a:lstStyle/>
          <a:p>
            <a:r>
              <a:rPr lang="en-IN" dirty="0"/>
              <a:t>“Emperor” Strikes Back</a:t>
            </a:r>
          </a:p>
        </p:txBody>
      </p:sp>
      <p:sp>
        <p:nvSpPr>
          <p:cNvPr id="3" name="Content Placeholder 2">
            <a:extLst>
              <a:ext uri="{FF2B5EF4-FFF2-40B4-BE49-F238E27FC236}">
                <a16:creationId xmlns:a16="http://schemas.microsoft.com/office/drawing/2014/main" id="{33E3AA1F-B033-48E6-9F79-05A1740DBA3D}"/>
              </a:ext>
            </a:extLst>
          </p:cNvPr>
          <p:cNvSpPr>
            <a:spLocks noGrp="1"/>
          </p:cNvSpPr>
          <p:nvPr>
            <p:ph idx="1"/>
          </p:nvPr>
        </p:nvSpPr>
        <p:spPr/>
        <p:txBody>
          <a:bodyPr/>
          <a:lstStyle/>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A new Virtual machine platform which adds features at the Platform level ( In Java, features are added at the Lexical level )</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Projections of Platform features to Languages</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Better constructs for Event handling, properties, Indexers, unchecked exceptions, Delegates etc.</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 Access to Windows API using P/Invoke ( Java uses JNI)</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COM interoperability</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A Web Programming model which mimics desktop</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Attributed Programming and better Reflection Library</a:t>
            </a:r>
          </a:p>
          <a:p>
            <a:endParaRPr lang="en-IN" dirty="0"/>
          </a:p>
        </p:txBody>
      </p:sp>
    </p:spTree>
    <p:extLst>
      <p:ext uri="{BB962C8B-B14F-4D97-AF65-F5344CB8AC3E}">
        <p14:creationId xmlns:p14="http://schemas.microsoft.com/office/powerpoint/2010/main" val="2306284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0103-364E-44D3-99D3-5D85A4FCBD63}"/>
              </a:ext>
            </a:extLst>
          </p:cNvPr>
          <p:cNvSpPr>
            <a:spLocks noGrp="1"/>
          </p:cNvSpPr>
          <p:nvPr>
            <p:ph type="title"/>
          </p:nvPr>
        </p:nvSpPr>
        <p:spPr/>
        <p:txBody>
          <a:bodyPr/>
          <a:lstStyle/>
          <a:p>
            <a:r>
              <a:rPr lang="en-IN" dirty="0"/>
              <a:t>Stalemate!</a:t>
            </a:r>
          </a:p>
        </p:txBody>
      </p:sp>
      <p:sp>
        <p:nvSpPr>
          <p:cNvPr id="3" name="Content Placeholder 2">
            <a:extLst>
              <a:ext uri="{FF2B5EF4-FFF2-40B4-BE49-F238E27FC236}">
                <a16:creationId xmlns:a16="http://schemas.microsoft.com/office/drawing/2014/main" id="{23D57543-214E-4305-8CDF-F0BB43F2B381}"/>
              </a:ext>
            </a:extLst>
          </p:cNvPr>
          <p:cNvSpPr>
            <a:spLocks noGrp="1"/>
          </p:cNvSpPr>
          <p:nvPr>
            <p:ph idx="1"/>
          </p:nvPr>
        </p:nvSpPr>
        <p:spPr/>
        <p:txBody>
          <a:bodyPr/>
          <a:lstStyle/>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Both Java and C# did add support for Generics</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Java added support for Annotations to emulate Attributes</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People began to mix and match ideas from both platforms</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Better Concurrency primitives in Java to emulate .NET</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.NET came up with Windows Communication Foundation to avoid  Application server deficiency</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Java people got rid of infamous EJB with the POJO based EJB because of pressure from “Spring Stack”</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All was well with the both camps and C# was just a Java Clone.</a:t>
            </a:r>
          </a:p>
          <a:p>
            <a:endParaRPr lang="en-IN" dirty="0"/>
          </a:p>
        </p:txBody>
      </p:sp>
    </p:spTree>
    <p:extLst>
      <p:ext uri="{BB962C8B-B14F-4D97-AF65-F5344CB8AC3E}">
        <p14:creationId xmlns:p14="http://schemas.microsoft.com/office/powerpoint/2010/main" val="4131594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BE94-3181-414D-8C64-68988CE66E48}"/>
              </a:ext>
            </a:extLst>
          </p:cNvPr>
          <p:cNvSpPr>
            <a:spLocks noGrp="1"/>
          </p:cNvSpPr>
          <p:nvPr>
            <p:ph type="title"/>
          </p:nvPr>
        </p:nvSpPr>
        <p:spPr/>
        <p:txBody>
          <a:bodyPr/>
          <a:lstStyle/>
          <a:p>
            <a:r>
              <a:rPr lang="en-US" dirty="0"/>
              <a:t>How C# became “better” than Java?</a:t>
            </a:r>
            <a:endParaRPr lang="en-IN" dirty="0"/>
          </a:p>
        </p:txBody>
      </p:sp>
      <p:sp>
        <p:nvSpPr>
          <p:cNvPr id="3" name="Content Placeholder 2">
            <a:extLst>
              <a:ext uri="{FF2B5EF4-FFF2-40B4-BE49-F238E27FC236}">
                <a16:creationId xmlns:a16="http://schemas.microsoft.com/office/drawing/2014/main" id="{92C6F630-02A9-4933-BCBD-E48138A2E527}"/>
              </a:ext>
            </a:extLst>
          </p:cNvPr>
          <p:cNvSpPr>
            <a:spLocks noGrp="1"/>
          </p:cNvSpPr>
          <p:nvPr>
            <p:ph idx="1"/>
          </p:nvPr>
        </p:nvSpPr>
        <p:spPr/>
        <p:txBody>
          <a:bodyPr/>
          <a:lstStyle/>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Till 2005, both were going neck and neck</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Language Integrated Query ( LINQ) was a watershed event in the battle. Microsoft did add lot of features to the language to support  LINQ. Extension Methods, </a:t>
            </a:r>
            <a:r>
              <a:rPr lang="en-US" sz="2400" kern="0" dirty="0" err="1">
                <a:solidFill>
                  <a:prstClr val="black"/>
                </a:solidFill>
                <a:latin typeface="Calibri" pitchFamily="34" charset="0"/>
                <a:cs typeface="Calibri" pitchFamily="34" charset="0"/>
              </a:rPr>
              <a:t>Lambda,Anonymous</a:t>
            </a:r>
            <a:r>
              <a:rPr lang="en-US" sz="2400" kern="0" dirty="0">
                <a:solidFill>
                  <a:prstClr val="black"/>
                </a:solidFill>
                <a:latin typeface="Calibri" pitchFamily="34" charset="0"/>
                <a:cs typeface="Calibri" pitchFamily="34" charset="0"/>
              </a:rPr>
              <a:t> </a:t>
            </a:r>
            <a:r>
              <a:rPr lang="en-US" sz="2400" kern="0" dirty="0" err="1">
                <a:solidFill>
                  <a:prstClr val="black"/>
                </a:solidFill>
                <a:latin typeface="Calibri" pitchFamily="34" charset="0"/>
                <a:cs typeface="Calibri" pitchFamily="34" charset="0"/>
              </a:rPr>
              <a:t>types,Type</a:t>
            </a:r>
            <a:r>
              <a:rPr lang="en-US" sz="2400" kern="0" dirty="0">
                <a:solidFill>
                  <a:prstClr val="black"/>
                </a:solidFill>
                <a:latin typeface="Calibri" pitchFamily="34" charset="0"/>
                <a:cs typeface="Calibri" pitchFamily="34" charset="0"/>
              </a:rPr>
              <a:t> </a:t>
            </a:r>
            <a:r>
              <a:rPr lang="en-US" sz="2400" kern="0" dirty="0" err="1">
                <a:solidFill>
                  <a:prstClr val="black"/>
                </a:solidFill>
                <a:latin typeface="Calibri" pitchFamily="34" charset="0"/>
                <a:cs typeface="Calibri" pitchFamily="34" charset="0"/>
              </a:rPr>
              <a:t>Intference</a:t>
            </a:r>
            <a:r>
              <a:rPr lang="en-US" sz="2400" kern="0" dirty="0">
                <a:solidFill>
                  <a:prstClr val="black"/>
                </a:solidFill>
                <a:latin typeface="Calibri" pitchFamily="34" charset="0"/>
                <a:cs typeface="Calibri" pitchFamily="34" charset="0"/>
              </a:rPr>
              <a:t> got added to the platform</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Sun got acquired by Oracle and community viewed that with suspicion. Lambda support got only added by Java 8</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Microsoft did add Prototype OOP and Parallel programming framework to C#</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Java + Scala + Groovy could emulate C# to a large degree. </a:t>
            </a:r>
          </a:p>
          <a:p>
            <a:endParaRPr lang="en-IN" dirty="0"/>
          </a:p>
        </p:txBody>
      </p:sp>
    </p:spTree>
    <p:extLst>
      <p:ext uri="{BB962C8B-B14F-4D97-AF65-F5344CB8AC3E}">
        <p14:creationId xmlns:p14="http://schemas.microsoft.com/office/powerpoint/2010/main" val="244003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24D6-A41B-4EEB-90E9-BEF38748FC13}"/>
              </a:ext>
            </a:extLst>
          </p:cNvPr>
          <p:cNvSpPr>
            <a:spLocks noGrp="1"/>
          </p:cNvSpPr>
          <p:nvPr>
            <p:ph type="title"/>
          </p:nvPr>
        </p:nvSpPr>
        <p:spPr/>
        <p:txBody>
          <a:bodyPr/>
          <a:lstStyle/>
          <a:p>
            <a:r>
              <a:rPr lang="en-IN" dirty="0"/>
              <a:t>How Java (JVM ) made a comeback?</a:t>
            </a:r>
          </a:p>
        </p:txBody>
      </p:sp>
      <p:sp>
        <p:nvSpPr>
          <p:cNvPr id="3" name="Content Placeholder 2">
            <a:extLst>
              <a:ext uri="{FF2B5EF4-FFF2-40B4-BE49-F238E27FC236}">
                <a16:creationId xmlns:a16="http://schemas.microsoft.com/office/drawing/2014/main" id="{7755DD5A-E368-4DED-92F0-256F90B7E247}"/>
              </a:ext>
            </a:extLst>
          </p:cNvPr>
          <p:cNvSpPr>
            <a:spLocks noGrp="1"/>
          </p:cNvSpPr>
          <p:nvPr>
            <p:ph idx="1"/>
          </p:nvPr>
        </p:nvSpPr>
        <p:spPr/>
        <p:txBody>
          <a:bodyPr/>
          <a:lstStyle/>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Lambda Support in Java 8</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Streams Support ( which can emulate LINQ )</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Enhancement to VM to support Lambda </a:t>
            </a: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Prominence of Scala , Kotlin , </a:t>
            </a:r>
            <a:r>
              <a:rPr lang="en-US" sz="2400" kern="0" dirty="0" err="1">
                <a:solidFill>
                  <a:prstClr val="black"/>
                </a:solidFill>
                <a:latin typeface="Calibri" pitchFamily="34" charset="0"/>
                <a:cs typeface="Calibri" pitchFamily="34" charset="0"/>
              </a:rPr>
              <a:t>Jython</a:t>
            </a:r>
            <a:r>
              <a:rPr lang="en-US" sz="2400" kern="0" dirty="0">
                <a:solidFill>
                  <a:prstClr val="black"/>
                </a:solidFill>
                <a:latin typeface="Calibri" pitchFamily="34" charset="0"/>
                <a:cs typeface="Calibri" pitchFamily="34" charset="0"/>
              </a:rPr>
              <a:t> and </a:t>
            </a:r>
            <a:r>
              <a:rPr lang="en-US" sz="2400" kern="0" dirty="0" err="1">
                <a:solidFill>
                  <a:prstClr val="black"/>
                </a:solidFill>
                <a:latin typeface="Calibri" pitchFamily="34" charset="0"/>
                <a:cs typeface="Calibri" pitchFamily="34" charset="0"/>
              </a:rPr>
              <a:t>JRuby</a:t>
            </a:r>
            <a:endParaRPr lang="en-US" sz="2400" kern="0" dirty="0">
              <a:solidFill>
                <a:prstClr val="black"/>
              </a:solidFill>
              <a:latin typeface="Calibri" pitchFamily="34" charset="0"/>
              <a:cs typeface="Calibri" pitchFamily="34" charset="0"/>
            </a:endParaRPr>
          </a:p>
          <a:p>
            <a:pPr marL="342900" lvl="0" indent="-342900" defTabSz="914400" hangingPunct="1">
              <a:lnSpc>
                <a:spcPct val="100000"/>
              </a:lnSpc>
              <a:spcBef>
                <a:spcPct val="20000"/>
              </a:spcBef>
              <a:buClrTx/>
              <a:buSzTx/>
              <a:buFont typeface="Arial" pitchFamily="34" charset="0"/>
              <a:buChar char="•"/>
            </a:pPr>
            <a:r>
              <a:rPr lang="en-US" sz="2400" kern="0" dirty="0">
                <a:solidFill>
                  <a:prstClr val="black"/>
                </a:solidFill>
                <a:latin typeface="Calibri" pitchFamily="34" charset="0"/>
                <a:cs typeface="Calibri" pitchFamily="34" charset="0"/>
              </a:rPr>
              <a:t>Big data offerings  </a:t>
            </a:r>
          </a:p>
          <a:p>
            <a:pPr marL="1068751" lvl="2" indent="-342900" defTabSz="914400" hangingPunct="1">
              <a:lnSpc>
                <a:spcPct val="100000"/>
              </a:lnSpc>
              <a:spcBef>
                <a:spcPct val="20000"/>
              </a:spcBef>
              <a:buClrTx/>
              <a:buSzTx/>
              <a:buFont typeface="Arial" pitchFamily="34" charset="0"/>
              <a:buChar char="•"/>
            </a:pPr>
            <a:r>
              <a:rPr lang="en-US" sz="1674" kern="0" dirty="0">
                <a:solidFill>
                  <a:prstClr val="black"/>
                </a:solidFill>
                <a:latin typeface="Calibri" pitchFamily="34" charset="0"/>
                <a:cs typeface="Calibri" pitchFamily="34" charset="0"/>
              </a:rPr>
              <a:t>Apache Spark/</a:t>
            </a:r>
            <a:r>
              <a:rPr lang="en-US" sz="1674" kern="0" dirty="0" err="1">
                <a:solidFill>
                  <a:prstClr val="black"/>
                </a:solidFill>
                <a:latin typeface="Calibri" pitchFamily="34" charset="0"/>
                <a:cs typeface="Calibri" pitchFamily="34" charset="0"/>
              </a:rPr>
              <a:t>Flink</a:t>
            </a:r>
            <a:r>
              <a:rPr lang="en-US" sz="1674" kern="0" dirty="0">
                <a:solidFill>
                  <a:prstClr val="black"/>
                </a:solidFill>
                <a:latin typeface="Calibri" pitchFamily="34" charset="0"/>
                <a:cs typeface="Calibri" pitchFamily="34" charset="0"/>
              </a:rPr>
              <a:t> , Kafka , Storm </a:t>
            </a:r>
            <a:r>
              <a:rPr lang="en-US" sz="1674" kern="0" dirty="0" err="1">
                <a:solidFill>
                  <a:prstClr val="black"/>
                </a:solidFill>
                <a:latin typeface="Calibri" pitchFamily="34" charset="0"/>
                <a:cs typeface="Calibri" pitchFamily="34" charset="0"/>
              </a:rPr>
              <a:t>etc</a:t>
            </a:r>
            <a:r>
              <a:rPr lang="en-US" sz="1674" kern="0" dirty="0">
                <a:solidFill>
                  <a:prstClr val="black"/>
                </a:solidFill>
                <a:latin typeface="Calibri" pitchFamily="34" charset="0"/>
                <a:cs typeface="Calibri" pitchFamily="34" charset="0"/>
              </a:rPr>
              <a:t> </a:t>
            </a:r>
            <a:r>
              <a:rPr lang="en-US" sz="1674" kern="0" dirty="0" err="1">
                <a:solidFill>
                  <a:prstClr val="black"/>
                </a:solidFill>
                <a:latin typeface="Calibri" pitchFamily="34" charset="0"/>
                <a:cs typeface="Calibri" pitchFamily="34" charset="0"/>
              </a:rPr>
              <a:t>etc</a:t>
            </a:r>
            <a:endParaRPr lang="en-US" sz="1674" kern="0" dirty="0">
              <a:solidFill>
                <a:prstClr val="black"/>
              </a:solidFill>
              <a:latin typeface="Calibri" pitchFamily="34" charset="0"/>
              <a:cs typeface="Calibri" pitchFamily="34" charset="0"/>
            </a:endParaRPr>
          </a:p>
          <a:p>
            <a:endParaRPr lang="en-IN" dirty="0"/>
          </a:p>
        </p:txBody>
      </p:sp>
    </p:spTree>
    <p:extLst>
      <p:ext uri="{BB962C8B-B14F-4D97-AF65-F5344CB8AC3E}">
        <p14:creationId xmlns:p14="http://schemas.microsoft.com/office/powerpoint/2010/main" val="3653322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IN" dirty="0"/>
              <a:t>Why should I care?</a:t>
            </a:r>
          </a:p>
        </p:txBody>
      </p:sp>
      <p:sp>
        <p:nvSpPr>
          <p:cNvPr id="3" name="Content Placeholder 2">
            <a:extLst>
              <a:ext uri="{FF2B5EF4-FFF2-40B4-BE49-F238E27FC236}">
                <a16:creationId xmlns:a16="http://schemas.microsoft.com/office/drawing/2014/main" id="{5920EF50-FB7C-48D1-B0D3-A5C4F23F7B2F}"/>
              </a:ext>
            </a:extLst>
          </p:cNvPr>
          <p:cNvSpPr>
            <a:spLocks noGrp="1"/>
          </p:cNvSpPr>
          <p:nvPr>
            <p:ph idx="1"/>
          </p:nvPr>
        </p:nvSpPr>
        <p:spPr/>
        <p:txBody>
          <a:bodyPr/>
          <a:lstStyle/>
          <a:p>
            <a:pPr marL="0" lvl="0" indent="0" defTabSz="914400" hangingPunct="1">
              <a:lnSpc>
                <a:spcPct val="100000"/>
              </a:lnSpc>
              <a:spcBef>
                <a:spcPct val="20000"/>
              </a:spcBef>
              <a:buClrTx/>
              <a:buSzTx/>
            </a:pPr>
            <a:r>
              <a:rPr lang="en-US" sz="2400" kern="0" dirty="0">
                <a:solidFill>
                  <a:prstClr val="black"/>
                </a:solidFill>
                <a:latin typeface="Calibri" pitchFamily="34" charset="0"/>
                <a:cs typeface="Calibri" pitchFamily="34" charset="0"/>
              </a:rPr>
              <a:t>ENOUGH OF POLITICS &amp; HISTORY – LET US GET INTO THE MEET OF THE STUFF</a:t>
            </a:r>
          </a:p>
          <a:p>
            <a:endParaRPr lang="en-IN" dirty="0"/>
          </a:p>
        </p:txBody>
      </p:sp>
    </p:spTree>
    <p:extLst>
      <p:ext uri="{BB962C8B-B14F-4D97-AF65-F5344CB8AC3E}">
        <p14:creationId xmlns:p14="http://schemas.microsoft.com/office/powerpoint/2010/main" val="1063659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IN" dirty="0"/>
              <a:t>CLR/JVM Correspondence</a:t>
            </a:r>
          </a:p>
        </p:txBody>
      </p:sp>
      <p:sp>
        <p:nvSpPr>
          <p:cNvPr id="4" name="Content Placeholder 3">
            <a:extLst>
              <a:ext uri="{FF2B5EF4-FFF2-40B4-BE49-F238E27FC236}">
                <a16:creationId xmlns:a16="http://schemas.microsoft.com/office/drawing/2014/main" id="{A3278AB8-47BB-4E66-BFCB-37FEFF276D59}"/>
              </a:ext>
            </a:extLst>
          </p:cNvPr>
          <p:cNvSpPr txBox="1">
            <a:spLocks noGrp="1"/>
          </p:cNvSpPr>
          <p:nvPr>
            <p:ph idx="1"/>
          </p:nvPr>
        </p:nvSpPr>
        <p:spPr bwMode="auto">
          <a:xfrm>
            <a:off x="993775" y="1939925"/>
            <a:ext cx="4746625" cy="4210521"/>
          </a:xfrm>
          <a:prstGeom prst="roundRect">
            <a:avLst>
              <a:gd name="adj" fmla="val 7438"/>
            </a:avLst>
          </a:prstGeom>
          <a:noFill/>
          <a:ln w="9525" cap="flat" cmpd="sng" algn="ctr">
            <a:solidFill>
              <a:srgbClr val="007EAE"/>
            </a:solidFill>
            <a:prstDash val="sysDash"/>
          </a:ln>
          <a:effectLst/>
        </p:spPr>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ASP.net MVC</a:t>
            </a: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ASP.net Web Forms</a:t>
            </a: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WCF </a:t>
            </a: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ASP.net Web API</a:t>
            </a: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EF/</a:t>
            </a:r>
            <a:r>
              <a:rPr kumimoji="0" lang="en-US" b="0" i="0" u="none" strike="noStrike" kern="0" cap="none" spc="0" normalizeH="0" baseline="0" noProof="0" dirty="0" err="1">
                <a:ln>
                  <a:noFill/>
                </a:ln>
                <a:solidFill>
                  <a:prstClr val="black"/>
                </a:solidFill>
                <a:effectLst/>
                <a:uLnTx/>
                <a:uFillTx/>
                <a:latin typeface="Calibri"/>
                <a:ea typeface="+mn-ea"/>
                <a:cs typeface="+mn-cs"/>
              </a:rPr>
              <a:t>Nhibernate</a:t>
            </a:r>
            <a:endParaRPr kumimoji="0" lang="en-US" b="0" i="0" u="none" strike="noStrike" kern="0" cap="none" spc="0" normalizeH="0" baseline="0" noProof="0" dirty="0">
              <a:ln>
                <a:noFill/>
              </a:ln>
              <a:solidFill>
                <a:prstClr val="black"/>
              </a:solidFill>
              <a:effectLst/>
              <a:uLnTx/>
              <a:uFillTx/>
              <a:latin typeface="Calibri"/>
              <a:ea typeface="+mn-ea"/>
              <a:cs typeface="+mn-cs"/>
            </a:endParaRP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P/Invoke/COM-Interop</a:t>
            </a: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ADO.net </a:t>
            </a:r>
          </a:p>
          <a:p>
            <a:pPr marL="176213" marR="0" lvl="0" indent="-176213" defTabSz="914400" eaLnBrk="1" fontAlgn="auto" latinLnBrk="0" hangingPunct="1">
              <a:lnSpc>
                <a:spcPct val="150000"/>
              </a:lnSpc>
              <a:spcBef>
                <a:spcPts val="1000"/>
              </a:spcBef>
              <a:spcAft>
                <a:spcPts val="0"/>
              </a:spcAft>
              <a:buClr>
                <a:prstClr val="black"/>
              </a:buClr>
              <a:buSzTx/>
              <a:buFont typeface="Arial" pitchFamily="34" charset="0"/>
              <a:buChar char="•"/>
              <a:tabLst/>
              <a:defRPr/>
            </a:pPr>
            <a:r>
              <a:rPr kumimoji="0" lang="en-US" b="0" i="0" u="none" strike="noStrike" kern="0" cap="none" spc="0" normalizeH="0" baseline="0" noProof="0" dirty="0">
                <a:ln>
                  <a:noFill/>
                </a:ln>
                <a:solidFill>
                  <a:prstClr val="black"/>
                </a:solidFill>
                <a:effectLst/>
                <a:uLnTx/>
                <a:uFillTx/>
                <a:latin typeface="Calibri"/>
                <a:ea typeface="+mn-ea"/>
                <a:cs typeface="+mn-cs"/>
              </a:rPr>
              <a:t>Unity </a:t>
            </a:r>
          </a:p>
          <a:p>
            <a:pPr marL="0" marR="0" lvl="0" indent="0" defTabSz="914400" eaLnBrk="1" fontAlgn="auto" latinLnBrk="0" hangingPunct="1">
              <a:lnSpc>
                <a:spcPct val="150000"/>
              </a:lnSpc>
              <a:spcBef>
                <a:spcPts val="1000"/>
              </a:spcBef>
              <a:spcAft>
                <a:spcPts val="0"/>
              </a:spcAft>
              <a:buClr>
                <a:prstClr val="black"/>
              </a:buClr>
              <a:buSzTx/>
              <a:buFont typeface="Arial" pitchFamily="34" charset="0"/>
              <a:buNone/>
              <a:tabLst/>
              <a:defRPr/>
            </a:pPr>
            <a:endParaRPr kumimoji="0" lang="en-US" sz="20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Content Placeholder 3">
            <a:extLst>
              <a:ext uri="{FF2B5EF4-FFF2-40B4-BE49-F238E27FC236}">
                <a16:creationId xmlns:a16="http://schemas.microsoft.com/office/drawing/2014/main" id="{CD33188B-955E-4E93-80C2-C165706ADF30}"/>
              </a:ext>
            </a:extLst>
          </p:cNvPr>
          <p:cNvSpPr txBox="1">
            <a:spLocks/>
          </p:cNvSpPr>
          <p:nvPr/>
        </p:nvSpPr>
        <p:spPr bwMode="auto">
          <a:xfrm>
            <a:off x="5740400" y="1939925"/>
            <a:ext cx="4866640" cy="4210521"/>
          </a:xfrm>
          <a:prstGeom prst="roundRect">
            <a:avLst>
              <a:gd name="adj" fmla="val 7438"/>
            </a:avLst>
          </a:prstGeom>
          <a:noFill/>
          <a:ln w="9525" cap="flat" cmpd="sng" algn="ctr">
            <a:solidFill>
              <a:srgbClr val="007EAE"/>
            </a:solidFill>
            <a:prstDash val="sysDas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spAutoFit/>
          </a:bodyPr>
          <a:lstStyle>
            <a:defPPr>
              <a:defRPr lang="en-US"/>
            </a:defPPr>
            <a:lvl1pPr marL="176213" indent="-176213" algn="l" defTabSz="652402" rtl="0" fontAlgn="base" hangingPunct="0">
              <a:lnSpc>
                <a:spcPct val="93000"/>
              </a:lnSpc>
              <a:spcBef>
                <a:spcPts val="1000"/>
              </a:spcBef>
              <a:spcAft>
                <a:spcPct val="0"/>
              </a:spcAft>
              <a:buClr>
                <a:schemeClr val="tx1"/>
              </a:buClr>
              <a:buSzPct val="100000"/>
              <a:buFont typeface="Arial" pitchFamily="34" charset="0"/>
              <a:buChar char="•"/>
              <a:defRPr sz="1400" kern="1200">
                <a:solidFill>
                  <a:prstClr val="black"/>
                </a:solidFill>
                <a:latin typeface="+mn-lt"/>
                <a:ea typeface="+mn-ea"/>
                <a:cs typeface="+mn-cs"/>
              </a:defRPr>
            </a:lvl1pPr>
            <a:lvl2pPr marL="674004" indent="-259232"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540" kern="1200">
                <a:solidFill>
                  <a:srgbClr val="333333"/>
                </a:solidFill>
                <a:latin typeface="+mn-lt"/>
                <a:ea typeface="+mn-ea"/>
                <a:cs typeface="+mn-cs"/>
              </a:defRPr>
            </a:lvl2pPr>
            <a:lvl3pPr marL="1036930"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177" kern="1200">
                <a:solidFill>
                  <a:srgbClr val="333333"/>
                </a:solidFill>
                <a:latin typeface="+mn-lt"/>
                <a:ea typeface="+mn-ea"/>
                <a:cs typeface="+mn-cs"/>
              </a:defRPr>
            </a:lvl3pPr>
            <a:lvl4pPr marL="1451701"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4pPr>
            <a:lvl5pPr marL="1866473"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a:lstStyle>
          <a:p>
            <a:pPr lvl="0" defTabSz="914400" fontAlgn="auto" hangingPunct="1">
              <a:lnSpc>
                <a:spcPct val="150000"/>
              </a:lnSpc>
              <a:spcAft>
                <a:spcPts val="0"/>
              </a:spcAft>
              <a:buClr>
                <a:prstClr val="black"/>
              </a:buClr>
              <a:buSzTx/>
              <a:defRPr/>
            </a:pPr>
            <a:r>
              <a:rPr lang="en-US" kern="0" dirty="0">
                <a:latin typeface="Calibri"/>
              </a:rPr>
              <a:t>Spring MVC/Struts</a:t>
            </a:r>
          </a:p>
          <a:p>
            <a:pPr lvl="0" defTabSz="914400" fontAlgn="auto" hangingPunct="1">
              <a:lnSpc>
                <a:spcPct val="150000"/>
              </a:lnSpc>
              <a:spcAft>
                <a:spcPts val="0"/>
              </a:spcAft>
              <a:buClr>
                <a:prstClr val="black"/>
              </a:buClr>
              <a:buSzTx/>
              <a:defRPr/>
            </a:pPr>
            <a:r>
              <a:rPr lang="en-US" kern="0" dirty="0">
                <a:latin typeface="Calibri"/>
              </a:rPr>
              <a:t>JSF</a:t>
            </a:r>
          </a:p>
          <a:p>
            <a:pPr lvl="0" defTabSz="914400" fontAlgn="auto" hangingPunct="1">
              <a:lnSpc>
                <a:spcPct val="150000"/>
              </a:lnSpc>
              <a:spcAft>
                <a:spcPts val="0"/>
              </a:spcAft>
              <a:buClr>
                <a:prstClr val="black"/>
              </a:buClr>
              <a:buSzTx/>
              <a:defRPr/>
            </a:pPr>
            <a:r>
              <a:rPr lang="en-US" kern="0" dirty="0">
                <a:latin typeface="Calibri"/>
              </a:rPr>
              <a:t>JAX-WS</a:t>
            </a:r>
          </a:p>
          <a:p>
            <a:pPr lvl="0" defTabSz="914400" fontAlgn="auto" hangingPunct="1">
              <a:lnSpc>
                <a:spcPct val="150000"/>
              </a:lnSpc>
              <a:spcAft>
                <a:spcPts val="0"/>
              </a:spcAft>
              <a:buClr>
                <a:prstClr val="black"/>
              </a:buClr>
              <a:buSzTx/>
              <a:defRPr/>
            </a:pPr>
            <a:r>
              <a:rPr lang="en-US" kern="0" dirty="0">
                <a:latin typeface="Calibri"/>
              </a:rPr>
              <a:t>JAX-RS</a:t>
            </a:r>
          </a:p>
          <a:p>
            <a:pPr lvl="0" defTabSz="914400" fontAlgn="auto" hangingPunct="1">
              <a:lnSpc>
                <a:spcPct val="150000"/>
              </a:lnSpc>
              <a:spcAft>
                <a:spcPts val="0"/>
              </a:spcAft>
              <a:buClr>
                <a:prstClr val="black"/>
              </a:buClr>
              <a:buSzTx/>
              <a:defRPr/>
            </a:pPr>
            <a:r>
              <a:rPr lang="en-US" kern="0" dirty="0">
                <a:latin typeface="Calibri"/>
              </a:rPr>
              <a:t>JPA/Hibernate</a:t>
            </a:r>
          </a:p>
          <a:p>
            <a:pPr lvl="0" defTabSz="914400" fontAlgn="auto" hangingPunct="1">
              <a:lnSpc>
                <a:spcPct val="150000"/>
              </a:lnSpc>
              <a:spcAft>
                <a:spcPts val="0"/>
              </a:spcAft>
              <a:buClr>
                <a:prstClr val="black"/>
              </a:buClr>
              <a:buSzTx/>
              <a:defRPr/>
            </a:pPr>
            <a:r>
              <a:rPr lang="en-US" kern="0" dirty="0">
                <a:latin typeface="Calibri"/>
              </a:rPr>
              <a:t>JNI</a:t>
            </a:r>
          </a:p>
          <a:p>
            <a:pPr lvl="0" defTabSz="914400" fontAlgn="auto" hangingPunct="1">
              <a:lnSpc>
                <a:spcPct val="150000"/>
              </a:lnSpc>
              <a:spcAft>
                <a:spcPts val="0"/>
              </a:spcAft>
              <a:buClr>
                <a:prstClr val="black"/>
              </a:buClr>
              <a:buSzTx/>
              <a:defRPr/>
            </a:pPr>
            <a:r>
              <a:rPr lang="en-US" kern="0" dirty="0">
                <a:latin typeface="Calibri"/>
              </a:rPr>
              <a:t>JDBC</a:t>
            </a:r>
          </a:p>
          <a:p>
            <a:pPr lvl="0" defTabSz="914400" fontAlgn="auto" hangingPunct="1">
              <a:lnSpc>
                <a:spcPct val="150000"/>
              </a:lnSpc>
              <a:spcAft>
                <a:spcPts val="0"/>
              </a:spcAft>
              <a:buClr>
                <a:prstClr val="black"/>
              </a:buClr>
              <a:buSzTx/>
              <a:defRPr/>
            </a:pPr>
            <a:r>
              <a:rPr lang="en-US" kern="0" dirty="0">
                <a:latin typeface="Calibri"/>
              </a:rPr>
              <a:t>Spring DI/Java CDI</a:t>
            </a:r>
          </a:p>
          <a:p>
            <a:pPr marL="0" indent="0" defTabSz="914400" fontAlgn="auto" hangingPunct="1">
              <a:lnSpc>
                <a:spcPct val="150000"/>
              </a:lnSpc>
              <a:spcAft>
                <a:spcPts val="0"/>
              </a:spcAft>
              <a:buClr>
                <a:prstClr val="black"/>
              </a:buClr>
              <a:buSzTx/>
              <a:buFont typeface="Arial" pitchFamily="34" charset="0"/>
              <a:buNone/>
            </a:pPr>
            <a:endParaRPr lang="en-US" sz="2000" kern="0" dirty="0">
              <a:latin typeface="Calibri"/>
            </a:endParaRPr>
          </a:p>
        </p:txBody>
      </p:sp>
    </p:spTree>
    <p:extLst>
      <p:ext uri="{BB962C8B-B14F-4D97-AF65-F5344CB8AC3E}">
        <p14:creationId xmlns:p14="http://schemas.microsoft.com/office/powerpoint/2010/main" val="420881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7194-FC5B-4B30-9307-EA1DC0386FDE}"/>
              </a:ext>
            </a:extLst>
          </p:cNvPr>
          <p:cNvSpPr>
            <a:spLocks noGrp="1"/>
          </p:cNvSpPr>
          <p:nvPr>
            <p:ph type="title"/>
          </p:nvPr>
        </p:nvSpPr>
        <p:spPr/>
        <p:txBody>
          <a:bodyPr/>
          <a:lstStyle/>
          <a:p>
            <a:r>
              <a:rPr lang="en-IN" dirty="0"/>
              <a:t>Q&amp;A with Kato Lomb</a:t>
            </a:r>
          </a:p>
        </p:txBody>
      </p:sp>
      <p:sp>
        <p:nvSpPr>
          <p:cNvPr id="3" name="Content Placeholder 2">
            <a:extLst>
              <a:ext uri="{FF2B5EF4-FFF2-40B4-BE49-F238E27FC236}">
                <a16:creationId xmlns:a16="http://schemas.microsoft.com/office/drawing/2014/main" id="{983DDDD3-52E3-44B9-84F3-929DBB17A2BC}"/>
              </a:ext>
            </a:extLst>
          </p:cNvPr>
          <p:cNvSpPr>
            <a:spLocks noGrp="1"/>
          </p:cNvSpPr>
          <p:nvPr>
            <p:ph idx="1"/>
          </p:nvPr>
        </p:nvSpPr>
        <p:spPr/>
        <p:txBody>
          <a:bodyPr/>
          <a:lstStyle/>
          <a:p>
            <a:endParaRPr lang="en-IN" dirty="0"/>
          </a:p>
        </p:txBody>
      </p:sp>
      <p:sp>
        <p:nvSpPr>
          <p:cNvPr id="8" name="TextBox 7">
            <a:extLst>
              <a:ext uri="{FF2B5EF4-FFF2-40B4-BE49-F238E27FC236}">
                <a16:creationId xmlns:a16="http://schemas.microsoft.com/office/drawing/2014/main" id="{5F1CAEEE-AEF4-4C91-9ABD-2E761505E366}"/>
              </a:ext>
            </a:extLst>
          </p:cNvPr>
          <p:cNvSpPr txBox="1"/>
          <p:nvPr/>
        </p:nvSpPr>
        <p:spPr>
          <a:xfrm>
            <a:off x="896641" y="1939884"/>
            <a:ext cx="3784829" cy="3785652"/>
          </a:xfrm>
          <a:prstGeom prst="rect">
            <a:avLst/>
          </a:prstGeom>
          <a:noFill/>
        </p:spPr>
        <p:txBody>
          <a:bodyPr wrap="square" rtlCol="0">
            <a:spAutoFit/>
          </a:bodyPr>
          <a:lstStyle/>
          <a:p>
            <a:r>
              <a:rPr lang="en-US" sz="1200" dirty="0"/>
              <a:t>Question: Is it possible to know 16 languages?</a:t>
            </a:r>
          </a:p>
          <a:p>
            <a:endParaRPr lang="en-US" sz="1200" dirty="0"/>
          </a:p>
          <a:p>
            <a:r>
              <a:rPr lang="en-US" sz="1200" dirty="0"/>
              <a:t>Answer: No, it is not possible—at least not at </a:t>
            </a:r>
          </a:p>
          <a:p>
            <a:r>
              <a:rPr lang="en-US" sz="1200" dirty="0"/>
              <a:t>the same level of ability. I only have one mother </a:t>
            </a:r>
          </a:p>
          <a:p>
            <a:r>
              <a:rPr lang="en-US" sz="1200" dirty="0"/>
              <a:t>tongue: Hungarian. Russian, English, French, </a:t>
            </a:r>
          </a:p>
          <a:p>
            <a:r>
              <a:rPr lang="en-US" sz="1200" dirty="0"/>
              <a:t>and German live inside me simultaneously with </a:t>
            </a:r>
          </a:p>
          <a:p>
            <a:r>
              <a:rPr lang="en-US" sz="1200" dirty="0"/>
              <a:t>Hungarian. I can switch between any of these </a:t>
            </a:r>
          </a:p>
          <a:p>
            <a:r>
              <a:rPr lang="en-US" sz="1200" dirty="0"/>
              <a:t>languages with great ease, from one word to </a:t>
            </a:r>
          </a:p>
          <a:p>
            <a:r>
              <a:rPr lang="en-US" sz="1200" dirty="0"/>
              <a:t>another.</a:t>
            </a:r>
          </a:p>
          <a:p>
            <a:endParaRPr lang="en-US" sz="1200" dirty="0"/>
          </a:p>
          <a:p>
            <a:r>
              <a:rPr lang="en-US" sz="1200" dirty="0"/>
              <a:t>Translating texts in Italian, Spanish, Japanese, </a:t>
            </a:r>
          </a:p>
          <a:p>
            <a:r>
              <a:rPr lang="en-US" sz="1200" dirty="0"/>
              <a:t>Chinese, and Polish generally requires me to </a:t>
            </a:r>
          </a:p>
          <a:p>
            <a:r>
              <a:rPr lang="en-US" sz="1200" dirty="0"/>
              <a:t>spend about half a day brushing up on my </a:t>
            </a:r>
          </a:p>
          <a:p>
            <a:r>
              <a:rPr lang="en-US" sz="1200" dirty="0"/>
              <a:t>language skills and perusing the material </a:t>
            </a:r>
          </a:p>
          <a:p>
            <a:r>
              <a:rPr lang="en-US" sz="1200" dirty="0"/>
              <a:t>to be translated.</a:t>
            </a:r>
          </a:p>
          <a:p>
            <a:endParaRPr lang="en-US" sz="1200" dirty="0"/>
          </a:p>
          <a:p>
            <a:r>
              <a:rPr lang="en-US" sz="1200" dirty="0"/>
              <a:t>The other six languages [Bulgarian, Danish, </a:t>
            </a:r>
          </a:p>
          <a:p>
            <a:r>
              <a:rPr lang="en-US" sz="1200" dirty="0"/>
              <a:t>Latin, Romanian, Czech, Ukrainian] I know </a:t>
            </a:r>
          </a:p>
          <a:p>
            <a:r>
              <a:rPr lang="en-US" sz="1200" dirty="0"/>
              <a:t>only through translating literature and </a:t>
            </a:r>
          </a:p>
          <a:p>
            <a:r>
              <a:rPr lang="en-US" sz="1200" dirty="0"/>
              <a:t>technical material.</a:t>
            </a:r>
            <a:endParaRPr lang="en-IN" sz="1200" dirty="0"/>
          </a:p>
        </p:txBody>
      </p:sp>
      <p:sp>
        <p:nvSpPr>
          <p:cNvPr id="10" name="TextBox 9">
            <a:extLst>
              <a:ext uri="{FF2B5EF4-FFF2-40B4-BE49-F238E27FC236}">
                <a16:creationId xmlns:a16="http://schemas.microsoft.com/office/drawing/2014/main" id="{BF1B4434-3504-47D0-B5E5-BA9FA1DF18F8}"/>
              </a:ext>
            </a:extLst>
          </p:cNvPr>
          <p:cNvSpPr txBox="1"/>
          <p:nvPr/>
        </p:nvSpPr>
        <p:spPr>
          <a:xfrm>
            <a:off x="4487159" y="1939884"/>
            <a:ext cx="3365369" cy="3416320"/>
          </a:xfrm>
          <a:prstGeom prst="rect">
            <a:avLst/>
          </a:prstGeom>
          <a:noFill/>
        </p:spPr>
        <p:txBody>
          <a:bodyPr wrap="square" rtlCol="0">
            <a:spAutoFit/>
          </a:bodyPr>
          <a:lstStyle/>
          <a:p>
            <a:r>
              <a:rPr lang="en-US" sz="1200" dirty="0"/>
              <a:t>Question: Why haven’t you chosen a career in </a:t>
            </a:r>
          </a:p>
          <a:p>
            <a:r>
              <a:rPr lang="en-US" sz="1200" dirty="0"/>
              <a:t>foreign language teaching?</a:t>
            </a:r>
          </a:p>
          <a:p>
            <a:endParaRPr lang="en-US" sz="1200" dirty="0"/>
          </a:p>
          <a:p>
            <a:r>
              <a:rPr lang="en-US" sz="1200" dirty="0"/>
              <a:t>Answer: In order to teach, it is not enough </a:t>
            </a:r>
          </a:p>
          <a:p>
            <a:r>
              <a:rPr lang="en-US" sz="1200" dirty="0"/>
              <a:t>to have mastered a whole army of languages. </a:t>
            </a:r>
          </a:p>
          <a:p>
            <a:r>
              <a:rPr lang="en-US" sz="1200" dirty="0"/>
              <a:t>To look it at another way, surely there are </a:t>
            </a:r>
          </a:p>
          <a:p>
            <a:r>
              <a:rPr lang="en-US" sz="1200" dirty="0"/>
              <a:t>many unfortunate people who have needed to </a:t>
            </a:r>
          </a:p>
          <a:p>
            <a:r>
              <a:rPr lang="en-US" sz="1200" dirty="0"/>
              <a:t>undergo multiple stomach surgeries. Yet no </a:t>
            </a:r>
          </a:p>
          <a:p>
            <a:r>
              <a:rPr lang="en-US" sz="1200" dirty="0"/>
              <a:t>one would hand a scalpel over to them and ask</a:t>
            </a:r>
          </a:p>
          <a:p>
            <a:r>
              <a:rPr lang="en-US" sz="1200" dirty="0"/>
              <a:t>them to perform the same surgery they received </a:t>
            </a:r>
          </a:p>
          <a:p>
            <a:r>
              <a:rPr lang="en-US" sz="1200" dirty="0"/>
              <a:t>on another person, simply because they themselves </a:t>
            </a:r>
          </a:p>
          <a:p>
            <a:r>
              <a:rPr lang="en-US" sz="1200" dirty="0"/>
              <a:t>had undergone it so </a:t>
            </a:r>
            <a:r>
              <a:rPr lang="en-US" sz="1200" dirty="0" err="1"/>
              <a:t>often.If</a:t>
            </a:r>
            <a:r>
              <a:rPr lang="en-US" sz="1200" dirty="0"/>
              <a:t> those individuals </a:t>
            </a:r>
          </a:p>
          <a:p>
            <a:r>
              <a:rPr lang="en-US" sz="1200" dirty="0"/>
              <a:t>who conduct surveys and polls had a sense of </a:t>
            </a:r>
          </a:p>
          <a:p>
            <a:r>
              <a:rPr lang="en-US" sz="1200" dirty="0"/>
              <a:t>humor when asking us our occupations, my answer </a:t>
            </a:r>
          </a:p>
          <a:p>
            <a:r>
              <a:rPr lang="en-US" sz="1200" dirty="0"/>
              <a:t>would be “language learner.”</a:t>
            </a:r>
            <a:endParaRPr lang="en-IN" sz="1200" dirty="0"/>
          </a:p>
        </p:txBody>
      </p:sp>
      <p:sp>
        <p:nvSpPr>
          <p:cNvPr id="11" name="TextBox 10">
            <a:extLst>
              <a:ext uri="{FF2B5EF4-FFF2-40B4-BE49-F238E27FC236}">
                <a16:creationId xmlns:a16="http://schemas.microsoft.com/office/drawing/2014/main" id="{DC610C5D-089E-4831-A548-A490FDA17350}"/>
              </a:ext>
            </a:extLst>
          </p:cNvPr>
          <p:cNvSpPr txBox="1"/>
          <p:nvPr/>
        </p:nvSpPr>
        <p:spPr>
          <a:xfrm>
            <a:off x="8078772" y="1976321"/>
            <a:ext cx="2978869" cy="3508653"/>
          </a:xfrm>
          <a:prstGeom prst="rect">
            <a:avLst/>
          </a:prstGeom>
          <a:noFill/>
        </p:spPr>
        <p:txBody>
          <a:bodyPr wrap="square" rtlCol="0">
            <a:spAutoFit/>
          </a:bodyPr>
          <a:lstStyle/>
          <a:p>
            <a:r>
              <a:rPr lang="en-US" sz="1200" dirty="0"/>
              <a:t>Question: Does one need an aptitude to learn </a:t>
            </a:r>
          </a:p>
          <a:p>
            <a:r>
              <a:rPr lang="en-US" sz="1200" dirty="0"/>
              <a:t>so many languages?</a:t>
            </a:r>
          </a:p>
          <a:p>
            <a:endParaRPr lang="en-US" sz="1200" dirty="0"/>
          </a:p>
          <a:p>
            <a:r>
              <a:rPr lang="en-US" sz="1200" dirty="0"/>
              <a:t>Answer: No, it is not necessary. Aside from mastery in the fine arts, success in learning anything is the result of genuine interest and amount of energy dedicated to it. In my own experience learning </a:t>
            </a:r>
          </a:p>
          <a:p>
            <a:r>
              <a:rPr lang="en-US" sz="1200" dirty="0"/>
              <a:t>languages, I have discovered many useful principles. This book outlines them for you.</a:t>
            </a:r>
          </a:p>
          <a:p>
            <a:endParaRPr lang="en-US" sz="1200" dirty="0"/>
          </a:p>
          <a:p>
            <a:r>
              <a:rPr lang="en-US" sz="1200" dirty="0"/>
              <a:t>I wish to acknowledge that my achievement in languages </a:t>
            </a:r>
          </a:p>
          <a:p>
            <a:r>
              <a:rPr lang="en-US" sz="1200" dirty="0"/>
              <a:t>is due to my collaborators over the years, known and unknown. This book is dedicated to them</a:t>
            </a:r>
            <a:r>
              <a:rPr lang="en-US" dirty="0"/>
              <a:t>.</a:t>
            </a:r>
            <a:endParaRPr lang="en-IN" dirty="0"/>
          </a:p>
        </p:txBody>
      </p:sp>
    </p:spTree>
    <p:extLst>
      <p:ext uri="{BB962C8B-B14F-4D97-AF65-F5344CB8AC3E}">
        <p14:creationId xmlns:p14="http://schemas.microsoft.com/office/powerpoint/2010/main" val="9211682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US" dirty="0"/>
              <a:t>N* - Libraries</a:t>
            </a:r>
          </a:p>
        </p:txBody>
      </p:sp>
      <p:sp>
        <p:nvSpPr>
          <p:cNvPr id="4" name="Content Placeholder 3">
            <a:extLst>
              <a:ext uri="{FF2B5EF4-FFF2-40B4-BE49-F238E27FC236}">
                <a16:creationId xmlns:a16="http://schemas.microsoft.com/office/drawing/2014/main" id="{A3278AB8-47BB-4E66-BFCB-37FEFF276D59}"/>
              </a:ext>
            </a:extLst>
          </p:cNvPr>
          <p:cNvSpPr txBox="1">
            <a:spLocks noGrp="1"/>
          </p:cNvSpPr>
          <p:nvPr>
            <p:ph idx="1"/>
          </p:nvPr>
        </p:nvSpPr>
        <p:spPr bwMode="auto">
          <a:xfrm>
            <a:off x="993775" y="1939925"/>
            <a:ext cx="4746625" cy="3741652"/>
          </a:xfrm>
          <a:prstGeom prst="roundRect">
            <a:avLst>
              <a:gd name="adj" fmla="val 7438"/>
            </a:avLst>
          </a:prstGeom>
          <a:noFill/>
          <a:ln w="9525" cap="flat" cmpd="sng" algn="ctr">
            <a:solidFill>
              <a:srgbClr val="007EAE"/>
            </a:solidFill>
            <a:prstDash val="sysDash"/>
          </a:ln>
          <a:effectLst/>
        </p:spPr>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a:lnSpc>
                <a:spcPct val="150000"/>
              </a:lnSpc>
              <a:buClr>
                <a:prstClr val="black"/>
              </a:buClr>
            </a:pPr>
            <a:r>
              <a:rPr lang="en-US" dirty="0">
                <a:latin typeface="Calibri"/>
              </a:rPr>
              <a:t>Spring </a:t>
            </a:r>
          </a:p>
          <a:p>
            <a:pPr>
              <a:lnSpc>
                <a:spcPct val="150000"/>
              </a:lnSpc>
              <a:buClr>
                <a:prstClr val="black"/>
              </a:buClr>
            </a:pPr>
            <a:r>
              <a:rPr lang="en-US" dirty="0">
                <a:latin typeface="Calibri"/>
              </a:rPr>
              <a:t>JUNIT</a:t>
            </a:r>
          </a:p>
          <a:p>
            <a:pPr>
              <a:lnSpc>
                <a:spcPct val="150000"/>
              </a:lnSpc>
              <a:buClr>
                <a:prstClr val="black"/>
              </a:buClr>
            </a:pPr>
            <a:r>
              <a:rPr lang="en-US" dirty="0">
                <a:latin typeface="Calibri"/>
              </a:rPr>
              <a:t>ANT </a:t>
            </a:r>
          </a:p>
          <a:p>
            <a:pPr>
              <a:lnSpc>
                <a:spcPct val="150000"/>
              </a:lnSpc>
              <a:buClr>
                <a:prstClr val="black"/>
              </a:buClr>
            </a:pPr>
            <a:r>
              <a:rPr lang="en-US" dirty="0">
                <a:latin typeface="Calibri"/>
              </a:rPr>
              <a:t>Hibernate</a:t>
            </a:r>
          </a:p>
          <a:p>
            <a:pPr>
              <a:lnSpc>
                <a:spcPct val="150000"/>
              </a:lnSpc>
              <a:buClr>
                <a:prstClr val="black"/>
              </a:buClr>
            </a:pPr>
            <a:r>
              <a:rPr lang="en-US" dirty="0" err="1">
                <a:latin typeface="Calibri"/>
              </a:rPr>
              <a:t>Jmock</a:t>
            </a:r>
            <a:endParaRPr lang="en-US" dirty="0">
              <a:latin typeface="Calibri"/>
            </a:endParaRPr>
          </a:p>
          <a:p>
            <a:pPr>
              <a:lnSpc>
                <a:spcPct val="150000"/>
              </a:lnSpc>
              <a:buClr>
                <a:prstClr val="black"/>
              </a:buClr>
            </a:pPr>
            <a:r>
              <a:rPr lang="en-US" dirty="0">
                <a:latin typeface="Calibri"/>
              </a:rPr>
              <a:t>Lucene</a:t>
            </a:r>
          </a:p>
          <a:p>
            <a:pPr>
              <a:lnSpc>
                <a:spcPct val="150000"/>
              </a:lnSpc>
              <a:buClr>
                <a:prstClr val="black"/>
              </a:buClr>
            </a:pPr>
            <a:r>
              <a:rPr lang="en-US" dirty="0" err="1">
                <a:latin typeface="Calibri"/>
              </a:rPr>
              <a:t>iText</a:t>
            </a:r>
            <a:endParaRPr lang="en-US" dirty="0">
              <a:latin typeface="Calibri"/>
            </a:endParaRPr>
          </a:p>
          <a:p>
            <a:pPr marL="0" marR="0" lvl="0" indent="0" defTabSz="914400" eaLnBrk="1" fontAlgn="auto" latinLnBrk="0" hangingPunct="1">
              <a:lnSpc>
                <a:spcPct val="150000"/>
              </a:lnSpc>
              <a:spcBef>
                <a:spcPts val="1000"/>
              </a:spcBef>
              <a:spcAft>
                <a:spcPts val="0"/>
              </a:spcAft>
              <a:buClr>
                <a:prstClr val="black"/>
              </a:buClr>
              <a:buSzTx/>
              <a:buFont typeface="Arial" pitchFamily="34" charset="0"/>
              <a:buNone/>
              <a:tabLst/>
              <a:defRPr/>
            </a:pPr>
            <a:endParaRPr kumimoji="0" lang="en-US" sz="20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Content Placeholder 3">
            <a:extLst>
              <a:ext uri="{FF2B5EF4-FFF2-40B4-BE49-F238E27FC236}">
                <a16:creationId xmlns:a16="http://schemas.microsoft.com/office/drawing/2014/main" id="{CD33188B-955E-4E93-80C2-C165706ADF30}"/>
              </a:ext>
            </a:extLst>
          </p:cNvPr>
          <p:cNvSpPr txBox="1">
            <a:spLocks/>
          </p:cNvSpPr>
          <p:nvPr/>
        </p:nvSpPr>
        <p:spPr bwMode="auto">
          <a:xfrm>
            <a:off x="5740400" y="1939925"/>
            <a:ext cx="4866640" cy="3741652"/>
          </a:xfrm>
          <a:prstGeom prst="roundRect">
            <a:avLst>
              <a:gd name="adj" fmla="val 7438"/>
            </a:avLst>
          </a:prstGeom>
          <a:noFill/>
          <a:ln w="9525" cap="flat" cmpd="sng" algn="ctr">
            <a:solidFill>
              <a:srgbClr val="007EAE"/>
            </a:solidFill>
            <a:prstDash val="sysDas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spAutoFit/>
          </a:bodyPr>
          <a:lstStyle>
            <a:defPPr>
              <a:defRPr lang="en-US"/>
            </a:defPPr>
            <a:lvl1pPr marL="176213" indent="-176213" algn="l" defTabSz="652402" rtl="0" fontAlgn="base" hangingPunct="0">
              <a:lnSpc>
                <a:spcPct val="93000"/>
              </a:lnSpc>
              <a:spcBef>
                <a:spcPts val="1000"/>
              </a:spcBef>
              <a:spcAft>
                <a:spcPct val="0"/>
              </a:spcAft>
              <a:buClr>
                <a:schemeClr val="tx1"/>
              </a:buClr>
              <a:buSzPct val="100000"/>
              <a:buFont typeface="Arial" pitchFamily="34" charset="0"/>
              <a:buChar char="•"/>
              <a:defRPr sz="1400" kern="1200">
                <a:solidFill>
                  <a:prstClr val="black"/>
                </a:solidFill>
                <a:latin typeface="+mn-lt"/>
                <a:ea typeface="+mn-ea"/>
                <a:cs typeface="+mn-cs"/>
              </a:defRPr>
            </a:lvl1pPr>
            <a:lvl2pPr marL="674004" indent="-259232"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540" kern="1200">
                <a:solidFill>
                  <a:srgbClr val="333333"/>
                </a:solidFill>
                <a:latin typeface="+mn-lt"/>
                <a:ea typeface="+mn-ea"/>
                <a:cs typeface="+mn-cs"/>
              </a:defRPr>
            </a:lvl2pPr>
            <a:lvl3pPr marL="1036930"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177" kern="1200">
                <a:solidFill>
                  <a:srgbClr val="333333"/>
                </a:solidFill>
                <a:latin typeface="+mn-lt"/>
                <a:ea typeface="+mn-ea"/>
                <a:cs typeface="+mn-cs"/>
              </a:defRPr>
            </a:lvl3pPr>
            <a:lvl4pPr marL="1451701"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4pPr>
            <a:lvl5pPr marL="1866473"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a:lstStyle>
          <a:p>
            <a:pPr>
              <a:lnSpc>
                <a:spcPct val="150000"/>
              </a:lnSpc>
              <a:buClr>
                <a:prstClr val="black"/>
              </a:buClr>
            </a:pPr>
            <a:r>
              <a:rPr lang="en-US" dirty="0">
                <a:latin typeface="Calibri"/>
              </a:rPr>
              <a:t>Spring.NET (*)</a:t>
            </a:r>
          </a:p>
          <a:p>
            <a:pPr>
              <a:lnSpc>
                <a:spcPct val="150000"/>
              </a:lnSpc>
              <a:buClr>
                <a:prstClr val="black"/>
              </a:buClr>
            </a:pPr>
            <a:r>
              <a:rPr lang="en-US" dirty="0">
                <a:latin typeface="Calibri"/>
              </a:rPr>
              <a:t>NUNIT</a:t>
            </a:r>
          </a:p>
          <a:p>
            <a:pPr>
              <a:lnSpc>
                <a:spcPct val="150000"/>
              </a:lnSpc>
              <a:buClr>
                <a:prstClr val="black"/>
              </a:buClr>
            </a:pPr>
            <a:r>
              <a:rPr lang="en-US" dirty="0">
                <a:latin typeface="Calibri"/>
              </a:rPr>
              <a:t>NANT/</a:t>
            </a:r>
            <a:r>
              <a:rPr lang="en-US" dirty="0" err="1">
                <a:latin typeface="Calibri"/>
              </a:rPr>
              <a:t>MSBuild</a:t>
            </a:r>
            <a:endParaRPr lang="en-US" dirty="0">
              <a:latin typeface="Calibri"/>
            </a:endParaRPr>
          </a:p>
          <a:p>
            <a:pPr>
              <a:lnSpc>
                <a:spcPct val="150000"/>
              </a:lnSpc>
              <a:buClr>
                <a:prstClr val="black"/>
              </a:buClr>
            </a:pPr>
            <a:r>
              <a:rPr lang="en-US" dirty="0" err="1">
                <a:latin typeface="Calibri"/>
              </a:rPr>
              <a:t>Nhibernate</a:t>
            </a:r>
            <a:endParaRPr lang="en-US" dirty="0">
              <a:latin typeface="Calibri"/>
            </a:endParaRPr>
          </a:p>
          <a:p>
            <a:pPr>
              <a:lnSpc>
                <a:spcPct val="150000"/>
              </a:lnSpc>
              <a:buClr>
                <a:prstClr val="black"/>
              </a:buClr>
            </a:pPr>
            <a:r>
              <a:rPr lang="en-US" dirty="0" err="1">
                <a:latin typeface="Calibri"/>
              </a:rPr>
              <a:t>Nmock</a:t>
            </a:r>
            <a:endParaRPr lang="en-US" dirty="0">
              <a:latin typeface="Calibri"/>
            </a:endParaRPr>
          </a:p>
          <a:p>
            <a:pPr>
              <a:lnSpc>
                <a:spcPct val="150000"/>
              </a:lnSpc>
              <a:buClr>
                <a:prstClr val="black"/>
              </a:buClr>
            </a:pPr>
            <a:r>
              <a:rPr lang="en-US" dirty="0">
                <a:latin typeface="Calibri"/>
              </a:rPr>
              <a:t>Lucene.net</a:t>
            </a:r>
          </a:p>
          <a:p>
            <a:pPr>
              <a:lnSpc>
                <a:spcPct val="150000"/>
              </a:lnSpc>
              <a:buClr>
                <a:prstClr val="black"/>
              </a:buClr>
            </a:pPr>
            <a:r>
              <a:rPr lang="en-US" dirty="0">
                <a:latin typeface="Calibri"/>
              </a:rPr>
              <a:t>iText.net</a:t>
            </a:r>
          </a:p>
          <a:p>
            <a:pPr marL="0" indent="0" defTabSz="914400" fontAlgn="auto" hangingPunct="1">
              <a:lnSpc>
                <a:spcPct val="150000"/>
              </a:lnSpc>
              <a:spcAft>
                <a:spcPts val="0"/>
              </a:spcAft>
              <a:buClr>
                <a:prstClr val="black"/>
              </a:buClr>
              <a:buSzTx/>
              <a:buFont typeface="Arial" pitchFamily="34" charset="0"/>
              <a:buNone/>
            </a:pPr>
            <a:endParaRPr lang="en-US" sz="2000" kern="0" dirty="0">
              <a:latin typeface="Calibri"/>
            </a:endParaRPr>
          </a:p>
        </p:txBody>
      </p:sp>
    </p:spTree>
    <p:extLst>
      <p:ext uri="{BB962C8B-B14F-4D97-AF65-F5344CB8AC3E}">
        <p14:creationId xmlns:p14="http://schemas.microsoft.com/office/powerpoint/2010/main" val="2469573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US" dirty="0"/>
              <a:t>Language Features</a:t>
            </a:r>
          </a:p>
        </p:txBody>
      </p:sp>
      <p:sp>
        <p:nvSpPr>
          <p:cNvPr id="4" name="Content Placeholder 3">
            <a:extLst>
              <a:ext uri="{FF2B5EF4-FFF2-40B4-BE49-F238E27FC236}">
                <a16:creationId xmlns:a16="http://schemas.microsoft.com/office/drawing/2014/main" id="{A3278AB8-47BB-4E66-BFCB-37FEFF276D59}"/>
              </a:ext>
            </a:extLst>
          </p:cNvPr>
          <p:cNvSpPr txBox="1">
            <a:spLocks noGrp="1"/>
          </p:cNvSpPr>
          <p:nvPr>
            <p:ph idx="1"/>
          </p:nvPr>
        </p:nvSpPr>
        <p:spPr bwMode="auto">
          <a:xfrm>
            <a:off x="993775" y="1939925"/>
            <a:ext cx="4746625" cy="3272784"/>
          </a:xfrm>
          <a:prstGeom prst="roundRect">
            <a:avLst>
              <a:gd name="adj" fmla="val 7438"/>
            </a:avLst>
          </a:prstGeom>
          <a:noFill/>
          <a:ln w="9525" cap="flat" cmpd="sng" algn="ctr">
            <a:solidFill>
              <a:srgbClr val="007EAE"/>
            </a:solidFill>
            <a:prstDash val="sysDash"/>
          </a:ln>
          <a:effectLst/>
        </p:spPr>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a:lnSpc>
                <a:spcPct val="150000"/>
              </a:lnSpc>
              <a:buClr>
                <a:prstClr val="black"/>
              </a:buClr>
            </a:pPr>
            <a:r>
              <a:rPr lang="en-US" dirty="0">
                <a:latin typeface="Calibri"/>
              </a:rPr>
              <a:t>OOP</a:t>
            </a:r>
          </a:p>
          <a:p>
            <a:pPr>
              <a:lnSpc>
                <a:spcPct val="150000"/>
              </a:lnSpc>
              <a:buClr>
                <a:prstClr val="black"/>
              </a:buClr>
            </a:pPr>
            <a:r>
              <a:rPr lang="en-US" dirty="0">
                <a:latin typeface="Calibri"/>
              </a:rPr>
              <a:t>Functional Programming</a:t>
            </a:r>
          </a:p>
          <a:p>
            <a:pPr>
              <a:lnSpc>
                <a:spcPct val="150000"/>
              </a:lnSpc>
              <a:buClr>
                <a:prstClr val="black"/>
              </a:buClr>
            </a:pPr>
            <a:r>
              <a:rPr lang="en-US" dirty="0">
                <a:latin typeface="Calibri"/>
              </a:rPr>
              <a:t>Generics</a:t>
            </a:r>
          </a:p>
          <a:p>
            <a:pPr>
              <a:lnSpc>
                <a:spcPct val="150000"/>
              </a:lnSpc>
              <a:buClr>
                <a:prstClr val="black"/>
              </a:buClr>
            </a:pPr>
            <a:r>
              <a:rPr lang="en-US" dirty="0">
                <a:latin typeface="Calibri"/>
              </a:rPr>
              <a:t>Type Inference</a:t>
            </a:r>
          </a:p>
          <a:p>
            <a:pPr>
              <a:lnSpc>
                <a:spcPct val="150000"/>
              </a:lnSpc>
              <a:buClr>
                <a:prstClr val="black"/>
              </a:buClr>
            </a:pPr>
            <a:r>
              <a:rPr lang="en-US" dirty="0">
                <a:latin typeface="Calibri"/>
              </a:rPr>
              <a:t>Dynamic Typing</a:t>
            </a:r>
          </a:p>
          <a:p>
            <a:pPr>
              <a:lnSpc>
                <a:spcPct val="150000"/>
              </a:lnSpc>
              <a:buClr>
                <a:prstClr val="black"/>
              </a:buClr>
            </a:pPr>
            <a:r>
              <a:rPr lang="en-US" dirty="0">
                <a:latin typeface="Calibri"/>
              </a:rPr>
              <a:t>LINQ</a:t>
            </a:r>
          </a:p>
          <a:p>
            <a:pPr marL="0" marR="0" lvl="0" indent="0" defTabSz="914400" eaLnBrk="1" fontAlgn="auto" latinLnBrk="0" hangingPunct="1">
              <a:lnSpc>
                <a:spcPct val="150000"/>
              </a:lnSpc>
              <a:spcBef>
                <a:spcPts val="1000"/>
              </a:spcBef>
              <a:spcAft>
                <a:spcPts val="0"/>
              </a:spcAft>
              <a:buClr>
                <a:prstClr val="black"/>
              </a:buClr>
              <a:buSzTx/>
              <a:buFont typeface="Arial" pitchFamily="34" charset="0"/>
              <a:buNone/>
              <a:tabLst/>
              <a:defRPr/>
            </a:pPr>
            <a:endParaRPr kumimoji="0" lang="en-US" sz="20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Content Placeholder 3">
            <a:extLst>
              <a:ext uri="{FF2B5EF4-FFF2-40B4-BE49-F238E27FC236}">
                <a16:creationId xmlns:a16="http://schemas.microsoft.com/office/drawing/2014/main" id="{CD33188B-955E-4E93-80C2-C165706ADF30}"/>
              </a:ext>
            </a:extLst>
          </p:cNvPr>
          <p:cNvSpPr txBox="1">
            <a:spLocks/>
          </p:cNvSpPr>
          <p:nvPr/>
        </p:nvSpPr>
        <p:spPr bwMode="auto">
          <a:xfrm>
            <a:off x="5740400" y="1939925"/>
            <a:ext cx="4866640" cy="3272784"/>
          </a:xfrm>
          <a:prstGeom prst="roundRect">
            <a:avLst>
              <a:gd name="adj" fmla="val 7438"/>
            </a:avLst>
          </a:prstGeom>
          <a:noFill/>
          <a:ln w="9525" cap="flat" cmpd="sng" algn="ctr">
            <a:solidFill>
              <a:srgbClr val="007EAE"/>
            </a:solidFill>
            <a:prstDash val="sysDas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spAutoFit/>
          </a:bodyPr>
          <a:lstStyle>
            <a:defPPr>
              <a:defRPr lang="en-US"/>
            </a:defPPr>
            <a:lvl1pPr marL="176213" indent="-176213" algn="l" defTabSz="652402" rtl="0" fontAlgn="base" hangingPunct="0">
              <a:lnSpc>
                <a:spcPct val="93000"/>
              </a:lnSpc>
              <a:spcBef>
                <a:spcPts val="1000"/>
              </a:spcBef>
              <a:spcAft>
                <a:spcPct val="0"/>
              </a:spcAft>
              <a:buClr>
                <a:schemeClr val="tx1"/>
              </a:buClr>
              <a:buSzPct val="100000"/>
              <a:buFont typeface="Arial" pitchFamily="34" charset="0"/>
              <a:buChar char="•"/>
              <a:defRPr sz="1400" kern="1200">
                <a:solidFill>
                  <a:prstClr val="black"/>
                </a:solidFill>
                <a:latin typeface="+mn-lt"/>
                <a:ea typeface="+mn-ea"/>
                <a:cs typeface="+mn-cs"/>
              </a:defRPr>
            </a:lvl1pPr>
            <a:lvl2pPr marL="674004" indent="-259232"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540" kern="1200">
                <a:solidFill>
                  <a:srgbClr val="333333"/>
                </a:solidFill>
                <a:latin typeface="+mn-lt"/>
                <a:ea typeface="+mn-ea"/>
                <a:cs typeface="+mn-cs"/>
              </a:defRPr>
            </a:lvl2pPr>
            <a:lvl3pPr marL="1036930"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2177" kern="1200">
                <a:solidFill>
                  <a:srgbClr val="333333"/>
                </a:solidFill>
                <a:latin typeface="+mn-lt"/>
                <a:ea typeface="+mn-ea"/>
                <a:cs typeface="+mn-cs"/>
              </a:defRPr>
            </a:lvl3pPr>
            <a:lvl4pPr marL="1451701"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4pPr>
            <a:lvl5pPr marL="1866473" indent="-207386" algn="l" defTabSz="652402" rtl="0" fontAlgn="base" hangingPunct="0">
              <a:lnSpc>
                <a:spcPct val="93000"/>
              </a:lnSpc>
              <a:spcBef>
                <a:spcPct val="0"/>
              </a:spcBef>
              <a:spcAft>
                <a:spcPct val="0"/>
              </a:spcAft>
              <a:buClr>
                <a:srgbClr val="000000"/>
              </a:buClr>
              <a:buSzPct val="100000"/>
              <a:buFont typeface="Times New Roman" panose="02020603050405020304" pitchFamily="18" charset="0"/>
              <a:defRPr sz="1814" kern="1200">
                <a:solidFill>
                  <a:srgbClr val="333333"/>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a:lstStyle>
          <a:p>
            <a:pPr>
              <a:lnSpc>
                <a:spcPct val="150000"/>
              </a:lnSpc>
              <a:buClr>
                <a:prstClr val="black"/>
              </a:buClr>
            </a:pPr>
            <a:r>
              <a:rPr lang="en-US" dirty="0">
                <a:latin typeface="Calibri"/>
              </a:rPr>
              <a:t>Java </a:t>
            </a:r>
          </a:p>
          <a:p>
            <a:pPr>
              <a:lnSpc>
                <a:spcPct val="150000"/>
              </a:lnSpc>
              <a:buClr>
                <a:prstClr val="black"/>
              </a:buClr>
            </a:pPr>
            <a:r>
              <a:rPr lang="en-US" dirty="0">
                <a:latin typeface="Calibri"/>
              </a:rPr>
              <a:t>Java8/Scala/Groovy</a:t>
            </a:r>
          </a:p>
          <a:p>
            <a:pPr>
              <a:lnSpc>
                <a:spcPct val="150000"/>
              </a:lnSpc>
              <a:buClr>
                <a:prstClr val="black"/>
              </a:buClr>
            </a:pPr>
            <a:r>
              <a:rPr lang="en-US" dirty="0">
                <a:latin typeface="Calibri"/>
              </a:rPr>
              <a:t>Generics</a:t>
            </a:r>
          </a:p>
          <a:p>
            <a:pPr>
              <a:lnSpc>
                <a:spcPct val="150000"/>
              </a:lnSpc>
              <a:buClr>
                <a:prstClr val="black"/>
              </a:buClr>
            </a:pPr>
            <a:r>
              <a:rPr lang="en-US" dirty="0">
                <a:latin typeface="Calibri"/>
              </a:rPr>
              <a:t>Scala</a:t>
            </a:r>
          </a:p>
          <a:p>
            <a:pPr>
              <a:lnSpc>
                <a:spcPct val="150000"/>
              </a:lnSpc>
              <a:buClr>
                <a:prstClr val="black"/>
              </a:buClr>
            </a:pPr>
            <a:r>
              <a:rPr lang="en-US" dirty="0">
                <a:latin typeface="Calibri"/>
              </a:rPr>
              <a:t>Groovy</a:t>
            </a:r>
          </a:p>
          <a:p>
            <a:pPr>
              <a:lnSpc>
                <a:spcPct val="150000"/>
              </a:lnSpc>
              <a:buClr>
                <a:prstClr val="black"/>
              </a:buClr>
            </a:pPr>
            <a:r>
              <a:rPr lang="en-US" dirty="0">
                <a:latin typeface="Calibri"/>
              </a:rPr>
              <a:t>Limited form of Lambda Syntax supported by Java 8 Streams </a:t>
            </a:r>
          </a:p>
          <a:p>
            <a:pPr marL="0" indent="0" defTabSz="914400" fontAlgn="auto" hangingPunct="1">
              <a:lnSpc>
                <a:spcPct val="150000"/>
              </a:lnSpc>
              <a:spcAft>
                <a:spcPts val="0"/>
              </a:spcAft>
              <a:buClr>
                <a:prstClr val="black"/>
              </a:buClr>
              <a:buSzTx/>
              <a:buFont typeface="Arial" pitchFamily="34" charset="0"/>
              <a:buNone/>
            </a:pPr>
            <a:endParaRPr lang="en-US" sz="2000" kern="0" dirty="0">
              <a:latin typeface="Calibri"/>
            </a:endParaRPr>
          </a:p>
        </p:txBody>
      </p:sp>
    </p:spTree>
    <p:extLst>
      <p:ext uri="{BB962C8B-B14F-4D97-AF65-F5344CB8AC3E}">
        <p14:creationId xmlns:p14="http://schemas.microsoft.com/office/powerpoint/2010/main" val="2357404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US" dirty="0"/>
              <a:t>X-Platform </a:t>
            </a:r>
            <a:r>
              <a:rPr lang="en-US" dirty="0" err="1"/>
              <a:t>.Net</a:t>
            </a:r>
            <a:r>
              <a:rPr lang="en-US" dirty="0"/>
              <a:t>!</a:t>
            </a:r>
          </a:p>
        </p:txBody>
      </p:sp>
      <p:sp>
        <p:nvSpPr>
          <p:cNvPr id="6" name="Content Placeholder 5">
            <a:extLst>
              <a:ext uri="{FF2B5EF4-FFF2-40B4-BE49-F238E27FC236}">
                <a16:creationId xmlns:a16="http://schemas.microsoft.com/office/drawing/2014/main" id="{3564ACA3-CB86-468F-9335-82F6C56E7E20}"/>
              </a:ext>
            </a:extLst>
          </p:cNvPr>
          <p:cNvSpPr txBox="1">
            <a:spLocks noGrp="1"/>
          </p:cNvSpPr>
          <p:nvPr>
            <p:ph idx="1"/>
          </p:nvPr>
        </p:nvSpPr>
        <p:spPr bwMode="auto">
          <a:xfrm>
            <a:off x="993775" y="1939925"/>
            <a:ext cx="10180638" cy="4748653"/>
          </a:xfrm>
          <a:prstGeom prst="roundRect">
            <a:avLst>
              <a:gd name="adj" fmla="val 7438"/>
            </a:avLst>
          </a:prstGeom>
          <a:noFill/>
          <a:ln>
            <a:solidFill>
              <a:schemeClr val="accent1"/>
            </a:solidFill>
            <a:prstDash val="sysDash"/>
          </a:ln>
          <a:effectLst/>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a:lnSpc>
                <a:spcPct val="150000"/>
              </a:lnSpc>
              <a:buClr>
                <a:prstClr val="black"/>
              </a:buClr>
            </a:pPr>
            <a:r>
              <a:rPr lang="en-US" sz="2000" dirty="0">
                <a:latin typeface="Calibri"/>
              </a:rPr>
              <a:t>The Mono Project</a:t>
            </a:r>
          </a:p>
          <a:p>
            <a:pPr>
              <a:lnSpc>
                <a:spcPct val="150000"/>
              </a:lnSpc>
              <a:buClr>
                <a:prstClr val="black"/>
              </a:buClr>
            </a:pPr>
            <a:r>
              <a:rPr lang="en-US" sz="2000" dirty="0">
                <a:latin typeface="Calibri"/>
              </a:rPr>
              <a:t>A Ground up implementation of .NET Platform</a:t>
            </a:r>
          </a:p>
          <a:p>
            <a:pPr>
              <a:lnSpc>
                <a:spcPct val="150000"/>
              </a:lnSpc>
              <a:buClr>
                <a:prstClr val="black"/>
              </a:buClr>
            </a:pPr>
            <a:r>
              <a:rPr lang="en-US" sz="2000" dirty="0">
                <a:latin typeface="Calibri"/>
              </a:rPr>
              <a:t>The powerhouse behind  </a:t>
            </a:r>
            <a:r>
              <a:rPr lang="en-US" sz="2000" dirty="0" err="1">
                <a:latin typeface="Calibri"/>
              </a:rPr>
              <a:t>Xamarin</a:t>
            </a:r>
            <a:endParaRPr lang="en-US" sz="2000" dirty="0">
              <a:latin typeface="Calibri"/>
            </a:endParaRPr>
          </a:p>
          <a:p>
            <a:pPr>
              <a:lnSpc>
                <a:spcPct val="150000"/>
              </a:lnSpc>
              <a:buClr>
                <a:prstClr val="black"/>
              </a:buClr>
            </a:pPr>
            <a:r>
              <a:rPr lang="en-US" sz="2000" dirty="0">
                <a:latin typeface="Calibri"/>
              </a:rPr>
              <a:t>ASP.net support</a:t>
            </a:r>
          </a:p>
          <a:p>
            <a:pPr>
              <a:lnSpc>
                <a:spcPct val="150000"/>
              </a:lnSpc>
              <a:buClr>
                <a:prstClr val="black"/>
              </a:buClr>
            </a:pPr>
            <a:r>
              <a:rPr lang="en-US" sz="2000" dirty="0">
                <a:latin typeface="Calibri"/>
              </a:rPr>
              <a:t>IKVM.net – The “Mozart” of Enterprise World</a:t>
            </a:r>
          </a:p>
          <a:p>
            <a:pPr>
              <a:lnSpc>
                <a:spcPct val="150000"/>
              </a:lnSpc>
              <a:buClr>
                <a:prstClr val="black"/>
              </a:buClr>
            </a:pPr>
            <a:r>
              <a:rPr lang="en-US" sz="2000" dirty="0">
                <a:latin typeface="Calibri"/>
              </a:rPr>
              <a:t>Cross Platform .NET through .NET Core </a:t>
            </a:r>
          </a:p>
          <a:p>
            <a:pPr>
              <a:lnSpc>
                <a:spcPct val="150000"/>
              </a:lnSpc>
              <a:buClr>
                <a:prstClr val="black"/>
              </a:buClr>
            </a:pPr>
            <a:r>
              <a:rPr lang="en-US" sz="2000" dirty="0">
                <a:latin typeface="Calibri"/>
              </a:rPr>
              <a:t> “.NET classic” vs “.NET Core” vs “.NET Standard”</a:t>
            </a:r>
          </a:p>
          <a:p>
            <a:pPr marL="0" indent="0">
              <a:lnSpc>
                <a:spcPct val="150000"/>
              </a:lnSpc>
              <a:buClr>
                <a:prstClr val="black"/>
              </a:buClr>
              <a:buNone/>
            </a:pPr>
            <a:endParaRPr lang="en-US" sz="2000" dirty="0">
              <a:latin typeface="Calibri"/>
            </a:endParaRPr>
          </a:p>
        </p:txBody>
      </p:sp>
    </p:spTree>
    <p:extLst>
      <p:ext uri="{BB962C8B-B14F-4D97-AF65-F5344CB8AC3E}">
        <p14:creationId xmlns:p14="http://schemas.microsoft.com/office/powerpoint/2010/main" val="1528257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US" dirty="0"/>
              <a:t>Why should .NET developers learn Java?</a:t>
            </a:r>
          </a:p>
        </p:txBody>
      </p:sp>
      <p:sp>
        <p:nvSpPr>
          <p:cNvPr id="6" name="Content Placeholder 5">
            <a:extLst>
              <a:ext uri="{FF2B5EF4-FFF2-40B4-BE49-F238E27FC236}">
                <a16:creationId xmlns:a16="http://schemas.microsoft.com/office/drawing/2014/main" id="{3564ACA3-CB86-468F-9335-82F6C56E7E20}"/>
              </a:ext>
            </a:extLst>
          </p:cNvPr>
          <p:cNvSpPr txBox="1">
            <a:spLocks noGrp="1"/>
          </p:cNvSpPr>
          <p:nvPr>
            <p:ph idx="1"/>
          </p:nvPr>
        </p:nvSpPr>
        <p:spPr bwMode="auto">
          <a:xfrm>
            <a:off x="993775" y="1939925"/>
            <a:ext cx="10180638" cy="4135928"/>
          </a:xfrm>
          <a:prstGeom prst="roundRect">
            <a:avLst>
              <a:gd name="adj" fmla="val 7438"/>
            </a:avLst>
          </a:prstGeom>
          <a:noFill/>
          <a:ln>
            <a:solidFill>
              <a:schemeClr val="accent1"/>
            </a:solidFill>
            <a:prstDash val="sysDash"/>
          </a:ln>
          <a:effectLst/>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a:lnSpc>
                <a:spcPct val="150000"/>
              </a:lnSpc>
              <a:buClr>
                <a:prstClr val="black"/>
              </a:buClr>
            </a:pPr>
            <a:r>
              <a:rPr lang="en-US" sz="2000" dirty="0">
                <a:latin typeface="Calibri"/>
              </a:rPr>
              <a:t>Most of the world’s high net worth corporations use Java for their front facing site. </a:t>
            </a:r>
          </a:p>
          <a:p>
            <a:pPr>
              <a:lnSpc>
                <a:spcPct val="150000"/>
              </a:lnSpc>
              <a:buClr>
                <a:prstClr val="black"/>
              </a:buClr>
            </a:pPr>
            <a:r>
              <a:rPr lang="en-US" sz="2000" dirty="0">
                <a:latin typeface="Calibri"/>
              </a:rPr>
              <a:t>Java people earn more respect and compensation than C# people</a:t>
            </a:r>
          </a:p>
          <a:p>
            <a:pPr>
              <a:lnSpc>
                <a:spcPct val="150000"/>
              </a:lnSpc>
              <a:buClr>
                <a:prstClr val="black"/>
              </a:buClr>
            </a:pPr>
            <a:r>
              <a:rPr lang="en-US" sz="2000" dirty="0">
                <a:latin typeface="Calibri"/>
              </a:rPr>
              <a:t>Escape from the comfort of Microsoft’s tools </a:t>
            </a:r>
          </a:p>
          <a:p>
            <a:pPr>
              <a:lnSpc>
                <a:spcPct val="150000"/>
              </a:lnSpc>
              <a:buClr>
                <a:prstClr val="black"/>
              </a:buClr>
            </a:pPr>
            <a:r>
              <a:rPr lang="en-US" sz="2000" dirty="0">
                <a:latin typeface="Calibri"/>
              </a:rPr>
              <a:t>Good Libraries are available ( Fine grained API as well)</a:t>
            </a:r>
          </a:p>
          <a:p>
            <a:pPr>
              <a:lnSpc>
                <a:spcPct val="150000"/>
              </a:lnSpc>
              <a:buClr>
                <a:prstClr val="black"/>
              </a:buClr>
            </a:pPr>
            <a:r>
              <a:rPr lang="en-US" sz="2000" dirty="0">
                <a:latin typeface="Calibri"/>
              </a:rPr>
              <a:t>Can program Google’s App Engine, Android and Amazon Beanstalk</a:t>
            </a:r>
          </a:p>
          <a:p>
            <a:pPr>
              <a:lnSpc>
                <a:spcPct val="150000"/>
              </a:lnSpc>
              <a:buClr>
                <a:prstClr val="black"/>
              </a:buClr>
            </a:pPr>
            <a:r>
              <a:rPr lang="en-US" sz="2000" dirty="0">
                <a:latin typeface="Calibri"/>
              </a:rPr>
              <a:t>Easy to learn for .NET developers</a:t>
            </a:r>
          </a:p>
          <a:p>
            <a:pPr marL="0" indent="0">
              <a:lnSpc>
                <a:spcPct val="150000"/>
              </a:lnSpc>
              <a:buClr>
                <a:prstClr val="black"/>
              </a:buClr>
              <a:buNone/>
            </a:pPr>
            <a:endParaRPr lang="en-US" sz="2000" dirty="0">
              <a:latin typeface="Calibri"/>
            </a:endParaRPr>
          </a:p>
        </p:txBody>
      </p:sp>
    </p:spTree>
    <p:extLst>
      <p:ext uri="{BB962C8B-B14F-4D97-AF65-F5344CB8AC3E}">
        <p14:creationId xmlns:p14="http://schemas.microsoft.com/office/powerpoint/2010/main" val="12373089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US" dirty="0"/>
              <a:t>Why should Java developers learn .NET?</a:t>
            </a:r>
          </a:p>
        </p:txBody>
      </p:sp>
      <p:sp>
        <p:nvSpPr>
          <p:cNvPr id="6" name="Content Placeholder 5">
            <a:extLst>
              <a:ext uri="{FF2B5EF4-FFF2-40B4-BE49-F238E27FC236}">
                <a16:creationId xmlns:a16="http://schemas.microsoft.com/office/drawing/2014/main" id="{3564ACA3-CB86-468F-9335-82F6C56E7E20}"/>
              </a:ext>
            </a:extLst>
          </p:cNvPr>
          <p:cNvSpPr txBox="1">
            <a:spLocks noGrp="1"/>
          </p:cNvSpPr>
          <p:nvPr>
            <p:ph idx="1"/>
          </p:nvPr>
        </p:nvSpPr>
        <p:spPr bwMode="auto">
          <a:xfrm>
            <a:off x="993775" y="1939925"/>
            <a:ext cx="10180638" cy="4482251"/>
          </a:xfrm>
          <a:prstGeom prst="roundRect">
            <a:avLst>
              <a:gd name="adj" fmla="val 7438"/>
            </a:avLst>
          </a:prstGeom>
          <a:noFill/>
          <a:ln>
            <a:solidFill>
              <a:schemeClr val="accent1"/>
            </a:solidFill>
            <a:prstDash val="sysDash"/>
          </a:ln>
          <a:effectLst/>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a:lnSpc>
                <a:spcPct val="150000"/>
              </a:lnSpc>
              <a:buClr>
                <a:prstClr val="black"/>
              </a:buClr>
            </a:pPr>
            <a:r>
              <a:rPr lang="en-US" sz="2000" dirty="0">
                <a:latin typeface="Calibri"/>
              </a:rPr>
              <a:t>The Most advanced programming language in the world with support for Class based OOP, Prototype OOP(dynamic),Lambda Abstractions, LINQ, Generics, inline native code etc.</a:t>
            </a:r>
          </a:p>
          <a:p>
            <a:pPr>
              <a:lnSpc>
                <a:spcPct val="150000"/>
              </a:lnSpc>
              <a:buClr>
                <a:prstClr val="black"/>
              </a:buClr>
            </a:pPr>
            <a:r>
              <a:rPr lang="en-US" sz="2000" dirty="0">
                <a:latin typeface="Calibri"/>
              </a:rPr>
              <a:t>The C# eco system can help you to program Windows, Xbox, Windows CE, Kinect, .NET MF ( </a:t>
            </a:r>
            <a:r>
              <a:rPr lang="en-US" sz="2000" dirty="0" err="1">
                <a:latin typeface="Calibri"/>
              </a:rPr>
              <a:t>Netdiuno</a:t>
            </a:r>
            <a:r>
              <a:rPr lang="en-US" sz="2000" dirty="0">
                <a:latin typeface="Calibri"/>
              </a:rPr>
              <a:t> and Partial support for </a:t>
            </a:r>
            <a:r>
              <a:rPr lang="en-US" sz="2000" dirty="0" err="1">
                <a:latin typeface="Calibri"/>
              </a:rPr>
              <a:t>Rasberry</a:t>
            </a:r>
            <a:r>
              <a:rPr lang="en-US" sz="2000" dirty="0">
                <a:latin typeface="Calibri"/>
              </a:rPr>
              <a:t> Pi) and Xamarin etc.</a:t>
            </a:r>
          </a:p>
          <a:p>
            <a:pPr>
              <a:lnSpc>
                <a:spcPct val="150000"/>
              </a:lnSpc>
              <a:buClr>
                <a:prstClr val="black"/>
              </a:buClr>
            </a:pPr>
            <a:r>
              <a:rPr lang="en-US" sz="2000" dirty="0">
                <a:latin typeface="Calibri"/>
              </a:rPr>
              <a:t>It is easy for Java developers to cross skill </a:t>
            </a:r>
          </a:p>
          <a:p>
            <a:pPr>
              <a:lnSpc>
                <a:spcPct val="150000"/>
              </a:lnSpc>
              <a:buClr>
                <a:prstClr val="black"/>
              </a:buClr>
            </a:pPr>
            <a:r>
              <a:rPr lang="en-US" sz="2000" dirty="0">
                <a:latin typeface="Calibri"/>
              </a:rPr>
              <a:t>Understand the comfort of Visual studio editor (You are missing something)</a:t>
            </a:r>
          </a:p>
          <a:p>
            <a:pPr>
              <a:lnSpc>
                <a:spcPct val="150000"/>
              </a:lnSpc>
              <a:buClr>
                <a:prstClr val="black"/>
              </a:buClr>
            </a:pPr>
            <a:r>
              <a:rPr lang="en-US" sz="2000" dirty="0">
                <a:latin typeface="Calibri"/>
              </a:rPr>
              <a:t>Cross Platform support </a:t>
            </a:r>
          </a:p>
          <a:p>
            <a:pPr marL="0" indent="0">
              <a:lnSpc>
                <a:spcPct val="150000"/>
              </a:lnSpc>
              <a:buClr>
                <a:prstClr val="black"/>
              </a:buClr>
              <a:buNone/>
            </a:pPr>
            <a:endParaRPr lang="en-US" sz="2000" dirty="0">
              <a:latin typeface="Calibri"/>
            </a:endParaRPr>
          </a:p>
        </p:txBody>
      </p:sp>
    </p:spTree>
    <p:extLst>
      <p:ext uri="{BB962C8B-B14F-4D97-AF65-F5344CB8AC3E}">
        <p14:creationId xmlns:p14="http://schemas.microsoft.com/office/powerpoint/2010/main" val="2868705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9DE7-E17E-4001-A8DB-D315378512FA}"/>
              </a:ext>
            </a:extLst>
          </p:cNvPr>
          <p:cNvSpPr>
            <a:spLocks noGrp="1"/>
          </p:cNvSpPr>
          <p:nvPr>
            <p:ph type="title"/>
          </p:nvPr>
        </p:nvSpPr>
        <p:spPr/>
        <p:txBody>
          <a:bodyPr/>
          <a:lstStyle/>
          <a:p>
            <a:r>
              <a:rPr lang="en-US" dirty="0"/>
              <a:t>Why should Java developers learn .NET?</a:t>
            </a:r>
          </a:p>
        </p:txBody>
      </p:sp>
      <p:sp>
        <p:nvSpPr>
          <p:cNvPr id="6" name="Content Placeholder 5">
            <a:extLst>
              <a:ext uri="{FF2B5EF4-FFF2-40B4-BE49-F238E27FC236}">
                <a16:creationId xmlns:a16="http://schemas.microsoft.com/office/drawing/2014/main" id="{3564ACA3-CB86-468F-9335-82F6C56E7E20}"/>
              </a:ext>
            </a:extLst>
          </p:cNvPr>
          <p:cNvSpPr txBox="1">
            <a:spLocks noGrp="1"/>
          </p:cNvSpPr>
          <p:nvPr>
            <p:ph idx="1"/>
          </p:nvPr>
        </p:nvSpPr>
        <p:spPr bwMode="auto">
          <a:xfrm>
            <a:off x="993775" y="1939925"/>
            <a:ext cx="10180638" cy="3240283"/>
          </a:xfrm>
          <a:prstGeom prst="roundRect">
            <a:avLst>
              <a:gd name="adj" fmla="val 7438"/>
            </a:avLst>
          </a:prstGeom>
          <a:noFill/>
          <a:ln>
            <a:solidFill>
              <a:schemeClr val="accent1"/>
            </a:solidFill>
            <a:prstDash val="sysDash"/>
          </a:ln>
          <a:effectLst/>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176213" indent="-176213">
              <a:spcBef>
                <a:spcPts val="1000"/>
              </a:spcBef>
              <a:buClr>
                <a:schemeClr val="tx1"/>
              </a:buClr>
              <a:buFont typeface="Arial" pitchFamily="34" charset="0"/>
              <a:buChar char="•"/>
              <a:defRPr sz="1400">
                <a:solidFill>
                  <a:prstClr val="black"/>
                </a:solidFill>
              </a:defRPr>
            </a:lvl1pPr>
          </a:lstStyle>
          <a:p>
            <a:pPr marL="171450" lvl="0" indent="-171450" defTabSz="685800" fontAlgn="auto" hangingPunct="1">
              <a:lnSpc>
                <a:spcPct val="90000"/>
              </a:lnSpc>
              <a:spcBef>
                <a:spcPts val="750"/>
              </a:spcBef>
              <a:spcAft>
                <a:spcPts val="0"/>
              </a:spcAft>
              <a:buClrTx/>
              <a:buSzTx/>
            </a:pPr>
            <a:r>
              <a:rPr lang="en-US" sz="2100" dirty="0">
                <a:solidFill>
                  <a:schemeClr val="tx1"/>
                </a:solidFill>
                <a:latin typeface="Calibri" panose="020F0502020204030204"/>
              </a:rPr>
              <a:t>Sun/Oracle Stack</a:t>
            </a:r>
          </a:p>
          <a:p>
            <a:pPr marL="171450" lvl="0" indent="-171450" defTabSz="685800" fontAlgn="auto" hangingPunct="1">
              <a:lnSpc>
                <a:spcPct val="90000"/>
              </a:lnSpc>
              <a:spcBef>
                <a:spcPts val="750"/>
              </a:spcBef>
              <a:spcAft>
                <a:spcPts val="0"/>
              </a:spcAft>
              <a:buClrTx/>
              <a:buSzTx/>
            </a:pPr>
            <a:r>
              <a:rPr lang="en-US" sz="2100" dirty="0">
                <a:solidFill>
                  <a:schemeClr val="tx1"/>
                </a:solidFill>
                <a:latin typeface="Calibri" panose="020F0502020204030204"/>
              </a:rPr>
              <a:t> Apache Stack</a:t>
            </a:r>
          </a:p>
          <a:p>
            <a:pPr marL="171450" lvl="0" indent="-171450" defTabSz="685800" fontAlgn="auto" hangingPunct="1">
              <a:lnSpc>
                <a:spcPct val="90000"/>
              </a:lnSpc>
              <a:spcBef>
                <a:spcPts val="750"/>
              </a:spcBef>
              <a:spcAft>
                <a:spcPts val="0"/>
              </a:spcAft>
              <a:buClrTx/>
              <a:buSzTx/>
            </a:pPr>
            <a:r>
              <a:rPr lang="en-US" sz="2100" dirty="0">
                <a:solidFill>
                  <a:schemeClr val="tx1"/>
                </a:solidFill>
                <a:latin typeface="Calibri" panose="020F0502020204030204"/>
              </a:rPr>
              <a:t>JBOSS Stack</a:t>
            </a:r>
          </a:p>
          <a:p>
            <a:pPr marL="171450" lvl="0" indent="-171450" defTabSz="685800" fontAlgn="auto" hangingPunct="1">
              <a:lnSpc>
                <a:spcPct val="90000"/>
              </a:lnSpc>
              <a:spcBef>
                <a:spcPts val="750"/>
              </a:spcBef>
              <a:spcAft>
                <a:spcPts val="0"/>
              </a:spcAft>
              <a:buClrTx/>
              <a:buSzTx/>
            </a:pPr>
            <a:r>
              <a:rPr lang="en-US" sz="2100" dirty="0">
                <a:solidFill>
                  <a:schemeClr val="tx1"/>
                </a:solidFill>
                <a:latin typeface="Calibri" panose="020F0502020204030204"/>
              </a:rPr>
              <a:t> IBM Stack</a:t>
            </a:r>
          </a:p>
          <a:p>
            <a:pPr marL="171450" lvl="0" indent="-171450" defTabSz="685800" fontAlgn="auto" hangingPunct="1">
              <a:lnSpc>
                <a:spcPct val="90000"/>
              </a:lnSpc>
              <a:spcBef>
                <a:spcPts val="750"/>
              </a:spcBef>
              <a:spcAft>
                <a:spcPts val="0"/>
              </a:spcAft>
              <a:buClrTx/>
              <a:buSzTx/>
            </a:pPr>
            <a:r>
              <a:rPr lang="en-US" sz="2100" dirty="0">
                <a:solidFill>
                  <a:schemeClr val="tx1"/>
                </a:solidFill>
                <a:latin typeface="Calibri" panose="020F0502020204030204"/>
              </a:rPr>
              <a:t>Spring Stack</a:t>
            </a:r>
          </a:p>
          <a:p>
            <a:pPr marL="171450" lvl="0" indent="-171450" defTabSz="685800" fontAlgn="auto" hangingPunct="1">
              <a:lnSpc>
                <a:spcPct val="90000"/>
              </a:lnSpc>
              <a:spcBef>
                <a:spcPts val="750"/>
              </a:spcBef>
              <a:spcAft>
                <a:spcPts val="0"/>
              </a:spcAft>
              <a:buClrTx/>
              <a:buSzTx/>
            </a:pPr>
            <a:r>
              <a:rPr lang="en-US" sz="2100" dirty="0">
                <a:solidFill>
                  <a:schemeClr val="tx1"/>
                </a:solidFill>
                <a:latin typeface="Calibri" panose="020F0502020204030204"/>
              </a:rPr>
              <a:t>Check the article, “Your Java is not my Java” @ </a:t>
            </a:r>
            <a:r>
              <a:rPr lang="en-US" sz="2100" dirty="0">
                <a:solidFill>
                  <a:schemeClr val="tx1"/>
                </a:solidFill>
                <a:latin typeface="Calibri" panose="020F0502020204030204"/>
                <a:hlinkClick r:id="rId2">
                  <a:extLst>
                    <a:ext uri="{A12FA001-AC4F-418D-AE19-62706E023703}">
                      <ahyp:hlinkClr xmlns:ahyp="http://schemas.microsoft.com/office/drawing/2018/hyperlinkcolor" val="tx"/>
                    </a:ext>
                  </a:extLst>
                </a:hlinkClick>
              </a:rPr>
              <a:t>http://www.technoparktoday.com/java-java-paradox-choice/</a:t>
            </a:r>
            <a:r>
              <a:rPr lang="en-US" sz="2100" dirty="0">
                <a:solidFill>
                  <a:schemeClr val="tx1"/>
                </a:solidFill>
                <a:latin typeface="Calibri" panose="020F0502020204030204"/>
              </a:rPr>
              <a:t> (</a:t>
            </a:r>
            <a:r>
              <a:rPr lang="en-US" sz="2100" dirty="0" err="1">
                <a:solidFill>
                  <a:schemeClr val="tx1"/>
                </a:solidFill>
                <a:latin typeface="Calibri" panose="020F0502020204030204"/>
              </a:rPr>
              <a:t>writtem</a:t>
            </a:r>
            <a:r>
              <a:rPr lang="en-US" sz="2100" dirty="0">
                <a:solidFill>
                  <a:schemeClr val="tx1"/>
                </a:solidFill>
                <a:latin typeface="Calibri" panose="020F0502020204030204"/>
              </a:rPr>
              <a:t> in 2014)</a:t>
            </a:r>
          </a:p>
          <a:p>
            <a:pPr marL="0" indent="0">
              <a:lnSpc>
                <a:spcPct val="150000"/>
              </a:lnSpc>
              <a:buClr>
                <a:prstClr val="black"/>
              </a:buClr>
              <a:buNone/>
            </a:pPr>
            <a:endParaRPr lang="en-US" sz="2000" dirty="0">
              <a:latin typeface="Calibri"/>
            </a:endParaRPr>
          </a:p>
        </p:txBody>
      </p:sp>
    </p:spTree>
    <p:extLst>
      <p:ext uri="{BB962C8B-B14F-4D97-AF65-F5344CB8AC3E}">
        <p14:creationId xmlns:p14="http://schemas.microsoft.com/office/powerpoint/2010/main" val="39289305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Conclusion</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36125883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C655C6F5-1F05-49C1-9102-554B74945298}"/>
              </a:ext>
            </a:extLst>
          </p:cNvPr>
          <p:cNvSpPr>
            <a:spLocks noGrp="1" noChangeArrowheads="1"/>
          </p:cNvSpPr>
          <p:nvPr>
            <p:ph type="title"/>
          </p:nvPr>
        </p:nvSpPr>
        <p:spPr>
          <a:xfrm>
            <a:off x="2196072" y="635107"/>
            <a:ext cx="7808500" cy="1144920"/>
          </a:xfrm>
          <a:ln/>
        </p:spPr>
        <p:txBody>
          <a:bodyPr vert="horz" wrap="square" lIns="0" tIns="32005" rIns="0" bIns="0" numCol="1" anchor="ctr" anchorCtr="0" compatLnSpc="1">
            <a:prstTxWarp prst="textNoShape">
              <a:avLst/>
            </a:prstTxWarp>
          </a:bodyPr>
          <a:lstStyle/>
          <a:p>
            <a:pP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a:t>Questions</a:t>
            </a:r>
          </a:p>
        </p:txBody>
      </p:sp>
      <p:sp>
        <p:nvSpPr>
          <p:cNvPr id="60418" name="Rectangle 2">
            <a:extLst>
              <a:ext uri="{FF2B5EF4-FFF2-40B4-BE49-F238E27FC236}">
                <a16:creationId xmlns:a16="http://schemas.microsoft.com/office/drawing/2014/main" id="{F2345316-6351-4091-844E-0D3C77071132}"/>
              </a:ext>
            </a:extLst>
          </p:cNvPr>
          <p:cNvSpPr>
            <a:spLocks noGrp="1" noChangeArrowheads="1"/>
          </p:cNvSpPr>
          <p:nvPr>
            <p:ph type="body" idx="1"/>
          </p:nvPr>
        </p:nvSpPr>
        <p:spPr>
          <a:xfrm>
            <a:off x="2269519" y="1939884"/>
            <a:ext cx="7637122" cy="4320454"/>
          </a:xfrm>
          <a:ln/>
        </p:spPr>
        <p:txBody>
          <a:bodyPr/>
          <a:lstStyle/>
          <a:p>
            <a:pPr marL="456538" indent="-391729">
              <a:buClr>
                <a:srgbClr val="99284C"/>
              </a:buClr>
              <a:buSzPct val="7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GB" altLang="en-US"/>
              <a:t>If any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BAD4-CFA2-468B-9E56-EE89F58E3758}"/>
              </a:ext>
            </a:extLst>
          </p:cNvPr>
          <p:cNvSpPr>
            <a:spLocks noGrp="1"/>
          </p:cNvSpPr>
          <p:nvPr>
            <p:ph type="title"/>
          </p:nvPr>
        </p:nvSpPr>
        <p:spPr/>
        <p:txBody>
          <a:bodyPr/>
          <a:lstStyle/>
          <a:p>
            <a:r>
              <a:rPr lang="en-IN" dirty="0"/>
              <a:t>Why we (Indians) are natural Polyglots?</a:t>
            </a:r>
          </a:p>
        </p:txBody>
      </p:sp>
      <p:sp>
        <p:nvSpPr>
          <p:cNvPr id="3" name="Content Placeholder 2">
            <a:extLst>
              <a:ext uri="{FF2B5EF4-FFF2-40B4-BE49-F238E27FC236}">
                <a16:creationId xmlns:a16="http://schemas.microsoft.com/office/drawing/2014/main" id="{8401FFA7-BC9B-4D19-A427-340E552893F2}"/>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0AD5E042-4CC7-407C-9980-632D413C200A}"/>
              </a:ext>
            </a:extLst>
          </p:cNvPr>
          <p:cNvSpPr txBox="1"/>
          <p:nvPr/>
        </p:nvSpPr>
        <p:spPr>
          <a:xfrm>
            <a:off x="896641" y="1939884"/>
            <a:ext cx="4995112" cy="3046988"/>
          </a:xfrm>
          <a:prstGeom prst="rect">
            <a:avLst/>
          </a:prstGeom>
          <a:noFill/>
        </p:spPr>
        <p:txBody>
          <a:bodyPr wrap="square" rtlCol="0">
            <a:spAutoFit/>
          </a:bodyPr>
          <a:lstStyle/>
          <a:p>
            <a:r>
              <a:rPr lang="en-US" sz="1200" dirty="0"/>
              <a:t>Before I move into the techniques , I would like</a:t>
            </a:r>
            <a:br>
              <a:rPr lang="en-US" sz="1200" dirty="0"/>
            </a:br>
            <a:r>
              <a:rPr lang="en-US" sz="1200" dirty="0"/>
              <a:t>to write a word of encouragement for Indians.</a:t>
            </a:r>
            <a:br>
              <a:rPr lang="en-US" sz="1200" dirty="0"/>
            </a:br>
            <a:br>
              <a:rPr lang="en-US" sz="1200" dirty="0"/>
            </a:br>
            <a:r>
              <a:rPr lang="en-US" sz="1200" dirty="0"/>
              <a:t>We have got "polyglot" gene ( ala "math gene" ),</a:t>
            </a:r>
            <a:br>
              <a:rPr lang="en-US" sz="1200" dirty="0"/>
            </a:br>
            <a:r>
              <a:rPr lang="en-US" sz="1200" dirty="0"/>
              <a:t>embedded inside us because of the multilingual</a:t>
            </a:r>
            <a:br>
              <a:rPr lang="en-US" sz="1200" dirty="0"/>
            </a:br>
            <a:r>
              <a:rPr lang="en-US" sz="1200" dirty="0"/>
              <a:t>environment we are in.</a:t>
            </a:r>
            <a:br>
              <a:rPr lang="en-US" sz="1200" dirty="0"/>
            </a:br>
            <a:br>
              <a:rPr lang="en-US" sz="1200" dirty="0"/>
            </a:br>
            <a:r>
              <a:rPr lang="en-US" sz="1200" dirty="0"/>
              <a:t>An average Indian , will master at least three</a:t>
            </a:r>
            <a:br>
              <a:rPr lang="en-US" sz="1200" dirty="0"/>
            </a:br>
            <a:r>
              <a:rPr lang="en-US" sz="1200" dirty="0"/>
              <a:t>languages</a:t>
            </a:r>
            <a:br>
              <a:rPr lang="en-US" sz="1200" dirty="0"/>
            </a:br>
            <a:br>
              <a:rPr lang="en-US" sz="1200" dirty="0"/>
            </a:br>
            <a:r>
              <a:rPr lang="en-US" sz="1200" dirty="0"/>
              <a:t>A) Native Tongue (</a:t>
            </a:r>
            <a:r>
              <a:rPr lang="en-US" sz="1200" dirty="0" err="1"/>
              <a:t>Malayalam,Tamil,Kannada,Oriya</a:t>
            </a:r>
            <a:r>
              <a:rPr lang="en-US" sz="1200" dirty="0"/>
              <a:t> </a:t>
            </a:r>
            <a:r>
              <a:rPr lang="en-US" sz="1200" dirty="0" err="1"/>
              <a:t>etc</a:t>
            </a:r>
            <a:r>
              <a:rPr lang="en-US" sz="1200" dirty="0"/>
              <a:t>)</a:t>
            </a:r>
            <a:br>
              <a:rPr lang="en-US" sz="1200" dirty="0"/>
            </a:br>
            <a:r>
              <a:rPr lang="en-US" sz="1200" dirty="0"/>
              <a:t>B) English ( Lingua franca of the world )</a:t>
            </a:r>
            <a:br>
              <a:rPr lang="en-US" sz="1200" dirty="0"/>
            </a:br>
            <a:r>
              <a:rPr lang="en-US" sz="1200" dirty="0"/>
              <a:t>C) Hindi ( being the national language )</a:t>
            </a:r>
            <a:br>
              <a:rPr lang="en-US" sz="1200" dirty="0"/>
            </a:br>
            <a:br>
              <a:rPr lang="en-US" sz="1200" dirty="0"/>
            </a:br>
            <a:r>
              <a:rPr lang="en-US" sz="1200" dirty="0"/>
              <a:t>Only exceptions are people in Hindi Heartland , where</a:t>
            </a:r>
            <a:br>
              <a:rPr lang="en-US" sz="1200" dirty="0"/>
            </a:br>
            <a:r>
              <a:rPr lang="en-US" sz="1200" dirty="0"/>
              <a:t>they might learn only two (Hindi/English)</a:t>
            </a:r>
            <a:endParaRPr lang="en-IN" sz="1200" dirty="0"/>
          </a:p>
        </p:txBody>
      </p:sp>
      <p:sp>
        <p:nvSpPr>
          <p:cNvPr id="5" name="TextBox 4">
            <a:extLst>
              <a:ext uri="{FF2B5EF4-FFF2-40B4-BE49-F238E27FC236}">
                <a16:creationId xmlns:a16="http://schemas.microsoft.com/office/drawing/2014/main" id="{8A836FA4-7E84-41F5-88DB-19B931911C4A}"/>
              </a:ext>
            </a:extLst>
          </p:cNvPr>
          <p:cNvSpPr txBox="1"/>
          <p:nvPr/>
        </p:nvSpPr>
        <p:spPr>
          <a:xfrm>
            <a:off x="4871166" y="1939884"/>
            <a:ext cx="4181393" cy="2308324"/>
          </a:xfrm>
          <a:prstGeom prst="rect">
            <a:avLst/>
          </a:prstGeom>
          <a:noFill/>
        </p:spPr>
        <p:txBody>
          <a:bodyPr wrap="square" rtlCol="0">
            <a:spAutoFit/>
          </a:bodyPr>
          <a:lstStyle/>
          <a:p>
            <a:r>
              <a:rPr lang="en-US" sz="1200" dirty="0"/>
              <a:t>In the case of Keralites, Tamil as an additional</a:t>
            </a:r>
            <a:br>
              <a:rPr lang="en-US" sz="1200" dirty="0"/>
            </a:br>
            <a:r>
              <a:rPr lang="en-US" sz="1200" dirty="0"/>
              <a:t>language by virtue of Tamil Film Industry. A person</a:t>
            </a:r>
            <a:br>
              <a:rPr lang="en-US" sz="1200" dirty="0"/>
            </a:br>
            <a:r>
              <a:rPr lang="en-US" sz="1200" dirty="0"/>
              <a:t>like me will have one more tongue as I speak Konkani</a:t>
            </a:r>
            <a:br>
              <a:rPr lang="en-US" sz="1200" dirty="0"/>
            </a:br>
            <a:r>
              <a:rPr lang="en-US" sz="1200" dirty="0"/>
              <a:t>at home. </a:t>
            </a:r>
            <a:r>
              <a:rPr lang="en-US" sz="1200" dirty="0" err="1"/>
              <a:t>Additionally,I</a:t>
            </a:r>
            <a:r>
              <a:rPr lang="en-US" sz="1200" dirty="0"/>
              <a:t> have studied Japanese ( Hiragana,</a:t>
            </a:r>
            <a:br>
              <a:rPr lang="en-US" sz="1200" dirty="0"/>
            </a:br>
            <a:r>
              <a:rPr lang="en-US" sz="1200" dirty="0"/>
              <a:t>Katakana and 150 words of Kanji )</a:t>
            </a:r>
            <a:br>
              <a:rPr lang="en-US" sz="1200" dirty="0"/>
            </a:br>
            <a:br>
              <a:rPr lang="en-US" sz="1200" dirty="0"/>
            </a:br>
            <a:r>
              <a:rPr lang="en-US" sz="1200" dirty="0"/>
              <a:t>Can an Indian afford to say that he will speak only one</a:t>
            </a:r>
            <a:br>
              <a:rPr lang="en-US" sz="1200" dirty="0"/>
            </a:br>
            <a:r>
              <a:rPr lang="en-US" sz="1200" dirty="0"/>
              <a:t>language ? </a:t>
            </a:r>
            <a:r>
              <a:rPr lang="en-US" sz="1200" dirty="0" err="1"/>
              <a:t>So,becoming</a:t>
            </a:r>
            <a:r>
              <a:rPr lang="en-US" sz="1200" dirty="0"/>
              <a:t> polyglot in natural languages is</a:t>
            </a:r>
            <a:br>
              <a:rPr lang="en-US" sz="1200" dirty="0"/>
            </a:br>
            <a:r>
              <a:rPr lang="en-US" sz="1200" dirty="0"/>
              <a:t>natural for us.</a:t>
            </a:r>
            <a:br>
              <a:rPr lang="en-US" sz="1200" dirty="0"/>
            </a:br>
            <a:br>
              <a:rPr lang="en-US" sz="1200" dirty="0"/>
            </a:br>
            <a:r>
              <a:rPr lang="en-US" sz="1200" dirty="0"/>
              <a:t>Why cannot we extrapolate this instinct into Programming</a:t>
            </a:r>
            <a:br>
              <a:rPr lang="en-US" sz="1200" dirty="0"/>
            </a:br>
            <a:r>
              <a:rPr lang="en-US" sz="1200" dirty="0"/>
              <a:t>languages ? (</a:t>
            </a:r>
            <a:endParaRPr lang="en-IN" sz="1200" dirty="0"/>
          </a:p>
        </p:txBody>
      </p:sp>
    </p:spTree>
    <p:extLst>
      <p:ext uri="{BB962C8B-B14F-4D97-AF65-F5344CB8AC3E}">
        <p14:creationId xmlns:p14="http://schemas.microsoft.com/office/powerpoint/2010/main" val="183395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287-CF98-44EC-A88A-6F4BE6091DBB}"/>
              </a:ext>
            </a:extLst>
          </p:cNvPr>
          <p:cNvSpPr>
            <a:spLocks noGrp="1"/>
          </p:cNvSpPr>
          <p:nvPr>
            <p:ph type="title"/>
          </p:nvPr>
        </p:nvSpPr>
        <p:spPr/>
        <p:txBody>
          <a:bodyPr/>
          <a:lstStyle/>
          <a:p>
            <a:r>
              <a:rPr lang="en-IN" dirty="0"/>
              <a:t>A Word of Caution!</a:t>
            </a:r>
          </a:p>
        </p:txBody>
      </p:sp>
      <p:sp>
        <p:nvSpPr>
          <p:cNvPr id="3" name="Content Placeholder 2">
            <a:extLst>
              <a:ext uri="{FF2B5EF4-FFF2-40B4-BE49-F238E27FC236}">
                <a16:creationId xmlns:a16="http://schemas.microsoft.com/office/drawing/2014/main" id="{E826048F-2CEF-4BBE-ACED-2EE28F3778EB}"/>
              </a:ext>
            </a:extLst>
          </p:cNvPr>
          <p:cNvSpPr>
            <a:spLocks noGrp="1"/>
          </p:cNvSpPr>
          <p:nvPr>
            <p:ph idx="1"/>
          </p:nvPr>
        </p:nvSpPr>
        <p:spPr/>
        <p:txBody>
          <a:bodyPr/>
          <a:lstStyle/>
          <a:p>
            <a:r>
              <a:rPr lang="en-US" dirty="0"/>
              <a:t>“</a:t>
            </a:r>
            <a:r>
              <a:rPr lang="en-US" b="1" dirty="0"/>
              <a:t>Most people consider spending time on learning</a:t>
            </a:r>
          </a:p>
          <a:p>
            <a:r>
              <a:rPr lang="en-US" b="1" dirty="0"/>
              <a:t>additional programming language is a waste of time.</a:t>
            </a:r>
          </a:p>
          <a:p>
            <a:r>
              <a:rPr lang="en-US" b="1" dirty="0"/>
              <a:t>In the name of focus, some headhunters do reject</a:t>
            </a:r>
          </a:p>
          <a:p>
            <a:r>
              <a:rPr lang="en-US" b="1" dirty="0"/>
              <a:t>people with skills in multiple languages and</a:t>
            </a:r>
          </a:p>
          <a:p>
            <a:r>
              <a:rPr lang="en-US" b="1" dirty="0"/>
              <a:t>technologies. Those are "political" problems which</a:t>
            </a:r>
          </a:p>
          <a:p>
            <a:r>
              <a:rPr lang="en-US" b="1" dirty="0"/>
              <a:t>this series do not consider. The topics are dealt</a:t>
            </a:r>
          </a:p>
          <a:p>
            <a:r>
              <a:rPr lang="en-US" b="1" dirty="0"/>
              <a:t>at a cognitive level over here</a:t>
            </a:r>
            <a:r>
              <a:rPr lang="en-US" dirty="0"/>
              <a:t>”</a:t>
            </a:r>
          </a:p>
          <a:p>
            <a:r>
              <a:rPr lang="en-US" dirty="0"/>
              <a:t>      - Praseed Pai (from the </a:t>
            </a:r>
            <a:r>
              <a:rPr lang="en-US" dirty="0" err="1"/>
              <a:t>blog,”Analysis</a:t>
            </a:r>
            <a:r>
              <a:rPr lang="en-US" dirty="0"/>
              <a:t> leads to Paralysis”)</a:t>
            </a:r>
            <a:endParaRPr lang="en-IN" dirty="0"/>
          </a:p>
        </p:txBody>
      </p:sp>
    </p:spTree>
    <p:extLst>
      <p:ext uri="{BB962C8B-B14F-4D97-AF65-F5344CB8AC3E}">
        <p14:creationId xmlns:p14="http://schemas.microsoft.com/office/powerpoint/2010/main" val="372826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B8CD3E3-0676-430E-B4BE-54FE749C2327}"/>
              </a:ext>
            </a:extLst>
          </p:cNvPr>
          <p:cNvSpPr>
            <a:spLocks noGrp="1" noChangeArrowheads="1"/>
          </p:cNvSpPr>
          <p:nvPr>
            <p:ph type="title"/>
          </p:nvPr>
        </p:nvSpPr>
        <p:spPr>
          <a:xfrm>
            <a:off x="2209800" y="2130426"/>
            <a:ext cx="7772400" cy="1470025"/>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Whet your appetite</a:t>
            </a:r>
          </a:p>
        </p:txBody>
      </p:sp>
      <p:sp>
        <p:nvSpPr>
          <p:cNvPr id="3074" name="Rectangle 2">
            <a:extLst>
              <a:ext uri="{FF2B5EF4-FFF2-40B4-BE49-F238E27FC236}">
                <a16:creationId xmlns:a16="http://schemas.microsoft.com/office/drawing/2014/main" id="{3D7938E2-301C-489D-B4F8-653CF922BDE0}"/>
              </a:ext>
            </a:extLst>
          </p:cNvPr>
          <p:cNvSpPr>
            <a:spLocks noGrp="1" noChangeArrowheads="1"/>
          </p:cNvSpPr>
          <p:nvPr>
            <p:ph type="subTitle" idx="4294967295"/>
          </p:nvPr>
        </p:nvSpPr>
        <p:spPr bwMode="auto">
          <a:xfrm>
            <a:off x="2895600" y="3886201"/>
            <a:ext cx="6400800" cy="2347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rmAutofit/>
          </a:bodyPr>
          <a:lstStyle/>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solidFill>
                <a:srgbClr val="009999"/>
              </a:solidFill>
              <a:hlinkClick r:id="rId3"/>
            </a:endParaRPr>
          </a:p>
          <a:p>
            <a:pPr marL="0" indent="0"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a:p>
        </p:txBody>
      </p:sp>
    </p:spTree>
    <p:extLst>
      <p:ext uri="{BB962C8B-B14F-4D97-AF65-F5344CB8AC3E}">
        <p14:creationId xmlns:p14="http://schemas.microsoft.com/office/powerpoint/2010/main" val="806345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msmincho"/>
      </a:majorFont>
      <a:minorFont>
        <a:latin typeface="Arial"/>
        <a:ea typeface=""/>
        <a:cs typeface="msmincho"/>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19138"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Arial" panose="020B0604020202020204" pitchFamily="34" charset="0"/>
            <a:cs typeface="msmincho"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19138"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Arial" panose="020B0604020202020204" pitchFamily="34" charset="0"/>
            <a:cs typeface="msmincho"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_MasterTemplate_v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7F7F7F"/>
      </a:accent5>
      <a:accent6>
        <a:srgbClr val="343434"/>
      </a:accent6>
      <a:hlink>
        <a:srgbClr val="5DD3FF"/>
      </a:hlink>
      <a:folHlink>
        <a:srgbClr val="2A89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dirty="0" smtClean="0">
            <a:latin typeface="+mj-lt"/>
          </a:defRPr>
        </a:defPPr>
      </a:lstStyle>
      <a:style>
        <a:lnRef idx="2">
          <a:schemeClr val="accent2">
            <a:shade val="50000"/>
          </a:schemeClr>
        </a:lnRef>
        <a:fillRef idx="1">
          <a:schemeClr val="accent2"/>
        </a:fillRef>
        <a:effectRef idx="0">
          <a:schemeClr val="accent2"/>
        </a:effectRef>
        <a:fontRef idx="minor">
          <a:schemeClr val="lt1"/>
        </a:fontRef>
      </a:style>
    </a:spDef>
    <a:txDef>
      <a:spPr bwMode="auto">
        <a:noFill/>
        <a:ln w="9525">
          <a:noFill/>
          <a:miter lim="800000"/>
          <a:headEnd/>
          <a:tailEnd/>
        </a:ln>
      </a:spPr>
      <a:bodyPr wrap="square" rtlCol="0">
        <a:spAutoFit/>
      </a:bodyPr>
      <a:lstStyle>
        <a:defPPr>
          <a:defRPr dirty="0" err="1" smtClean="0">
            <a:solidFill>
              <a:schemeClr val="tx1"/>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10781</TotalTime>
  <Words>3226</Words>
  <Application>Microsoft Office PowerPoint</Application>
  <PresentationFormat>Widescreen</PresentationFormat>
  <Paragraphs>405</Paragraphs>
  <Slides>67</Slides>
  <Notes>26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67</vt:i4>
      </vt:variant>
    </vt:vector>
  </HeadingPairs>
  <TitlesOfParts>
    <vt:vector size="79" baseType="lpstr">
      <vt:lpstr>Arial</vt:lpstr>
      <vt:lpstr>Arial Narrow</vt:lpstr>
      <vt:lpstr>Calibri</vt:lpstr>
      <vt:lpstr>Calibri Light</vt:lpstr>
      <vt:lpstr>Courier New</vt:lpstr>
      <vt:lpstr>Hand Of Sean</vt:lpstr>
      <vt:lpstr>Segoe</vt:lpstr>
      <vt:lpstr>Times New Roman</vt:lpstr>
      <vt:lpstr>Wingdings</vt:lpstr>
      <vt:lpstr>Office Theme</vt:lpstr>
      <vt:lpstr>1_Office Theme</vt:lpstr>
      <vt:lpstr>UST_MasterTemplate_v1.2</vt:lpstr>
      <vt:lpstr>PowerPoint Presentation</vt:lpstr>
      <vt:lpstr>About the Presenter</vt:lpstr>
      <vt:lpstr>Gist of the Presentation</vt:lpstr>
      <vt:lpstr>Putting things into Context</vt:lpstr>
      <vt:lpstr>Let us meet Kato Lomb!</vt:lpstr>
      <vt:lpstr>Q&amp;A with Kato Lomb</vt:lpstr>
      <vt:lpstr>Why we (Indians) are natural Polyglots?</vt:lpstr>
      <vt:lpstr>A Word of Caution!</vt:lpstr>
      <vt:lpstr>Whet your appetite</vt:lpstr>
      <vt:lpstr>Comparative Study of Programming Languages</vt:lpstr>
      <vt:lpstr>Programming Languages – A Model Driven Reality</vt:lpstr>
      <vt:lpstr>A Tactical Approach towards Learning Multiple Languages</vt:lpstr>
      <vt:lpstr>Let’s Jump into the Water!</vt:lpstr>
      <vt:lpstr>An Unusual story of JavaScript</vt:lpstr>
      <vt:lpstr>A “Story” Of JavaScript</vt:lpstr>
      <vt:lpstr>Simple means “Dynamic Typing”</vt:lpstr>
      <vt:lpstr>Modern means “OOP (in 1995)”</vt:lpstr>
      <vt:lpstr>How to reduce a class into dictionary?</vt:lpstr>
      <vt:lpstr>An Unusual story of JavaScript</vt:lpstr>
      <vt:lpstr>Let us Discuss these Three Things</vt:lpstr>
      <vt:lpstr>Perils of Polyglot Programming</vt:lpstr>
      <vt:lpstr>Which Language is important?</vt:lpstr>
      <vt:lpstr>Programming Paradigms</vt:lpstr>
      <vt:lpstr>Who are they ?</vt:lpstr>
      <vt:lpstr>A Tale of two mathematicians</vt:lpstr>
      <vt:lpstr>Entscheidungsproblem </vt:lpstr>
      <vt:lpstr>Who are they ?</vt:lpstr>
      <vt:lpstr>KURT GODEL</vt:lpstr>
      <vt:lpstr>Hilbert's Scheme got broken</vt:lpstr>
      <vt:lpstr>The BY-PRODUCT</vt:lpstr>
      <vt:lpstr>Why Should I care ?</vt:lpstr>
      <vt:lpstr>Three Programming Paradigms</vt:lpstr>
      <vt:lpstr>Imperative Programming</vt:lpstr>
      <vt:lpstr>Functional Programming</vt:lpstr>
      <vt:lpstr>Logic Programming</vt:lpstr>
      <vt:lpstr>Algorithms &amp; it’s complexity!</vt:lpstr>
      <vt:lpstr>Algorithmic Complexity</vt:lpstr>
      <vt:lpstr>Two Programs to demonstrate Intractibility</vt:lpstr>
      <vt:lpstr>Algorithmic Landscape</vt:lpstr>
      <vt:lpstr>Linear Algebra through Programming</vt:lpstr>
      <vt:lpstr>Learn Matrix Algebra through Python</vt:lpstr>
      <vt:lpstr>Eigen Value – Python Code</vt:lpstr>
      <vt:lpstr>SVD</vt:lpstr>
      <vt:lpstr>Going Native! &amp; Interfacing with it!</vt:lpstr>
      <vt:lpstr>Native Code Programming</vt:lpstr>
      <vt:lpstr>Mixed Language Programming</vt:lpstr>
      <vt:lpstr>How to Exploit Synergy between JVM and CLR!</vt:lpstr>
      <vt:lpstr>Circa 1995</vt:lpstr>
      <vt:lpstr>Circa 1997</vt:lpstr>
      <vt:lpstr>Legal Battle</vt:lpstr>
      <vt:lpstr>How Java upstaged Visual C++/VB/COM?</vt:lpstr>
      <vt:lpstr>2000/2001- Back to the Basics for Microsoft</vt:lpstr>
      <vt:lpstr>How to Kill “Visual Basic” ?</vt:lpstr>
      <vt:lpstr>“Emperor” Strikes Back</vt:lpstr>
      <vt:lpstr>Stalemate!</vt:lpstr>
      <vt:lpstr>How C# became “better” than Java?</vt:lpstr>
      <vt:lpstr>How Java (JVM ) made a comeback?</vt:lpstr>
      <vt:lpstr>Why should I care?</vt:lpstr>
      <vt:lpstr>CLR/JVM Correspondence</vt:lpstr>
      <vt:lpstr>N* - Libraries</vt:lpstr>
      <vt:lpstr>Language Features</vt:lpstr>
      <vt:lpstr>X-Platform .Net!</vt:lpstr>
      <vt:lpstr>Why should .NET developers learn Java?</vt:lpstr>
      <vt:lpstr>Why should Java developers learn .NET?</vt:lpstr>
      <vt:lpstr>Why should Java developers learn .NET?</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and Perils Of Polyglot Programming</dc:title>
  <dc:creator>Praseed Pai</dc:creator>
  <cp:lastModifiedBy>Praseed Pai</cp:lastModifiedBy>
  <cp:revision>87</cp:revision>
  <dcterms:created xsi:type="dcterms:W3CDTF">2020-02-19T23:29:03Z</dcterms:created>
  <dcterms:modified xsi:type="dcterms:W3CDTF">2020-04-07T11:56:28Z</dcterms:modified>
</cp:coreProperties>
</file>