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notesMasterIdLst>
    <p:notesMasterId r:id="rId27"/>
  </p:notesMasterIdLst>
  <p:sldIdLst>
    <p:sldId id="262" r:id="rId3"/>
    <p:sldId id="367" r:id="rId4"/>
    <p:sldId id="349" r:id="rId5"/>
    <p:sldId id="370" r:id="rId6"/>
    <p:sldId id="375" r:id="rId7"/>
    <p:sldId id="358" r:id="rId8"/>
    <p:sldId id="355" r:id="rId9"/>
    <p:sldId id="359" r:id="rId10"/>
    <p:sldId id="360" r:id="rId11"/>
    <p:sldId id="376" r:id="rId12"/>
    <p:sldId id="379" r:id="rId13"/>
    <p:sldId id="378" r:id="rId14"/>
    <p:sldId id="377" r:id="rId15"/>
    <p:sldId id="369" r:id="rId16"/>
    <p:sldId id="361" r:id="rId17"/>
    <p:sldId id="372" r:id="rId18"/>
    <p:sldId id="371" r:id="rId19"/>
    <p:sldId id="362" r:id="rId20"/>
    <p:sldId id="363" r:id="rId21"/>
    <p:sldId id="364" r:id="rId22"/>
    <p:sldId id="366" r:id="rId23"/>
    <p:sldId id="368" r:id="rId24"/>
    <p:sldId id="365" r:id="rId25"/>
    <p:sldId id="34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FA8DB-6338-4DBD-A926-E2BE1D94756E}" type="datetimeFigureOut">
              <a:rPr lang="en-US" smtClean="0"/>
              <a:t>11/24/2017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03E21-AB8F-4408-A4C4-43210D07DD42}" type="slidenum">
              <a:rPr lang="en-US" smtClean="0"/>
              <a:t>‹#›</a:t>
            </a:fld>
            <a:endParaRPr lang="en-US"/>
          </a:p>
        </p:txBody>
      </p:sp>
    </p:spTree>
    <p:extLst>
      <p:ext uri="{BB962C8B-B14F-4D97-AF65-F5344CB8AC3E}">
        <p14:creationId xmlns:p14="http://schemas.microsoft.com/office/powerpoint/2010/main" val="197254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abzooba.com/" TargetMode="External"/><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277802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39687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1806551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28" descr="bg_new"/>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33" y="1"/>
            <a:ext cx="12261851" cy="693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41"/>
          <p:cNvSpPr>
            <a:spLocks/>
          </p:cNvSpPr>
          <p:nvPr/>
        </p:nvSpPr>
        <p:spPr bwMode="auto">
          <a:xfrm>
            <a:off x="-10583" y="1524001"/>
            <a:ext cx="11303001" cy="3432175"/>
          </a:xfrm>
          <a:custGeom>
            <a:avLst/>
            <a:gdLst>
              <a:gd name="T0" fmla="*/ 2147483647 w 5340"/>
              <a:gd name="T1" fmla="*/ 2147483647 h 2162"/>
              <a:gd name="T2" fmla="*/ 2147483647 w 5340"/>
              <a:gd name="T3" fmla="*/ 0 h 2162"/>
              <a:gd name="T4" fmla="*/ 2147483647 w 5340"/>
              <a:gd name="T5" fmla="*/ 2147483647 h 2162"/>
              <a:gd name="T6" fmla="*/ 2147483647 w 5340"/>
              <a:gd name="T7" fmla="*/ 2147483647 h 2162"/>
              <a:gd name="T8" fmla="*/ 2147483647 w 5340"/>
              <a:gd name="T9" fmla="*/ 2147483647 h 2162"/>
              <a:gd name="T10" fmla="*/ 2147483647 w 5340"/>
              <a:gd name="T11" fmla="*/ 2147483647 h 2162"/>
              <a:gd name="T12" fmla="*/ 2147483647 w 5340"/>
              <a:gd name="T13" fmla="*/ 2147483647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solidFill>
            <a:srgbClr val="FFFFFF"/>
          </a:solidFill>
          <a:ln w="9525">
            <a:noFill/>
            <a:round/>
            <a:headEnd/>
            <a:tailEnd/>
          </a:ln>
        </p:spPr>
        <p:txBody>
          <a:bodyPr/>
          <a:lstStyle/>
          <a:p>
            <a:pPr>
              <a:defRPr/>
            </a:pPr>
            <a:endParaRPr lang="en-US" sz="1800">
              <a:solidFill>
                <a:prstClr val="black"/>
              </a:solidFill>
            </a:endParaRPr>
          </a:p>
        </p:txBody>
      </p:sp>
      <p:sp>
        <p:nvSpPr>
          <p:cNvPr id="8" name="Freeform 42"/>
          <p:cNvSpPr>
            <a:spLocks/>
          </p:cNvSpPr>
          <p:nvPr/>
        </p:nvSpPr>
        <p:spPr bwMode="auto">
          <a:xfrm>
            <a:off x="3454400" y="2620964"/>
            <a:ext cx="16933" cy="1233487"/>
          </a:xfrm>
          <a:custGeom>
            <a:avLst/>
            <a:gdLst>
              <a:gd name="T0" fmla="*/ 0 w 8"/>
              <a:gd name="T1" fmla="*/ 0 h 886"/>
              <a:gd name="T2" fmla="*/ 0 w 8"/>
              <a:gd name="T3" fmla="*/ 2147483647 h 886"/>
              <a:gd name="T4" fmla="*/ 2147483647 w 8"/>
              <a:gd name="T5" fmla="*/ 2147483647 h 886"/>
              <a:gd name="T6" fmla="*/ 2147483647 w 8"/>
              <a:gd name="T7" fmla="*/ 0 h 8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886">
                <a:moveTo>
                  <a:pt x="0" y="0"/>
                </a:moveTo>
                <a:lnTo>
                  <a:pt x="0" y="886"/>
                </a:lnTo>
                <a:lnTo>
                  <a:pt x="8" y="886"/>
                </a:lnTo>
                <a:lnTo>
                  <a:pt x="8" y="0"/>
                </a:lnTo>
              </a:path>
            </a:pathLst>
          </a:custGeom>
          <a:solidFill>
            <a:srgbClr val="DBDBDB"/>
          </a:solidFill>
          <a:ln w="9525">
            <a:noFill/>
            <a:round/>
            <a:headEnd/>
            <a:tailEnd/>
          </a:ln>
        </p:spPr>
        <p:txBody>
          <a:bodyPr/>
          <a:lstStyle/>
          <a:p>
            <a:pPr>
              <a:defRPr/>
            </a:pPr>
            <a:endParaRPr lang="en-US" sz="1800">
              <a:solidFill>
                <a:prstClr val="black"/>
              </a:solidFill>
            </a:endParaRPr>
          </a:p>
        </p:txBody>
      </p:sp>
      <p:sp>
        <p:nvSpPr>
          <p:cNvPr id="9" name="Freeform 43"/>
          <p:cNvSpPr>
            <a:spLocks/>
          </p:cNvSpPr>
          <p:nvPr/>
        </p:nvSpPr>
        <p:spPr bwMode="auto">
          <a:xfrm>
            <a:off x="611718" y="-3175"/>
            <a:ext cx="11626849" cy="952500"/>
          </a:xfrm>
          <a:custGeom>
            <a:avLst/>
            <a:gdLst>
              <a:gd name="T0" fmla="*/ 2147483647 w 5480"/>
              <a:gd name="T1" fmla="*/ 2147483647 h 600"/>
              <a:gd name="T2" fmla="*/ 2147483647 w 5480"/>
              <a:gd name="T3" fmla="*/ 2147483647 h 600"/>
              <a:gd name="T4" fmla="*/ 2147483647 w 5480"/>
              <a:gd name="T5" fmla="*/ 0 h 600"/>
              <a:gd name="T6" fmla="*/ 2147483647 w 5480"/>
              <a:gd name="T7" fmla="*/ 0 h 600"/>
              <a:gd name="T8" fmla="*/ 2147483647 w 5480"/>
              <a:gd name="T9" fmla="*/ 2147483647 h 600"/>
              <a:gd name="T10" fmla="*/ 2147483647 w 5480"/>
              <a:gd name="T11" fmla="*/ 2147483647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80" h="600">
                <a:moveTo>
                  <a:pt x="190" y="586"/>
                </a:moveTo>
                <a:cubicBezTo>
                  <a:pt x="5478" y="376"/>
                  <a:pt x="5478" y="376"/>
                  <a:pt x="5478" y="376"/>
                </a:cubicBezTo>
                <a:cubicBezTo>
                  <a:pt x="5479" y="190"/>
                  <a:pt x="5480" y="47"/>
                  <a:pt x="5479" y="0"/>
                </a:cubicBezTo>
                <a:cubicBezTo>
                  <a:pt x="0" y="0"/>
                  <a:pt x="143" y="0"/>
                  <a:pt x="2" y="0"/>
                </a:cubicBezTo>
                <a:cubicBezTo>
                  <a:pt x="24" y="600"/>
                  <a:pt x="21" y="410"/>
                  <a:pt x="21" y="410"/>
                </a:cubicBezTo>
                <a:cubicBezTo>
                  <a:pt x="26" y="548"/>
                  <a:pt x="69" y="592"/>
                  <a:pt x="190" y="586"/>
                </a:cubicBezTo>
                <a:close/>
              </a:path>
            </a:pathLst>
          </a:custGeom>
          <a:solidFill>
            <a:srgbClr val="343434"/>
          </a:solidFill>
          <a:ln w="9525">
            <a:noFill/>
            <a:round/>
            <a:headEnd/>
            <a:tailEnd/>
          </a:ln>
        </p:spPr>
        <p:txBody>
          <a:bodyPr/>
          <a:lstStyle/>
          <a:p>
            <a:pPr>
              <a:defRPr/>
            </a:pPr>
            <a:endParaRPr lang="en-US" sz="1800">
              <a:solidFill>
                <a:prstClr val="black"/>
              </a:solidFill>
            </a:endParaRPr>
          </a:p>
        </p:txBody>
      </p:sp>
      <p:sp>
        <p:nvSpPr>
          <p:cNvPr id="10" name="Freeform 45"/>
          <p:cNvSpPr>
            <a:spLocks/>
          </p:cNvSpPr>
          <p:nvPr/>
        </p:nvSpPr>
        <p:spPr bwMode="auto">
          <a:xfrm>
            <a:off x="-10583" y="6270626"/>
            <a:ext cx="11250084" cy="665163"/>
          </a:xfrm>
          <a:custGeom>
            <a:avLst/>
            <a:gdLst>
              <a:gd name="T0" fmla="*/ 2147483647 w 5315"/>
              <a:gd name="T1" fmla="*/ 2147483647 h 419"/>
              <a:gd name="T2" fmla="*/ 0 w 5315"/>
              <a:gd name="T3" fmla="*/ 0 h 419"/>
              <a:gd name="T4" fmla="*/ 0 w 5315"/>
              <a:gd name="T5" fmla="*/ 2147483647 h 419"/>
              <a:gd name="T6" fmla="*/ 2147483647 w 5315"/>
              <a:gd name="T7" fmla="*/ 2147483647 h 419"/>
              <a:gd name="T8" fmla="*/ 2147483647 w 5315"/>
              <a:gd name="T9" fmla="*/ 2147483647 h 419"/>
              <a:gd name="T10" fmla="*/ 2147483647 w 5315"/>
              <a:gd name="T11" fmla="*/ 2147483647 h 4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5" h="419">
                <a:moveTo>
                  <a:pt x="5161" y="154"/>
                </a:moveTo>
                <a:cubicBezTo>
                  <a:pt x="0" y="0"/>
                  <a:pt x="0" y="0"/>
                  <a:pt x="0" y="0"/>
                </a:cubicBezTo>
                <a:cubicBezTo>
                  <a:pt x="0" y="418"/>
                  <a:pt x="0" y="418"/>
                  <a:pt x="0" y="418"/>
                </a:cubicBezTo>
                <a:cubicBezTo>
                  <a:pt x="5308" y="418"/>
                  <a:pt x="5267" y="419"/>
                  <a:pt x="5309" y="415"/>
                </a:cubicBezTo>
                <a:cubicBezTo>
                  <a:pt x="5312" y="361"/>
                  <a:pt x="5310" y="365"/>
                  <a:pt x="5310" y="365"/>
                </a:cubicBezTo>
                <a:cubicBezTo>
                  <a:pt x="5315" y="210"/>
                  <a:pt x="5278" y="159"/>
                  <a:pt x="5161" y="154"/>
                </a:cubicBezTo>
                <a:close/>
              </a:path>
            </a:pathLst>
          </a:custGeom>
          <a:solidFill>
            <a:srgbClr val="343434"/>
          </a:solidFill>
          <a:ln w="9525">
            <a:noFill/>
            <a:round/>
            <a:headEnd/>
            <a:tailEnd/>
          </a:ln>
        </p:spPr>
        <p:txBody>
          <a:bodyPr/>
          <a:lstStyle/>
          <a:p>
            <a:pPr>
              <a:defRPr/>
            </a:pPr>
            <a:endParaRPr lang="en-US" sz="1800">
              <a:solidFill>
                <a:prstClr val="black"/>
              </a:solidFill>
            </a:endParaRPr>
          </a:p>
        </p:txBody>
      </p:sp>
      <p:sp>
        <p:nvSpPr>
          <p:cNvPr id="11" name="Rectangle 46"/>
          <p:cNvSpPr>
            <a:spLocks noChangeArrowheads="1"/>
          </p:cNvSpPr>
          <p:nvPr/>
        </p:nvSpPr>
        <p:spPr bwMode="auto">
          <a:xfrm>
            <a:off x="304801" y="6613526"/>
            <a:ext cx="2842125" cy="169277"/>
          </a:xfrm>
          <a:prstGeom prst="rect">
            <a:avLst/>
          </a:prstGeom>
          <a:noFill/>
          <a:ln w="9525">
            <a:noFill/>
            <a:miter lim="800000"/>
            <a:headEnd/>
            <a:tailEnd/>
          </a:ln>
        </p:spPr>
        <p:txBody>
          <a:bodyPr wrap="none" lIns="0" tIns="0" rIns="0" bIns="0">
            <a:spAutoFit/>
          </a:bodyPr>
          <a:lstStyle/>
          <a:p>
            <a:pPr>
              <a:defRPr/>
            </a:pPr>
            <a:r>
              <a:rPr lang="en-US" sz="1100">
                <a:solidFill>
                  <a:srgbClr val="FFFFFF"/>
                </a:solidFill>
                <a:latin typeface="Segoe" pitchFamily="34" charset="0"/>
              </a:rPr>
              <a:t>20 Enterprise, 4th Floor, Aliso Viejo, CA 92656`</a:t>
            </a:r>
            <a:endParaRPr lang="en-US" sz="1800">
              <a:solidFill>
                <a:prstClr val="black"/>
              </a:solidFill>
            </a:endParaRPr>
          </a:p>
        </p:txBody>
      </p:sp>
      <p:sp>
        <p:nvSpPr>
          <p:cNvPr id="12" name="Rectangle 47"/>
          <p:cNvSpPr>
            <a:spLocks noChangeArrowheads="1"/>
          </p:cNvSpPr>
          <p:nvPr/>
        </p:nvSpPr>
        <p:spPr bwMode="auto">
          <a:xfrm>
            <a:off x="9108018" y="6629401"/>
            <a:ext cx="1258358" cy="169277"/>
          </a:xfrm>
          <a:prstGeom prst="rect">
            <a:avLst/>
          </a:prstGeom>
          <a:noFill/>
          <a:ln w="9525">
            <a:noFill/>
            <a:miter lim="800000"/>
            <a:headEnd/>
            <a:tailEnd/>
          </a:ln>
        </p:spPr>
        <p:txBody>
          <a:bodyPr wrap="none" lIns="0" tIns="0" rIns="0" bIns="0">
            <a:spAutoFit/>
          </a:bodyPr>
          <a:lstStyle/>
          <a:p>
            <a:pPr>
              <a:defRPr/>
            </a:pPr>
            <a:r>
              <a:rPr lang="en-US" sz="1100">
                <a:solidFill>
                  <a:prstClr val="white"/>
                </a:solidFill>
                <a:latin typeface="Segoe" pitchFamily="34" charset="0"/>
              </a:rPr>
              <a:t>www.ust-global.com</a:t>
            </a:r>
            <a:endParaRPr lang="en-US" sz="1800">
              <a:solidFill>
                <a:prstClr val="white"/>
              </a:solidFill>
            </a:endParaRPr>
          </a:p>
        </p:txBody>
      </p:sp>
      <p:sp>
        <p:nvSpPr>
          <p:cNvPr id="13" name="Freeform 38"/>
          <p:cNvSpPr>
            <a:spLocks/>
          </p:cNvSpPr>
          <p:nvPr/>
        </p:nvSpPr>
        <p:spPr bwMode="auto">
          <a:xfrm>
            <a:off x="711200" y="1371600"/>
            <a:ext cx="3945467" cy="611188"/>
          </a:xfrm>
          <a:custGeom>
            <a:avLst/>
            <a:gdLst>
              <a:gd name="T0" fmla="*/ 0 w 1041"/>
              <a:gd name="T1" fmla="*/ 2147483647 h 215"/>
              <a:gd name="T2" fmla="*/ 2147483647 w 1041"/>
              <a:gd name="T3" fmla="*/ 0 h 215"/>
              <a:gd name="T4" fmla="*/ 2147483647 w 1041"/>
              <a:gd name="T5" fmla="*/ 2147483647 h 215"/>
              <a:gd name="T6" fmla="*/ 2147483647 w 1041"/>
              <a:gd name="T7" fmla="*/ 2147483647 h 215"/>
              <a:gd name="T8" fmla="*/ 2147483647 w 1041"/>
              <a:gd name="T9" fmla="*/ 2147483647 h 215"/>
              <a:gd name="T10" fmla="*/ 2147483647 w 1041"/>
              <a:gd name="T11" fmla="*/ 2147483647 h 215"/>
              <a:gd name="T12" fmla="*/ 2147483647 w 1041"/>
              <a:gd name="T13" fmla="*/ 2147483647 h 215"/>
              <a:gd name="T14" fmla="*/ 0 w 1041"/>
              <a:gd name="T15" fmla="*/ 2147483647 h 215"/>
              <a:gd name="T16" fmla="*/ 0 w 1041"/>
              <a:gd name="T17" fmla="*/ 2147483647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1" h="215">
                <a:moveTo>
                  <a:pt x="0" y="57"/>
                </a:moveTo>
                <a:cubicBezTo>
                  <a:pt x="0" y="26"/>
                  <a:pt x="25" y="0"/>
                  <a:pt x="56" y="0"/>
                </a:cubicBezTo>
                <a:cubicBezTo>
                  <a:pt x="985" y="20"/>
                  <a:pt x="985" y="20"/>
                  <a:pt x="985" y="20"/>
                </a:cubicBezTo>
                <a:cubicBezTo>
                  <a:pt x="1015" y="20"/>
                  <a:pt x="1041" y="45"/>
                  <a:pt x="1041" y="76"/>
                </a:cubicBezTo>
                <a:cubicBezTo>
                  <a:pt x="1041" y="157"/>
                  <a:pt x="1041" y="157"/>
                  <a:pt x="1041" y="157"/>
                </a:cubicBezTo>
                <a:cubicBezTo>
                  <a:pt x="1041" y="188"/>
                  <a:pt x="1015" y="213"/>
                  <a:pt x="985" y="213"/>
                </a:cubicBezTo>
                <a:cubicBezTo>
                  <a:pt x="56" y="215"/>
                  <a:pt x="56" y="215"/>
                  <a:pt x="56" y="215"/>
                </a:cubicBezTo>
                <a:cubicBezTo>
                  <a:pt x="25" y="215"/>
                  <a:pt x="0" y="189"/>
                  <a:pt x="0" y="158"/>
                </a:cubicBezTo>
                <a:lnTo>
                  <a:pt x="0" y="57"/>
                </a:lnTo>
                <a:close/>
              </a:path>
            </a:pathLst>
          </a:custGeom>
          <a:solidFill>
            <a:srgbClr val="49A0D8"/>
          </a:solidFill>
          <a:ln w="9525">
            <a:noFill/>
            <a:round/>
            <a:headEnd/>
            <a:tailEnd/>
          </a:ln>
        </p:spPr>
        <p:txBody>
          <a:bodyPr/>
          <a:lstStyle/>
          <a:p>
            <a:pPr>
              <a:defRPr/>
            </a:pPr>
            <a:endParaRPr lang="en-US" sz="1800">
              <a:solidFill>
                <a:prstClr val="black"/>
              </a:solidFill>
            </a:endParaRPr>
          </a:p>
        </p:txBody>
      </p:sp>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3818" y="5322889"/>
            <a:ext cx="2696633"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Placeholder 25"/>
          <p:cNvSpPr>
            <a:spLocks noGrp="1"/>
          </p:cNvSpPr>
          <p:nvPr>
            <p:ph type="body" sz="quarter" idx="11"/>
          </p:nvPr>
        </p:nvSpPr>
        <p:spPr>
          <a:xfrm>
            <a:off x="3657600" y="2590800"/>
            <a:ext cx="7213600" cy="457200"/>
          </a:xfrm>
          <a:prstGeom prst="rect">
            <a:avLst/>
          </a:prstGeom>
        </p:spPr>
        <p:txBody>
          <a:bodyPr/>
          <a:lstStyle>
            <a:lvl1pPr marL="0" indent="0">
              <a:buNone/>
              <a:defRPr sz="2800" b="1" baseline="0">
                <a:latin typeface="Segoe" pitchFamily="34" charset="0"/>
              </a:defRPr>
            </a:lvl1pPr>
          </a:lstStyle>
          <a:p>
            <a:pPr lvl="0"/>
            <a:r>
              <a:rPr lang="en-US" smtClean="0"/>
              <a:t>Click to edit Master text styles</a:t>
            </a:r>
          </a:p>
        </p:txBody>
      </p:sp>
      <p:sp>
        <p:nvSpPr>
          <p:cNvPr id="24" name="Text Placeholder 25"/>
          <p:cNvSpPr>
            <a:spLocks noGrp="1"/>
          </p:cNvSpPr>
          <p:nvPr>
            <p:ph type="body" sz="quarter" idx="12"/>
          </p:nvPr>
        </p:nvSpPr>
        <p:spPr>
          <a:xfrm>
            <a:off x="3657600" y="3276600"/>
            <a:ext cx="7213600" cy="609600"/>
          </a:xfrm>
          <a:prstGeom prst="rect">
            <a:avLst/>
          </a:prstGeom>
        </p:spPr>
        <p:txBody>
          <a:bodyPr/>
          <a:lstStyle>
            <a:lvl1pPr marL="0" indent="0">
              <a:buNone/>
              <a:defRPr sz="1800" b="0" baseline="0">
                <a:solidFill>
                  <a:srgbClr val="49A0D8"/>
                </a:solidFill>
                <a:latin typeface="Segoe" pitchFamily="34" charset="0"/>
              </a:defRPr>
            </a:lvl1pPr>
          </a:lstStyle>
          <a:p>
            <a:pPr lvl="0"/>
            <a:r>
              <a:rPr lang="en-US" smtClean="0"/>
              <a:t>Click to edit Master text styles</a:t>
            </a:r>
          </a:p>
        </p:txBody>
      </p:sp>
      <p:sp>
        <p:nvSpPr>
          <p:cNvPr id="25" name="Picture Placeholder 28"/>
          <p:cNvSpPr>
            <a:spLocks noGrp="1"/>
          </p:cNvSpPr>
          <p:nvPr>
            <p:ph type="pic" sz="quarter" idx="13"/>
          </p:nvPr>
        </p:nvSpPr>
        <p:spPr>
          <a:xfrm>
            <a:off x="1524000" y="2590800"/>
            <a:ext cx="1727200" cy="1295400"/>
          </a:xfrm>
          <a:prstGeom prst="rect">
            <a:avLst/>
          </a:prstGeom>
          <a:ln>
            <a:noFill/>
          </a:ln>
        </p:spPr>
        <p:txBody>
          <a:bodyPr/>
          <a:lstStyle>
            <a:lvl1pPr>
              <a:defRPr sz="1600"/>
            </a:lvl1pPr>
          </a:lstStyle>
          <a:p>
            <a:pPr lvl="0"/>
            <a:r>
              <a:rPr lang="en-US" noProof="0" smtClean="0"/>
              <a:t>Click icon to add picture</a:t>
            </a:r>
            <a:endParaRPr lang="en-US" noProof="0" dirty="0"/>
          </a:p>
        </p:txBody>
      </p:sp>
      <p:sp>
        <p:nvSpPr>
          <p:cNvPr id="27" name="Text Placeholder 25"/>
          <p:cNvSpPr>
            <a:spLocks noGrp="1"/>
          </p:cNvSpPr>
          <p:nvPr>
            <p:ph type="body" sz="quarter" idx="14"/>
          </p:nvPr>
        </p:nvSpPr>
        <p:spPr>
          <a:xfrm>
            <a:off x="812800" y="1448844"/>
            <a:ext cx="3556000" cy="482252"/>
          </a:xfrm>
          <a:prstGeom prst="rect">
            <a:avLst/>
          </a:prstGeom>
        </p:spPr>
        <p:txBody>
          <a:bodyPr/>
          <a:lstStyle>
            <a:lvl1pPr marL="0" indent="0" algn="ctr" defTabSz="914400" rtl="0" eaLnBrk="1" fontAlgn="base" latinLnBrk="0" hangingPunct="1">
              <a:spcBef>
                <a:spcPct val="20000"/>
              </a:spcBef>
              <a:spcAft>
                <a:spcPct val="0"/>
              </a:spcAft>
              <a:buFont typeface="Arial" pitchFamily="34" charset="0"/>
              <a:buNone/>
              <a:defRPr lang="en-US" sz="2000" kern="0" dirty="0" smtClean="0">
                <a:solidFill>
                  <a:schemeClr val="bg1"/>
                </a:solidFill>
                <a:latin typeface="Hand Of Sean" pitchFamily="2" charset="0"/>
                <a:ea typeface="Calibri" pitchFamily="34" charset="0"/>
                <a:cs typeface="Calibri" pitchFamily="34" charset="0"/>
              </a:defRPr>
            </a:lvl1pPr>
          </a:lstStyle>
          <a:p>
            <a:pPr lvl="0"/>
            <a:r>
              <a:rPr lang="en-US" smtClean="0"/>
              <a:t>Click to edit Master text styles</a:t>
            </a:r>
          </a:p>
        </p:txBody>
      </p:sp>
      <p:sp>
        <p:nvSpPr>
          <p:cNvPr id="15" name="Rectangle 44"/>
          <p:cNvSpPr>
            <a:spLocks noGrp="1" noChangeArrowheads="1"/>
          </p:cNvSpPr>
          <p:nvPr>
            <p:ph type="dt" sz="half" idx="15"/>
          </p:nvPr>
        </p:nvSpPr>
        <p:spPr bwMode="auto">
          <a:xfrm>
            <a:off x="9601200" y="228600"/>
            <a:ext cx="2184400" cy="381000"/>
          </a:xfrm>
          <a:prstGeom prst="rect">
            <a:avLst/>
          </a:prstGeom>
          <a:ex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a:solidFill>
                  <a:schemeClr val="bg1"/>
                </a:solidFill>
                <a:latin typeface="+mn-lt"/>
                <a:cs typeface="+mn-cs"/>
              </a:defRPr>
            </a:lvl1pPr>
          </a:lstStyle>
          <a:p>
            <a:endParaRPr lang="en-US">
              <a:solidFill>
                <a:prstClr val="white"/>
              </a:solidFill>
            </a:endParaRPr>
          </a:p>
        </p:txBody>
      </p:sp>
    </p:spTree>
    <p:extLst>
      <p:ext uri="{BB962C8B-B14F-4D97-AF65-F5344CB8AC3E}">
        <p14:creationId xmlns:p14="http://schemas.microsoft.com/office/powerpoint/2010/main" val="236377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Rectangle 96"/>
          <p:cNvSpPr>
            <a:spLocks noGrp="1" noChangeArrowheads="1"/>
          </p:cNvSpPr>
          <p:nvPr>
            <p:ph type="sldNum" sz="quarter" idx="12"/>
          </p:nvPr>
        </p:nvSpPr>
        <p:spPr>
          <a:xfrm>
            <a:off x="203200" y="6596064"/>
            <a:ext cx="508000" cy="261937"/>
          </a:xfrm>
        </p:spPr>
        <p:txBody>
          <a:bodyPr/>
          <a:lstStyle>
            <a:lvl1pPr>
              <a:defRPr sz="1000" b="1">
                <a:solidFill>
                  <a:schemeClr val="bg1"/>
                </a:solidFill>
                <a:latin typeface="+mn-lt"/>
              </a:defRPr>
            </a:lvl1pPr>
          </a:lstStyle>
          <a:p>
            <a:fld id="{EC4A1706-E6F7-433A-93AE-EB65BBB3A065}" type="slidenum">
              <a:rPr lang="en-US" smtClean="0">
                <a:solidFill>
                  <a:prstClr val="white"/>
                </a:solidFill>
              </a:rPr>
              <a:pPr/>
              <a:t>‹#›</a:t>
            </a:fld>
            <a:endParaRPr lang="en-US">
              <a:solidFill>
                <a:prstClr val="white"/>
              </a:solidFill>
            </a:endParaRPr>
          </a:p>
        </p:txBody>
      </p:sp>
      <p:sp>
        <p:nvSpPr>
          <p:cNvPr id="12" name="Content Placeholder 11"/>
          <p:cNvSpPr>
            <a:spLocks noGrp="1"/>
          </p:cNvSpPr>
          <p:nvPr>
            <p:ph sz="quarter" idx="13"/>
          </p:nvPr>
        </p:nvSpPr>
        <p:spPr>
          <a:xfrm>
            <a:off x="711200" y="1371600"/>
            <a:ext cx="103632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1896828"/>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Break Slide">
    <p:spTree>
      <p:nvGrpSpPr>
        <p:cNvPr id="1" name=""/>
        <p:cNvGrpSpPr/>
        <p:nvPr/>
      </p:nvGrpSpPr>
      <p:grpSpPr>
        <a:xfrm>
          <a:off x="0" y="0"/>
          <a:ext cx="0" cy="0"/>
          <a:chOff x="0" y="0"/>
          <a:chExt cx="0" cy="0"/>
        </a:xfrm>
      </p:grpSpPr>
      <p:pic>
        <p:nvPicPr>
          <p:cNvPr id="5" name="Picture 28" descr="bg_new"/>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33" y="1"/>
            <a:ext cx="12261851" cy="693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43"/>
          <p:cNvSpPr>
            <a:spLocks/>
          </p:cNvSpPr>
          <p:nvPr/>
        </p:nvSpPr>
        <p:spPr bwMode="auto">
          <a:xfrm>
            <a:off x="611718" y="-3175"/>
            <a:ext cx="11626849" cy="952500"/>
          </a:xfrm>
          <a:custGeom>
            <a:avLst/>
            <a:gdLst>
              <a:gd name="T0" fmla="*/ 2147483647 w 5480"/>
              <a:gd name="T1" fmla="*/ 2147483647 h 600"/>
              <a:gd name="T2" fmla="*/ 2147483647 w 5480"/>
              <a:gd name="T3" fmla="*/ 2147483647 h 600"/>
              <a:gd name="T4" fmla="*/ 2147483647 w 5480"/>
              <a:gd name="T5" fmla="*/ 0 h 600"/>
              <a:gd name="T6" fmla="*/ 2147483647 w 5480"/>
              <a:gd name="T7" fmla="*/ 0 h 600"/>
              <a:gd name="T8" fmla="*/ 2147483647 w 5480"/>
              <a:gd name="T9" fmla="*/ 2147483647 h 600"/>
              <a:gd name="T10" fmla="*/ 2147483647 w 5480"/>
              <a:gd name="T11" fmla="*/ 2147483647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80" h="600">
                <a:moveTo>
                  <a:pt x="190" y="586"/>
                </a:moveTo>
                <a:cubicBezTo>
                  <a:pt x="5478" y="376"/>
                  <a:pt x="5478" y="376"/>
                  <a:pt x="5478" y="376"/>
                </a:cubicBezTo>
                <a:cubicBezTo>
                  <a:pt x="5479" y="190"/>
                  <a:pt x="5480" y="47"/>
                  <a:pt x="5479" y="0"/>
                </a:cubicBezTo>
                <a:cubicBezTo>
                  <a:pt x="0" y="0"/>
                  <a:pt x="143" y="0"/>
                  <a:pt x="2" y="0"/>
                </a:cubicBezTo>
                <a:cubicBezTo>
                  <a:pt x="24" y="600"/>
                  <a:pt x="21" y="410"/>
                  <a:pt x="21" y="410"/>
                </a:cubicBezTo>
                <a:cubicBezTo>
                  <a:pt x="26" y="548"/>
                  <a:pt x="69" y="592"/>
                  <a:pt x="190" y="586"/>
                </a:cubicBezTo>
                <a:close/>
              </a:path>
            </a:pathLst>
          </a:custGeom>
          <a:solidFill>
            <a:srgbClr val="343434"/>
          </a:solidFill>
          <a:ln w="9525">
            <a:noFill/>
            <a:round/>
            <a:headEnd/>
            <a:tailEnd/>
          </a:ln>
        </p:spPr>
        <p:txBody>
          <a:bodyPr/>
          <a:lstStyle/>
          <a:p>
            <a:pPr>
              <a:defRPr/>
            </a:pPr>
            <a:endParaRPr lang="en-US" sz="1800">
              <a:solidFill>
                <a:prstClr val="black"/>
              </a:solidFill>
            </a:endParaRPr>
          </a:p>
        </p:txBody>
      </p:sp>
      <p:sp>
        <p:nvSpPr>
          <p:cNvPr id="7" name="Freeform 45"/>
          <p:cNvSpPr>
            <a:spLocks/>
          </p:cNvSpPr>
          <p:nvPr/>
        </p:nvSpPr>
        <p:spPr bwMode="auto">
          <a:xfrm>
            <a:off x="-10583" y="6270626"/>
            <a:ext cx="11250084" cy="665163"/>
          </a:xfrm>
          <a:custGeom>
            <a:avLst/>
            <a:gdLst>
              <a:gd name="T0" fmla="*/ 2147483647 w 5315"/>
              <a:gd name="T1" fmla="*/ 2147483647 h 419"/>
              <a:gd name="T2" fmla="*/ 0 w 5315"/>
              <a:gd name="T3" fmla="*/ 0 h 419"/>
              <a:gd name="T4" fmla="*/ 0 w 5315"/>
              <a:gd name="T5" fmla="*/ 2147483647 h 419"/>
              <a:gd name="T6" fmla="*/ 2147483647 w 5315"/>
              <a:gd name="T7" fmla="*/ 2147483647 h 419"/>
              <a:gd name="T8" fmla="*/ 2147483647 w 5315"/>
              <a:gd name="T9" fmla="*/ 2147483647 h 419"/>
              <a:gd name="T10" fmla="*/ 2147483647 w 5315"/>
              <a:gd name="T11" fmla="*/ 2147483647 h 4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5" h="419">
                <a:moveTo>
                  <a:pt x="5161" y="154"/>
                </a:moveTo>
                <a:cubicBezTo>
                  <a:pt x="0" y="0"/>
                  <a:pt x="0" y="0"/>
                  <a:pt x="0" y="0"/>
                </a:cubicBezTo>
                <a:cubicBezTo>
                  <a:pt x="0" y="418"/>
                  <a:pt x="0" y="418"/>
                  <a:pt x="0" y="418"/>
                </a:cubicBezTo>
                <a:cubicBezTo>
                  <a:pt x="5308" y="418"/>
                  <a:pt x="5267" y="419"/>
                  <a:pt x="5309" y="415"/>
                </a:cubicBezTo>
                <a:cubicBezTo>
                  <a:pt x="5312" y="361"/>
                  <a:pt x="5310" y="365"/>
                  <a:pt x="5310" y="365"/>
                </a:cubicBezTo>
                <a:cubicBezTo>
                  <a:pt x="5315" y="210"/>
                  <a:pt x="5278" y="159"/>
                  <a:pt x="5161" y="154"/>
                </a:cubicBezTo>
                <a:close/>
              </a:path>
            </a:pathLst>
          </a:custGeom>
          <a:solidFill>
            <a:srgbClr val="343434"/>
          </a:solidFill>
          <a:ln w="9525">
            <a:noFill/>
            <a:round/>
            <a:headEnd/>
            <a:tailEnd/>
          </a:ln>
        </p:spPr>
        <p:txBody>
          <a:bodyPr/>
          <a:lstStyle/>
          <a:p>
            <a:pPr>
              <a:defRPr/>
            </a:pPr>
            <a:endParaRPr lang="en-US" sz="1800">
              <a:solidFill>
                <a:prstClr val="black"/>
              </a:solidFill>
            </a:endParaRPr>
          </a:p>
        </p:txBody>
      </p:sp>
      <p:sp>
        <p:nvSpPr>
          <p:cNvPr id="8" name="Freeform 49"/>
          <p:cNvSpPr>
            <a:spLocks/>
          </p:cNvSpPr>
          <p:nvPr/>
        </p:nvSpPr>
        <p:spPr bwMode="auto">
          <a:xfrm>
            <a:off x="-46567" y="1219200"/>
            <a:ext cx="11303000" cy="4267200"/>
          </a:xfrm>
          <a:custGeom>
            <a:avLst/>
            <a:gdLst>
              <a:gd name="T0" fmla="*/ 2147483647 w 5340"/>
              <a:gd name="T1" fmla="*/ 2147483647 h 2162"/>
              <a:gd name="T2" fmla="*/ 2147483647 w 5340"/>
              <a:gd name="T3" fmla="*/ 0 h 2162"/>
              <a:gd name="T4" fmla="*/ 2147483647 w 5340"/>
              <a:gd name="T5" fmla="*/ 2147483647 h 2162"/>
              <a:gd name="T6" fmla="*/ 2147483647 w 5340"/>
              <a:gd name="T7" fmla="*/ 2147483647 h 2162"/>
              <a:gd name="T8" fmla="*/ 2147483647 w 5340"/>
              <a:gd name="T9" fmla="*/ 2147483647 h 2162"/>
              <a:gd name="T10" fmla="*/ 2147483647 w 5340"/>
              <a:gd name="T11" fmla="*/ 2147483647 h 2162"/>
              <a:gd name="T12" fmla="*/ 2147483647 w 5340"/>
              <a:gd name="T13" fmla="*/ 2147483647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solidFill>
            <a:srgbClr val="FFFFFF"/>
          </a:solidFill>
          <a:ln w="9525">
            <a:noFill/>
            <a:round/>
            <a:headEnd/>
            <a:tailEnd/>
          </a:ln>
        </p:spPr>
        <p:txBody>
          <a:bodyPr/>
          <a:lstStyle/>
          <a:p>
            <a:pPr>
              <a:defRPr/>
            </a:pPr>
            <a:endParaRPr lang="en-US" sz="1800">
              <a:solidFill>
                <a:prstClr val="black"/>
              </a:solidFill>
            </a:endParaRPr>
          </a:p>
        </p:txBody>
      </p:sp>
      <p:sp>
        <p:nvSpPr>
          <p:cNvPr id="9" name="Freeform 55"/>
          <p:cNvSpPr>
            <a:spLocks/>
          </p:cNvSpPr>
          <p:nvPr/>
        </p:nvSpPr>
        <p:spPr bwMode="auto">
          <a:xfrm>
            <a:off x="-101600" y="1219200"/>
            <a:ext cx="1625600" cy="1093788"/>
          </a:xfrm>
          <a:custGeom>
            <a:avLst/>
            <a:gdLst>
              <a:gd name="T0" fmla="*/ 2147483647 w 455"/>
              <a:gd name="T1" fmla="*/ 2147483647 h 363"/>
              <a:gd name="T2" fmla="*/ 2147483647 w 455"/>
              <a:gd name="T3" fmla="*/ 2147483647 h 363"/>
              <a:gd name="T4" fmla="*/ 2147483647 w 455"/>
              <a:gd name="T5" fmla="*/ 2147483647 h 363"/>
              <a:gd name="T6" fmla="*/ 0 w 455"/>
              <a:gd name="T7" fmla="*/ 0 h 363"/>
              <a:gd name="T8" fmla="*/ 0 w 455"/>
              <a:gd name="T9" fmla="*/ 2147483647 h 363"/>
              <a:gd name="T10" fmla="*/ 2147483647 w 455"/>
              <a:gd name="T11" fmla="*/ 2147483647 h 363"/>
              <a:gd name="T12" fmla="*/ 2147483647 w 455"/>
              <a:gd name="T13" fmla="*/ 2147483647 h 363"/>
              <a:gd name="T14" fmla="*/ 0 60000 65536"/>
              <a:gd name="T15" fmla="*/ 0 60000 65536"/>
              <a:gd name="T16" fmla="*/ 0 60000 65536"/>
              <a:gd name="T17" fmla="*/ 0 60000 65536"/>
              <a:gd name="T18" fmla="*/ 0 60000 65536"/>
              <a:gd name="T19" fmla="*/ 0 60000 65536"/>
              <a:gd name="T20" fmla="*/ 0 60000 65536"/>
              <a:gd name="T21" fmla="*/ 0 w 455"/>
              <a:gd name="T22" fmla="*/ 0 h 363"/>
              <a:gd name="T23" fmla="*/ 455 w 45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5" h="363">
                <a:moveTo>
                  <a:pt x="455" y="278"/>
                </a:moveTo>
                <a:cubicBezTo>
                  <a:pt x="454" y="86"/>
                  <a:pt x="454" y="86"/>
                  <a:pt x="454" y="86"/>
                </a:cubicBezTo>
                <a:cubicBezTo>
                  <a:pt x="454" y="39"/>
                  <a:pt x="416" y="2"/>
                  <a:pt x="367" y="2"/>
                </a:cubicBezTo>
                <a:cubicBezTo>
                  <a:pt x="0" y="0"/>
                  <a:pt x="0" y="0"/>
                  <a:pt x="0" y="0"/>
                </a:cubicBezTo>
                <a:cubicBezTo>
                  <a:pt x="0" y="362"/>
                  <a:pt x="0" y="362"/>
                  <a:pt x="0" y="362"/>
                </a:cubicBezTo>
                <a:cubicBezTo>
                  <a:pt x="368" y="363"/>
                  <a:pt x="368" y="363"/>
                  <a:pt x="368" y="363"/>
                </a:cubicBezTo>
                <a:cubicBezTo>
                  <a:pt x="417" y="363"/>
                  <a:pt x="455" y="325"/>
                  <a:pt x="455" y="278"/>
                </a:cubicBezTo>
                <a:close/>
              </a:path>
            </a:pathLst>
          </a:custGeom>
          <a:solidFill>
            <a:srgbClr val="3A9BD4"/>
          </a:solidFill>
          <a:ln w="9525" cap="flat" cmpd="sng" algn="ctr">
            <a:noFill/>
            <a:prstDash val="solid"/>
            <a:round/>
            <a:headEnd/>
            <a:tailEnd/>
          </a:ln>
          <a:effectLst>
            <a:outerShdw dist="20000" dir="5400000" rotWithShape="0">
              <a:srgbClr val="000000">
                <a:alpha val="37999"/>
              </a:srgbClr>
            </a:outerShdw>
          </a:effectLst>
        </p:spPr>
        <p:txBody>
          <a:bodyPr/>
          <a:lstStyle/>
          <a:p>
            <a:pPr>
              <a:defRPr/>
            </a:pPr>
            <a:endParaRPr lang="en-US" sz="1800">
              <a:solidFill>
                <a:prstClr val="black"/>
              </a:solidFill>
            </a:endParaRPr>
          </a:p>
        </p:txBody>
      </p:sp>
      <p:sp>
        <p:nvSpPr>
          <p:cNvPr id="38" name="Text Placeholder 37"/>
          <p:cNvSpPr>
            <a:spLocks noGrp="1"/>
          </p:cNvSpPr>
          <p:nvPr>
            <p:ph type="body" sz="quarter" idx="10"/>
          </p:nvPr>
        </p:nvSpPr>
        <p:spPr>
          <a:xfrm>
            <a:off x="1401379" y="2667000"/>
            <a:ext cx="9063421" cy="685800"/>
          </a:xfrm>
          <a:prstGeom prst="rect">
            <a:avLst/>
          </a:prstGeom>
        </p:spPr>
        <p:txBody>
          <a:bodyPr/>
          <a:lstStyle>
            <a:lvl1pPr marL="0" indent="0">
              <a:buNone/>
              <a:defRPr sz="2400" b="1" baseline="0">
                <a:latin typeface="Segoe" pitchFamily="34" charset="0"/>
              </a:defRPr>
            </a:lvl1pPr>
          </a:lstStyle>
          <a:p>
            <a:pPr lvl="0"/>
            <a:r>
              <a:rPr lang="en-US" smtClean="0"/>
              <a:t>Click to edit Master text styles</a:t>
            </a:r>
          </a:p>
        </p:txBody>
      </p:sp>
      <p:sp>
        <p:nvSpPr>
          <p:cNvPr id="41" name="Text Placeholder 37"/>
          <p:cNvSpPr>
            <a:spLocks noGrp="1"/>
          </p:cNvSpPr>
          <p:nvPr>
            <p:ph type="body" sz="quarter" idx="11"/>
          </p:nvPr>
        </p:nvSpPr>
        <p:spPr>
          <a:xfrm>
            <a:off x="1401379" y="3352800"/>
            <a:ext cx="9063421" cy="990600"/>
          </a:xfrm>
          <a:prstGeom prst="rect">
            <a:avLst/>
          </a:prstGeom>
        </p:spPr>
        <p:txBody>
          <a:bodyPr/>
          <a:lstStyle>
            <a:lvl1pPr marL="0" indent="0">
              <a:buNone/>
              <a:defRPr sz="1800" b="0" baseline="0">
                <a:solidFill>
                  <a:srgbClr val="49A0D8"/>
                </a:solidFill>
                <a:latin typeface="Segoe" pitchFamily="34" charset="0"/>
              </a:defRPr>
            </a:lvl1pPr>
          </a:lstStyle>
          <a:p>
            <a:pPr lvl="0"/>
            <a:r>
              <a:rPr lang="en-US" smtClean="0"/>
              <a:t>Click to edit Master text styles</a:t>
            </a:r>
          </a:p>
        </p:txBody>
      </p:sp>
      <p:sp>
        <p:nvSpPr>
          <p:cNvPr id="12" name="Text Placeholder 43"/>
          <p:cNvSpPr>
            <a:spLocks noGrp="1"/>
          </p:cNvSpPr>
          <p:nvPr>
            <p:ph type="body" sz="quarter" idx="13"/>
          </p:nvPr>
        </p:nvSpPr>
        <p:spPr>
          <a:xfrm>
            <a:off x="-65205" y="1224888"/>
            <a:ext cx="1625600" cy="1066800"/>
          </a:xfrm>
          <a:prstGeom prst="rect">
            <a:avLst/>
          </a:prstGeom>
          <a:noFill/>
        </p:spPr>
        <p:txBody>
          <a:bodyPr anchor="ctr"/>
          <a:lstStyle>
            <a:lvl1pPr marL="53975" indent="0" algn="l">
              <a:defRPr lang="en-US" sz="2000" kern="0" dirty="0" smtClean="0">
                <a:solidFill>
                  <a:schemeClr val="bg1"/>
                </a:solidFill>
                <a:latin typeface="Hand Of Sean" pitchFamily="2" charset="0"/>
                <a:ea typeface="Calibri" pitchFamily="34" charset="0"/>
                <a:cs typeface="Calibri" pitchFamily="34" charset="0"/>
              </a:defRPr>
            </a:lvl1pPr>
          </a:lstStyle>
          <a:p>
            <a:pPr marL="0" lvl="0" indent="0" algn="ctr" defTabSz="914400" rtl="0" eaLnBrk="1" fontAlgn="base" latinLnBrk="0" hangingPunct="1">
              <a:spcBef>
                <a:spcPct val="20000"/>
              </a:spcBef>
              <a:spcAft>
                <a:spcPct val="0"/>
              </a:spcAft>
              <a:buFont typeface="Arial" pitchFamily="34" charset="0"/>
              <a:buNone/>
            </a:pPr>
            <a:r>
              <a:rPr lang="en-US" smtClean="0"/>
              <a:t>Click to edit Master text styles</a:t>
            </a:r>
          </a:p>
        </p:txBody>
      </p:sp>
    </p:spTree>
    <p:extLst>
      <p:ext uri="{BB962C8B-B14F-4D97-AF65-F5344CB8AC3E}">
        <p14:creationId xmlns:p14="http://schemas.microsoft.com/office/powerpoint/2010/main" val="2732962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Rectangle 96"/>
          <p:cNvSpPr>
            <a:spLocks noGrp="1" noChangeArrowheads="1"/>
          </p:cNvSpPr>
          <p:nvPr>
            <p:ph type="sldNum" sz="quarter" idx="12"/>
          </p:nvPr>
        </p:nvSpPr>
        <p:spPr>
          <a:xfrm>
            <a:off x="254000" y="6596064"/>
            <a:ext cx="457200" cy="261937"/>
          </a:xfrm>
        </p:spPr>
        <p:txBody>
          <a:bodyPr/>
          <a:lstStyle>
            <a:lvl1pPr>
              <a:defRPr sz="1000" b="1">
                <a:solidFill>
                  <a:schemeClr val="bg1"/>
                </a:solidFill>
                <a:latin typeface="+mn-lt"/>
              </a:defRPr>
            </a:lvl1pPr>
          </a:lstStyle>
          <a:p>
            <a:fld id="{EC4A1706-E6F7-433A-93AE-EB65BBB3A0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04946393"/>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96"/>
          <p:cNvSpPr>
            <a:spLocks noGrp="1" noChangeArrowheads="1"/>
          </p:cNvSpPr>
          <p:nvPr>
            <p:ph type="sldNum" sz="quarter" idx="12"/>
          </p:nvPr>
        </p:nvSpPr>
        <p:spPr>
          <a:xfrm>
            <a:off x="254000" y="6596064"/>
            <a:ext cx="457200" cy="261937"/>
          </a:xfrm>
        </p:spPr>
        <p:txBody>
          <a:bodyPr/>
          <a:lstStyle>
            <a:lvl1pPr>
              <a:defRPr sz="1000" b="1">
                <a:solidFill>
                  <a:schemeClr val="bg1"/>
                </a:solidFill>
                <a:latin typeface="+mn-lt"/>
              </a:defRPr>
            </a:lvl1pPr>
          </a:lstStyle>
          <a:p>
            <a:fld id="{EC4A1706-E6F7-433A-93AE-EB65BBB3A0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073123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you Slide">
    <p:spTree>
      <p:nvGrpSpPr>
        <p:cNvPr id="1" name=""/>
        <p:cNvGrpSpPr/>
        <p:nvPr/>
      </p:nvGrpSpPr>
      <p:grpSpPr>
        <a:xfrm>
          <a:off x="0" y="0"/>
          <a:ext cx="0" cy="0"/>
          <a:chOff x="0" y="0"/>
          <a:chExt cx="0" cy="0"/>
        </a:xfrm>
      </p:grpSpPr>
      <p:pic>
        <p:nvPicPr>
          <p:cNvPr id="2" name="Picture 28" descr="bg_new"/>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33" y="1"/>
            <a:ext cx="12261851" cy="693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reeform 41"/>
          <p:cNvSpPr>
            <a:spLocks/>
          </p:cNvSpPr>
          <p:nvPr/>
        </p:nvSpPr>
        <p:spPr bwMode="auto">
          <a:xfrm>
            <a:off x="-10583" y="1524001"/>
            <a:ext cx="11303001" cy="3432175"/>
          </a:xfrm>
          <a:custGeom>
            <a:avLst/>
            <a:gdLst>
              <a:gd name="T0" fmla="*/ 2147483647 w 5340"/>
              <a:gd name="T1" fmla="*/ 2147483647 h 2162"/>
              <a:gd name="T2" fmla="*/ 2147483647 w 5340"/>
              <a:gd name="T3" fmla="*/ 0 h 2162"/>
              <a:gd name="T4" fmla="*/ 2147483647 w 5340"/>
              <a:gd name="T5" fmla="*/ 2147483647 h 2162"/>
              <a:gd name="T6" fmla="*/ 2147483647 w 5340"/>
              <a:gd name="T7" fmla="*/ 2147483647 h 2162"/>
              <a:gd name="T8" fmla="*/ 2147483647 w 5340"/>
              <a:gd name="T9" fmla="*/ 2147483647 h 2162"/>
              <a:gd name="T10" fmla="*/ 2147483647 w 5340"/>
              <a:gd name="T11" fmla="*/ 2147483647 h 2162"/>
              <a:gd name="T12" fmla="*/ 2147483647 w 5340"/>
              <a:gd name="T13" fmla="*/ 2147483647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solidFill>
            <a:srgbClr val="FFFFFF"/>
          </a:solidFill>
          <a:ln w="9525">
            <a:noFill/>
            <a:round/>
            <a:headEnd/>
            <a:tailEnd/>
          </a:ln>
        </p:spPr>
        <p:txBody>
          <a:bodyPr/>
          <a:lstStyle/>
          <a:p>
            <a:pPr>
              <a:defRPr/>
            </a:pPr>
            <a:endParaRPr lang="en-US" sz="1800">
              <a:solidFill>
                <a:prstClr val="black"/>
              </a:solidFill>
            </a:endParaRPr>
          </a:p>
        </p:txBody>
      </p:sp>
      <p:sp>
        <p:nvSpPr>
          <p:cNvPr id="4" name="Freeform 43"/>
          <p:cNvSpPr>
            <a:spLocks/>
          </p:cNvSpPr>
          <p:nvPr/>
        </p:nvSpPr>
        <p:spPr bwMode="auto">
          <a:xfrm>
            <a:off x="611718" y="-3175"/>
            <a:ext cx="11626849" cy="952500"/>
          </a:xfrm>
          <a:custGeom>
            <a:avLst/>
            <a:gdLst>
              <a:gd name="T0" fmla="*/ 2147483647 w 5480"/>
              <a:gd name="T1" fmla="*/ 2147483647 h 600"/>
              <a:gd name="T2" fmla="*/ 2147483647 w 5480"/>
              <a:gd name="T3" fmla="*/ 2147483647 h 600"/>
              <a:gd name="T4" fmla="*/ 2147483647 w 5480"/>
              <a:gd name="T5" fmla="*/ 0 h 600"/>
              <a:gd name="T6" fmla="*/ 2147483647 w 5480"/>
              <a:gd name="T7" fmla="*/ 0 h 600"/>
              <a:gd name="T8" fmla="*/ 2147483647 w 5480"/>
              <a:gd name="T9" fmla="*/ 2147483647 h 600"/>
              <a:gd name="T10" fmla="*/ 2147483647 w 5480"/>
              <a:gd name="T11" fmla="*/ 2147483647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80" h="600">
                <a:moveTo>
                  <a:pt x="190" y="586"/>
                </a:moveTo>
                <a:cubicBezTo>
                  <a:pt x="5478" y="376"/>
                  <a:pt x="5478" y="376"/>
                  <a:pt x="5478" y="376"/>
                </a:cubicBezTo>
                <a:cubicBezTo>
                  <a:pt x="5479" y="190"/>
                  <a:pt x="5480" y="47"/>
                  <a:pt x="5479" y="0"/>
                </a:cubicBezTo>
                <a:cubicBezTo>
                  <a:pt x="0" y="0"/>
                  <a:pt x="143" y="0"/>
                  <a:pt x="2" y="0"/>
                </a:cubicBezTo>
                <a:cubicBezTo>
                  <a:pt x="24" y="600"/>
                  <a:pt x="21" y="410"/>
                  <a:pt x="21" y="410"/>
                </a:cubicBezTo>
                <a:cubicBezTo>
                  <a:pt x="26" y="548"/>
                  <a:pt x="69" y="592"/>
                  <a:pt x="190" y="586"/>
                </a:cubicBezTo>
                <a:close/>
              </a:path>
            </a:pathLst>
          </a:custGeom>
          <a:solidFill>
            <a:srgbClr val="343434"/>
          </a:solidFill>
          <a:ln w="9525">
            <a:noFill/>
            <a:round/>
            <a:headEnd/>
            <a:tailEnd/>
          </a:ln>
        </p:spPr>
        <p:txBody>
          <a:bodyPr/>
          <a:lstStyle/>
          <a:p>
            <a:pPr>
              <a:defRPr/>
            </a:pPr>
            <a:endParaRPr lang="en-US" sz="1800">
              <a:solidFill>
                <a:prstClr val="black"/>
              </a:solidFill>
            </a:endParaRPr>
          </a:p>
        </p:txBody>
      </p:sp>
      <p:sp>
        <p:nvSpPr>
          <p:cNvPr id="5" name="Freeform 45"/>
          <p:cNvSpPr>
            <a:spLocks/>
          </p:cNvSpPr>
          <p:nvPr/>
        </p:nvSpPr>
        <p:spPr bwMode="auto">
          <a:xfrm>
            <a:off x="-10583" y="6270626"/>
            <a:ext cx="11250084" cy="665163"/>
          </a:xfrm>
          <a:custGeom>
            <a:avLst/>
            <a:gdLst>
              <a:gd name="T0" fmla="*/ 2147483647 w 5315"/>
              <a:gd name="T1" fmla="*/ 2147483647 h 419"/>
              <a:gd name="T2" fmla="*/ 0 w 5315"/>
              <a:gd name="T3" fmla="*/ 0 h 419"/>
              <a:gd name="T4" fmla="*/ 0 w 5315"/>
              <a:gd name="T5" fmla="*/ 2147483647 h 419"/>
              <a:gd name="T6" fmla="*/ 2147483647 w 5315"/>
              <a:gd name="T7" fmla="*/ 2147483647 h 419"/>
              <a:gd name="T8" fmla="*/ 2147483647 w 5315"/>
              <a:gd name="T9" fmla="*/ 2147483647 h 419"/>
              <a:gd name="T10" fmla="*/ 2147483647 w 5315"/>
              <a:gd name="T11" fmla="*/ 2147483647 h 4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5" h="419">
                <a:moveTo>
                  <a:pt x="5161" y="154"/>
                </a:moveTo>
                <a:cubicBezTo>
                  <a:pt x="0" y="0"/>
                  <a:pt x="0" y="0"/>
                  <a:pt x="0" y="0"/>
                </a:cubicBezTo>
                <a:cubicBezTo>
                  <a:pt x="0" y="418"/>
                  <a:pt x="0" y="418"/>
                  <a:pt x="0" y="418"/>
                </a:cubicBezTo>
                <a:cubicBezTo>
                  <a:pt x="5308" y="418"/>
                  <a:pt x="5267" y="419"/>
                  <a:pt x="5309" y="415"/>
                </a:cubicBezTo>
                <a:cubicBezTo>
                  <a:pt x="5312" y="361"/>
                  <a:pt x="5310" y="365"/>
                  <a:pt x="5310" y="365"/>
                </a:cubicBezTo>
                <a:cubicBezTo>
                  <a:pt x="5315" y="210"/>
                  <a:pt x="5278" y="159"/>
                  <a:pt x="5161" y="154"/>
                </a:cubicBezTo>
                <a:close/>
              </a:path>
            </a:pathLst>
          </a:custGeom>
          <a:solidFill>
            <a:srgbClr val="343434"/>
          </a:solidFill>
          <a:ln w="9525">
            <a:noFill/>
            <a:round/>
            <a:headEnd/>
            <a:tailEnd/>
          </a:ln>
        </p:spPr>
        <p:txBody>
          <a:bodyPr/>
          <a:lstStyle/>
          <a:p>
            <a:pPr>
              <a:defRPr/>
            </a:pPr>
            <a:endParaRPr lang="en-US" sz="1800">
              <a:solidFill>
                <a:prstClr val="black"/>
              </a:solidFill>
            </a:endParaRPr>
          </a:p>
        </p:txBody>
      </p:sp>
      <p:sp>
        <p:nvSpPr>
          <p:cNvPr id="6" name="Rectangle 51"/>
          <p:cNvSpPr>
            <a:spLocks noChangeArrowheads="1"/>
          </p:cNvSpPr>
          <p:nvPr/>
        </p:nvSpPr>
        <p:spPr bwMode="auto">
          <a:xfrm>
            <a:off x="3604685" y="2743200"/>
            <a:ext cx="4421716" cy="838200"/>
          </a:xfrm>
          <a:prstGeom prst="rect">
            <a:avLst/>
          </a:prstGeom>
          <a:noFill/>
          <a:ln w="9525">
            <a:noFill/>
            <a:miter lim="800000"/>
            <a:headEnd/>
            <a:tailEnd/>
          </a:ln>
        </p:spPr>
        <p:txBody>
          <a:bodyPr lIns="0" tIns="0" rIns="0" bIns="0">
            <a:spAutoFit/>
          </a:bodyPr>
          <a:lstStyle/>
          <a:p>
            <a:pPr>
              <a:defRPr/>
            </a:pPr>
            <a:r>
              <a:rPr lang="en-US" sz="5500" dirty="0">
                <a:solidFill>
                  <a:srgbClr val="49A0D8"/>
                </a:solidFill>
                <a:latin typeface="Hand Of Sean" pitchFamily="2" charset="0"/>
              </a:rPr>
              <a:t>Thank You</a:t>
            </a:r>
            <a:endParaRPr lang="en-US" sz="5500" dirty="0">
              <a:solidFill>
                <a:srgbClr val="49A0D8"/>
              </a:solidFill>
            </a:endParaRPr>
          </a:p>
        </p:txBody>
      </p:sp>
      <p:sp>
        <p:nvSpPr>
          <p:cNvPr id="7" name="Rectangle 46"/>
          <p:cNvSpPr>
            <a:spLocks noChangeArrowheads="1"/>
          </p:cNvSpPr>
          <p:nvPr/>
        </p:nvSpPr>
        <p:spPr bwMode="auto">
          <a:xfrm>
            <a:off x="139701" y="6611938"/>
            <a:ext cx="3286156" cy="169277"/>
          </a:xfrm>
          <a:prstGeom prst="rect">
            <a:avLst/>
          </a:prstGeom>
          <a:noFill/>
          <a:ln w="9525">
            <a:noFill/>
            <a:miter lim="800000"/>
            <a:headEnd/>
            <a:tailEnd/>
          </a:ln>
        </p:spPr>
        <p:txBody>
          <a:bodyPr wrap="none" lIns="0" tIns="0" rIns="0" bIns="0">
            <a:spAutoFit/>
          </a:bodyPr>
          <a:lstStyle/>
          <a:p>
            <a:pPr>
              <a:defRPr/>
            </a:pPr>
            <a:r>
              <a:rPr lang="en-US" sz="1100">
                <a:solidFill>
                  <a:srgbClr val="FFFFFF"/>
                </a:solidFill>
                <a:latin typeface="Segoe" pitchFamily="34" charset="0"/>
              </a:rPr>
              <a:t>Copyright © 2012 UST Global Inc. All Rights Reserved</a:t>
            </a:r>
            <a:endParaRPr lang="en-US" sz="1800">
              <a:solidFill>
                <a:prstClr val="black"/>
              </a:solidFill>
            </a:endParaRPr>
          </a:p>
        </p:txBody>
      </p:sp>
      <p:sp>
        <p:nvSpPr>
          <p:cNvPr id="8" name="Rectangle 47"/>
          <p:cNvSpPr>
            <a:spLocks noChangeArrowheads="1"/>
          </p:cNvSpPr>
          <p:nvPr/>
        </p:nvSpPr>
        <p:spPr bwMode="auto">
          <a:xfrm>
            <a:off x="9108018" y="6629401"/>
            <a:ext cx="1258358" cy="169277"/>
          </a:xfrm>
          <a:prstGeom prst="rect">
            <a:avLst/>
          </a:prstGeom>
          <a:noFill/>
          <a:ln w="9525">
            <a:noFill/>
            <a:miter lim="800000"/>
            <a:headEnd/>
            <a:tailEnd/>
          </a:ln>
        </p:spPr>
        <p:txBody>
          <a:bodyPr wrap="none" lIns="0" tIns="0" rIns="0" bIns="0">
            <a:spAutoFit/>
          </a:bodyPr>
          <a:lstStyle/>
          <a:p>
            <a:pPr>
              <a:defRPr/>
            </a:pPr>
            <a:r>
              <a:rPr lang="en-US" sz="1100">
                <a:solidFill>
                  <a:prstClr val="white"/>
                </a:solidFill>
                <a:latin typeface="Segoe" pitchFamily="34" charset="0"/>
              </a:rPr>
              <a:t>www.ust-global.com</a:t>
            </a:r>
            <a:endParaRPr lang="en-US" sz="1800">
              <a:solidFill>
                <a:prstClr val="white"/>
              </a:solidFill>
            </a:endParaRPr>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3818" y="5322889"/>
            <a:ext cx="2696633"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1922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362200"/>
            <a:ext cx="10972800" cy="762000"/>
          </a:xfrm>
          <a:prstGeom prst="rect">
            <a:avLst/>
          </a:prstGeom>
          <a:noFill/>
          <a:ln w="9525">
            <a:noFill/>
            <a:miter lim="800000"/>
            <a:headEnd/>
            <a:tailEnd/>
          </a:ln>
        </p:spPr>
        <p:txBody>
          <a:bodyPr/>
          <a:lstStyle>
            <a:lvl1pPr algn="ctr">
              <a:defRPr sz="4800">
                <a:effectLst>
                  <a:outerShdw blurRad="38100" dist="38100" dir="2700000" algn="tl">
                    <a:srgbClr val="000000">
                      <a:alpha val="43137"/>
                    </a:srgbClr>
                  </a:outerShdw>
                </a:effectLst>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473645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4318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1758810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816624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81196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609600" y="1341438"/>
            <a:ext cx="5084064" cy="4830763"/>
          </a:xfrm>
        </p:spPr>
        <p:txBody>
          <a:bodyPr/>
          <a:lstStyle>
            <a:lvl1pPr>
              <a:buFont typeface="Wingdings" pitchFamily="2" charset="2"/>
              <a:buChar char="§"/>
              <a:defRPr sz="2000"/>
            </a:lvl1pPr>
            <a:lvl2pPr>
              <a:defRPr sz="1800"/>
            </a:lvl2pPr>
            <a:lvl3pPr>
              <a:defRPr sz="1600"/>
            </a:lvl3pPr>
            <a:lvl4pPr>
              <a:defRPr sz="1400"/>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4" name="Content Placeholder 3"/>
          <p:cNvSpPr>
            <a:spLocks noGrp="1"/>
          </p:cNvSpPr>
          <p:nvPr>
            <p:ph sz="half" idx="2" hasCustomPrompt="1"/>
          </p:nvPr>
        </p:nvSpPr>
        <p:spPr>
          <a:xfrm>
            <a:off x="6295136" y="1341438"/>
            <a:ext cx="5084064" cy="4830763"/>
          </a:xfrm>
        </p:spPr>
        <p:txBody>
          <a:bodyPr/>
          <a:lstStyle>
            <a:lvl1pPr>
              <a:buFont typeface="Wingdings" pitchFamily="2" charset="2"/>
              <a:buChar char="§"/>
              <a:defRPr sz="2000"/>
            </a:lvl1pPr>
            <a:lvl2pPr>
              <a:defRPr sz="1800"/>
            </a:lvl2pPr>
            <a:lvl3pPr>
              <a:defRPr sz="1600"/>
            </a:lvl3pPr>
            <a:lvl4pPr>
              <a:defRPr sz="1400"/>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9"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7"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0316696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39304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592252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5"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075321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475951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2" y="0"/>
            <a:ext cx="10464799" cy="685800"/>
          </a:xfrm>
          <a:prstGeom prst="rect">
            <a:avLst/>
          </a:prstGeom>
        </p:spPr>
        <p:txBody>
          <a:bodyPr vert="horz" lIns="91416" tIns="45709" rIns="91416" bIns="45709" rtlCol="0" anchor="ctr">
            <a:normAutofit/>
          </a:bodyPr>
          <a:lstStyle>
            <a:lvl1pPr>
              <a:defRPr baseline="0">
                <a:latin typeface="Arial Narrow" pitchFamily="34" charset="0"/>
              </a:defRPr>
            </a:lvl1pPr>
          </a:lstStyle>
          <a:p>
            <a:r>
              <a:rPr lang="en-US" dirty="0" smtClean="0"/>
              <a:t>Click to edit Master title style</a:t>
            </a:r>
            <a:endParaRPr lang="en-US" dirty="0"/>
          </a:p>
        </p:txBody>
      </p:sp>
      <p:sp>
        <p:nvSpPr>
          <p:cNvPr id="2" name="AutoShape 2" descr="Abzooba logo 05.jpg"/>
          <p:cNvSpPr>
            <a:spLocks noChangeAspect="1" noChangeArrowheads="1"/>
          </p:cNvSpPr>
          <p:nvPr userDrawn="1"/>
        </p:nvSpPr>
        <p:spPr bwMode="auto">
          <a:xfrm>
            <a:off x="207433" y="-14445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16" tIns="45709" rIns="91416" bIns="45709" numCol="1" anchor="t" anchorCtr="0" compatLnSpc="1">
            <a:prstTxWarp prst="textNoShape">
              <a:avLst/>
            </a:prstTxWarp>
          </a:bodyPr>
          <a:lstStyle/>
          <a:p>
            <a:endParaRPr lang="en-US" sz="1800">
              <a:solidFill>
                <a:prstClr val="black"/>
              </a:solidFill>
            </a:endParaRPr>
          </a:p>
        </p:txBody>
      </p:sp>
      <p:sp>
        <p:nvSpPr>
          <p:cNvPr id="5" name="Date Placeholder 4"/>
          <p:cNvSpPr>
            <a:spLocks noGrp="1"/>
          </p:cNvSpPr>
          <p:nvPr>
            <p:ph type="dt" sz="half" idx="10"/>
          </p:nvPr>
        </p:nvSpPr>
        <p:spPr>
          <a:xfrm>
            <a:off x="609600" y="6356356"/>
            <a:ext cx="2844800" cy="365125"/>
          </a:xfrm>
          <a:prstGeom prst="rect">
            <a:avLst/>
          </a:prstGeom>
        </p:spPr>
        <p:txBody>
          <a:bodyPr lIns="91416" tIns="45709" rIns="91416" bIns="45709"/>
          <a:lstStyle/>
          <a:p>
            <a:endParaRPr lang="en-US" sz="1000" dirty="0">
              <a:solidFill>
                <a:prstClr val="black"/>
              </a:solidFill>
            </a:endParaRPr>
          </a:p>
        </p:txBody>
      </p:sp>
      <p:sp>
        <p:nvSpPr>
          <p:cNvPr id="6" name="Footer Placeholder 5"/>
          <p:cNvSpPr>
            <a:spLocks noGrp="1"/>
          </p:cNvSpPr>
          <p:nvPr>
            <p:ph type="ftr" sz="quarter" idx="11"/>
          </p:nvPr>
        </p:nvSpPr>
        <p:spPr>
          <a:xfrm>
            <a:off x="4165601" y="6356356"/>
            <a:ext cx="3860800" cy="365125"/>
          </a:xfrm>
          <a:prstGeom prst="rect">
            <a:avLst/>
          </a:prstGeom>
        </p:spPr>
        <p:txBody>
          <a:bodyPr lIns="91416" tIns="45709" rIns="91416" bIns="45709"/>
          <a:lstStyle/>
          <a:p>
            <a:pPr algn="r"/>
            <a:endParaRPr lang="en-US" sz="1000" dirty="0">
              <a:solidFill>
                <a:prstClr val="black"/>
              </a:solidFill>
            </a:endParaRPr>
          </a:p>
        </p:txBody>
      </p:sp>
      <p:sp>
        <p:nvSpPr>
          <p:cNvPr id="7" name="Slide Number Placeholder 6"/>
          <p:cNvSpPr>
            <a:spLocks noGrp="1"/>
          </p:cNvSpPr>
          <p:nvPr>
            <p:ph type="sldNum" sz="quarter" idx="12"/>
          </p:nvPr>
        </p:nvSpPr>
        <p:spPr>
          <a:xfrm>
            <a:off x="8737600" y="6356356"/>
            <a:ext cx="2844800" cy="365125"/>
          </a:xfrm>
          <a:prstGeom prst="rect">
            <a:avLst/>
          </a:prstGeom>
        </p:spPr>
        <p:txBody>
          <a:bodyPr/>
          <a:lstStyle/>
          <a:p>
            <a:fld id="{D5BBC35B-A44B-4119-B8DA-DE9E3DFADA20}" type="slidenum">
              <a:rPr lang="en-US" smtClean="0">
                <a:solidFill>
                  <a:prstClr val="white"/>
                </a:solidFill>
              </a:rPr>
              <a:pPr/>
              <a:t>‹#›</a:t>
            </a:fld>
            <a:endParaRPr lang="en-US" b="0" dirty="0">
              <a:solidFill>
                <a:prstClr val="black"/>
              </a:solidFill>
            </a:endParaRPr>
          </a:p>
        </p:txBody>
      </p:sp>
      <p:grpSp>
        <p:nvGrpSpPr>
          <p:cNvPr id="10" name="Group 9"/>
          <p:cNvGrpSpPr/>
          <p:nvPr userDrawn="1"/>
        </p:nvGrpSpPr>
        <p:grpSpPr>
          <a:xfrm>
            <a:off x="9896501" y="6248403"/>
            <a:ext cx="1852705" cy="786299"/>
            <a:chOff x="5257800" y="4800600"/>
            <a:chExt cx="1389529" cy="803331"/>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57800" y="4800600"/>
              <a:ext cx="1389529" cy="496260"/>
            </a:xfrm>
            <a:prstGeom prst="rect">
              <a:avLst/>
            </a:prstGeom>
          </p:spPr>
        </p:pic>
        <p:sp>
          <p:nvSpPr>
            <p:cNvPr id="3" name="Rectangle 2"/>
            <p:cNvSpPr/>
            <p:nvPr userDrawn="1"/>
          </p:nvSpPr>
          <p:spPr>
            <a:xfrm>
              <a:off x="5257800" y="5258044"/>
              <a:ext cx="988493" cy="345887"/>
            </a:xfrm>
            <a:prstGeom prst="rect">
              <a:avLst/>
            </a:prstGeom>
            <a:noFill/>
          </p:spPr>
          <p:txBody>
            <a:bodyPr wrap="none">
              <a:spAutoFit/>
            </a:bodyPr>
            <a:lstStyle/>
            <a:p>
              <a:r>
                <a:rPr lang="en-US" sz="800" dirty="0" smtClean="0">
                  <a:solidFill>
                    <a:prstClr val="black">
                      <a:lumMod val="95000"/>
                      <a:lumOff val="5000"/>
                    </a:prstClr>
                  </a:solidFill>
                  <a:hlinkClick r:id="rId3"/>
                </a:rPr>
                <a:t>http://www.abzooba.com/</a:t>
              </a:r>
              <a:endParaRPr lang="en-US" sz="800" dirty="0" smtClean="0">
                <a:solidFill>
                  <a:prstClr val="black">
                    <a:lumMod val="95000"/>
                    <a:lumOff val="5000"/>
                  </a:prstClr>
                </a:solidFill>
              </a:endParaRPr>
            </a:p>
            <a:p>
              <a:endParaRPr lang="en-US" sz="800" dirty="0">
                <a:solidFill>
                  <a:prstClr val="black"/>
                </a:solidFill>
              </a:endParaRPr>
            </a:p>
          </p:txBody>
        </p:sp>
      </p:grpSp>
    </p:spTree>
    <p:extLst>
      <p:ext uri="{BB962C8B-B14F-4D97-AF65-F5344CB8AC3E}">
        <p14:creationId xmlns:p14="http://schemas.microsoft.com/office/powerpoint/2010/main" val="414089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4FA5B-96CB-4C52-9DA6-117BD227B0BD}"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173171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4FA5B-96CB-4C52-9DA6-117BD227B0BD}"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220761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4FA5B-96CB-4C52-9DA6-117BD227B0BD}" type="datetimeFigureOut">
              <a:rPr lang="en-US" smtClean="0"/>
              <a:t>11/24/2017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160439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4FA5B-96CB-4C52-9DA6-117BD227B0BD}" type="datetimeFigureOut">
              <a:rPr lang="en-US" smtClean="0"/>
              <a:t>11/24/2017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9430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4FA5B-96CB-4C52-9DA6-117BD227B0BD}" type="datetimeFigureOut">
              <a:rPr lang="en-US" smtClean="0"/>
              <a:t>11/24/2017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342915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FA5B-96CB-4C52-9DA6-117BD227B0BD}"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546923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FA5B-96CB-4C52-9DA6-117BD227B0BD}"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FF75F-5457-4E07-8E53-19A93972B8D3}" type="slidenum">
              <a:rPr lang="en-US" smtClean="0"/>
              <a:t>‹#›</a:t>
            </a:fld>
            <a:endParaRPr lang="en-US"/>
          </a:p>
        </p:txBody>
      </p:sp>
    </p:spTree>
    <p:extLst>
      <p:ext uri="{BB962C8B-B14F-4D97-AF65-F5344CB8AC3E}">
        <p14:creationId xmlns:p14="http://schemas.microsoft.com/office/powerpoint/2010/main" val="3212512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4FA5B-96CB-4C52-9DA6-117BD227B0BD}" type="datetimeFigureOut">
              <a:rPr lang="en-US" smtClean="0"/>
              <a:t>11/24/2017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FF75F-5457-4E07-8E53-19A93972B8D3}" type="slidenum">
              <a:rPr lang="en-US" smtClean="0"/>
              <a:t>‹#›</a:t>
            </a:fld>
            <a:endParaRPr lang="en-US"/>
          </a:p>
        </p:txBody>
      </p:sp>
    </p:spTree>
    <p:extLst>
      <p:ext uri="{BB962C8B-B14F-4D97-AF65-F5344CB8AC3E}">
        <p14:creationId xmlns:p14="http://schemas.microsoft.com/office/powerpoint/2010/main" val="3395393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alphaModFix amt="95000"/>
          </a:blip>
          <a:srcRect/>
          <a:tile tx="0" ty="0" sx="100000" sy="100000" flip="none" algn="tl"/>
        </a:blipFill>
        <a:effectLst/>
      </p:bgPr>
    </p:bg>
    <p:spTree>
      <p:nvGrpSpPr>
        <p:cNvPr id="1" name=""/>
        <p:cNvGrpSpPr/>
        <p:nvPr/>
      </p:nvGrpSpPr>
      <p:grpSpPr>
        <a:xfrm>
          <a:off x="0" y="0"/>
          <a:ext cx="0" cy="0"/>
          <a:chOff x="0" y="0"/>
          <a:chExt cx="0" cy="0"/>
        </a:xfrm>
      </p:grpSpPr>
      <p:sp>
        <p:nvSpPr>
          <p:cNvPr id="1028" name="Rectangle 1"/>
          <p:cNvSpPr>
            <a:spLocks noChangeArrowheads="1"/>
          </p:cNvSpPr>
          <p:nvPr/>
        </p:nvSpPr>
        <p:spPr bwMode="auto">
          <a:xfrm>
            <a:off x="0" y="6589714"/>
            <a:ext cx="12236451" cy="306387"/>
          </a:xfrm>
          <a:prstGeom prst="rect">
            <a:avLst/>
          </a:prstGeom>
          <a:solidFill>
            <a:srgbClr val="343434"/>
          </a:solidFill>
          <a:ln w="9525">
            <a:noFill/>
            <a:miter lim="800000"/>
            <a:headEnd/>
            <a:tailEnd/>
          </a:ln>
        </p:spPr>
        <p:txBody>
          <a:bodyPr/>
          <a:lstStyle/>
          <a:p>
            <a:pPr>
              <a:defRPr/>
            </a:pPr>
            <a:endParaRPr lang="en-US" sz="1800">
              <a:solidFill>
                <a:prstClr val="black"/>
              </a:solidFill>
            </a:endParaRPr>
          </a:p>
        </p:txBody>
      </p:sp>
      <p:sp>
        <p:nvSpPr>
          <p:cNvPr id="1029" name="Rectangle 61"/>
          <p:cNvSpPr>
            <a:spLocks noGrp="1" noChangeArrowheads="1"/>
          </p:cNvSpPr>
          <p:nvPr>
            <p:ph type="title"/>
          </p:nvPr>
        </p:nvSpPr>
        <p:spPr bwMode="auto">
          <a:xfrm>
            <a:off x="711200" y="5334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add title</a:t>
            </a:r>
          </a:p>
        </p:txBody>
      </p:sp>
      <p:pic>
        <p:nvPicPr>
          <p:cNvPr id="1031" name="Picture 2"/>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972801" y="6611939"/>
            <a:ext cx="96308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83"/>
          <p:cNvSpPr>
            <a:spLocks noChangeArrowheads="1"/>
          </p:cNvSpPr>
          <p:nvPr/>
        </p:nvSpPr>
        <p:spPr bwMode="auto">
          <a:xfrm>
            <a:off x="812800" y="6638925"/>
            <a:ext cx="1367362" cy="153888"/>
          </a:xfrm>
          <a:prstGeom prst="rect">
            <a:avLst/>
          </a:prstGeom>
          <a:noFill/>
          <a:ln w="9525">
            <a:noFill/>
            <a:miter lim="800000"/>
            <a:headEnd/>
            <a:tailEnd/>
          </a:ln>
        </p:spPr>
        <p:txBody>
          <a:bodyPr wrap="none" lIns="0" tIns="0" rIns="0" bIns="0">
            <a:spAutoFit/>
          </a:bodyPr>
          <a:lstStyle/>
          <a:p>
            <a:pPr>
              <a:defRPr/>
            </a:pPr>
            <a:r>
              <a:rPr lang="en-US" sz="1000">
                <a:solidFill>
                  <a:srgbClr val="FFFFFF"/>
                </a:solidFill>
              </a:rPr>
              <a:t>Confidential &amp; Proprietary</a:t>
            </a:r>
            <a:endParaRPr lang="en-US" sz="1000">
              <a:solidFill>
                <a:prstClr val="black"/>
              </a:solidFill>
            </a:endParaRPr>
          </a:p>
        </p:txBody>
      </p:sp>
      <p:sp>
        <p:nvSpPr>
          <p:cNvPr id="27" name="Rectangle 96"/>
          <p:cNvSpPr>
            <a:spLocks noGrp="1" noChangeArrowheads="1"/>
          </p:cNvSpPr>
          <p:nvPr>
            <p:ph type="sldNum" sz="quarter" idx="4"/>
          </p:nvPr>
        </p:nvSpPr>
        <p:spPr bwMode="auto">
          <a:xfrm>
            <a:off x="254000" y="6621464"/>
            <a:ext cx="457200" cy="2619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00" b="1">
                <a:solidFill>
                  <a:schemeClr val="bg1"/>
                </a:solidFill>
                <a:latin typeface="+mn-lt"/>
                <a:cs typeface="+mn-cs"/>
              </a:defRPr>
            </a:lvl1pPr>
          </a:lstStyle>
          <a:p>
            <a:fld id="{EC4A1706-E6F7-433A-93AE-EB65BBB3A065}" type="slidenum">
              <a:rPr lang="en-US" smtClean="0">
                <a:solidFill>
                  <a:prstClr val="white"/>
                </a:solidFill>
              </a:rPr>
              <a:pPr/>
              <a:t>‹#›</a:t>
            </a:fld>
            <a:endParaRPr lang="en-US">
              <a:solidFill>
                <a:prstClr val="white"/>
              </a:solidFill>
            </a:endParaRPr>
          </a:p>
        </p:txBody>
      </p:sp>
      <p:sp>
        <p:nvSpPr>
          <p:cNvPr id="3" name="Round Same Side Corner Rectangle 2"/>
          <p:cNvSpPr/>
          <p:nvPr/>
        </p:nvSpPr>
        <p:spPr>
          <a:xfrm rot="10800000">
            <a:off x="406400" y="-3175"/>
            <a:ext cx="3556000" cy="381000"/>
          </a:xfrm>
          <a:prstGeom prst="round2SameRect">
            <a:avLst>
              <a:gd name="adj1" fmla="val 39623"/>
              <a:gd name="adj2" fmla="val 0"/>
            </a:avLst>
          </a:prstGeom>
          <a:solidFill>
            <a:srgbClr val="49A0D8"/>
          </a:solidFill>
          <a:ln>
            <a:noFill/>
          </a:ln>
          <a:extLst/>
        </p:spPr>
        <p:txBody>
          <a:bodyPr/>
          <a:lstStyle/>
          <a:p>
            <a:pPr>
              <a:defRPr/>
            </a:pPr>
            <a:endParaRPr lang="en-US" sz="1800" dirty="0">
              <a:solidFill>
                <a:prstClr val="black"/>
              </a:solidFill>
            </a:endParaRPr>
          </a:p>
        </p:txBody>
      </p:sp>
      <p:sp>
        <p:nvSpPr>
          <p:cNvPr id="6" name="Right Triangle 5"/>
          <p:cNvSpPr/>
          <p:nvPr/>
        </p:nvSpPr>
        <p:spPr>
          <a:xfrm rot="5400000" flipH="1">
            <a:off x="9057481" y="3410744"/>
            <a:ext cx="6211888" cy="146051"/>
          </a:xfrm>
          <a:prstGeom prst="rtTriangle">
            <a:avLst/>
          </a:prstGeom>
          <a:solidFill>
            <a:schemeClr val="bg2"/>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1400" dirty="0">
              <a:solidFill>
                <a:prstClr val="white"/>
              </a:solidFill>
            </a:endParaRPr>
          </a:p>
        </p:txBody>
      </p:sp>
      <p:sp>
        <p:nvSpPr>
          <p:cNvPr id="1036" name="Line 84"/>
          <p:cNvSpPr>
            <a:spLocks noChangeShapeType="1"/>
          </p:cNvSpPr>
          <p:nvPr/>
        </p:nvSpPr>
        <p:spPr bwMode="auto">
          <a:xfrm flipH="1">
            <a:off x="609600" y="6619875"/>
            <a:ext cx="8467" cy="192088"/>
          </a:xfrm>
          <a:prstGeom prst="line">
            <a:avLst/>
          </a:prstGeom>
          <a:noFill/>
          <a:ln w="6350" cap="rnd">
            <a:solidFill>
              <a:srgbClr val="FFFFFF"/>
            </a:solidFill>
            <a:miter lim="800000"/>
            <a:headEnd/>
            <a:tailEnd/>
          </a:ln>
        </p:spPr>
        <p:txBody>
          <a:bodyPr/>
          <a:lstStyle/>
          <a:p>
            <a:pPr>
              <a:defRPr/>
            </a:pPr>
            <a:endParaRPr lang="en-US" sz="1800">
              <a:solidFill>
                <a:prstClr val="black"/>
              </a:solidFill>
            </a:endParaRPr>
          </a:p>
        </p:txBody>
      </p:sp>
      <p:sp>
        <p:nvSpPr>
          <p:cNvPr id="2" name="Text Placeholder 1"/>
          <p:cNvSpPr>
            <a:spLocks noGrp="1"/>
          </p:cNvSpPr>
          <p:nvPr>
            <p:ph type="body" idx="1"/>
          </p:nvPr>
        </p:nvSpPr>
        <p:spPr>
          <a:xfrm>
            <a:off x="711200" y="1341438"/>
            <a:ext cx="10769600" cy="48307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47737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med">
    <p:fade/>
  </p:transition>
  <p:timing>
    <p:tnLst>
      <p:par>
        <p:cTn id="1" dur="indefinite" restart="never" nodeType="tmRoot"/>
      </p:par>
    </p:tnLst>
  </p:timing>
  <p:hf hdr="0" ftr="0" dt="0"/>
  <p:txStyles>
    <p:titleStyle>
      <a:lvl1pPr algn="l" rtl="0" eaLnBrk="1" fontAlgn="base" hangingPunct="1">
        <a:spcBef>
          <a:spcPct val="0"/>
        </a:spcBef>
        <a:spcAft>
          <a:spcPct val="0"/>
        </a:spcAft>
        <a:defRPr sz="3000" b="1">
          <a:solidFill>
            <a:schemeClr val="tx1"/>
          </a:solidFill>
          <a:latin typeface="Calibri" pitchFamily="34" charset="0"/>
          <a:ea typeface="Calibri" pitchFamily="34" charset="0"/>
          <a:cs typeface="Calibri" pitchFamily="34" charset="0"/>
        </a:defRPr>
      </a:lvl1pPr>
      <a:lvl2pPr algn="l" rtl="0" eaLnBrk="1" fontAlgn="base" hangingPunct="1">
        <a:spcBef>
          <a:spcPct val="0"/>
        </a:spcBef>
        <a:spcAft>
          <a:spcPct val="0"/>
        </a:spcAft>
        <a:defRPr sz="3000" b="1">
          <a:solidFill>
            <a:schemeClr val="tx1"/>
          </a:solidFill>
          <a:latin typeface="Calibri" pitchFamily="34" charset="0"/>
          <a:ea typeface="Calibri" pitchFamily="34" charset="0"/>
          <a:cs typeface="Calibri" pitchFamily="34" charset="0"/>
        </a:defRPr>
      </a:lvl2pPr>
      <a:lvl3pPr algn="l" rtl="0" eaLnBrk="1" fontAlgn="base" hangingPunct="1">
        <a:spcBef>
          <a:spcPct val="0"/>
        </a:spcBef>
        <a:spcAft>
          <a:spcPct val="0"/>
        </a:spcAft>
        <a:defRPr sz="3000" b="1">
          <a:solidFill>
            <a:schemeClr val="tx1"/>
          </a:solidFill>
          <a:latin typeface="Calibri" pitchFamily="34" charset="0"/>
          <a:ea typeface="Calibri" pitchFamily="34" charset="0"/>
          <a:cs typeface="Calibri" pitchFamily="34" charset="0"/>
        </a:defRPr>
      </a:lvl3pPr>
      <a:lvl4pPr algn="l" rtl="0" eaLnBrk="1" fontAlgn="base" hangingPunct="1">
        <a:spcBef>
          <a:spcPct val="0"/>
        </a:spcBef>
        <a:spcAft>
          <a:spcPct val="0"/>
        </a:spcAft>
        <a:defRPr sz="3000" b="1">
          <a:solidFill>
            <a:schemeClr val="tx1"/>
          </a:solidFill>
          <a:latin typeface="Calibri" pitchFamily="34" charset="0"/>
          <a:ea typeface="Calibri" pitchFamily="34" charset="0"/>
          <a:cs typeface="Calibri" pitchFamily="34" charset="0"/>
        </a:defRPr>
      </a:lvl4pPr>
      <a:lvl5pPr algn="l" rtl="0" eaLnBrk="1" fontAlgn="base" hangingPunct="1">
        <a:spcBef>
          <a:spcPct val="0"/>
        </a:spcBef>
        <a:spcAft>
          <a:spcPct val="0"/>
        </a:spcAft>
        <a:defRPr sz="3000" b="1">
          <a:solidFill>
            <a:schemeClr val="tx1"/>
          </a:solidFill>
          <a:latin typeface="Calibri" pitchFamily="34" charset="0"/>
          <a:ea typeface="Calibri" pitchFamily="34" charset="0"/>
          <a:cs typeface="Calibri" pitchFamily="34" charset="0"/>
        </a:defRPr>
      </a:lvl5pPr>
      <a:lvl6pPr marL="457200" algn="l" rtl="0" eaLnBrk="1" fontAlgn="base" hangingPunct="1">
        <a:spcBef>
          <a:spcPct val="0"/>
        </a:spcBef>
        <a:spcAft>
          <a:spcPct val="0"/>
        </a:spcAft>
        <a:defRPr sz="2900" b="1">
          <a:solidFill>
            <a:schemeClr val="tx1"/>
          </a:solidFill>
          <a:latin typeface="Segoe" pitchFamily="34" charset="0"/>
        </a:defRPr>
      </a:lvl6pPr>
      <a:lvl7pPr marL="914400" algn="l" rtl="0" eaLnBrk="1" fontAlgn="base" hangingPunct="1">
        <a:spcBef>
          <a:spcPct val="0"/>
        </a:spcBef>
        <a:spcAft>
          <a:spcPct val="0"/>
        </a:spcAft>
        <a:defRPr sz="2900" b="1">
          <a:solidFill>
            <a:schemeClr val="tx1"/>
          </a:solidFill>
          <a:latin typeface="Segoe" pitchFamily="34" charset="0"/>
        </a:defRPr>
      </a:lvl7pPr>
      <a:lvl8pPr marL="1371600" algn="l" rtl="0" eaLnBrk="1" fontAlgn="base" hangingPunct="1">
        <a:spcBef>
          <a:spcPct val="0"/>
        </a:spcBef>
        <a:spcAft>
          <a:spcPct val="0"/>
        </a:spcAft>
        <a:defRPr sz="2900" b="1">
          <a:solidFill>
            <a:schemeClr val="tx1"/>
          </a:solidFill>
          <a:latin typeface="Segoe" pitchFamily="34" charset="0"/>
        </a:defRPr>
      </a:lvl8pPr>
      <a:lvl9pPr marL="1828800" algn="l" rtl="0" eaLnBrk="1" fontAlgn="base" hangingPunct="1">
        <a:spcBef>
          <a:spcPct val="0"/>
        </a:spcBef>
        <a:spcAft>
          <a:spcPct val="0"/>
        </a:spcAft>
        <a:defRPr sz="2900" b="1">
          <a:solidFill>
            <a:schemeClr val="tx1"/>
          </a:solidFill>
          <a:latin typeface="Segoe" pitchFamily="34" charset="0"/>
        </a:defRPr>
      </a:lvl9pPr>
    </p:titleStyle>
    <p:bodyStyle>
      <a:lvl1pPr marL="342900" indent="-342900" algn="l" rtl="0" eaLnBrk="1" fontAlgn="base" hangingPunct="1">
        <a:spcBef>
          <a:spcPct val="20000"/>
        </a:spcBef>
        <a:spcAft>
          <a:spcPct val="0"/>
        </a:spcAft>
        <a:buFont typeface="Arial" pitchFamily="34" charset="0"/>
        <a:buChar char="•"/>
        <a:defRPr sz="2400">
          <a:solidFill>
            <a:schemeClr val="tx1"/>
          </a:solidFill>
          <a:latin typeface="Calibri" pitchFamily="34" charset="0"/>
          <a:ea typeface="Calibri" pitchFamily="34" charset="0"/>
          <a:cs typeface="Calibri" pitchFamily="34" charset="0"/>
        </a:defRPr>
      </a:lvl1pPr>
      <a:lvl2pPr marL="688975" indent="-298450" algn="l" rtl="0" eaLnBrk="1" fontAlgn="base" hangingPunct="1">
        <a:spcBef>
          <a:spcPct val="20000"/>
        </a:spcBef>
        <a:spcAft>
          <a:spcPct val="0"/>
        </a:spcAft>
        <a:buSzPct val="100000"/>
        <a:buFont typeface="Wingdings" pitchFamily="2" charset="2"/>
        <a:buChar char="§"/>
        <a:defRPr sz="2000">
          <a:solidFill>
            <a:schemeClr val="tx1"/>
          </a:solidFill>
          <a:latin typeface="Calibri" pitchFamily="34" charset="0"/>
          <a:ea typeface="Calibri" pitchFamily="34" charset="0"/>
          <a:cs typeface="Calibri" pitchFamily="34" charset="0"/>
        </a:defRPr>
      </a:lvl2pPr>
      <a:lvl3pPr marL="914400" indent="-184150" algn="l" rtl="0" eaLnBrk="1" fontAlgn="base" hangingPunct="1">
        <a:spcBef>
          <a:spcPct val="20000"/>
        </a:spcBef>
        <a:spcAft>
          <a:spcPct val="0"/>
        </a:spcAft>
        <a:buFont typeface="Calibri" pitchFamily="34" charset="0"/>
        <a:buChar char="−"/>
        <a:defRPr sz="1800">
          <a:solidFill>
            <a:schemeClr val="tx1"/>
          </a:solidFill>
          <a:latin typeface="Calibri" pitchFamily="34" charset="0"/>
          <a:ea typeface="Calibri" pitchFamily="34" charset="0"/>
          <a:cs typeface="Calibri" pitchFamily="34" charset="0"/>
        </a:defRPr>
      </a:lvl3pPr>
      <a:lvl4pPr marL="1196975" indent="-190500" algn="l" defTabSz="976313" rtl="0" eaLnBrk="1" fontAlgn="base" hangingPunct="1">
        <a:spcBef>
          <a:spcPct val="20000"/>
        </a:spcBef>
        <a:spcAft>
          <a:spcPct val="0"/>
        </a:spcAft>
        <a:buSzPct val="90000"/>
        <a:buFont typeface="Courier New" pitchFamily="49" charset="0"/>
        <a:buChar char="o"/>
        <a:tabLst/>
        <a:defRPr sz="1600">
          <a:solidFill>
            <a:schemeClr val="tx1"/>
          </a:solidFill>
          <a:latin typeface="Calibri" pitchFamily="34" charset="0"/>
          <a:ea typeface="Calibri" pitchFamily="34" charset="0"/>
          <a:cs typeface="Calibri" pitchFamily="34" charset="0"/>
        </a:defRPr>
      </a:lvl4pPr>
      <a:lvl5pPr marL="1425575" indent="-195263" algn="l" rtl="0" eaLnBrk="1" fontAlgn="base" hangingPunct="1">
        <a:spcBef>
          <a:spcPct val="20000"/>
        </a:spcBef>
        <a:spcAft>
          <a:spcPct val="0"/>
        </a:spcAft>
        <a:buChar char="»"/>
        <a:defRPr sz="1600">
          <a:solidFill>
            <a:schemeClr val="tx1"/>
          </a:solidFill>
          <a:latin typeface="Calibri" pitchFamily="34" charset="0"/>
          <a:ea typeface="Calibri" pitchFamily="34" charset="0"/>
          <a:cs typeface="Calibri" pitchFamily="34" charset="0"/>
        </a:defRPr>
      </a:lvl5pPr>
      <a:lvl6pPr marL="2590800" indent="-304800" algn="l" rtl="0" eaLnBrk="1" fontAlgn="base" hangingPunct="1">
        <a:spcBef>
          <a:spcPct val="20000"/>
        </a:spcBef>
        <a:spcAft>
          <a:spcPct val="0"/>
        </a:spcAft>
        <a:buChar char="»"/>
        <a:defRPr sz="1600">
          <a:solidFill>
            <a:schemeClr val="tx1"/>
          </a:solidFill>
          <a:latin typeface="+mn-lt"/>
        </a:defRPr>
      </a:lvl6pPr>
      <a:lvl7pPr marL="3048000" indent="-304800" algn="l" rtl="0" eaLnBrk="1" fontAlgn="base" hangingPunct="1">
        <a:spcBef>
          <a:spcPct val="20000"/>
        </a:spcBef>
        <a:spcAft>
          <a:spcPct val="0"/>
        </a:spcAft>
        <a:buChar char="»"/>
        <a:defRPr sz="1600">
          <a:solidFill>
            <a:schemeClr val="tx1"/>
          </a:solidFill>
          <a:latin typeface="+mn-lt"/>
        </a:defRPr>
      </a:lvl7pPr>
      <a:lvl8pPr marL="3505200" indent="-304800" algn="l" rtl="0" eaLnBrk="1" fontAlgn="base" hangingPunct="1">
        <a:spcBef>
          <a:spcPct val="20000"/>
        </a:spcBef>
        <a:spcAft>
          <a:spcPct val="0"/>
        </a:spcAft>
        <a:buChar char="»"/>
        <a:defRPr sz="1600">
          <a:solidFill>
            <a:schemeClr val="tx1"/>
          </a:solidFill>
          <a:latin typeface="+mn-lt"/>
        </a:defRPr>
      </a:lvl8pPr>
      <a:lvl9pPr marL="3962400" indent="-3048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3074" y="671513"/>
            <a:ext cx="9772651" cy="3170099"/>
          </a:xfrm>
          <a:prstGeom prst="rect">
            <a:avLst/>
          </a:prstGeom>
          <a:blipFill>
            <a:blip r:embed="rId2">
              <a:alphaModFix amt="95000"/>
            </a:blip>
            <a:tile tx="0" ty="0" sx="100000" sy="100000" flip="none" algn="tl"/>
          </a:blipFill>
        </p:spPr>
        <p:txBody>
          <a:bodyPr wrap="square" rtlCol="0">
            <a:spAutoFit/>
          </a:bodyPr>
          <a:lstStyle/>
          <a:p>
            <a:r>
              <a:rPr lang="en-US" sz="4000" dirty="0" smtClean="0">
                <a:solidFill>
                  <a:schemeClr val="bg1"/>
                </a:solidFill>
              </a:rPr>
              <a:t>Reactive Programming –  From OOP to FRP</a:t>
            </a:r>
          </a:p>
          <a:p>
            <a:r>
              <a:rPr lang="en-US" sz="4000" dirty="0" smtClean="0">
                <a:solidFill>
                  <a:schemeClr val="bg1"/>
                </a:solidFill>
              </a:rPr>
              <a:t>By </a:t>
            </a:r>
            <a:r>
              <a:rPr lang="en-US" sz="4000" dirty="0" err="1" smtClean="0">
                <a:solidFill>
                  <a:schemeClr val="bg1"/>
                </a:solidFill>
              </a:rPr>
              <a:t>Praseed</a:t>
            </a:r>
            <a:r>
              <a:rPr lang="en-US" sz="4000" dirty="0" smtClean="0">
                <a:solidFill>
                  <a:schemeClr val="bg1"/>
                </a:solidFill>
              </a:rPr>
              <a:t> </a:t>
            </a:r>
            <a:r>
              <a:rPr lang="en-US" sz="4000" dirty="0" err="1" smtClean="0">
                <a:solidFill>
                  <a:schemeClr val="bg1"/>
                </a:solidFill>
              </a:rPr>
              <a:t>Pai</a:t>
            </a:r>
            <a:r>
              <a:rPr lang="en-US" sz="4000" dirty="0" smtClean="0">
                <a:solidFill>
                  <a:schemeClr val="bg1"/>
                </a:solidFill>
              </a:rPr>
              <a:t> K.T</a:t>
            </a:r>
            <a:r>
              <a:rPr lang="en-US" sz="4000" dirty="0" smtClean="0">
                <a:solidFill>
                  <a:schemeClr val="bg1"/>
                </a:solidFill>
              </a:rPr>
              <a:t>.</a:t>
            </a:r>
            <a:endParaRPr lang="en-US" dirty="0" smtClean="0">
              <a:solidFill>
                <a:schemeClr val="bg1"/>
              </a:solidFill>
            </a:endParaRPr>
          </a:p>
          <a:p>
            <a:r>
              <a:rPr lang="en-US" sz="4000" dirty="0"/>
              <a:t> </a:t>
            </a:r>
            <a:r>
              <a:rPr lang="en-US" sz="4000" dirty="0" smtClean="0"/>
              <a:t>                     </a:t>
            </a:r>
            <a:endParaRPr lang="en-US" sz="4000" dirty="0"/>
          </a:p>
          <a:p>
            <a:endParaRPr lang="en-US" sz="4000" dirty="0" smtClean="0"/>
          </a:p>
          <a:p>
            <a:r>
              <a:rPr lang="en-US" sz="4000" dirty="0"/>
              <a:t> </a:t>
            </a:r>
            <a:r>
              <a:rPr lang="en-US" sz="4000" dirty="0" smtClean="0"/>
              <a:t> </a:t>
            </a:r>
            <a:endParaRPr lang="en-US" sz="4000" dirty="0"/>
          </a:p>
        </p:txBody>
      </p:sp>
    </p:spTree>
    <p:extLst>
      <p:ext uri="{BB962C8B-B14F-4D97-AF65-F5344CB8AC3E}">
        <p14:creationId xmlns:p14="http://schemas.microsoft.com/office/powerpoint/2010/main" val="454243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OOP – Core Concepts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smtClean="0">
                <a:solidFill>
                  <a:schemeClr val="bg1"/>
                </a:solidFill>
              </a:rPr>
              <a:t>Abstraction, Encapsulation , Polymorphism, Inheritance </a:t>
            </a:r>
          </a:p>
          <a:p>
            <a:r>
              <a:rPr lang="en-US" dirty="0" smtClean="0">
                <a:solidFill>
                  <a:schemeClr val="bg1"/>
                </a:solidFill>
              </a:rPr>
              <a:t>Interface and abstract classes</a:t>
            </a:r>
          </a:p>
          <a:p>
            <a:r>
              <a:rPr lang="en-US" dirty="0" smtClean="0">
                <a:solidFill>
                  <a:schemeClr val="bg1"/>
                </a:solidFill>
              </a:rPr>
              <a:t>Factory Method, Template method , Prototype, Abstract Factory, Chain of </a:t>
            </a:r>
            <a:r>
              <a:rPr lang="en-US" dirty="0" err="1" smtClean="0">
                <a:solidFill>
                  <a:schemeClr val="bg1"/>
                </a:solidFill>
              </a:rPr>
              <a:t>Responsbility</a:t>
            </a:r>
            <a:endParaRPr lang="en-US" dirty="0" smtClean="0">
              <a:solidFill>
                <a:schemeClr val="bg1"/>
              </a:solidFill>
            </a:endParaRP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3782679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FP – Prologue </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endParaRPr lang="en-US" dirty="0">
              <a:solidFill>
                <a:schemeClr val="bg1"/>
              </a:solidFill>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619" y="1825625"/>
            <a:ext cx="8763000" cy="4124325"/>
          </a:xfrm>
          <a:prstGeom prst="rect">
            <a:avLst/>
          </a:prstGeom>
        </p:spPr>
      </p:pic>
    </p:spTree>
    <p:extLst>
      <p:ext uri="{BB962C8B-B14F-4D97-AF65-F5344CB8AC3E}">
        <p14:creationId xmlns:p14="http://schemas.microsoft.com/office/powerpoint/2010/main" val="72912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dirty="0" smtClean="0">
                <a:solidFill>
                  <a:schemeClr val="bg1"/>
                </a:solidFill>
              </a:rPr>
              <a:t>FP</a:t>
            </a:r>
            <a:r>
              <a:rPr lang="en-US" dirty="0" smtClean="0">
                <a:solidFill>
                  <a:schemeClr val="bg1"/>
                </a:solidFill>
              </a:rPr>
              <a:t> </a:t>
            </a:r>
            <a:r>
              <a:rPr lang="en-US" dirty="0" smtClean="0">
                <a:solidFill>
                  <a:schemeClr val="bg1"/>
                </a:solidFill>
              </a:rPr>
              <a:t>– A quick introduction</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smtClean="0">
                <a:solidFill>
                  <a:schemeClr val="bg1"/>
                </a:solidFill>
              </a:rPr>
              <a:t> LISP is one of the oldest functional programming language</a:t>
            </a:r>
          </a:p>
          <a:p>
            <a:r>
              <a:rPr lang="en-US" dirty="0" smtClean="0">
                <a:solidFill>
                  <a:schemeClr val="bg1"/>
                </a:solidFill>
              </a:rPr>
              <a:t> ML is the first typed functional programming language</a:t>
            </a:r>
            <a:endParaRPr lang="en-US" dirty="0" smtClean="0">
              <a:solidFill>
                <a:schemeClr val="bg1"/>
              </a:solidFill>
            </a:endParaRPr>
          </a:p>
          <a:p>
            <a:r>
              <a:rPr lang="en-US" dirty="0">
                <a:solidFill>
                  <a:schemeClr val="bg1"/>
                </a:solidFill>
              </a:rPr>
              <a:t> </a:t>
            </a:r>
            <a:r>
              <a:rPr lang="en-US" dirty="0" smtClean="0">
                <a:solidFill>
                  <a:schemeClr val="bg1"/>
                </a:solidFill>
              </a:rPr>
              <a:t>The Lambda Calculus and FP</a:t>
            </a:r>
          </a:p>
          <a:p>
            <a:r>
              <a:rPr lang="en-US" dirty="0">
                <a:solidFill>
                  <a:schemeClr val="bg1"/>
                </a:solidFill>
              </a:rPr>
              <a:t> </a:t>
            </a:r>
            <a:r>
              <a:rPr lang="en-US" dirty="0" smtClean="0">
                <a:solidFill>
                  <a:schemeClr val="bg1"/>
                </a:solidFill>
              </a:rPr>
              <a:t>C# - an Object/Functional Programming language</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851391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dirty="0" smtClean="0">
                <a:solidFill>
                  <a:schemeClr val="bg1"/>
                </a:solidFill>
              </a:rPr>
              <a:t>FP</a:t>
            </a:r>
            <a:r>
              <a:rPr lang="en-US" dirty="0" smtClean="0">
                <a:solidFill>
                  <a:schemeClr val="bg1"/>
                </a:solidFill>
              </a:rPr>
              <a:t> </a:t>
            </a:r>
            <a:r>
              <a:rPr lang="en-US" dirty="0" smtClean="0">
                <a:solidFill>
                  <a:schemeClr val="bg1"/>
                </a:solidFill>
              </a:rPr>
              <a:t>– </a:t>
            </a:r>
            <a:r>
              <a:rPr lang="en-US" dirty="0" smtClean="0">
                <a:solidFill>
                  <a:schemeClr val="bg1"/>
                </a:solidFill>
              </a:rPr>
              <a:t>Core Concepts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smtClean="0">
                <a:solidFill>
                  <a:schemeClr val="bg1"/>
                </a:solidFill>
              </a:rPr>
              <a:t> FP is Programming with Pure Functions</a:t>
            </a:r>
          </a:p>
          <a:p>
            <a:r>
              <a:rPr lang="en-US" dirty="0">
                <a:solidFill>
                  <a:schemeClr val="bg1"/>
                </a:solidFill>
              </a:rPr>
              <a:t> </a:t>
            </a:r>
            <a:r>
              <a:rPr lang="en-US" dirty="0" smtClean="0">
                <a:solidFill>
                  <a:schemeClr val="bg1"/>
                </a:solidFill>
              </a:rPr>
              <a:t>Immutability , Side effects, Composition, Map/Reduce, Behavioral Parametrization , Variable Capture, Referential Transparency, Currying </a:t>
            </a:r>
            <a:r>
              <a:rPr lang="en-US" dirty="0" err="1" smtClean="0">
                <a:solidFill>
                  <a:schemeClr val="bg1"/>
                </a:solidFill>
              </a:rPr>
              <a:t>etc</a:t>
            </a:r>
            <a:endParaRPr lang="en-US" dirty="0" smtClean="0">
              <a:solidFill>
                <a:schemeClr val="bg1"/>
              </a:solidFill>
            </a:endParaRP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00659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bg1"/>
                </a:solidFill>
              </a:rPr>
              <a:t>Comparitive</a:t>
            </a:r>
            <a:r>
              <a:rPr lang="en-US" dirty="0" smtClean="0">
                <a:solidFill>
                  <a:schemeClr val="bg1"/>
                </a:solidFill>
              </a:rPr>
              <a:t> Study of Programming Languages</a:t>
            </a:r>
            <a:endParaRPr lang="en-US" dirty="0">
              <a:solidFill>
                <a:schemeClr val="bg1"/>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1" y="1524001"/>
            <a:ext cx="350518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010400" y="1752601"/>
            <a:ext cx="2667000" cy="1200329"/>
          </a:xfrm>
          <a:prstGeom prst="rect">
            <a:avLst/>
          </a:prstGeom>
          <a:noFill/>
        </p:spPr>
        <p:txBody>
          <a:bodyPr wrap="square" rtlCol="0">
            <a:spAutoFit/>
          </a:bodyPr>
          <a:lstStyle/>
          <a:p>
            <a:r>
              <a:rPr lang="en-US" dirty="0">
                <a:solidFill>
                  <a:schemeClr val="bg1"/>
                </a:solidFill>
              </a:rPr>
              <a:t>In India, it is like this, I do not know how it is in Punjab?</a:t>
            </a:r>
          </a:p>
          <a:p>
            <a:r>
              <a:rPr lang="en-US" dirty="0">
                <a:solidFill>
                  <a:schemeClr val="bg1"/>
                </a:solidFill>
              </a:rPr>
              <a:t> - Punjabi House</a:t>
            </a:r>
          </a:p>
        </p:txBody>
      </p:sp>
    </p:spTree>
    <p:extLst>
      <p:ext uri="{BB962C8B-B14F-4D97-AF65-F5344CB8AC3E}">
        <p14:creationId xmlns:p14="http://schemas.microsoft.com/office/powerpoint/2010/main" val="1193852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dirty="0" smtClean="0">
                <a:solidFill>
                  <a:schemeClr val="bg1"/>
                </a:solidFill>
              </a:rPr>
              <a:t>OOP </a:t>
            </a:r>
            <a:r>
              <a:rPr lang="en-US" dirty="0" smtClean="0">
                <a:solidFill>
                  <a:schemeClr val="bg1"/>
                </a:solidFill>
              </a:rPr>
              <a:t>– What is the Essence?</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a:solidFill>
                  <a:schemeClr val="bg1"/>
                </a:solidFill>
              </a:rPr>
              <a:t> </a:t>
            </a:r>
            <a:r>
              <a:rPr lang="en-US" dirty="0" smtClean="0">
                <a:solidFill>
                  <a:schemeClr val="bg1"/>
                </a:solidFill>
              </a:rPr>
              <a:t>Which is the canonical structure of a OOP program? </a:t>
            </a:r>
          </a:p>
          <a:p>
            <a:pPr marL="0" indent="0">
              <a:buNone/>
            </a:pPr>
            <a:endParaRPr lang="en-US" dirty="0" smtClean="0">
              <a:solidFill>
                <a:schemeClr val="bg1"/>
              </a:solidFill>
            </a:endParaRPr>
          </a:p>
          <a:p>
            <a:pPr marL="0" indent="0">
              <a:buNone/>
            </a:pPr>
            <a:endParaRPr lang="en-US" dirty="0" smtClean="0">
              <a:solidFill>
                <a:schemeClr val="bg1"/>
              </a:solidFill>
            </a:endParaRP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3146589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Answer</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smtClean="0">
                <a:solidFill>
                  <a:schemeClr val="bg1"/>
                </a:solidFill>
              </a:rPr>
              <a:t>Hierarchical Structures</a:t>
            </a:r>
          </a:p>
          <a:p>
            <a:r>
              <a:rPr lang="en-US" dirty="0" smtClean="0">
                <a:solidFill>
                  <a:schemeClr val="bg1"/>
                </a:solidFill>
              </a:rPr>
              <a:t>They are modelled using Gang of Four Composite Pattern</a:t>
            </a:r>
          </a:p>
          <a:p>
            <a:r>
              <a:rPr lang="en-US" dirty="0" smtClean="0">
                <a:solidFill>
                  <a:schemeClr val="bg1"/>
                </a:solidFill>
              </a:rPr>
              <a:t>The Composite models Part/Whole Hierarchy</a:t>
            </a:r>
          </a:p>
          <a:p>
            <a:r>
              <a:rPr lang="en-US" dirty="0" smtClean="0">
                <a:solidFill>
                  <a:schemeClr val="bg1"/>
                </a:solidFill>
              </a:rPr>
              <a:t>The Composite/Visitor duo </a:t>
            </a:r>
          </a:p>
          <a:p>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337250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Patterns are Golden Hammers – at least for some</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endParaRPr lang="en-US" dirty="0">
              <a:solidFill>
                <a:schemeClr val="bg1"/>
              </a:solidFill>
            </a:endParaRPr>
          </a:p>
          <a:p>
            <a:pPr marL="0" indent="0">
              <a:buNone/>
            </a:pPr>
            <a:endParaRPr lang="en-US" dirty="0"/>
          </a:p>
        </p:txBody>
      </p:sp>
      <p:pic>
        <p:nvPicPr>
          <p:cNvPr id="4" name="Picture 3"/>
          <p:cNvPicPr>
            <a:picLocks noChangeAspect="1"/>
          </p:cNvPicPr>
          <p:nvPr/>
        </p:nvPicPr>
        <p:blipFill>
          <a:blip r:embed="rId2"/>
          <a:stretch>
            <a:fillRect/>
          </a:stretch>
        </p:blipFill>
        <p:spPr>
          <a:xfrm>
            <a:off x="1017432" y="1915419"/>
            <a:ext cx="10336368" cy="4457700"/>
          </a:xfrm>
          <a:prstGeom prst="rect">
            <a:avLst/>
          </a:prstGeom>
        </p:spPr>
      </p:pic>
    </p:spTree>
    <p:extLst>
      <p:ext uri="{BB962C8B-B14F-4D97-AF65-F5344CB8AC3E}">
        <p14:creationId xmlns:p14="http://schemas.microsoft.com/office/powerpoint/2010/main" val="2164605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Composite/Visitor Pair from OOP</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smtClean="0">
                <a:solidFill>
                  <a:schemeClr val="bg1"/>
                </a:solidFill>
              </a:rPr>
              <a:t>The Hierarchies are modelled using Composites (Structural)</a:t>
            </a:r>
          </a:p>
          <a:p>
            <a:r>
              <a:rPr lang="en-US" dirty="0" smtClean="0">
                <a:solidFill>
                  <a:schemeClr val="bg1"/>
                </a:solidFill>
              </a:rPr>
              <a:t>Processing Composites through Visitor ( Behavior)</a:t>
            </a:r>
          </a:p>
          <a:p>
            <a:r>
              <a:rPr lang="en-US" dirty="0" smtClean="0">
                <a:solidFill>
                  <a:schemeClr val="bg1"/>
                </a:solidFill>
              </a:rPr>
              <a:t>Evaluation of Expression using AST (Structural ) and Visitor </a:t>
            </a:r>
          </a:p>
          <a:p>
            <a:r>
              <a:rPr lang="en-US" dirty="0" smtClean="0">
                <a:solidFill>
                  <a:schemeClr val="bg1"/>
                </a:solidFill>
              </a:rPr>
              <a:t>Directory Traversal and Processing using Composite/Visitor</a:t>
            </a:r>
          </a:p>
          <a:p>
            <a:r>
              <a:rPr lang="en-US" dirty="0" smtClean="0">
                <a:solidFill>
                  <a:schemeClr val="bg1"/>
                </a:solidFill>
              </a:rPr>
              <a:t>Problems with the Composite/Visitor</a:t>
            </a:r>
          </a:p>
          <a:p>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4231706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Problem with Composite/Visitor and its Rectification</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a:solidFill>
                  <a:schemeClr val="bg1"/>
                </a:solidFill>
              </a:rPr>
              <a:t> </a:t>
            </a:r>
            <a:r>
              <a:rPr lang="en-US" dirty="0" smtClean="0">
                <a:solidFill>
                  <a:schemeClr val="bg1"/>
                </a:solidFill>
              </a:rPr>
              <a:t>The Visitor needs to understand the structure of the Composites</a:t>
            </a:r>
          </a:p>
          <a:p>
            <a:r>
              <a:rPr lang="en-US" dirty="0">
                <a:solidFill>
                  <a:schemeClr val="bg1"/>
                </a:solidFill>
              </a:rPr>
              <a:t> </a:t>
            </a:r>
            <a:r>
              <a:rPr lang="en-US" dirty="0" smtClean="0">
                <a:solidFill>
                  <a:schemeClr val="bg1"/>
                </a:solidFill>
              </a:rPr>
              <a:t>Is there any Pattern which helps us to navigate the content  in a Structure agnostic manner? </a:t>
            </a:r>
          </a:p>
          <a:p>
            <a:r>
              <a:rPr lang="en-US" dirty="0" smtClean="0">
                <a:solidFill>
                  <a:schemeClr val="bg1"/>
                </a:solidFill>
              </a:rPr>
              <a:t>Flattening the Composite and navigation of the data using Iterator pattern</a:t>
            </a:r>
          </a:p>
          <a:p>
            <a:r>
              <a:rPr lang="en-US" dirty="0" smtClean="0">
                <a:solidFill>
                  <a:schemeClr val="bg1"/>
                </a:solidFill>
              </a:rPr>
              <a:t>Demerits of Iterator Pattern</a:t>
            </a:r>
          </a:p>
          <a:p>
            <a:pPr marL="0" indent="0">
              <a:buNone/>
            </a:pPr>
            <a:endParaRPr lang="en-US" dirty="0" smtClean="0">
              <a:solidFill>
                <a:schemeClr val="bg1"/>
              </a:solidFill>
            </a:endParaRPr>
          </a:p>
          <a:p>
            <a:pPr marL="0" indent="0">
              <a:buNone/>
            </a:pPr>
            <a:endParaRPr lang="en-US" dirty="0" smtClean="0">
              <a:solidFill>
                <a:schemeClr val="bg1"/>
              </a:solidFill>
            </a:endParaRP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4075837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About the Presenter</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457200" indent="-457200"/>
            <a:r>
              <a:rPr lang="en-US" sz="2400" dirty="0">
                <a:solidFill>
                  <a:schemeClr val="bg1"/>
                </a:solidFill>
              </a:rPr>
              <a:t>Co-Author of Books, “ .NET Design Patterns” and “C++ Reactive Programming” (writing) for </a:t>
            </a:r>
            <a:r>
              <a:rPr lang="en-US" sz="2400" dirty="0" err="1">
                <a:solidFill>
                  <a:schemeClr val="bg1"/>
                </a:solidFill>
              </a:rPr>
              <a:t>Packt</a:t>
            </a:r>
            <a:r>
              <a:rPr lang="en-US" sz="2400" dirty="0">
                <a:solidFill>
                  <a:schemeClr val="bg1"/>
                </a:solidFill>
              </a:rPr>
              <a:t> Publishing</a:t>
            </a:r>
          </a:p>
          <a:p>
            <a:pPr marL="457200" indent="-457200"/>
            <a:r>
              <a:rPr lang="en-US" sz="2400" dirty="0">
                <a:solidFill>
                  <a:schemeClr val="bg1"/>
                </a:solidFill>
              </a:rPr>
              <a:t>Has Written a university level accredited paper on “Ontology”</a:t>
            </a:r>
          </a:p>
          <a:p>
            <a:pPr marL="457200" indent="-457200"/>
            <a:r>
              <a:rPr lang="en-US" sz="2400" dirty="0">
                <a:solidFill>
                  <a:schemeClr val="bg1"/>
                </a:solidFill>
              </a:rPr>
              <a:t>Has created a course on “Philosophical Tools for Software Engineering” ( Presented @ </a:t>
            </a:r>
            <a:r>
              <a:rPr lang="en-US" sz="2400" dirty="0" err="1">
                <a:solidFill>
                  <a:schemeClr val="bg1"/>
                </a:solidFill>
              </a:rPr>
              <a:t>Rubyconf</a:t>
            </a:r>
            <a:r>
              <a:rPr lang="en-US" sz="2400" dirty="0">
                <a:solidFill>
                  <a:schemeClr val="bg1"/>
                </a:solidFill>
              </a:rPr>
              <a:t> India – Preconference)</a:t>
            </a:r>
          </a:p>
          <a:p>
            <a:pPr marL="457200" indent="-457200"/>
            <a:r>
              <a:rPr lang="en-US" sz="2400" dirty="0">
                <a:solidFill>
                  <a:schemeClr val="bg1"/>
                </a:solidFill>
              </a:rPr>
              <a:t> Presented in more than 200 events </a:t>
            </a:r>
          </a:p>
          <a:p>
            <a:pPr marL="457200" indent="-457200"/>
            <a:r>
              <a:rPr lang="en-US" sz="2400" dirty="0">
                <a:solidFill>
                  <a:schemeClr val="bg1"/>
                </a:solidFill>
              </a:rPr>
              <a:t>“Father” of SLANG Compiler Infrastructure</a:t>
            </a:r>
          </a:p>
          <a:p>
            <a:pPr lvl="2"/>
            <a:r>
              <a:rPr lang="en-US" sz="2400" dirty="0">
                <a:solidFill>
                  <a:schemeClr val="bg1"/>
                </a:solidFill>
              </a:rPr>
              <a:t>Slang4.net,Slang4Jvm, Slang4CPP (LLVM),</a:t>
            </a:r>
            <a:r>
              <a:rPr lang="en-US" sz="2400" dirty="0" err="1">
                <a:solidFill>
                  <a:schemeClr val="bg1"/>
                </a:solidFill>
              </a:rPr>
              <a:t>SlangJs</a:t>
            </a:r>
            <a:r>
              <a:rPr lang="en-US" sz="2400" dirty="0">
                <a:solidFill>
                  <a:schemeClr val="bg1"/>
                </a:solidFill>
              </a:rPr>
              <a:t>,</a:t>
            </a:r>
          </a:p>
          <a:p>
            <a:pPr lvl="2"/>
            <a:r>
              <a:rPr lang="en-US" sz="2400" dirty="0">
                <a:solidFill>
                  <a:schemeClr val="bg1"/>
                </a:solidFill>
              </a:rPr>
              <a:t>Slang4Py, Slang4VB.net</a:t>
            </a:r>
          </a:p>
          <a:p>
            <a:pPr marL="457200" indent="-457200"/>
            <a:r>
              <a:rPr lang="en-US" sz="2400" dirty="0">
                <a:solidFill>
                  <a:schemeClr val="bg1"/>
                </a:solidFill>
              </a:rPr>
              <a:t>A budding expert on comparative philosophy (Indian/Western)</a:t>
            </a:r>
          </a:p>
          <a:p>
            <a:pPr marL="457200" indent="-457200"/>
            <a:r>
              <a:rPr lang="en-US" sz="2400" dirty="0">
                <a:solidFill>
                  <a:schemeClr val="bg1"/>
                </a:solidFill>
              </a:rPr>
              <a:t>A Critique of Digital </a:t>
            </a:r>
            <a:r>
              <a:rPr lang="en-US" sz="2400" dirty="0" err="1">
                <a:solidFill>
                  <a:schemeClr val="bg1"/>
                </a:solidFill>
              </a:rPr>
              <a:t>Solutioning</a:t>
            </a:r>
            <a:r>
              <a:rPr lang="en-US" sz="2400" dirty="0">
                <a:solidFill>
                  <a:schemeClr val="bg1"/>
                </a:solidFill>
              </a:rPr>
              <a:t> and Technology Fads</a:t>
            </a:r>
          </a:p>
          <a:p>
            <a:pPr marL="457200" indent="-457200"/>
            <a:r>
              <a:rPr lang="en-US" sz="2400" dirty="0">
                <a:solidFill>
                  <a:schemeClr val="bg1"/>
                </a:solidFill>
              </a:rPr>
              <a:t>Sr. Solutions Architect @ UST Global</a:t>
            </a:r>
            <a:endParaRPr lang="en-US" sz="3200" dirty="0">
              <a:solidFill>
                <a:schemeClr val="bg1"/>
              </a:solidFill>
            </a:endParaRPr>
          </a:p>
          <a:p>
            <a:pPr marL="0" indent="0">
              <a:buNone/>
            </a:pPr>
            <a:r>
              <a:rPr lang="en-US" dirty="0" smtClean="0">
                <a:solidFill>
                  <a:schemeClr val="bg1"/>
                </a:solidFill>
              </a:rPr>
              <a:t>                              - </a:t>
            </a: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58324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Reversing the Gaze through Observable/Observer</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a:solidFill>
                  <a:schemeClr val="bg1"/>
                </a:solidFill>
              </a:rPr>
              <a:t> </a:t>
            </a:r>
            <a:r>
              <a:rPr lang="en-US" dirty="0" smtClean="0">
                <a:solidFill>
                  <a:schemeClr val="bg1"/>
                </a:solidFill>
              </a:rPr>
              <a:t>The Fire/Forget solution to the Blocking problem</a:t>
            </a:r>
          </a:p>
          <a:p>
            <a:r>
              <a:rPr lang="en-US" dirty="0" smtClean="0">
                <a:solidFill>
                  <a:schemeClr val="bg1"/>
                </a:solidFill>
              </a:rPr>
              <a:t> </a:t>
            </a:r>
            <a:r>
              <a:rPr lang="en-US" dirty="0" err="1" smtClean="0">
                <a:solidFill>
                  <a:schemeClr val="bg1"/>
                </a:solidFill>
              </a:rPr>
              <a:t>Notifcation</a:t>
            </a:r>
            <a:r>
              <a:rPr lang="en-US" dirty="0" smtClean="0">
                <a:solidFill>
                  <a:schemeClr val="bg1"/>
                </a:solidFill>
              </a:rPr>
              <a:t> to people who have subscribed </a:t>
            </a:r>
          </a:p>
          <a:p>
            <a:r>
              <a:rPr lang="en-US" dirty="0">
                <a:solidFill>
                  <a:schemeClr val="bg1"/>
                </a:solidFill>
              </a:rPr>
              <a:t> </a:t>
            </a:r>
            <a:r>
              <a:rPr lang="en-US" dirty="0" smtClean="0">
                <a:solidFill>
                  <a:schemeClr val="bg1"/>
                </a:solidFill>
              </a:rPr>
              <a:t>Threads, Pools and </a:t>
            </a:r>
            <a:r>
              <a:rPr lang="en-US" dirty="0" err="1" smtClean="0">
                <a:solidFill>
                  <a:schemeClr val="bg1"/>
                </a:solidFill>
              </a:rPr>
              <a:t>Asyncrhony</a:t>
            </a:r>
            <a:r>
              <a:rPr lang="en-US" dirty="0" smtClean="0">
                <a:solidFill>
                  <a:schemeClr val="bg1"/>
                </a:solidFill>
              </a:rPr>
              <a:t> management </a:t>
            </a:r>
          </a:p>
          <a:p>
            <a:r>
              <a:rPr lang="en-US" dirty="0">
                <a:solidFill>
                  <a:schemeClr val="bg1"/>
                </a:solidFill>
              </a:rPr>
              <a:t> </a:t>
            </a:r>
            <a:r>
              <a:rPr lang="en-US" dirty="0" smtClean="0">
                <a:solidFill>
                  <a:schemeClr val="bg1"/>
                </a:solidFill>
              </a:rPr>
              <a:t>Scheduling Execution </a:t>
            </a:r>
          </a:p>
          <a:p>
            <a:pPr marL="0" indent="0">
              <a:buNone/>
            </a:pPr>
            <a:endParaRPr lang="en-US" dirty="0" smtClean="0">
              <a:solidFill>
                <a:schemeClr val="bg1"/>
              </a:solidFill>
            </a:endParaRPr>
          </a:p>
          <a:p>
            <a:pPr marL="0" indent="0">
              <a:buNone/>
            </a:pPr>
            <a:endParaRPr lang="en-US" dirty="0" smtClean="0">
              <a:solidFill>
                <a:schemeClr val="bg1"/>
              </a:solidFill>
            </a:endParaRP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582624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dirty="0" smtClean="0">
                <a:solidFill>
                  <a:schemeClr val="bg1"/>
                </a:solidFill>
              </a:rPr>
              <a:t>In Short, the Reactive Programming model is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a:solidFill>
                  <a:schemeClr val="bg1"/>
                </a:solidFill>
              </a:rPr>
              <a:t> </a:t>
            </a:r>
            <a:r>
              <a:rPr lang="en-US" dirty="0" smtClean="0">
                <a:solidFill>
                  <a:schemeClr val="bg1"/>
                </a:solidFill>
              </a:rPr>
              <a:t>Modelling Hierarchical Structures using the Composite</a:t>
            </a:r>
          </a:p>
          <a:p>
            <a:r>
              <a:rPr lang="en-US" dirty="0">
                <a:solidFill>
                  <a:schemeClr val="bg1"/>
                </a:solidFill>
              </a:rPr>
              <a:t> </a:t>
            </a:r>
            <a:r>
              <a:rPr lang="en-US" dirty="0" smtClean="0">
                <a:solidFill>
                  <a:schemeClr val="bg1"/>
                </a:solidFill>
              </a:rPr>
              <a:t>Behavioral processing using the Visitor Pattern</a:t>
            </a:r>
          </a:p>
          <a:p>
            <a:r>
              <a:rPr lang="en-US" dirty="0">
                <a:solidFill>
                  <a:schemeClr val="bg1"/>
                </a:solidFill>
              </a:rPr>
              <a:t> </a:t>
            </a:r>
            <a:r>
              <a:rPr lang="en-US" dirty="0" smtClean="0">
                <a:solidFill>
                  <a:schemeClr val="bg1"/>
                </a:solidFill>
              </a:rPr>
              <a:t>Flattening the Hierarchy and navigating them through Iterator</a:t>
            </a:r>
          </a:p>
          <a:p>
            <a:r>
              <a:rPr lang="en-US" dirty="0" smtClean="0">
                <a:solidFill>
                  <a:schemeClr val="bg1"/>
                </a:solidFill>
              </a:rPr>
              <a:t> Notification to the subscribers using Observable/Observer pattern</a:t>
            </a:r>
          </a:p>
          <a:p>
            <a:r>
              <a:rPr lang="en-US" dirty="0">
                <a:solidFill>
                  <a:schemeClr val="bg1"/>
                </a:solidFill>
              </a:rPr>
              <a:t> </a:t>
            </a:r>
            <a:r>
              <a:rPr lang="en-US" dirty="0" smtClean="0">
                <a:solidFill>
                  <a:schemeClr val="bg1"/>
                </a:solidFill>
              </a:rPr>
              <a:t>Functional Composition and Immutability</a:t>
            </a:r>
          </a:p>
          <a:p>
            <a:r>
              <a:rPr lang="en-US" dirty="0">
                <a:solidFill>
                  <a:schemeClr val="bg1"/>
                </a:solidFill>
              </a:rPr>
              <a:t> </a:t>
            </a:r>
            <a:r>
              <a:rPr lang="en-US" dirty="0" smtClean="0">
                <a:solidFill>
                  <a:schemeClr val="bg1"/>
                </a:solidFill>
              </a:rPr>
              <a:t>Schedulers and </a:t>
            </a:r>
            <a:r>
              <a:rPr lang="en-US" dirty="0" err="1" smtClean="0">
                <a:solidFill>
                  <a:schemeClr val="bg1"/>
                </a:solidFill>
              </a:rPr>
              <a:t>Asychrony</a:t>
            </a: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22477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Who is more important?</a:t>
            </a:r>
            <a:endParaRPr lang="en-US" dirty="0">
              <a:solidFill>
                <a:schemeClr val="bg1"/>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41148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77000" y="1752600"/>
            <a:ext cx="3657600" cy="2308324"/>
          </a:xfrm>
          <a:prstGeom prst="rect">
            <a:avLst/>
          </a:prstGeom>
          <a:noFill/>
        </p:spPr>
        <p:txBody>
          <a:bodyPr wrap="square" rtlCol="0">
            <a:spAutoFit/>
          </a:bodyPr>
          <a:lstStyle/>
          <a:p>
            <a:r>
              <a:rPr lang="en-US" dirty="0" err="1">
                <a:solidFill>
                  <a:schemeClr val="bg1"/>
                </a:solidFill>
              </a:rPr>
              <a:t>Aaj</a:t>
            </a:r>
            <a:r>
              <a:rPr lang="en-US" dirty="0">
                <a:solidFill>
                  <a:schemeClr val="bg1"/>
                </a:solidFill>
              </a:rPr>
              <a:t> mere </a:t>
            </a:r>
            <a:r>
              <a:rPr lang="en-US" dirty="0" err="1">
                <a:solidFill>
                  <a:schemeClr val="bg1"/>
                </a:solidFill>
              </a:rPr>
              <a:t>paas</a:t>
            </a:r>
            <a:r>
              <a:rPr lang="en-US" dirty="0">
                <a:solidFill>
                  <a:schemeClr val="bg1"/>
                </a:solidFill>
              </a:rPr>
              <a:t> building(C++) </a:t>
            </a:r>
            <a:r>
              <a:rPr lang="en-US" dirty="0" err="1">
                <a:solidFill>
                  <a:schemeClr val="bg1"/>
                </a:solidFill>
              </a:rPr>
              <a:t>hai</a:t>
            </a:r>
            <a:r>
              <a:rPr lang="en-US" dirty="0">
                <a:solidFill>
                  <a:schemeClr val="bg1"/>
                </a:solidFill>
              </a:rPr>
              <a:t>, property(C#) </a:t>
            </a:r>
            <a:r>
              <a:rPr lang="en-US" dirty="0" err="1">
                <a:solidFill>
                  <a:schemeClr val="bg1"/>
                </a:solidFill>
              </a:rPr>
              <a:t>hai</a:t>
            </a:r>
            <a:r>
              <a:rPr lang="en-US" dirty="0">
                <a:solidFill>
                  <a:schemeClr val="bg1"/>
                </a:solidFill>
              </a:rPr>
              <a:t> ,</a:t>
            </a:r>
          </a:p>
          <a:p>
            <a:r>
              <a:rPr lang="en-US" dirty="0">
                <a:solidFill>
                  <a:schemeClr val="bg1"/>
                </a:solidFill>
              </a:rPr>
              <a:t>bank balance (Java) </a:t>
            </a:r>
            <a:r>
              <a:rPr lang="en-US" dirty="0" err="1">
                <a:solidFill>
                  <a:schemeClr val="bg1"/>
                </a:solidFill>
              </a:rPr>
              <a:t>hai</a:t>
            </a:r>
            <a:r>
              <a:rPr lang="en-US" dirty="0">
                <a:solidFill>
                  <a:schemeClr val="bg1"/>
                </a:solidFill>
              </a:rPr>
              <a:t>, </a:t>
            </a:r>
            <a:r>
              <a:rPr lang="en-US" dirty="0" err="1">
                <a:solidFill>
                  <a:schemeClr val="bg1"/>
                </a:solidFill>
              </a:rPr>
              <a:t>bungla</a:t>
            </a:r>
            <a:r>
              <a:rPr lang="en-US" dirty="0">
                <a:solidFill>
                  <a:schemeClr val="bg1"/>
                </a:solidFill>
              </a:rPr>
              <a:t>(Python) </a:t>
            </a:r>
            <a:r>
              <a:rPr lang="en-US" dirty="0" err="1">
                <a:solidFill>
                  <a:schemeClr val="bg1"/>
                </a:solidFill>
              </a:rPr>
              <a:t>hai,gaadi</a:t>
            </a:r>
            <a:r>
              <a:rPr lang="en-US" dirty="0">
                <a:solidFill>
                  <a:schemeClr val="bg1"/>
                </a:solidFill>
              </a:rPr>
              <a:t> </a:t>
            </a:r>
            <a:r>
              <a:rPr lang="en-US" dirty="0" err="1">
                <a:solidFill>
                  <a:schemeClr val="bg1"/>
                </a:solidFill>
              </a:rPr>
              <a:t>hai</a:t>
            </a:r>
            <a:r>
              <a:rPr lang="en-US" dirty="0">
                <a:solidFill>
                  <a:schemeClr val="bg1"/>
                </a:solidFill>
              </a:rPr>
              <a:t>(PHP)</a:t>
            </a:r>
          </a:p>
          <a:p>
            <a:r>
              <a:rPr lang="en-US" dirty="0">
                <a:solidFill>
                  <a:schemeClr val="bg1"/>
                </a:solidFill>
              </a:rPr>
              <a:t>Kya </a:t>
            </a:r>
            <a:r>
              <a:rPr lang="en-US" dirty="0" err="1">
                <a:solidFill>
                  <a:schemeClr val="bg1"/>
                </a:solidFill>
              </a:rPr>
              <a:t>hai</a:t>
            </a:r>
            <a:r>
              <a:rPr lang="en-US" dirty="0">
                <a:solidFill>
                  <a:schemeClr val="bg1"/>
                </a:solidFill>
              </a:rPr>
              <a:t>, Kya </a:t>
            </a:r>
            <a:r>
              <a:rPr lang="en-US" dirty="0" err="1">
                <a:solidFill>
                  <a:schemeClr val="bg1"/>
                </a:solidFill>
              </a:rPr>
              <a:t>hai</a:t>
            </a:r>
            <a:r>
              <a:rPr lang="en-US" dirty="0">
                <a:solidFill>
                  <a:schemeClr val="bg1"/>
                </a:solidFill>
              </a:rPr>
              <a:t> </a:t>
            </a:r>
            <a:r>
              <a:rPr lang="en-US" dirty="0" err="1">
                <a:solidFill>
                  <a:schemeClr val="bg1"/>
                </a:solidFill>
              </a:rPr>
              <a:t>tumhare</a:t>
            </a:r>
            <a:r>
              <a:rPr lang="en-US" dirty="0">
                <a:solidFill>
                  <a:schemeClr val="bg1"/>
                </a:solidFill>
              </a:rPr>
              <a:t> </a:t>
            </a:r>
            <a:r>
              <a:rPr lang="en-US" dirty="0" err="1">
                <a:solidFill>
                  <a:schemeClr val="bg1"/>
                </a:solidFill>
              </a:rPr>
              <a:t>paas</a:t>
            </a:r>
            <a:r>
              <a:rPr lang="en-US" dirty="0">
                <a:solidFill>
                  <a:schemeClr val="bg1"/>
                </a:solidFill>
              </a:rPr>
              <a:t>?</a:t>
            </a:r>
          </a:p>
          <a:p>
            <a:endParaRPr lang="en-US" dirty="0">
              <a:solidFill>
                <a:schemeClr val="bg1"/>
              </a:solidFill>
            </a:endParaRPr>
          </a:p>
          <a:p>
            <a:endParaRPr lang="en-US" dirty="0">
              <a:solidFill>
                <a:schemeClr val="bg1"/>
              </a:solidFill>
            </a:endParaRPr>
          </a:p>
          <a:p>
            <a:r>
              <a:rPr lang="en-US" dirty="0">
                <a:solidFill>
                  <a:schemeClr val="bg1"/>
                </a:solidFill>
              </a:rPr>
              <a:t>....Mere </a:t>
            </a:r>
            <a:r>
              <a:rPr lang="en-US" dirty="0" err="1">
                <a:solidFill>
                  <a:schemeClr val="bg1"/>
                </a:solidFill>
              </a:rPr>
              <a:t>Paas</a:t>
            </a:r>
            <a:r>
              <a:rPr lang="en-US" dirty="0">
                <a:solidFill>
                  <a:schemeClr val="bg1"/>
                </a:solidFill>
              </a:rPr>
              <a:t> </a:t>
            </a:r>
            <a:r>
              <a:rPr lang="en-US" dirty="0" err="1">
                <a:solidFill>
                  <a:schemeClr val="bg1"/>
                </a:solidFill>
              </a:rPr>
              <a:t>Maa</a:t>
            </a:r>
            <a:r>
              <a:rPr lang="en-US" dirty="0">
                <a:solidFill>
                  <a:schemeClr val="bg1"/>
                </a:solidFill>
              </a:rPr>
              <a:t> (JavaScript) </a:t>
            </a:r>
            <a:r>
              <a:rPr lang="en-US" dirty="0" err="1">
                <a:solidFill>
                  <a:schemeClr val="bg1"/>
                </a:solidFill>
              </a:rPr>
              <a:t>hai</a:t>
            </a:r>
            <a:endParaRPr lang="en-US" dirty="0">
              <a:solidFill>
                <a:schemeClr val="bg1"/>
              </a:solidFill>
            </a:endParaRPr>
          </a:p>
        </p:txBody>
      </p:sp>
    </p:spTree>
    <p:extLst>
      <p:ext uri="{BB962C8B-B14F-4D97-AF65-F5344CB8AC3E}">
        <p14:creationId xmlns:p14="http://schemas.microsoft.com/office/powerpoint/2010/main" val="4223050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Rx.Net</a:t>
            </a:r>
            <a:r>
              <a:rPr lang="en-US" dirty="0" smtClean="0">
                <a:solidFill>
                  <a:schemeClr val="bg1"/>
                </a:solidFill>
              </a:rPr>
              <a:t> </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smtClean="0">
                <a:solidFill>
                  <a:schemeClr val="bg1"/>
                </a:solidFill>
              </a:rPr>
              <a:t>Example One</a:t>
            </a:r>
          </a:p>
          <a:p>
            <a:r>
              <a:rPr lang="en-US" dirty="0" smtClean="0">
                <a:solidFill>
                  <a:schemeClr val="bg1"/>
                </a:solidFill>
              </a:rPr>
              <a:t>Example Two</a:t>
            </a:r>
          </a:p>
          <a:p>
            <a:r>
              <a:rPr lang="en-US" dirty="0" smtClean="0">
                <a:solidFill>
                  <a:schemeClr val="bg1"/>
                </a:solidFill>
              </a:rPr>
              <a:t>Example Three</a:t>
            </a:r>
          </a:p>
          <a:p>
            <a:r>
              <a:rPr lang="en-US" dirty="0" smtClean="0">
                <a:solidFill>
                  <a:schemeClr val="bg1"/>
                </a:solidFill>
              </a:rPr>
              <a:t>Example Four</a:t>
            </a:r>
          </a:p>
          <a:p>
            <a:r>
              <a:rPr lang="en-US" dirty="0" smtClean="0">
                <a:solidFill>
                  <a:schemeClr val="bg1"/>
                </a:solidFill>
              </a:rPr>
              <a:t>Example Five</a:t>
            </a:r>
          </a:p>
          <a:p>
            <a:r>
              <a:rPr lang="en-US" dirty="0" smtClean="0">
                <a:solidFill>
                  <a:schemeClr val="bg1"/>
                </a:solidFill>
              </a:rPr>
              <a:t>Example Six</a:t>
            </a:r>
          </a:p>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2530038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Q&amp;A</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If any!</a:t>
            </a:r>
            <a:endParaRPr lang="en-US" dirty="0">
              <a:solidFill>
                <a:schemeClr val="bg1"/>
              </a:solidFill>
            </a:endParaRPr>
          </a:p>
        </p:txBody>
      </p:sp>
    </p:spTree>
    <p:extLst>
      <p:ext uri="{BB962C8B-B14F-4D97-AF65-F5344CB8AC3E}">
        <p14:creationId xmlns:p14="http://schemas.microsoft.com/office/powerpoint/2010/main" val="2298378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Who is an Architect?</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pPr marL="0" indent="0">
              <a:buNone/>
            </a:pPr>
            <a:r>
              <a:rPr lang="en-US" dirty="0" smtClean="0">
                <a:solidFill>
                  <a:schemeClr val="bg1"/>
                </a:solidFill>
              </a:rPr>
              <a:t>Architect (n) – Any person who has “fooled” around in the Software Industry for sizeable time (ever shrinking span) who is past his </a:t>
            </a:r>
            <a:r>
              <a:rPr lang="en-US" dirty="0" err="1" smtClean="0">
                <a:solidFill>
                  <a:schemeClr val="bg1"/>
                </a:solidFill>
              </a:rPr>
              <a:t>prime,as</a:t>
            </a:r>
            <a:r>
              <a:rPr lang="en-US" dirty="0" smtClean="0">
                <a:solidFill>
                  <a:schemeClr val="bg1"/>
                </a:solidFill>
              </a:rPr>
              <a:t> a Programmer Or </a:t>
            </a:r>
            <a:r>
              <a:rPr lang="en-US" dirty="0" err="1" smtClean="0">
                <a:solidFill>
                  <a:schemeClr val="bg1"/>
                </a:solidFill>
              </a:rPr>
              <a:t>Engineer,Systematically</a:t>
            </a:r>
            <a:r>
              <a:rPr lang="en-US" dirty="0" smtClean="0">
                <a:solidFill>
                  <a:schemeClr val="bg1"/>
                </a:solidFill>
              </a:rPr>
              <a:t> moved up in the hierarchy to obey “Peter Principle”.</a:t>
            </a:r>
          </a:p>
          <a:p>
            <a:pPr marL="0" indent="0">
              <a:buNone/>
            </a:pPr>
            <a:r>
              <a:rPr lang="en-US" dirty="0">
                <a:solidFill>
                  <a:schemeClr val="bg1"/>
                </a:solidFill>
              </a:rPr>
              <a:t> </a:t>
            </a:r>
            <a:r>
              <a:rPr lang="en-US" dirty="0" smtClean="0">
                <a:solidFill>
                  <a:schemeClr val="bg1"/>
                </a:solidFill>
              </a:rPr>
              <a:t>                             - </a:t>
            </a: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2752480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Perils of “Polyglot Programming”</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pPr marL="0" indent="0">
              <a:buNone/>
            </a:pPr>
            <a:r>
              <a:rPr lang="en-US" dirty="0" smtClean="0">
                <a:solidFill>
                  <a:schemeClr val="bg1"/>
                </a:solidFill>
              </a:rPr>
              <a:t>- </a:t>
            </a:r>
            <a:endParaRPr lang="en-US" dirty="0">
              <a:solidFill>
                <a:schemeClr val="bg1"/>
              </a:solidFill>
            </a:endParaRPr>
          </a:p>
          <a:p>
            <a:pPr marL="0" indent="0">
              <a:buNone/>
            </a:pPr>
            <a:endParaRPr lang="en-US" dirty="0"/>
          </a:p>
        </p:txBody>
      </p:sp>
      <p:pic>
        <p:nvPicPr>
          <p:cNvPr id="4" name="Picture 3"/>
          <p:cNvPicPr>
            <a:picLocks noChangeAspect="1"/>
          </p:cNvPicPr>
          <p:nvPr/>
        </p:nvPicPr>
        <p:blipFill>
          <a:blip r:embed="rId2"/>
          <a:stretch>
            <a:fillRect/>
          </a:stretch>
        </p:blipFill>
        <p:spPr>
          <a:xfrm>
            <a:off x="1068946" y="2185987"/>
            <a:ext cx="10612192" cy="4125913"/>
          </a:xfrm>
          <a:prstGeom prst="rect">
            <a:avLst/>
          </a:prstGeom>
        </p:spPr>
      </p:pic>
    </p:spTree>
    <p:extLst>
      <p:ext uri="{BB962C8B-B14F-4D97-AF65-F5344CB8AC3E}">
        <p14:creationId xmlns:p14="http://schemas.microsoft.com/office/powerpoint/2010/main" val="2881181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Hackathons – Is Programming a Combat sport?</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pPr marL="0" indent="0">
              <a:buNone/>
            </a:pPr>
            <a:r>
              <a:rPr lang="en-US" dirty="0" smtClean="0">
                <a:solidFill>
                  <a:schemeClr val="bg1"/>
                </a:solidFill>
              </a:rPr>
              <a:t>- </a:t>
            </a:r>
            <a:endParaRPr lang="en-US" dirty="0">
              <a:solidFill>
                <a:schemeClr val="bg1"/>
              </a:solidFill>
            </a:endParaRPr>
          </a:p>
          <a:p>
            <a:pPr marL="0" indent="0">
              <a:buNone/>
            </a:pPr>
            <a:endParaRPr lang="en-US" dirty="0"/>
          </a:p>
        </p:txBody>
      </p:sp>
      <p:pic>
        <p:nvPicPr>
          <p:cNvPr id="5" name="Picture 4"/>
          <p:cNvPicPr>
            <a:picLocks noChangeAspect="1"/>
          </p:cNvPicPr>
          <p:nvPr/>
        </p:nvPicPr>
        <p:blipFill>
          <a:blip r:embed="rId2"/>
          <a:stretch>
            <a:fillRect/>
          </a:stretch>
        </p:blipFill>
        <p:spPr>
          <a:xfrm>
            <a:off x="1647355" y="1922171"/>
            <a:ext cx="9428476" cy="3657600"/>
          </a:xfrm>
          <a:prstGeom prst="rect">
            <a:avLst/>
          </a:prstGeom>
        </p:spPr>
      </p:pic>
    </p:spTree>
    <p:extLst>
      <p:ext uri="{BB962C8B-B14F-4D97-AF65-F5344CB8AC3E}">
        <p14:creationId xmlns:p14="http://schemas.microsoft.com/office/powerpoint/2010/main" val="955556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 Travel and Its aftermath</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pPr marL="0" indent="0">
              <a:buNone/>
            </a:pPr>
            <a:r>
              <a:rPr lang="en-US" dirty="0" smtClean="0">
                <a:solidFill>
                  <a:schemeClr val="bg1"/>
                </a:solidFill>
              </a:rPr>
              <a:t>- </a:t>
            </a:r>
            <a:endParaRPr lang="en-US" dirty="0">
              <a:solidFill>
                <a:schemeClr val="bg1"/>
              </a:solidFill>
            </a:endParaRPr>
          </a:p>
          <a:p>
            <a:pPr marL="0" indent="0">
              <a:buNone/>
            </a:pPr>
            <a:endParaRPr lang="en-US" dirty="0"/>
          </a:p>
        </p:txBody>
      </p:sp>
      <p:pic>
        <p:nvPicPr>
          <p:cNvPr id="4" name="Picture 3"/>
          <p:cNvPicPr>
            <a:picLocks noChangeAspect="1"/>
          </p:cNvPicPr>
          <p:nvPr/>
        </p:nvPicPr>
        <p:blipFill>
          <a:blip r:embed="rId2"/>
          <a:stretch>
            <a:fillRect/>
          </a:stretch>
        </p:blipFill>
        <p:spPr>
          <a:xfrm>
            <a:off x="1061835" y="1559349"/>
            <a:ext cx="9898085" cy="4486275"/>
          </a:xfrm>
          <a:prstGeom prst="rect">
            <a:avLst/>
          </a:prstGeom>
        </p:spPr>
      </p:pic>
    </p:spTree>
    <p:extLst>
      <p:ext uri="{BB962C8B-B14F-4D97-AF65-F5344CB8AC3E}">
        <p14:creationId xmlns:p14="http://schemas.microsoft.com/office/powerpoint/2010/main" val="313353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69F42C78-0F05-4C5D-AFED-FBF769AB66F9}" type="slidenum">
              <a:rPr lang="tr-TR" altLang="en-US" sz="1400"/>
              <a:pPr eaLnBrk="1" hangingPunct="1"/>
              <a:t>7</a:t>
            </a:fld>
            <a:endParaRPr lang="tr-TR" altLang="en-US" sz="1400"/>
          </a:p>
        </p:txBody>
      </p:sp>
      <p:sp>
        <p:nvSpPr>
          <p:cNvPr id="12291" name="Rectangle 2"/>
          <p:cNvSpPr>
            <a:spLocks noGrp="1" noChangeArrowheads="1"/>
          </p:cNvSpPr>
          <p:nvPr>
            <p:ph type="title"/>
          </p:nvPr>
        </p:nvSpPr>
        <p:spPr/>
        <p:txBody>
          <a:bodyPr/>
          <a:lstStyle/>
          <a:p>
            <a:pPr eaLnBrk="1" hangingPunct="1"/>
            <a:r>
              <a:rPr lang="en-US" altLang="en-US" dirty="0" smtClean="0">
                <a:solidFill>
                  <a:schemeClr val="bg1"/>
                </a:solidFill>
              </a:rPr>
              <a:t>Why this session?</a:t>
            </a:r>
            <a:endParaRPr lang="tr-TR" altLang="en-US" dirty="0" smtClean="0">
              <a:solidFill>
                <a:schemeClr val="bg1"/>
              </a:solidFill>
            </a:endParaRPr>
          </a:p>
        </p:txBody>
      </p:sp>
      <p:sp>
        <p:nvSpPr>
          <p:cNvPr id="12292" name="Rectangle 3"/>
          <p:cNvSpPr>
            <a:spLocks noGrp="1" noChangeArrowheads="1"/>
          </p:cNvSpPr>
          <p:nvPr>
            <p:ph type="body" idx="1"/>
          </p:nvPr>
        </p:nvSpPr>
        <p:spPr/>
        <p:txBody>
          <a:bodyPr>
            <a:normAutofit/>
          </a:bodyPr>
          <a:lstStyle/>
          <a:p>
            <a:pPr marL="0" indent="0" eaLnBrk="1" hangingPunct="1">
              <a:buNone/>
            </a:pPr>
            <a:r>
              <a:rPr lang="en-US" altLang="en-US" dirty="0" smtClean="0">
                <a:solidFill>
                  <a:schemeClr val="bg1"/>
                </a:solidFill>
              </a:rPr>
              <a:t>.</a:t>
            </a:r>
          </a:p>
        </p:txBody>
      </p:sp>
      <p:graphicFrame>
        <p:nvGraphicFramePr>
          <p:cNvPr id="2" name="Table 1"/>
          <p:cNvGraphicFramePr>
            <a:graphicFrameLocks noGrp="1"/>
          </p:cNvGraphicFramePr>
          <p:nvPr>
            <p:extLst>
              <p:ext uri="{D42A27DB-BD31-4B8C-83A1-F6EECF244321}">
                <p14:modId xmlns:p14="http://schemas.microsoft.com/office/powerpoint/2010/main" val="139941012"/>
              </p:ext>
            </p:extLst>
          </p:nvPr>
        </p:nvGraphicFramePr>
        <p:xfrm>
          <a:off x="1169116" y="1870075"/>
          <a:ext cx="9275649" cy="4306890"/>
        </p:xfrm>
        <a:graphic>
          <a:graphicData uri="http://schemas.openxmlformats.org/drawingml/2006/table">
            <a:tbl>
              <a:tblPr firstRow="1" bandRow="1">
                <a:tableStyleId>{5C22544A-7EE6-4342-B048-85BDC9FD1C3A}</a:tableStyleId>
              </a:tblPr>
              <a:tblGrid>
                <a:gridCol w="3091883"/>
                <a:gridCol w="3091883"/>
                <a:gridCol w="3091883"/>
              </a:tblGrid>
              <a:tr h="717815">
                <a:tc>
                  <a:txBody>
                    <a:bodyPr/>
                    <a:lstStyle/>
                    <a:p>
                      <a:r>
                        <a:rPr lang="en-US" dirty="0" smtClean="0"/>
                        <a:t>SAT</a:t>
                      </a:r>
                      <a:endParaRPr lang="en-US" dirty="0"/>
                    </a:p>
                  </a:txBody>
                  <a:tcPr/>
                </a:tc>
                <a:tc>
                  <a:txBody>
                    <a:bodyPr/>
                    <a:lstStyle/>
                    <a:p>
                      <a:r>
                        <a:rPr lang="en-US" dirty="0" smtClean="0"/>
                        <a:t>CHIT</a:t>
                      </a:r>
                      <a:endParaRPr lang="en-US" dirty="0"/>
                    </a:p>
                  </a:txBody>
                  <a:tcPr/>
                </a:tc>
                <a:tc>
                  <a:txBody>
                    <a:bodyPr/>
                    <a:lstStyle/>
                    <a:p>
                      <a:r>
                        <a:rPr lang="en-US" dirty="0" smtClean="0"/>
                        <a:t>ANANDA</a:t>
                      </a:r>
                      <a:endParaRPr lang="en-US" dirty="0"/>
                    </a:p>
                  </a:txBody>
                  <a:tcPr/>
                </a:tc>
              </a:tr>
              <a:tr h="717815">
                <a:tc>
                  <a:txBody>
                    <a:bodyPr/>
                    <a:lstStyle/>
                    <a:p>
                      <a:r>
                        <a:rPr lang="en-US" dirty="0" smtClean="0"/>
                        <a:t>Existence</a:t>
                      </a:r>
                      <a:endParaRPr lang="en-US" dirty="0"/>
                    </a:p>
                  </a:txBody>
                  <a:tcPr/>
                </a:tc>
                <a:tc>
                  <a:txBody>
                    <a:bodyPr/>
                    <a:lstStyle/>
                    <a:p>
                      <a:r>
                        <a:rPr lang="en-US" dirty="0" smtClean="0"/>
                        <a:t>Essence </a:t>
                      </a:r>
                      <a:endParaRPr lang="en-US" dirty="0"/>
                    </a:p>
                  </a:txBody>
                  <a:tcPr/>
                </a:tc>
                <a:tc>
                  <a:txBody>
                    <a:bodyPr/>
                    <a:lstStyle/>
                    <a:p>
                      <a:r>
                        <a:rPr lang="en-US" dirty="0" smtClean="0"/>
                        <a:t>Bliss</a:t>
                      </a:r>
                      <a:endParaRPr lang="en-US" dirty="0"/>
                    </a:p>
                  </a:txBody>
                  <a:tcPr/>
                </a:tc>
              </a:tr>
              <a:tr h="717815">
                <a:tc>
                  <a:txBody>
                    <a:bodyPr/>
                    <a:lstStyle/>
                    <a:p>
                      <a:r>
                        <a:rPr lang="en-US" dirty="0" smtClean="0"/>
                        <a:t>Ontology</a:t>
                      </a:r>
                      <a:endParaRPr lang="en-US" dirty="0"/>
                    </a:p>
                  </a:txBody>
                  <a:tcPr/>
                </a:tc>
                <a:tc>
                  <a:txBody>
                    <a:bodyPr/>
                    <a:lstStyle/>
                    <a:p>
                      <a:r>
                        <a:rPr lang="en-US" dirty="0" smtClean="0"/>
                        <a:t>Epistemology</a:t>
                      </a:r>
                      <a:endParaRPr lang="en-US" dirty="0"/>
                    </a:p>
                  </a:txBody>
                  <a:tcPr/>
                </a:tc>
                <a:tc>
                  <a:txBody>
                    <a:bodyPr/>
                    <a:lstStyle/>
                    <a:p>
                      <a:r>
                        <a:rPr lang="en-US" dirty="0" smtClean="0"/>
                        <a:t>Axiology</a:t>
                      </a:r>
                      <a:endParaRPr lang="en-US" dirty="0"/>
                    </a:p>
                  </a:txBody>
                  <a:tcPr/>
                </a:tc>
              </a:tr>
              <a:tr h="717815">
                <a:tc>
                  <a:txBody>
                    <a:bodyPr/>
                    <a:lstStyle/>
                    <a:p>
                      <a:r>
                        <a:rPr lang="en-US" dirty="0" smtClean="0"/>
                        <a:t>Who am I?</a:t>
                      </a:r>
                      <a:endParaRPr lang="en-US" dirty="0"/>
                    </a:p>
                  </a:txBody>
                  <a:tcPr/>
                </a:tc>
                <a:tc>
                  <a:txBody>
                    <a:bodyPr/>
                    <a:lstStyle/>
                    <a:p>
                      <a:r>
                        <a:rPr lang="en-US" dirty="0" smtClean="0"/>
                        <a:t>What Can I know?</a:t>
                      </a:r>
                      <a:endParaRPr lang="en-US" dirty="0"/>
                    </a:p>
                  </a:txBody>
                  <a:tcPr/>
                </a:tc>
                <a:tc>
                  <a:txBody>
                    <a:bodyPr/>
                    <a:lstStyle/>
                    <a:p>
                      <a:r>
                        <a:rPr lang="en-US" dirty="0" smtClean="0"/>
                        <a:t>What should I do?</a:t>
                      </a:r>
                      <a:endParaRPr lang="en-US" dirty="0"/>
                    </a:p>
                  </a:txBody>
                  <a:tcPr/>
                </a:tc>
              </a:tr>
              <a:tr h="717815">
                <a:tc>
                  <a:txBody>
                    <a:bodyPr/>
                    <a:lstStyle/>
                    <a:p>
                      <a:r>
                        <a:rPr lang="en-US" dirty="0" smtClean="0"/>
                        <a:t>Matter</a:t>
                      </a:r>
                      <a:endParaRPr lang="en-US" dirty="0"/>
                    </a:p>
                  </a:txBody>
                  <a:tcPr/>
                </a:tc>
                <a:tc>
                  <a:txBody>
                    <a:bodyPr/>
                    <a:lstStyle/>
                    <a:p>
                      <a:r>
                        <a:rPr lang="en-US" dirty="0" smtClean="0"/>
                        <a:t>Mind </a:t>
                      </a:r>
                      <a:endParaRPr lang="en-US" dirty="0"/>
                    </a:p>
                  </a:txBody>
                  <a:tcPr/>
                </a:tc>
                <a:tc>
                  <a:txBody>
                    <a:bodyPr/>
                    <a:lstStyle/>
                    <a:p>
                      <a:r>
                        <a:rPr lang="en-US" dirty="0" smtClean="0"/>
                        <a:t>Bliss</a:t>
                      </a:r>
                      <a:endParaRPr lang="en-US" dirty="0"/>
                    </a:p>
                  </a:txBody>
                  <a:tcPr/>
                </a:tc>
              </a:tr>
              <a:tr h="717815">
                <a:tc>
                  <a:txBody>
                    <a:bodyPr/>
                    <a:lstStyle/>
                    <a:p>
                      <a:r>
                        <a:rPr lang="en-US" dirty="0" smtClean="0"/>
                        <a:t>Structure</a:t>
                      </a:r>
                      <a:endParaRPr lang="en-US" dirty="0"/>
                    </a:p>
                  </a:txBody>
                  <a:tcPr/>
                </a:tc>
                <a:tc>
                  <a:txBody>
                    <a:bodyPr/>
                    <a:lstStyle/>
                    <a:p>
                      <a:r>
                        <a:rPr lang="en-US" dirty="0" smtClean="0"/>
                        <a:t>Behavior </a:t>
                      </a:r>
                      <a:endParaRPr lang="en-US" dirty="0"/>
                    </a:p>
                  </a:txBody>
                  <a:tcPr/>
                </a:tc>
                <a:tc>
                  <a:txBody>
                    <a:bodyPr/>
                    <a:lstStyle/>
                    <a:p>
                      <a:r>
                        <a:rPr lang="en-US" dirty="0" smtClean="0"/>
                        <a:t>Function</a:t>
                      </a:r>
                      <a:endParaRPr lang="en-US" dirty="0"/>
                    </a:p>
                  </a:txBody>
                  <a:tcPr/>
                </a:tc>
              </a:tr>
            </a:tbl>
          </a:graphicData>
        </a:graphic>
      </p:graphicFrame>
    </p:spTree>
    <p:extLst>
      <p:ext uri="{BB962C8B-B14F-4D97-AF65-F5344CB8AC3E}">
        <p14:creationId xmlns:p14="http://schemas.microsoft.com/office/powerpoint/2010/main" val="1484850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Three Pillars of any System</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smtClean="0">
                <a:solidFill>
                  <a:schemeClr val="bg1"/>
                </a:solidFill>
              </a:rPr>
              <a:t>Structure,Behvior and Function are three pillars of the system</a:t>
            </a:r>
          </a:p>
          <a:p>
            <a:r>
              <a:rPr lang="en-US" dirty="0" smtClean="0">
                <a:solidFill>
                  <a:schemeClr val="bg1"/>
                </a:solidFill>
              </a:rPr>
              <a:t>How  these things appear in Economics?</a:t>
            </a:r>
          </a:p>
          <a:p>
            <a:r>
              <a:rPr lang="en-US" dirty="0" smtClean="0">
                <a:solidFill>
                  <a:schemeClr val="bg1"/>
                </a:solidFill>
              </a:rPr>
              <a:t>How these things appear in  Cognitive Psychology?</a:t>
            </a:r>
          </a:p>
          <a:p>
            <a:r>
              <a:rPr lang="en-US" dirty="0" smtClean="0">
                <a:solidFill>
                  <a:schemeClr val="bg1"/>
                </a:solidFill>
              </a:rPr>
              <a:t>How these things appear in Computer Programming?</a:t>
            </a: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4003866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dirty="0" smtClean="0">
                <a:solidFill>
                  <a:schemeClr val="bg1"/>
                </a:solidFill>
              </a:rPr>
              <a:t>OOP – A quick introduction</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a:solidFill>
                  <a:schemeClr val="bg1"/>
                </a:solidFill>
              </a:rPr>
              <a:t> </a:t>
            </a:r>
            <a:r>
              <a:rPr lang="en-US" dirty="0" smtClean="0">
                <a:solidFill>
                  <a:schemeClr val="bg1"/>
                </a:solidFill>
              </a:rPr>
              <a:t>A class has got a structure ( instance variable ) and behaviors ( methods ) to provide some functionality</a:t>
            </a:r>
          </a:p>
          <a:p>
            <a:r>
              <a:rPr lang="en-US" dirty="0" smtClean="0">
                <a:solidFill>
                  <a:schemeClr val="bg1"/>
                </a:solidFill>
              </a:rPr>
              <a:t>For large programs , Structure and Behavior needs to be separated for SOC</a:t>
            </a:r>
          </a:p>
          <a:p>
            <a:pPr marL="0" indent="0">
              <a:buNone/>
            </a:pPr>
            <a:endParaRPr lang="en-US" dirty="0" smtClean="0">
              <a:solidFill>
                <a:schemeClr val="bg1"/>
              </a:solidFill>
            </a:endParaRPr>
          </a:p>
          <a:p>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26923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ST_MasterTemplate_v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7F7F7F"/>
      </a:accent5>
      <a:accent6>
        <a:srgbClr val="343434"/>
      </a:accent6>
      <a:hlink>
        <a:srgbClr val="5DD3FF"/>
      </a:hlink>
      <a:folHlink>
        <a:srgbClr val="2A89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400" dirty="0" smtClean="0">
            <a:latin typeface="+mj-lt"/>
          </a:defRPr>
        </a:defPPr>
      </a:lstStyle>
      <a:style>
        <a:lnRef idx="2">
          <a:schemeClr val="accent2">
            <a:shade val="50000"/>
          </a:schemeClr>
        </a:lnRef>
        <a:fillRef idx="1">
          <a:schemeClr val="accent2"/>
        </a:fillRef>
        <a:effectRef idx="0">
          <a:schemeClr val="accent2"/>
        </a:effectRef>
        <a:fontRef idx="minor">
          <a:schemeClr val="lt1"/>
        </a:fontRef>
      </a:style>
    </a:spDef>
    <a:txDef>
      <a:spPr bwMode="auto">
        <a:noFill/>
        <a:ln w="9525">
          <a:noFill/>
          <a:miter lim="800000"/>
          <a:headEnd/>
          <a:tailEnd/>
        </a:ln>
      </a:spPr>
      <a:bodyPr wrap="square" rtlCol="0">
        <a:spAutoFit/>
      </a:bodyPr>
      <a:lstStyle>
        <a:defPPr>
          <a:defRPr dirty="0" err="1" smtClean="0">
            <a:solidFill>
              <a:schemeClr val="tx1"/>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15127</TotalTime>
  <Words>719</Words>
  <Application>Microsoft Office PowerPoint</Application>
  <PresentationFormat>Widescreen</PresentationFormat>
  <Paragraphs>158</Paragraphs>
  <Slides>24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Arial</vt:lpstr>
      <vt:lpstr>Arial Narrow</vt:lpstr>
      <vt:lpstr>Calibri</vt:lpstr>
      <vt:lpstr>Calibri Light</vt:lpstr>
      <vt:lpstr>Courier New</vt:lpstr>
      <vt:lpstr>Hand Of Sean</vt:lpstr>
      <vt:lpstr>Palatino Linotype</vt:lpstr>
      <vt:lpstr>Segoe</vt:lpstr>
      <vt:lpstr>Wingdings</vt:lpstr>
      <vt:lpstr>Office Theme</vt:lpstr>
      <vt:lpstr>UST_MasterTemplate_v1.2</vt:lpstr>
      <vt:lpstr>PowerPoint Presentation</vt:lpstr>
      <vt:lpstr>About the Presenter</vt:lpstr>
      <vt:lpstr>Who is an Architect?</vt:lpstr>
      <vt:lpstr>Perils of “Polyglot Programming”</vt:lpstr>
      <vt:lpstr>Hackathons – Is Programming a Combat sport?</vt:lpstr>
      <vt:lpstr>A Travel and Its aftermath</vt:lpstr>
      <vt:lpstr>Why this session?</vt:lpstr>
      <vt:lpstr>Three Pillars of any System</vt:lpstr>
      <vt:lpstr> OOP – A quick introduction</vt:lpstr>
      <vt:lpstr>OOP – Core Concepts</vt:lpstr>
      <vt:lpstr>FP – Prologue </vt:lpstr>
      <vt:lpstr> FP – A quick introduction</vt:lpstr>
      <vt:lpstr> FP – Core Concepts</vt:lpstr>
      <vt:lpstr>Comparitive Study of Programming Languages</vt:lpstr>
      <vt:lpstr> OOP – What is the Essence?</vt:lpstr>
      <vt:lpstr>The Answer</vt:lpstr>
      <vt:lpstr>Patterns are Golden Hammers – at least for some</vt:lpstr>
      <vt:lpstr>The Composite/Visitor Pair from OOP</vt:lpstr>
      <vt:lpstr>The Problem with Composite/Visitor and its Rectification</vt:lpstr>
      <vt:lpstr>Reversing the Gaze through Observable/Observer</vt:lpstr>
      <vt:lpstr> In Short, the Reactive Programming model is</vt:lpstr>
      <vt:lpstr>Who is more important?</vt:lpstr>
      <vt:lpstr>Rx.Net </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Learning?  (Stating the obvious)  “The acquisition of knowledge or skills through study, experience, or being taught. We humans thinking only our species learn. But, some kind of learning is common in most of the living forms.  If a Mechanical Entity is able to learn, we call it Machine Learning ”</dc:title>
  <dc:creator>Praseedpai Thrivikramapai (UST, IND)</dc:creator>
  <cp:lastModifiedBy>Praseedpai Thrivikramapai (UST, IND)</cp:lastModifiedBy>
  <cp:revision>129</cp:revision>
  <dcterms:created xsi:type="dcterms:W3CDTF">2016-07-01T23:01:47Z</dcterms:created>
  <dcterms:modified xsi:type="dcterms:W3CDTF">2017-11-24T22:29:09Z</dcterms:modified>
</cp:coreProperties>
</file>