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3"/>
  </p:notesMasterIdLst>
  <p:sldIdLst>
    <p:sldId id="256" r:id="rId3"/>
    <p:sldId id="257" r:id="rId4"/>
    <p:sldId id="312" r:id="rId5"/>
    <p:sldId id="258" r:id="rId6"/>
    <p:sldId id="376" r:id="rId7"/>
    <p:sldId id="388" r:id="rId8"/>
    <p:sldId id="389" r:id="rId9"/>
    <p:sldId id="390" r:id="rId10"/>
    <p:sldId id="391" r:id="rId11"/>
    <p:sldId id="360" r:id="rId12"/>
    <p:sldId id="380" r:id="rId13"/>
    <p:sldId id="384" r:id="rId14"/>
    <p:sldId id="396" r:id="rId15"/>
    <p:sldId id="395" r:id="rId16"/>
    <p:sldId id="383" r:id="rId17"/>
    <p:sldId id="379" r:id="rId18"/>
    <p:sldId id="378" r:id="rId19"/>
    <p:sldId id="398" r:id="rId20"/>
    <p:sldId id="399" r:id="rId21"/>
    <p:sldId id="385" r:id="rId22"/>
    <p:sldId id="382" r:id="rId23"/>
    <p:sldId id="381" r:id="rId24"/>
    <p:sldId id="397" r:id="rId25"/>
    <p:sldId id="387" r:id="rId26"/>
    <p:sldId id="369" r:id="rId27"/>
    <p:sldId id="361" r:id="rId28"/>
    <p:sldId id="371" r:id="rId29"/>
    <p:sldId id="358" r:id="rId30"/>
    <p:sldId id="355" r:id="rId31"/>
    <p:sldId id="359" r:id="rId32"/>
    <p:sldId id="362" r:id="rId33"/>
    <p:sldId id="363" r:id="rId34"/>
    <p:sldId id="364" r:id="rId35"/>
    <p:sldId id="366" r:id="rId36"/>
    <p:sldId id="386" r:id="rId37"/>
    <p:sldId id="392" r:id="rId38"/>
    <p:sldId id="393" r:id="rId39"/>
    <p:sldId id="394" r:id="rId40"/>
    <p:sldId id="368" r:id="rId41"/>
    <p:sldId id="311" r:id="rId42"/>
  </p:sldIdLst>
  <p:sldSz cx="10080625" cy="7559675"/>
  <p:notesSz cx="7559675" cy="10691813"/>
  <p:defaultTextStyle>
    <a:defPPr>
      <a:defRPr lang="en-GB"/>
    </a:defPPr>
    <a:lvl1pPr algn="l" defTabSz="71913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msmincho" charset="0"/>
      </a:defRPr>
    </a:lvl1pPr>
    <a:lvl2pPr marL="742950" indent="-285750" algn="l" defTabSz="71913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msmincho" charset="0"/>
      </a:defRPr>
    </a:lvl2pPr>
    <a:lvl3pPr marL="1143000" indent="-228600" algn="l" defTabSz="71913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msmincho" charset="0"/>
      </a:defRPr>
    </a:lvl3pPr>
    <a:lvl4pPr marL="1600200" indent="-228600" algn="l" defTabSz="71913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msmincho" charset="0"/>
      </a:defRPr>
    </a:lvl4pPr>
    <a:lvl5pPr marL="2057400" indent="-228600" algn="l" defTabSz="71913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msmincho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msmincho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msmincho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msmincho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msmincho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9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FEBAF0EF-391D-4216-A2F7-5F07268D70FA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312863" y="1027113"/>
            <a:ext cx="4932362" cy="369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93A0781-4A72-4362-B15D-E370562C39C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4462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191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7191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7191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7191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7191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2A4B8953-3DCB-45F1-A030-5E297CF187F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0F49EFBB-D8B8-45FA-8461-D1CB5D3E8F6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1313733D-A0F0-466A-B296-670AB446A4A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A621519F-EC72-41BC-B225-B0D7295C5D0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070BA181-05AF-41E8-8783-7270A2A9A0D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045EB206-F196-49FF-96DF-DD20A3EE55F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3645D0C5-F0D8-40D8-B5D8-60CE5743FBA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0A6DFFBC-A99D-4E7B-BEB8-68B9051AC1B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2733-6B72-445A-92B6-080EADC16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5082E-6102-467E-A255-79F4D996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1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316C-67FA-46AF-8277-46D52629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4E192-9120-42AC-9848-A42A9570C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31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2D590-46F4-47CA-B7EA-E6629C191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6138" y="700088"/>
            <a:ext cx="2151062" cy="6199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330C-F429-4E34-9B4C-19F351C4B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1363" y="700088"/>
            <a:ext cx="6302375" cy="6199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6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C55D-68D1-4E16-AE12-C45D8BB35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DC77-B0A1-4D18-9288-828F3D373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57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D323-699D-4F17-8941-5CBA79B5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D3E8-ABC0-498B-8C4D-227AA430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0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848F-4AF0-4F07-9834-5E201715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F65DA-6849-46CB-9303-1514DB4E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342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C1C5-94D2-4920-9890-67ABA1FB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7F61-D063-4CD9-B982-7D7BF735E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40EC1-05D4-4B44-8104-186666738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66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068C-5188-45B3-BFF4-FA170F64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F736C-C9D1-4432-AD7D-88F1AB95D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F6A4E-40A3-4D1E-9AF3-A38B065E1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640BB-56C3-44C2-B2A8-9701E3B0C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BD648-BEAF-4406-9319-3F1902378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85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4CBA-2CE2-492F-90E3-D656B06D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945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131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43CD-89A4-464A-A9C1-747C0160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A683-1EC5-420C-AFA2-5E6BF9DF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B1257-35B0-4566-A111-C9F94B971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817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2730-7DCF-4A8F-9E3D-47C00DAE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C57D-2581-45AD-BB81-0D6E6ECE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63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C65A-567D-4817-B2E1-2A5DBAAA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856E0-B543-4C27-B972-477D67E2D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CA061-FE30-423C-9257-8D8029FE1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320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5588-7DB3-485A-B18C-E9F539A9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063D7-2EC6-4B06-B0A2-6900032C8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16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99895-68BF-4929-867A-6F44CB99D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CA6EB-22DE-4A32-92CB-79A7E2F8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0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932F-C11E-4DFF-A86C-CEA06EC8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10808-A5E6-4E55-94EA-11CBC308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35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C987-A44B-47FB-8C12-C88665F4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7349-2F95-44FE-A868-967669511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325" y="2138363"/>
            <a:ext cx="4132263" cy="4760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DAC45-BE74-42DC-8D8E-EEB68241D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6988" y="2138363"/>
            <a:ext cx="4132262" cy="4760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72C1-EFA3-4835-AD93-3673CB30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733E1-E7D9-485D-9CB1-3B67787DA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ED5A2-6D91-4C03-8FBA-61C7F6298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61812-1D5C-41AF-A21A-E699E19F8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93DAE-B9CD-4DF7-8B7D-97CF782A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3D00-F997-4B59-8889-6B736CD9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7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06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6FEF-2B36-4A53-B7E3-7D12E9FF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8E0E-9737-4221-9EC2-0EBB84999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03D89-1828-4771-8A6B-A4A49F2FA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8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8F85-FD28-46F9-90E6-4564731B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33EF7-72E0-479B-92EE-C99A2CCC3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6E59B-EDE6-4BCC-8C72-212792E53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3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DF944572-A808-43B6-A236-303A881A5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7A11A060-CECC-4323-ACC7-A7C3E3DFC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700088"/>
            <a:ext cx="860583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162958-09D7-4E12-83DA-414D759E6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2138363"/>
            <a:ext cx="8416925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 kern="1200">
          <a:solidFill>
            <a:srgbClr val="99284C"/>
          </a:solidFill>
          <a:latin typeface="+mj-lt"/>
          <a:ea typeface="+mj-ea"/>
          <a:cs typeface="+mj-cs"/>
        </a:defRPr>
      </a:lvl1pPr>
      <a:lvl2pPr marL="742950" indent="-285750"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2pPr>
      <a:lvl3pPr marL="1143000" indent="-228600"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3pPr>
      <a:lvl4pPr marL="1600200" indent="-228600"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4pPr>
      <a:lvl5pPr marL="2057400" indent="-228600"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5pPr>
      <a:lvl6pPr marL="2514600" indent="-228600"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6pPr>
      <a:lvl7pPr marL="2971800" indent="-228600"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7pPr>
      <a:lvl8pPr marL="3429000" indent="-228600"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8pPr>
      <a:lvl9pPr marL="3886200" indent="-228600"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9pPr>
    </p:titleStyle>
    <p:bodyStyle>
      <a:lvl1pPr marL="342900" indent="-342900" algn="l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138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719138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marL="1143000" indent="-228600" algn="l" defTabSz="719138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marL="1600200" indent="-228600" algn="l" defTabSz="719138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marL="2057400" indent="-228600" algn="l" defTabSz="719138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l" defTabSz="719138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l" defTabSz="719138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l" defTabSz="719138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l" defTabSz="719138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719138" rtl="0" fontAlgn="base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719138" rtl="0" fontAlgn="base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msmincho" charset="0"/>
        </a:defRPr>
      </a:lvl2pPr>
      <a:lvl3pPr marL="1143000" indent="-228600" algn="l" defTabSz="719138" rtl="0" fontAlgn="base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msmincho" charset="0"/>
        </a:defRPr>
      </a:lvl3pPr>
      <a:lvl4pPr marL="1600200" indent="-228600" algn="l" defTabSz="719138" rtl="0" fontAlgn="base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msmincho" charset="0"/>
        </a:defRPr>
      </a:lvl4pPr>
      <a:lvl5pPr marL="2057400" indent="-228600" algn="l" defTabSz="719138" rtl="0" fontAlgn="base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Arial" panose="020B0604020202020204" pitchFamily="34" charset="0"/>
          <a:ea typeface="+mn-ea"/>
          <a:cs typeface="msminch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seedpai/WhetYourApetti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4EEF0E86-F4A1-4EA4-80C5-F00C9F890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575" y="647700"/>
            <a:ext cx="8607425" cy="2744788"/>
          </a:xfrm>
          <a:ln/>
        </p:spPr>
        <p:txBody>
          <a:bodyPr tIns="35280"/>
          <a:lstStyle/>
          <a:p>
            <a: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From SOLID (Principles) to LIQUID (Streams) – An Exploration of Programming Models</a:t>
            </a:r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AD7FE597-8297-4384-AD7A-C7B12B692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671888"/>
            <a:ext cx="6983413" cy="2232025"/>
          </a:xfrm>
          <a:prstGeom prst="roundRect">
            <a:avLst>
              <a:gd name="adj" fmla="val 69"/>
            </a:avLst>
          </a:prstGeom>
          <a:solidFill>
            <a:srgbClr val="00B8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7191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7191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7191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7191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r>
              <a:rPr lang="en-GB" altLang="en-US" dirty="0"/>
              <a:t> Praseed Pai K.T.</a:t>
            </a:r>
          </a:p>
          <a:p>
            <a:r>
              <a:rPr lang="en-GB" altLang="en-US" dirty="0"/>
              <a:t> @ </a:t>
            </a:r>
            <a:r>
              <a:rPr lang="en-GB" altLang="en-US" dirty="0" err="1"/>
              <a:t>InApp,Trivandrum</a:t>
            </a:r>
            <a:endParaRPr lang="en-GB" altLang="en-US" dirty="0"/>
          </a:p>
        </p:txBody>
      </p:sp>
    </p:spTree>
  </p:cSld>
  <p:clrMapOvr>
    <a:masterClrMapping/>
  </p:clrMapOvr>
  <p:transition spd="med" advTm="2178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OOP – A quick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 A class has got a structure ( instance variable and class level variables and behaviors ( instance methods and class level methods ) to provide some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For large programs , Structure and Behavior needs to be separated for SOC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Abstraction, Encapsulation , Polymorphism, Inheritance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Interface and abstract classes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/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3"/>
    </mc:Choice>
    <mc:Fallback>
      <p:transition spd="slow" advTm="5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6804-AF8E-4C62-9481-19578132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SOLID Principles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E2219-F085-46B2-8014-24471963F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63" y="2051645"/>
            <a:ext cx="8475413" cy="4440861"/>
          </a:xfrm>
        </p:spPr>
      </p:pic>
    </p:spTree>
    <p:extLst>
      <p:ext uri="{BB962C8B-B14F-4D97-AF65-F5344CB8AC3E}">
        <p14:creationId xmlns:p14="http://schemas.microsoft.com/office/powerpoint/2010/main" val="226800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8790-9E6A-447A-A526-616DE533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Design Pattern “Movement”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194F-1C54-422C-BD31-316DC60B1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GOF Design Patterns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sz="2000" dirty="0"/>
              <a:t>Structure , Behavioural and Creational Patterns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“POSA” Catalogue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sz="2000" dirty="0"/>
              <a:t>Patterns of Software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DDD Pattern Catalogue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sz="2000" dirty="0"/>
              <a:t>Domain Driven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“POEAA” </a:t>
            </a:r>
            <a:r>
              <a:rPr lang="en-IN" sz="2000" dirty="0" err="1"/>
              <a:t>Catalog</a:t>
            </a:r>
            <a:endParaRPr lang="en-IN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sz="2000" dirty="0"/>
              <a:t>Patterns of Enterprise Application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Enterprise Architecture and the MDA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sz="2000" dirty="0"/>
              <a:t>Archetype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Enterprise Integration Patterns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sz="2000" dirty="0"/>
              <a:t>Apache CAML is based on this 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J2EE Design Patterns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sz="2000" dirty="0"/>
              <a:t>A Pattern Catalogue for Web Application by Deepak Alur et al.</a:t>
            </a:r>
          </a:p>
          <a:p>
            <a:pPr marL="400050" lvl="1" indent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28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A67F-86EB-4E0B-81D0-4CDF555D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Pattern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1839F-6924-4073-BB8B-098FF8982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5" y="1960563"/>
            <a:ext cx="8483351" cy="4889332"/>
          </a:xfrm>
        </p:spPr>
      </p:pic>
    </p:spTree>
    <p:extLst>
      <p:ext uri="{BB962C8B-B14F-4D97-AF65-F5344CB8AC3E}">
        <p14:creationId xmlns:p14="http://schemas.microsoft.com/office/powerpoint/2010/main" val="105298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136A-DDAB-497A-96AD-5E1B6D83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Composite/Visitor (in a page!)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371EB-2129-4C97-BEFF-D674DA863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48" y="1984524"/>
            <a:ext cx="4176464" cy="47609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71CCB5-714F-46E0-9BD3-AFAF26716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320" y="1960563"/>
            <a:ext cx="4234880" cy="32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0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9A83-0F1F-4F7B-88DB-790B7A19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609F-D43C-4F60-A094-789BE769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Parametrized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Algorithms are the central citizen of GP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Highly useful for creating Type Safe Collections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In C/C++, Generics are called Templates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C#, Java and C++ instantiates templates differently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Type Erasure in Java/JVM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Dynamic Type Synthesis by CLR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Compile Time Code Factory by C++</a:t>
            </a:r>
          </a:p>
        </p:txBody>
      </p:sp>
    </p:spTree>
    <p:extLst>
      <p:ext uri="{BB962C8B-B14F-4D97-AF65-F5344CB8AC3E}">
        <p14:creationId xmlns:p14="http://schemas.microsoft.com/office/powerpoint/2010/main" val="294869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FP – Prologue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37" y="1960563"/>
            <a:ext cx="8291663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2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"/>
    </mc:Choice>
    <mc:Fallback>
      <p:transition spd="slow" advTm="60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FP – A quick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LISP is one of the oldest functional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ML is the first typed functional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 Lambda Calculus and FP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C# - an Object/Functional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FP is Programming with Pure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Immutability , Side effects, Composition, Map/Reduce, Behavioral Parametrization , Variable Capture, Referential Transparency, Currying </a:t>
            </a:r>
            <a:r>
              <a:rPr lang="en-US" sz="2000" dirty="0" err="1">
                <a:solidFill>
                  <a:schemeClr val="tx2"/>
                </a:solidFill>
              </a:rPr>
              <a:t>etc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/>
            <a:endParaRPr lang="en-US" dirty="0">
              <a:solidFill>
                <a:schemeClr val="tx2"/>
              </a:solidFill>
            </a:endParaRP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9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"/>
    </mc:Choice>
    <mc:Fallback>
      <p:transition spd="slow" advTm="60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1699-049B-42A9-8CC7-A3E70F89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Composition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51B35-D763-43E5-AD3D-A74226EE7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920" y="2267669"/>
            <a:ext cx="3825025" cy="1242811"/>
          </a:xfrm>
        </p:spPr>
      </p:pic>
    </p:spTree>
    <p:extLst>
      <p:ext uri="{BB962C8B-B14F-4D97-AF65-F5344CB8AC3E}">
        <p14:creationId xmlns:p14="http://schemas.microsoft.com/office/powerpoint/2010/main" val="79117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4648-B4EB-4CA0-82EE-6E9DE665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Currying – a Non Trivial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96213-F7BD-4973-9819-8EA813A50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63" y="2051645"/>
            <a:ext cx="4154933" cy="4520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749FA5-CC8A-4C7A-BC61-38C32065F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48" y="2051645"/>
            <a:ext cx="4300628" cy="240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8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931B3273-CEF3-4E5C-A6C8-9BAA1B863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700088"/>
            <a:ext cx="8607425" cy="1262062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About the Presenter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4034D3E8-1B09-44EB-A638-9EB139CFF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2138363"/>
            <a:ext cx="8418513" cy="4762500"/>
          </a:xfrm>
          <a:ln/>
        </p:spPr>
        <p:txBody>
          <a:bodyPr tIns="14112"/>
          <a:lstStyle/>
          <a:p>
            <a:pPr marL="503238" indent="-431800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600"/>
              <a:t>A Seasoned  Software Engineering Professional with more than twenty five years of Exposure</a:t>
            </a:r>
          </a:p>
          <a:p>
            <a:pPr marL="503238" indent="-431800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600"/>
              <a:t>Author of Two books on Computer Programming </a:t>
            </a:r>
          </a:p>
          <a:p>
            <a:pPr marL="503238" indent="-431800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600"/>
              <a:t>Explorer in “Philosophical Tools for Software Engineering” ( Has Presented on it, Written one university accredited paper, Designed a Pattern based on Advaita Vedanta to transition from OOP to FRP)</a:t>
            </a:r>
          </a:p>
          <a:p>
            <a:pPr marL="503238" indent="-431800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600"/>
              <a:t>An Expert level professional in  Cross Cultural Encounters (How to deal with a Russian/Eastern European? , Working with Racial stereotypes like Jews / Chinese / Latin Americans )</a:t>
            </a:r>
          </a:p>
          <a:p>
            <a:pPr marL="503238" indent="-431800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600"/>
              <a:t>A Critique of Digital Technology Fads ( Programmers will be better off , if they stick to Programming. Do not run after so called AI/ML, BlockChain etc ) - “Plumbing is preferred over Painting!”</a:t>
            </a:r>
          </a:p>
          <a:p>
            <a:pPr marL="503238" indent="-431800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600"/>
              <a:t>I also help Programmers eliminate  their “Math-Phobia”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0322B2FA-1C73-4F4E-BE13-16CED573E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4751388"/>
            <a:ext cx="2160587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Tm="721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AA81-93F4-45F5-AF3A-04AB8363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Rx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048D-C955-4372-B436-5AA04A2ED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FRP (Functional Reactive Programming) was pioneered by the Haskell Community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Microsoft released Rx.net and </a:t>
            </a:r>
            <a:r>
              <a:rPr lang="en-IN" sz="2000" dirty="0" err="1"/>
              <a:t>RxJs</a:t>
            </a:r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 err="1"/>
              <a:t>NetFlix</a:t>
            </a:r>
            <a:r>
              <a:rPr lang="en-IN" sz="2000" dirty="0"/>
              <a:t> ported Rx.net to Java (</a:t>
            </a:r>
            <a:r>
              <a:rPr lang="en-IN" sz="2000" dirty="0" err="1"/>
              <a:t>RxJava</a:t>
            </a:r>
            <a:r>
              <a:rPr lang="en-IN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Rx libraries are available for .NET, Java, JS, Python, C++ etc, to name a few</a:t>
            </a:r>
          </a:p>
        </p:txBody>
      </p:sp>
    </p:spTree>
    <p:extLst>
      <p:ext uri="{BB962C8B-B14F-4D97-AF65-F5344CB8AC3E}">
        <p14:creationId xmlns:p14="http://schemas.microsoft.com/office/powerpoint/2010/main" val="258796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68C0-87E7-45D4-B869-38C14840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Rx – The Big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97133-7BDE-4FF8-9D1F-CA7353D5C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123653"/>
            <a:ext cx="8416925" cy="4536504"/>
          </a:xfrm>
        </p:spPr>
      </p:pic>
    </p:spTree>
    <p:extLst>
      <p:ext uri="{BB962C8B-B14F-4D97-AF65-F5344CB8AC3E}">
        <p14:creationId xmlns:p14="http://schemas.microsoft.com/office/powerpoint/2010/main" val="72881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AB14-956C-498D-B13E-127C02DC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Rx – What is happening?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39F3B-422F-48A2-B210-8B618D423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533073"/>
            <a:ext cx="8416925" cy="3971492"/>
          </a:xfrm>
        </p:spPr>
      </p:pic>
    </p:spTree>
    <p:extLst>
      <p:ext uri="{BB962C8B-B14F-4D97-AF65-F5344CB8AC3E}">
        <p14:creationId xmlns:p14="http://schemas.microsoft.com/office/powerpoint/2010/main" val="71544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9FB5-0761-4D93-B646-31A5065B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Rx Simple Code Snippets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B1CDC-529E-4CDE-B2F0-54AFAD0D7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872" y="2411685"/>
            <a:ext cx="7056784" cy="959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93B551-643D-4D46-99DE-0B94E300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95" y="3814383"/>
            <a:ext cx="5447763" cy="13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86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F8A9-D5EE-4652-99EC-691DF7E9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D18D-383A-4C70-85CC-657D96A3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 Directory Traversal Engine (Java)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 Procedural API for Directory Traversal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 OOP/Component Model for Directory Traversal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Directory Traversal using Composite/Visitor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Directory Traversal using Iterator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Directory Traversal using Streams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Directory Traversal using </a:t>
            </a:r>
            <a:r>
              <a:rPr lang="en-IN" dirty="0" err="1"/>
              <a:t>RxJava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34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379" y="683493"/>
            <a:ext cx="8605837" cy="126047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Comparitive</a:t>
            </a:r>
            <a:r>
              <a:rPr lang="en-US" dirty="0">
                <a:solidFill>
                  <a:schemeClr val="tx2"/>
                </a:solidFill>
              </a:rPr>
              <a:t> Study of Programming Languages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34" y="2204741"/>
            <a:ext cx="2898164" cy="374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359" y="2393752"/>
            <a:ext cx="2205137" cy="151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>
                <a:solidFill>
                  <a:schemeClr val="tx2"/>
                </a:solidFill>
              </a:rPr>
              <a:t>In India, it is like this, I do not know how it is in Punjab?</a:t>
            </a:r>
          </a:p>
          <a:p>
            <a:r>
              <a:rPr lang="en-US" sz="1984" dirty="0">
                <a:solidFill>
                  <a:schemeClr val="tx2"/>
                </a:solidFill>
              </a:rPr>
              <a:t> - Punjabi House</a:t>
            </a:r>
          </a:p>
        </p:txBody>
      </p:sp>
    </p:spTree>
    <p:extLst>
      <p:ext uri="{BB962C8B-B14F-4D97-AF65-F5344CB8AC3E}">
        <p14:creationId xmlns:p14="http://schemas.microsoft.com/office/powerpoint/2010/main" val="119385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2"/>
    </mc:Choice>
    <mc:Fallback>
      <p:transition spd="slow" advTm="48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 OOP – What is the Essence?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Which is the canonical structure of a OOP program?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Hierarchical Structures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They are modelled using Gang of Four Composite Pattern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 Composite models Part/Whole Hierarchy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 Composite/Visitor duo </a:t>
            </a:r>
          </a:p>
          <a:p>
            <a:pPr marL="0" indent="0"/>
            <a:endParaRPr lang="en-US" dirty="0">
              <a:solidFill>
                <a:schemeClr val="tx2"/>
              </a:solidFill>
            </a:endParaRPr>
          </a:p>
          <a:p>
            <a:pPr marL="0" indent="0"/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8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7"/>
    </mc:Choice>
    <mc:Fallback>
      <p:transition spd="slow" advTm="64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Patterns are Golden Hammers – at least for 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36" y="2528373"/>
            <a:ext cx="8546346" cy="368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0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1"/>
    </mc:Choice>
    <mc:Fallback>
      <p:transition spd="slow" advTm="67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 Travel and Its aftermath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- </a:t>
            </a:r>
          </a:p>
          <a:p>
            <a:pPr marL="0" indent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49" y="2233967"/>
            <a:ext cx="8183964" cy="370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3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87"/>
    </mc:Choice>
    <mc:Fallback>
      <p:transition spd="slow" advTm="338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tr-TR" altLang="en-US" sz="1158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Why this session?</a:t>
            </a:r>
            <a:endParaRPr lang="tr-TR" altLang="en-US" dirty="0">
              <a:solidFill>
                <a:schemeClr val="tx2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hangingPunct="1"/>
            <a:r>
              <a:rPr lang="en-US" altLang="en-US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66652" y="2490882"/>
          <a:ext cx="7669320" cy="3561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506">
                <a:tc>
                  <a:txBody>
                    <a:bodyPr/>
                    <a:lstStyle/>
                    <a:p>
                      <a:r>
                        <a:rPr lang="en-US" sz="1500" dirty="0"/>
                        <a:t>SAT</a:t>
                      </a:r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CHIT</a:t>
                      </a:r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ANANDA</a:t>
                      </a:r>
                    </a:p>
                  </a:txBody>
                  <a:tcPr marL="75605" marR="75605" marT="37802" marB="378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506">
                <a:tc>
                  <a:txBody>
                    <a:bodyPr/>
                    <a:lstStyle/>
                    <a:p>
                      <a:r>
                        <a:rPr lang="en-US" sz="1500" dirty="0"/>
                        <a:t>Existence</a:t>
                      </a:r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Essence </a:t>
                      </a:r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Bliss</a:t>
                      </a:r>
                    </a:p>
                  </a:txBody>
                  <a:tcPr marL="75605" marR="75605" marT="37802" marB="378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506">
                <a:tc>
                  <a:txBody>
                    <a:bodyPr/>
                    <a:lstStyle/>
                    <a:p>
                      <a:r>
                        <a:rPr lang="en-US" sz="1500" dirty="0"/>
                        <a:t>Ontology</a:t>
                      </a:r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Epistemology</a:t>
                      </a:r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Axiology</a:t>
                      </a:r>
                    </a:p>
                  </a:txBody>
                  <a:tcPr marL="75605" marR="75605" marT="37802" marB="378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506">
                <a:tc>
                  <a:txBody>
                    <a:bodyPr/>
                    <a:lstStyle/>
                    <a:p>
                      <a:r>
                        <a:rPr lang="en-US" sz="1500" dirty="0"/>
                        <a:t>Who am I?</a:t>
                      </a:r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What Can I know?</a:t>
                      </a:r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What should I do?</a:t>
                      </a:r>
                    </a:p>
                  </a:txBody>
                  <a:tcPr marL="75605" marR="75605" marT="37802" marB="378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506">
                <a:tc>
                  <a:txBody>
                    <a:bodyPr/>
                    <a:lstStyle/>
                    <a:p>
                      <a:r>
                        <a:rPr lang="en-US" sz="1500" dirty="0"/>
                        <a:t>Matter</a:t>
                      </a:r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Mind </a:t>
                      </a:r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Bliss</a:t>
                      </a:r>
                    </a:p>
                  </a:txBody>
                  <a:tcPr marL="75605" marR="75605" marT="37802" marB="378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506">
                <a:tc>
                  <a:txBody>
                    <a:bodyPr/>
                    <a:lstStyle/>
                    <a:p>
                      <a:r>
                        <a:rPr lang="en-US" sz="1500" dirty="0"/>
                        <a:t>Structure</a:t>
                      </a:r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Behavior </a:t>
                      </a:r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Function</a:t>
                      </a:r>
                    </a:p>
                  </a:txBody>
                  <a:tcPr marL="75605" marR="75605" marT="37802" marB="378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85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61"/>
    </mc:Choice>
    <mc:Fallback>
      <p:transition spd="slow" advTm="169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6E79-1B74-4E38-9CA2-06C6371C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is an Architect?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FE6D-D03B-4944-82EB-08C9A758E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 (n) – Any person who has “fooled” around in the Software Industry for sizeable time (ever shrinking span) who is past his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prime,as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Programmer Or Engineer, Systematically moved up in the hierarchy to obey “Peter Principle”.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93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2"/>
    </mc:Choice>
    <mc:Fallback>
      <p:transition spd="slow" advTm="155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Three Pillars of any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Structure,Behvior and Function are three pillars of the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How  these things appear in Economics?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How these things appear in  Cognitive Psychology?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How these things appear in Computer Programming?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6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8"/>
    </mc:Choice>
    <mc:Fallback>
      <p:transition spd="slow" advTm="131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Composite/Visitor Pair from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 Hierarchies are modelled using Composites (Structural)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Processing Composites through Visitor ( Behavior)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Evaluation of Expression using AST (Structural ) and Visitor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Directory Traversal and Processing using Composite/Visitor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Problems with the Composite/Visitor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0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6"/>
    </mc:Choice>
    <mc:Fallback>
      <p:transition spd="slow" advTm="67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Problem with Composite/Visitor and its Rectification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 Visitor needs to understand the structure of the Composites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 Is there any Pattern which helps us to navigate the content  in a Structure agnostic manner?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Flattening the Composite and navigation of the data using Iterator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Demerits of Iterator Pattern</a:t>
            </a:r>
          </a:p>
          <a:p>
            <a:pPr marL="0" indent="0"/>
            <a:endParaRPr lang="en-US" dirty="0">
              <a:solidFill>
                <a:schemeClr val="tx2"/>
              </a:solidFill>
            </a:endParaRP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3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8"/>
    </mc:Choice>
    <mc:Fallback>
      <p:transition spd="slow" advTm="51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Reversing the Gaze through Observable/Observer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 Fire/Forget solution to the Blocking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Notification to people who have subscribed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Threads, Pools and </a:t>
            </a:r>
            <a:r>
              <a:rPr lang="en-US" sz="2000" dirty="0" err="1">
                <a:solidFill>
                  <a:schemeClr val="tx2"/>
                </a:solidFill>
              </a:rPr>
              <a:t>Asyncrhony</a:t>
            </a:r>
            <a:r>
              <a:rPr lang="en-US" sz="2000" dirty="0">
                <a:solidFill>
                  <a:schemeClr val="tx2"/>
                </a:solidFill>
              </a:rPr>
              <a:t> management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Scheduling Execution </a:t>
            </a:r>
          </a:p>
          <a:p>
            <a:pPr marL="0" indent="0"/>
            <a:endParaRPr lang="en-US" dirty="0">
              <a:solidFill>
                <a:schemeClr val="tx2"/>
              </a:solidFill>
            </a:endParaRPr>
          </a:p>
          <a:p>
            <a:pPr marL="0" indent="0"/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2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7"/>
    </mc:Choice>
    <mc:Fallback>
      <p:transition spd="slow" advTm="467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 In Short, the Reactive Programming model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Modelling Hierarchical Structures using the Composite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 Behavioral processing using the Visitor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 Flattening the Hierarchy and navigating them through Iterator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 Notification to the subscribers using Observable/Observer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 Functional Composition and Immutability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 Schedulers and Asynchrony</a:t>
            </a: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7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1"/>
    </mc:Choice>
    <mc:Fallback>
      <p:transition spd="slow" advTm="40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54CA-6CB8-4773-9075-BF49403A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957E-A3F6-4884-B140-14A9D08C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 Library for Evaluating Expressions (C#)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 Stack based Expression Evaluator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An AST based Expression Evaluator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An Expression Evaluator based on Composite/Visitor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An Expression Evaluator based on Iterator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An Expression Evaluator which uses Rx</a:t>
            </a:r>
          </a:p>
        </p:txBody>
      </p:sp>
    </p:spTree>
    <p:extLst>
      <p:ext uri="{BB962C8B-B14F-4D97-AF65-F5344CB8AC3E}">
        <p14:creationId xmlns:p14="http://schemas.microsoft.com/office/powerpoint/2010/main" val="179906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4DAF-7930-4213-8FDF-15B5815C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 Evaluator – Part #1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E4820-162D-4084-BC77-976575086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5" y="1960563"/>
            <a:ext cx="8411343" cy="4760912"/>
          </a:xfrm>
        </p:spPr>
      </p:pic>
    </p:spTree>
    <p:extLst>
      <p:ext uri="{BB962C8B-B14F-4D97-AF65-F5344CB8AC3E}">
        <p14:creationId xmlns:p14="http://schemas.microsoft.com/office/powerpoint/2010/main" val="2383705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D97E-3615-46E1-87C4-E01EEEA9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 Evaluator – Part #1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09041-9429-4343-B477-71FA76870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219350"/>
            <a:ext cx="8416925" cy="4598938"/>
          </a:xfrm>
        </p:spPr>
      </p:pic>
    </p:spTree>
    <p:extLst>
      <p:ext uri="{BB962C8B-B14F-4D97-AF65-F5344CB8AC3E}">
        <p14:creationId xmlns:p14="http://schemas.microsoft.com/office/powerpoint/2010/main" val="2633234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7863-985E-4C25-9C37-E4D25517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 Evaluator – Part #1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CC751-6417-4E6E-8C52-D641EBEA4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63" y="2123653"/>
            <a:ext cx="8403405" cy="4735934"/>
          </a:xfrm>
        </p:spPr>
      </p:pic>
    </p:spTree>
    <p:extLst>
      <p:ext uri="{BB962C8B-B14F-4D97-AF65-F5344CB8AC3E}">
        <p14:creationId xmlns:p14="http://schemas.microsoft.com/office/powerpoint/2010/main" val="1705451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2"/>
                </a:solidFill>
              </a:rPr>
              <a:t>Who is more important?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05" y="2204740"/>
            <a:ext cx="3402211" cy="371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55331" y="2393751"/>
            <a:ext cx="3024188" cy="350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 err="1">
                <a:solidFill>
                  <a:schemeClr val="tx2"/>
                </a:solidFill>
              </a:rPr>
              <a:t>Aaj</a:t>
            </a:r>
            <a:r>
              <a:rPr lang="en-US" sz="1984" dirty="0">
                <a:solidFill>
                  <a:schemeClr val="tx2"/>
                </a:solidFill>
              </a:rPr>
              <a:t> mere </a:t>
            </a:r>
            <a:r>
              <a:rPr lang="en-US" sz="1984" dirty="0" err="1">
                <a:solidFill>
                  <a:schemeClr val="tx2"/>
                </a:solidFill>
              </a:rPr>
              <a:t>paas</a:t>
            </a:r>
            <a:r>
              <a:rPr lang="en-US" sz="1984" dirty="0">
                <a:solidFill>
                  <a:schemeClr val="tx2"/>
                </a:solidFill>
              </a:rPr>
              <a:t> building(C++) </a:t>
            </a:r>
            <a:r>
              <a:rPr lang="en-US" sz="1984" dirty="0" err="1">
                <a:solidFill>
                  <a:schemeClr val="tx2"/>
                </a:solidFill>
              </a:rPr>
              <a:t>hai</a:t>
            </a:r>
            <a:r>
              <a:rPr lang="en-US" sz="1984" dirty="0">
                <a:solidFill>
                  <a:schemeClr val="tx2"/>
                </a:solidFill>
              </a:rPr>
              <a:t>, property(C#) </a:t>
            </a:r>
            <a:r>
              <a:rPr lang="en-US" sz="1984" dirty="0" err="1">
                <a:solidFill>
                  <a:schemeClr val="tx2"/>
                </a:solidFill>
              </a:rPr>
              <a:t>hai</a:t>
            </a:r>
            <a:r>
              <a:rPr lang="en-US" sz="1984" dirty="0">
                <a:solidFill>
                  <a:schemeClr val="tx2"/>
                </a:solidFill>
              </a:rPr>
              <a:t> ,</a:t>
            </a:r>
          </a:p>
          <a:p>
            <a:r>
              <a:rPr lang="en-US" sz="1984" dirty="0">
                <a:solidFill>
                  <a:schemeClr val="tx2"/>
                </a:solidFill>
              </a:rPr>
              <a:t>bank balance (Java) </a:t>
            </a:r>
            <a:r>
              <a:rPr lang="en-US" sz="1984" dirty="0" err="1">
                <a:solidFill>
                  <a:schemeClr val="tx2"/>
                </a:solidFill>
              </a:rPr>
              <a:t>hai</a:t>
            </a:r>
            <a:r>
              <a:rPr lang="en-US" sz="1984" dirty="0">
                <a:solidFill>
                  <a:schemeClr val="tx2"/>
                </a:solidFill>
              </a:rPr>
              <a:t>, </a:t>
            </a:r>
            <a:r>
              <a:rPr lang="en-US" sz="1984" dirty="0" err="1">
                <a:solidFill>
                  <a:schemeClr val="tx2"/>
                </a:solidFill>
              </a:rPr>
              <a:t>bungla</a:t>
            </a:r>
            <a:r>
              <a:rPr lang="en-US" sz="1984" dirty="0">
                <a:solidFill>
                  <a:schemeClr val="tx2"/>
                </a:solidFill>
              </a:rPr>
              <a:t>(Python) </a:t>
            </a:r>
            <a:r>
              <a:rPr lang="en-US" sz="1984" dirty="0" err="1">
                <a:solidFill>
                  <a:schemeClr val="tx2"/>
                </a:solidFill>
              </a:rPr>
              <a:t>hai,gaadi</a:t>
            </a:r>
            <a:r>
              <a:rPr lang="en-US" sz="1984" dirty="0">
                <a:solidFill>
                  <a:schemeClr val="tx2"/>
                </a:solidFill>
              </a:rPr>
              <a:t> </a:t>
            </a:r>
            <a:r>
              <a:rPr lang="en-US" sz="1984" dirty="0" err="1">
                <a:solidFill>
                  <a:schemeClr val="tx2"/>
                </a:solidFill>
              </a:rPr>
              <a:t>hai</a:t>
            </a:r>
            <a:r>
              <a:rPr lang="en-US" sz="1984" dirty="0">
                <a:solidFill>
                  <a:schemeClr val="tx2"/>
                </a:solidFill>
              </a:rPr>
              <a:t>(PHP)</a:t>
            </a:r>
          </a:p>
          <a:p>
            <a:r>
              <a:rPr lang="en-US" sz="1984" dirty="0">
                <a:solidFill>
                  <a:schemeClr val="tx2"/>
                </a:solidFill>
              </a:rPr>
              <a:t>Kya </a:t>
            </a:r>
            <a:r>
              <a:rPr lang="en-US" sz="1984" dirty="0" err="1">
                <a:solidFill>
                  <a:schemeClr val="tx2"/>
                </a:solidFill>
              </a:rPr>
              <a:t>hai</a:t>
            </a:r>
            <a:r>
              <a:rPr lang="en-US" sz="1984" dirty="0">
                <a:solidFill>
                  <a:schemeClr val="tx2"/>
                </a:solidFill>
              </a:rPr>
              <a:t>, Kya </a:t>
            </a:r>
            <a:r>
              <a:rPr lang="en-US" sz="1984" dirty="0" err="1">
                <a:solidFill>
                  <a:schemeClr val="tx2"/>
                </a:solidFill>
              </a:rPr>
              <a:t>hai</a:t>
            </a:r>
            <a:r>
              <a:rPr lang="en-US" sz="1984" dirty="0">
                <a:solidFill>
                  <a:schemeClr val="tx2"/>
                </a:solidFill>
              </a:rPr>
              <a:t> </a:t>
            </a:r>
            <a:r>
              <a:rPr lang="en-US" sz="1984" dirty="0" err="1">
                <a:solidFill>
                  <a:schemeClr val="tx2"/>
                </a:solidFill>
              </a:rPr>
              <a:t>tumhare</a:t>
            </a:r>
            <a:r>
              <a:rPr lang="en-US" sz="1984" dirty="0">
                <a:solidFill>
                  <a:schemeClr val="tx2"/>
                </a:solidFill>
              </a:rPr>
              <a:t> </a:t>
            </a:r>
            <a:r>
              <a:rPr lang="en-US" sz="1984" dirty="0" err="1">
                <a:solidFill>
                  <a:schemeClr val="tx2"/>
                </a:solidFill>
              </a:rPr>
              <a:t>paas</a:t>
            </a:r>
            <a:r>
              <a:rPr lang="en-US" sz="1984" dirty="0">
                <a:solidFill>
                  <a:schemeClr val="tx2"/>
                </a:solidFill>
              </a:rPr>
              <a:t>?</a:t>
            </a:r>
          </a:p>
          <a:p>
            <a:endParaRPr lang="en-US" sz="1984" dirty="0">
              <a:solidFill>
                <a:schemeClr val="tx2"/>
              </a:solidFill>
            </a:endParaRPr>
          </a:p>
          <a:p>
            <a:endParaRPr lang="en-US" sz="1984" dirty="0">
              <a:solidFill>
                <a:schemeClr val="tx2"/>
              </a:solidFill>
            </a:endParaRPr>
          </a:p>
          <a:p>
            <a:r>
              <a:rPr lang="en-US" sz="1984" dirty="0">
                <a:solidFill>
                  <a:schemeClr val="tx2"/>
                </a:solidFill>
              </a:rPr>
              <a:t>....Mere </a:t>
            </a:r>
            <a:r>
              <a:rPr lang="en-US" sz="1984" dirty="0" err="1">
                <a:solidFill>
                  <a:schemeClr val="tx2"/>
                </a:solidFill>
              </a:rPr>
              <a:t>Paas</a:t>
            </a:r>
            <a:r>
              <a:rPr lang="en-US" sz="1984" dirty="0">
                <a:solidFill>
                  <a:schemeClr val="tx2"/>
                </a:solidFill>
              </a:rPr>
              <a:t> </a:t>
            </a:r>
            <a:r>
              <a:rPr lang="en-US" sz="1984" dirty="0" err="1">
                <a:solidFill>
                  <a:schemeClr val="tx2"/>
                </a:solidFill>
              </a:rPr>
              <a:t>Maa</a:t>
            </a:r>
            <a:r>
              <a:rPr lang="en-US" sz="1984" dirty="0">
                <a:solidFill>
                  <a:schemeClr val="tx2"/>
                </a:solidFill>
              </a:rPr>
              <a:t> (JavaScript) </a:t>
            </a:r>
            <a:r>
              <a:rPr lang="en-US" sz="1984" dirty="0" err="1">
                <a:solidFill>
                  <a:schemeClr val="tx2"/>
                </a:solidFill>
              </a:rPr>
              <a:t>hai</a:t>
            </a:r>
            <a:endParaRPr lang="en-US" sz="1984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5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F5441910-9D71-46B0-A6C6-ADEDE7C8A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700088"/>
            <a:ext cx="8607425" cy="1262062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The Goal of this Presentation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7EB1CE-1E61-486D-AA1A-C8E39FA92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055" y="1835621"/>
            <a:ext cx="8517733" cy="5472608"/>
          </a:xfrm>
          <a:ln/>
        </p:spPr>
        <p:txBody>
          <a:bodyPr/>
          <a:lstStyle/>
          <a:p>
            <a:pPr marL="503238" indent="-431800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000" dirty="0"/>
              <a:t>SOLID Principles as a Verification Tool</a:t>
            </a:r>
          </a:p>
          <a:p>
            <a:pPr marL="503238" indent="-431800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000" dirty="0"/>
              <a:t>Better API design through Successive Refactoring for Procedural, Object/Component, Hierarchical, Iterative and Reactive model of Programming</a:t>
            </a:r>
          </a:p>
          <a:p>
            <a:pPr marL="503238" indent="-431800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000" dirty="0"/>
              <a:t>Emphasis on Programming models like OOP, FP , Generic Programming (GP) and Rx  Programming </a:t>
            </a:r>
          </a:p>
          <a:p>
            <a:pPr marL="503238" indent="-431800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000" dirty="0"/>
              <a:t>Will help one to appreciate the work which has gone into creating the framework one uses (To become a Literate Consumer of it!)</a:t>
            </a:r>
          </a:p>
        </p:txBody>
      </p:sp>
    </p:spTree>
  </p:cSld>
  <p:clrMapOvr>
    <a:masterClrMapping/>
  </p:clrMapOvr>
  <p:transition spd="med" advTm="1512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06FEB608-56F7-4662-A59D-26623A80C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700088"/>
            <a:ext cx="8607425" cy="1262062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Questions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6CEB5D11-E33A-4BE1-B959-8894871FE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2138363"/>
            <a:ext cx="8418513" cy="4762500"/>
          </a:xfrm>
          <a:ln/>
        </p:spPr>
        <p:txBody>
          <a:bodyPr/>
          <a:lstStyle/>
          <a:p>
            <a:pPr marL="503238" indent="-431800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If any ?</a:t>
            </a:r>
          </a:p>
        </p:txBody>
      </p:sp>
    </p:spTree>
  </p:cSld>
  <p:clrMapOvr>
    <a:masterClrMapping/>
  </p:clrMapOvr>
  <p:transition spd="med" advTm="432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Four Types of Parametrization and their associated LINGO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Data Parametrization (Transaction Script, </a:t>
            </a:r>
            <a:r>
              <a:rPr lang="en-US" sz="2000" dirty="0" err="1">
                <a:solidFill>
                  <a:schemeClr val="tx2"/>
                </a:solidFill>
              </a:rPr>
              <a:t>Prcoedural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Variable Parametrization (Class , OOP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Type Parametrization (Generics, OOP/GP)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Behavior Parametrization (Lambda, GP/FP)</a:t>
            </a:r>
            <a:endParaRPr lang="en-US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https://github.com/praseedpai/WhetYourApettite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267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3"/>
    </mc:Choice>
    <mc:Fallback>
      <p:transition spd="slow" advTm="63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FAE5-1C0F-455F-81BE-AD06BD6B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Parametrization (Step #1)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55793-A728-4765-92AC-E354D82DE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64" y="2051645"/>
            <a:ext cx="8403404" cy="4267399"/>
          </a:xfrm>
        </p:spPr>
      </p:pic>
    </p:spTree>
    <p:extLst>
      <p:ext uri="{BB962C8B-B14F-4D97-AF65-F5344CB8AC3E}">
        <p14:creationId xmlns:p14="http://schemas.microsoft.com/office/powerpoint/2010/main" val="347828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389A-68CF-443A-BC73-36C77CEC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Parametrization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2BA9F3-EFB3-47F6-9157-A8F698E12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63" y="1960563"/>
            <a:ext cx="8547421" cy="4899023"/>
          </a:xfrm>
        </p:spPr>
      </p:pic>
    </p:spTree>
    <p:extLst>
      <p:ext uri="{BB962C8B-B14F-4D97-AF65-F5344CB8AC3E}">
        <p14:creationId xmlns:p14="http://schemas.microsoft.com/office/powerpoint/2010/main" val="427887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5961-DAD4-473E-9D92-43846F70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Parametrization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8D9D5-2F01-4573-9E5B-FCB1DA56D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63" y="2051646"/>
            <a:ext cx="8180387" cy="4643636"/>
          </a:xfrm>
        </p:spPr>
      </p:pic>
    </p:spTree>
    <p:extLst>
      <p:ext uri="{BB962C8B-B14F-4D97-AF65-F5344CB8AC3E}">
        <p14:creationId xmlns:p14="http://schemas.microsoft.com/office/powerpoint/2010/main" val="369958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1D35-FCFA-42FD-8103-525D86C2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Behavior</a:t>
            </a:r>
            <a:r>
              <a:rPr lang="en-IN" dirty="0"/>
              <a:t> Parametrization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9C84A-BA7B-440F-86CE-0D89F6C58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63" y="2123653"/>
            <a:ext cx="8259389" cy="4464496"/>
          </a:xfrm>
        </p:spPr>
      </p:pic>
    </p:spTree>
    <p:extLst>
      <p:ext uri="{BB962C8B-B14F-4D97-AF65-F5344CB8AC3E}">
        <p14:creationId xmlns:p14="http://schemas.microsoft.com/office/powerpoint/2010/main" val="56941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msmincho"/>
      </a:majorFont>
      <a:minorFont>
        <a:latin typeface="Arial"/>
        <a:ea typeface="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9138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msminch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9138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msmincho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9138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msminch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9138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msmincho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 a New Product</Template>
  <TotalTime>32564</TotalTime>
  <Words>1199</Words>
  <Application>Microsoft Office PowerPoint</Application>
  <PresentationFormat>Custom</PresentationFormat>
  <Paragraphs>187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Times New Roman</vt:lpstr>
      <vt:lpstr>Arial</vt:lpstr>
      <vt:lpstr>msmincho</vt:lpstr>
      <vt:lpstr>Calibri</vt:lpstr>
      <vt:lpstr>Microsoft YaHei</vt:lpstr>
      <vt:lpstr>Wingdings</vt:lpstr>
      <vt:lpstr>Office Theme</vt:lpstr>
      <vt:lpstr>Office Theme</vt:lpstr>
      <vt:lpstr>From SOLID (Principles) to LIQUID (Streams) – An Exploration of Programming Models</vt:lpstr>
      <vt:lpstr>About the Presenter</vt:lpstr>
      <vt:lpstr>Who is an Architect?</vt:lpstr>
      <vt:lpstr>The Goal of this Presentation</vt:lpstr>
      <vt:lpstr>Four Types of Parametrization and their associated LINGO</vt:lpstr>
      <vt:lpstr>Data Parametrization (Step #1)</vt:lpstr>
      <vt:lpstr>Variable Parametrization</vt:lpstr>
      <vt:lpstr>Type Parametrization</vt:lpstr>
      <vt:lpstr>Behavior Parametrization</vt:lpstr>
      <vt:lpstr> OOP – A quick introduction</vt:lpstr>
      <vt:lpstr>SOLID Principles</vt:lpstr>
      <vt:lpstr>The Design Pattern “Movement”</vt:lpstr>
      <vt:lpstr>Command Pattern </vt:lpstr>
      <vt:lpstr>Composite/Visitor (in a page!)</vt:lpstr>
      <vt:lpstr>Generic Programming </vt:lpstr>
      <vt:lpstr>FP – Prologue </vt:lpstr>
      <vt:lpstr> FP – A quick introduction</vt:lpstr>
      <vt:lpstr>Functional Composition</vt:lpstr>
      <vt:lpstr>Currying – a Non Trivial Example</vt:lpstr>
      <vt:lpstr>Rx Programming Model</vt:lpstr>
      <vt:lpstr>Rx – The Big Picture</vt:lpstr>
      <vt:lpstr>Rx – What is happening?</vt:lpstr>
      <vt:lpstr>Rx Simple Code Snippets</vt:lpstr>
      <vt:lpstr>Case Study #1</vt:lpstr>
      <vt:lpstr>Comparitive Study of Programming Languages</vt:lpstr>
      <vt:lpstr> OOP – What is the Essence?</vt:lpstr>
      <vt:lpstr>Patterns are Golden Hammers – at least for some</vt:lpstr>
      <vt:lpstr>A Travel and Its aftermath</vt:lpstr>
      <vt:lpstr>Why this session?</vt:lpstr>
      <vt:lpstr>Three Pillars of any System</vt:lpstr>
      <vt:lpstr>The Composite/Visitor Pair from OOP</vt:lpstr>
      <vt:lpstr>The Problem with Composite/Visitor and its Rectification</vt:lpstr>
      <vt:lpstr>Reversing the Gaze through Observable/Observer</vt:lpstr>
      <vt:lpstr> In Short, the Reactive Programming model is</vt:lpstr>
      <vt:lpstr>Case Study #2</vt:lpstr>
      <vt:lpstr>Expression Evaluator – Part #1</vt:lpstr>
      <vt:lpstr>Expression Evaluator – Part #1 (Contd…)</vt:lpstr>
      <vt:lpstr>Expression Evaluator – Part #1 (Contd…)</vt:lpstr>
      <vt:lpstr>Who is more important?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 New Product</dc:title>
  <dc:creator>HP</dc:creator>
  <dc:description>General introduction of a new product taking customer wishes into account</dc:description>
  <cp:lastModifiedBy>Praseed Pai</cp:lastModifiedBy>
  <cp:revision>137</cp:revision>
  <cp:lastPrinted>1601-01-01T00:00:00Z</cp:lastPrinted>
  <dcterms:created xsi:type="dcterms:W3CDTF">2019-06-07T17:07:57Z</dcterms:created>
  <dcterms:modified xsi:type="dcterms:W3CDTF">2021-08-07T03:13:18Z</dcterms:modified>
</cp:coreProperties>
</file>