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7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b="1" dirty="0">
                <a:solidFill>
                  <a:srgbClr val="F0FCFF"/>
                </a:solidFill>
                <a:latin typeface="Spline Sans" pitchFamily="34" charset="0"/>
                <a:ea typeface="Spline Sans" pitchFamily="34" charset="-122"/>
                <a:cs typeface="Spline Sans" pitchFamily="34" charset="-120"/>
              </a:rPr>
              <a:t> Phishing </a:t>
            </a:r>
            <a:r>
              <a:rPr lang="en-US" sz="6036" b="1">
                <a:solidFill>
                  <a:srgbClr val="F0FCFF"/>
                </a:solidFill>
                <a:latin typeface="Spline Sans" pitchFamily="34" charset="0"/>
                <a:ea typeface="Spline Sans" pitchFamily="34" charset="-122"/>
                <a:cs typeface="Spline Sans" pitchFamily="34" charset="-120"/>
              </a:rPr>
              <a:t>Awareness Training</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 Phishing is a form of cybercrime where attackers use deceptive emails, websites, and social engineering tactics to steal sensitive information like login credentials, financial data, and personal details. This training will help you recognize and avoid these sophisticated scams.</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905262"/>
            <a:ext cx="340162" cy="340162"/>
          </a:xfrm>
          <a:prstGeom prst="rect">
            <a:avLst/>
          </a:prstGeom>
        </p:spPr>
      </p:pic>
      <p:sp>
        <p:nvSpPr>
          <p:cNvPr id="9" name="Text 4"/>
          <p:cNvSpPr/>
          <p:nvPr/>
        </p:nvSpPr>
        <p:spPr>
          <a:xfrm>
            <a:off x="1299686" y="5880973"/>
            <a:ext cx="1779508" cy="388858"/>
          </a:xfrm>
          <a:prstGeom prst="rect">
            <a:avLst/>
          </a:prstGeom>
          <a:noFill/>
          <a:ln/>
        </p:spPr>
        <p:txBody>
          <a:bodyPr wrap="none" rtlCol="0" anchor="t"/>
          <a:lstStyle/>
          <a:p>
            <a:pPr marL="0" indent="0" algn="l">
              <a:lnSpc>
                <a:spcPts val="3062"/>
              </a:lnSpc>
              <a:buNone/>
            </a:pPr>
            <a:r>
              <a:rPr lang="en-US" sz="2187" b="1" dirty="0">
                <a:solidFill>
                  <a:srgbClr val="E0E4E6"/>
                </a:solidFill>
                <a:latin typeface="Barlow" pitchFamily="34" charset="0"/>
                <a:ea typeface="Barlow" pitchFamily="34" charset="-122"/>
                <a:cs typeface="Barlow" pitchFamily="34" charset="-120"/>
              </a:rPr>
              <a:t>by Jatin Yadav</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280874"/>
            <a:ext cx="84478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Understanding Phishing Attacks</a:t>
            </a:r>
            <a:endParaRPr lang="en-US" sz="4374" dirty="0"/>
          </a:p>
        </p:txBody>
      </p:sp>
      <p:sp>
        <p:nvSpPr>
          <p:cNvPr id="6" name="Shape 2"/>
          <p:cNvSpPr/>
          <p:nvPr/>
        </p:nvSpPr>
        <p:spPr>
          <a:xfrm>
            <a:off x="1152644" y="2308503"/>
            <a:ext cx="27742" cy="4640223"/>
          </a:xfrm>
          <a:prstGeom prst="rect">
            <a:avLst/>
          </a:prstGeom>
          <a:solidFill>
            <a:srgbClr val="302E41"/>
          </a:solidFill>
          <a:ln/>
        </p:spPr>
      </p:sp>
      <p:sp>
        <p:nvSpPr>
          <p:cNvPr id="7" name="Shape 3"/>
          <p:cNvSpPr/>
          <p:nvPr/>
        </p:nvSpPr>
        <p:spPr>
          <a:xfrm>
            <a:off x="1416427" y="2718137"/>
            <a:ext cx="777597" cy="27742"/>
          </a:xfrm>
          <a:prstGeom prst="rect">
            <a:avLst/>
          </a:prstGeom>
          <a:solidFill>
            <a:srgbClr val="16FFBB"/>
          </a:solidFill>
          <a:ln/>
        </p:spPr>
      </p:sp>
      <p:sp>
        <p:nvSpPr>
          <p:cNvPr id="8" name="Shape 4"/>
          <p:cNvSpPr/>
          <p:nvPr/>
        </p:nvSpPr>
        <p:spPr>
          <a:xfrm>
            <a:off x="916484" y="2482096"/>
            <a:ext cx="499943" cy="499943"/>
          </a:xfrm>
          <a:prstGeom prst="roundRect">
            <a:avLst>
              <a:gd name="adj" fmla="val 80001"/>
            </a:avLst>
          </a:prstGeom>
          <a:solidFill>
            <a:srgbClr val="0A081B"/>
          </a:solidFill>
          <a:ln w="22860">
            <a:solidFill>
              <a:srgbClr val="E0E4E6"/>
            </a:solidFill>
            <a:prstDash val="solid"/>
          </a:ln>
        </p:spPr>
      </p:sp>
      <p:sp>
        <p:nvSpPr>
          <p:cNvPr id="9" name="Text 5"/>
          <p:cNvSpPr/>
          <p:nvPr/>
        </p:nvSpPr>
        <p:spPr>
          <a:xfrm>
            <a:off x="1094363" y="2523768"/>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10" name="Text 6"/>
          <p:cNvSpPr/>
          <p:nvPr/>
        </p:nvSpPr>
        <p:spPr>
          <a:xfrm>
            <a:off x="2388513" y="2530673"/>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Lure</a:t>
            </a:r>
            <a:endParaRPr lang="en-US" sz="2187" dirty="0"/>
          </a:p>
        </p:txBody>
      </p:sp>
      <p:sp>
        <p:nvSpPr>
          <p:cNvPr id="11" name="Text 7"/>
          <p:cNvSpPr/>
          <p:nvPr/>
        </p:nvSpPr>
        <p:spPr>
          <a:xfrm>
            <a:off x="2388513" y="3011091"/>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crafts a tempting message or website to lure the victim.</a:t>
            </a:r>
            <a:endParaRPr lang="en-US" sz="1750" dirty="0"/>
          </a:p>
        </p:txBody>
      </p:sp>
      <p:sp>
        <p:nvSpPr>
          <p:cNvPr id="12" name="Shape 8"/>
          <p:cNvSpPr/>
          <p:nvPr/>
        </p:nvSpPr>
        <p:spPr>
          <a:xfrm>
            <a:off x="1416427" y="4220468"/>
            <a:ext cx="777597" cy="27742"/>
          </a:xfrm>
          <a:prstGeom prst="rect">
            <a:avLst/>
          </a:prstGeom>
          <a:solidFill>
            <a:srgbClr val="29DDDA"/>
          </a:solidFill>
          <a:ln/>
        </p:spPr>
      </p:sp>
      <p:sp>
        <p:nvSpPr>
          <p:cNvPr id="13" name="Shape 9"/>
          <p:cNvSpPr/>
          <p:nvPr/>
        </p:nvSpPr>
        <p:spPr>
          <a:xfrm>
            <a:off x="916484" y="3984427"/>
            <a:ext cx="499943" cy="499943"/>
          </a:xfrm>
          <a:prstGeom prst="roundRect">
            <a:avLst>
              <a:gd name="adj" fmla="val 80001"/>
            </a:avLst>
          </a:prstGeom>
          <a:solidFill>
            <a:srgbClr val="0A081B"/>
          </a:solidFill>
          <a:ln w="22860">
            <a:solidFill>
              <a:srgbClr val="E0E4E6"/>
            </a:solidFill>
            <a:prstDash val="solid"/>
          </a:ln>
        </p:spPr>
      </p:sp>
      <p:sp>
        <p:nvSpPr>
          <p:cNvPr id="14" name="Text 10"/>
          <p:cNvSpPr/>
          <p:nvPr/>
        </p:nvSpPr>
        <p:spPr>
          <a:xfrm>
            <a:off x="1073765" y="4026098"/>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5" name="Text 11"/>
          <p:cNvSpPr/>
          <p:nvPr/>
        </p:nvSpPr>
        <p:spPr>
          <a:xfrm>
            <a:off x="2388513" y="4033004"/>
            <a:ext cx="277749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Exploit</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victim is tricked into revealing sensitive information or downloading malware.</a:t>
            </a:r>
            <a:endParaRPr lang="en-US" sz="1750" dirty="0"/>
          </a:p>
        </p:txBody>
      </p:sp>
      <p:sp>
        <p:nvSpPr>
          <p:cNvPr id="17" name="Shape 13"/>
          <p:cNvSpPr/>
          <p:nvPr/>
        </p:nvSpPr>
        <p:spPr>
          <a:xfrm>
            <a:off x="1416427" y="6078200"/>
            <a:ext cx="777597" cy="27742"/>
          </a:xfrm>
          <a:prstGeom prst="rect">
            <a:avLst/>
          </a:prstGeom>
          <a:solidFill>
            <a:srgbClr val="37A7E7"/>
          </a:solidFill>
          <a:ln/>
        </p:spPr>
      </p:sp>
      <p:sp>
        <p:nvSpPr>
          <p:cNvPr id="18" name="Shape 14"/>
          <p:cNvSpPr/>
          <p:nvPr/>
        </p:nvSpPr>
        <p:spPr>
          <a:xfrm>
            <a:off x="916484" y="5842159"/>
            <a:ext cx="499943" cy="499943"/>
          </a:xfrm>
          <a:prstGeom prst="roundRect">
            <a:avLst>
              <a:gd name="adj" fmla="val 80001"/>
            </a:avLst>
          </a:prstGeom>
          <a:solidFill>
            <a:srgbClr val="0A081B"/>
          </a:solidFill>
          <a:ln w="22860">
            <a:solidFill>
              <a:srgbClr val="E0E4E6"/>
            </a:solidFill>
            <a:prstDash val="solid"/>
          </a:ln>
        </p:spPr>
      </p:sp>
      <p:sp>
        <p:nvSpPr>
          <p:cNvPr id="19" name="Text 15"/>
          <p:cNvSpPr/>
          <p:nvPr/>
        </p:nvSpPr>
        <p:spPr>
          <a:xfrm>
            <a:off x="1068884" y="5883831"/>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20" name="Text 16"/>
          <p:cNvSpPr/>
          <p:nvPr/>
        </p:nvSpPr>
        <p:spPr>
          <a:xfrm>
            <a:off x="2388513" y="5890736"/>
            <a:ext cx="277749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Monetize</a:t>
            </a:r>
            <a:endParaRPr lang="en-US" sz="2187" dirty="0"/>
          </a:p>
        </p:txBody>
      </p:sp>
      <p:sp>
        <p:nvSpPr>
          <p:cNvPr id="21" name="Text 17"/>
          <p:cNvSpPr/>
          <p:nvPr/>
        </p:nvSpPr>
        <p:spPr>
          <a:xfrm>
            <a:off x="2388513" y="6371153"/>
            <a:ext cx="7751088" cy="355402"/>
          </a:xfrm>
          <a:prstGeom prst="rect">
            <a:avLst/>
          </a:prstGeom>
          <a:noFill/>
          <a:ln/>
        </p:spPr>
        <p:txBody>
          <a:bodyPr wrap="non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attacker uses the stolen data for financial gain or further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993225"/>
            <a:ext cx="7438668"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Recognizing Phishing Emails</a:t>
            </a:r>
            <a:endParaRPr lang="en-US" sz="4374" dirty="0"/>
          </a:p>
        </p:txBody>
      </p:sp>
      <p:sp>
        <p:nvSpPr>
          <p:cNvPr id="5" name="Shape 2"/>
          <p:cNvSpPr/>
          <p:nvPr/>
        </p:nvSpPr>
        <p:spPr>
          <a:xfrm>
            <a:off x="2624376" y="3305532"/>
            <a:ext cx="499943" cy="499943"/>
          </a:xfrm>
          <a:prstGeom prst="roundRect">
            <a:avLst>
              <a:gd name="adj" fmla="val 80001"/>
            </a:avLst>
          </a:prstGeom>
          <a:solidFill>
            <a:srgbClr val="0A081B"/>
          </a:solidFill>
          <a:ln w="22860">
            <a:solidFill>
              <a:srgbClr val="E0E4E6"/>
            </a:solidFill>
            <a:prstDash val="solid"/>
          </a:ln>
        </p:spPr>
      </p:sp>
      <p:sp>
        <p:nvSpPr>
          <p:cNvPr id="6" name="Text 3"/>
          <p:cNvSpPr/>
          <p:nvPr/>
        </p:nvSpPr>
        <p:spPr>
          <a:xfrm>
            <a:off x="2802255" y="3347204"/>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7" name="Text 4"/>
          <p:cNvSpPr/>
          <p:nvPr/>
        </p:nvSpPr>
        <p:spPr>
          <a:xfrm>
            <a:off x="3346490" y="3381851"/>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Suspicious Sender</a:t>
            </a:r>
            <a:endParaRPr lang="en-US" sz="2187" dirty="0"/>
          </a:p>
        </p:txBody>
      </p:sp>
      <p:sp>
        <p:nvSpPr>
          <p:cNvPr id="8" name="Text 5"/>
          <p:cNvSpPr/>
          <p:nvPr/>
        </p:nvSpPr>
        <p:spPr>
          <a:xfrm>
            <a:off x="3346490"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the email address - does it look legitimate?</a:t>
            </a:r>
            <a:endParaRPr lang="en-US" sz="1750" dirty="0"/>
          </a:p>
        </p:txBody>
      </p:sp>
      <p:sp>
        <p:nvSpPr>
          <p:cNvPr id="9" name="Shape 6"/>
          <p:cNvSpPr/>
          <p:nvPr/>
        </p:nvSpPr>
        <p:spPr>
          <a:xfrm>
            <a:off x="7426285" y="3305532"/>
            <a:ext cx="499943" cy="499943"/>
          </a:xfrm>
          <a:prstGeom prst="roundRect">
            <a:avLst>
              <a:gd name="adj" fmla="val 80001"/>
            </a:avLst>
          </a:prstGeom>
          <a:solidFill>
            <a:srgbClr val="0A081B"/>
          </a:solidFill>
          <a:ln w="22860">
            <a:solidFill>
              <a:srgbClr val="E0E4E6"/>
            </a:solidFill>
            <a:prstDash val="solid"/>
          </a:ln>
        </p:spPr>
      </p:sp>
      <p:sp>
        <p:nvSpPr>
          <p:cNvPr id="10" name="Text 7"/>
          <p:cNvSpPr/>
          <p:nvPr/>
        </p:nvSpPr>
        <p:spPr>
          <a:xfrm>
            <a:off x="7583567" y="3347204"/>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1" name="Text 8"/>
          <p:cNvSpPr/>
          <p:nvPr/>
        </p:nvSpPr>
        <p:spPr>
          <a:xfrm>
            <a:off x="8148399" y="3381851"/>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Urgent Tone</a:t>
            </a:r>
            <a:endParaRPr lang="en-US" sz="2187" dirty="0"/>
          </a:p>
        </p:txBody>
      </p:sp>
      <p:sp>
        <p:nvSpPr>
          <p:cNvPr id="12" name="Text 9"/>
          <p:cNvSpPr/>
          <p:nvPr/>
        </p:nvSpPr>
        <p:spPr>
          <a:xfrm>
            <a:off x="8148399" y="3862268"/>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create a false sense of urgency.</a:t>
            </a:r>
            <a:endParaRPr lang="en-US" sz="1750" dirty="0"/>
          </a:p>
        </p:txBody>
      </p:sp>
      <p:sp>
        <p:nvSpPr>
          <p:cNvPr id="13" name="Shape 10"/>
          <p:cNvSpPr/>
          <p:nvPr/>
        </p:nvSpPr>
        <p:spPr>
          <a:xfrm>
            <a:off x="2624376" y="4968835"/>
            <a:ext cx="499943" cy="499943"/>
          </a:xfrm>
          <a:prstGeom prst="roundRect">
            <a:avLst>
              <a:gd name="adj" fmla="val 80001"/>
            </a:avLst>
          </a:prstGeom>
          <a:solidFill>
            <a:srgbClr val="0A081B"/>
          </a:solidFill>
          <a:ln w="22860">
            <a:solidFill>
              <a:srgbClr val="E0E4E6"/>
            </a:solidFill>
            <a:prstDash val="solid"/>
          </a:ln>
        </p:spPr>
      </p:sp>
      <p:sp>
        <p:nvSpPr>
          <p:cNvPr id="14" name="Text 11"/>
          <p:cNvSpPr/>
          <p:nvPr/>
        </p:nvSpPr>
        <p:spPr>
          <a:xfrm>
            <a:off x="2776776" y="5010507"/>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Generic Greetings</a:t>
            </a:r>
            <a:endParaRPr lang="en-US" sz="2187" dirty="0"/>
          </a:p>
        </p:txBody>
      </p:sp>
      <p:sp>
        <p:nvSpPr>
          <p:cNvPr id="16" name="Text 13"/>
          <p:cNvSpPr/>
          <p:nvPr/>
        </p:nvSpPr>
        <p:spPr>
          <a:xfrm>
            <a:off x="3346490"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emails often use generic salutations like "Dear Customer".</a:t>
            </a:r>
            <a:endParaRPr lang="en-US" sz="1750" dirty="0"/>
          </a:p>
        </p:txBody>
      </p:sp>
      <p:sp>
        <p:nvSpPr>
          <p:cNvPr id="17" name="Shape 14"/>
          <p:cNvSpPr/>
          <p:nvPr/>
        </p:nvSpPr>
        <p:spPr>
          <a:xfrm>
            <a:off x="7426285" y="4968835"/>
            <a:ext cx="499943" cy="499943"/>
          </a:xfrm>
          <a:prstGeom prst="roundRect">
            <a:avLst>
              <a:gd name="adj" fmla="val 80001"/>
            </a:avLst>
          </a:prstGeom>
          <a:solidFill>
            <a:srgbClr val="0A081B"/>
          </a:solidFill>
          <a:ln w="22860">
            <a:solidFill>
              <a:srgbClr val="E0E4E6"/>
            </a:solidFill>
            <a:prstDash val="solid"/>
          </a:ln>
        </p:spPr>
      </p:sp>
      <p:sp>
        <p:nvSpPr>
          <p:cNvPr id="18" name="Text 15"/>
          <p:cNvSpPr/>
          <p:nvPr/>
        </p:nvSpPr>
        <p:spPr>
          <a:xfrm>
            <a:off x="7582019" y="5010507"/>
            <a:ext cx="188357" cy="416481"/>
          </a:xfrm>
          <a:prstGeom prst="rect">
            <a:avLst/>
          </a:prstGeom>
          <a:noFill/>
          <a:ln/>
        </p:spPr>
        <p:txBody>
          <a:bodyPr wrap="none" rtlCol="0" anchor="t"/>
          <a:lstStyle/>
          <a:p>
            <a:pPr marL="0" indent="0" algn="ctr">
              <a:lnSpc>
                <a:spcPts val="3281"/>
              </a:lnSpc>
              <a:buNone/>
            </a:pPr>
            <a:r>
              <a:rPr lang="en-US" sz="2624" b="1" dirty="0">
                <a:solidFill>
                  <a:srgbClr val="5372DF"/>
                </a:solidFill>
                <a:latin typeface="Spline Sans" pitchFamily="34" charset="0"/>
                <a:ea typeface="Spline Sans" pitchFamily="34" charset="-122"/>
                <a:cs typeface="Spline Sans"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Attachments/Links</a:t>
            </a:r>
            <a:endParaRPr lang="en-US" sz="2187" dirty="0"/>
          </a:p>
        </p:txBody>
      </p:sp>
      <p:sp>
        <p:nvSpPr>
          <p:cNvPr id="20" name="Text 17"/>
          <p:cNvSpPr/>
          <p:nvPr/>
        </p:nvSpPr>
        <p:spPr>
          <a:xfrm>
            <a:off x="8148399" y="5525572"/>
            <a:ext cx="3857625"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Be wary of unsolicited attachments or links that could contain malware.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2572107"/>
            <a:ext cx="8028742"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Identifying Malicious Websites</a:t>
            </a:r>
            <a:endParaRPr lang="en-US" sz="4374" dirty="0"/>
          </a:p>
        </p:txBody>
      </p:sp>
      <p:sp>
        <p:nvSpPr>
          <p:cNvPr id="5" name="Text 2"/>
          <p:cNvSpPr/>
          <p:nvPr/>
        </p:nvSpPr>
        <p:spPr>
          <a:xfrm>
            <a:off x="2624376"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URL Inspection</a:t>
            </a:r>
            <a:endParaRPr lang="en-US" sz="2187" dirty="0"/>
          </a:p>
        </p:txBody>
      </p:sp>
      <p:sp>
        <p:nvSpPr>
          <p:cNvPr id="6" name="Text 3"/>
          <p:cNvSpPr/>
          <p:nvPr/>
        </p:nvSpPr>
        <p:spPr>
          <a:xfrm>
            <a:off x="2624376"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Look for misspellings, unusual domains, or suspicious-looking URLs.</a:t>
            </a:r>
            <a:endParaRPr lang="en-US" sz="1750" dirty="0"/>
          </a:p>
        </p:txBody>
      </p:sp>
      <p:sp>
        <p:nvSpPr>
          <p:cNvPr id="7" name="Text 4"/>
          <p:cNvSpPr/>
          <p:nvPr/>
        </p:nvSpPr>
        <p:spPr>
          <a:xfrm>
            <a:off x="5939433"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SSL Certificate</a:t>
            </a:r>
            <a:endParaRPr lang="en-US" sz="2187" dirty="0"/>
          </a:p>
        </p:txBody>
      </p:sp>
      <p:sp>
        <p:nvSpPr>
          <p:cNvPr id="8" name="Text 5"/>
          <p:cNvSpPr/>
          <p:nvPr/>
        </p:nvSpPr>
        <p:spPr>
          <a:xfrm>
            <a:off x="5939433"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Verify the website has a valid SSL certificate and "https://" prefix.</a:t>
            </a:r>
            <a:endParaRPr lang="en-US" sz="1750" dirty="0"/>
          </a:p>
        </p:txBody>
      </p:sp>
      <p:sp>
        <p:nvSpPr>
          <p:cNvPr id="9" name="Text 6"/>
          <p:cNvSpPr/>
          <p:nvPr/>
        </p:nvSpPr>
        <p:spPr>
          <a:xfrm>
            <a:off x="9254490" y="3821906"/>
            <a:ext cx="2765465" cy="347186"/>
          </a:xfrm>
          <a:prstGeom prst="rect">
            <a:avLst/>
          </a:prstGeom>
          <a:noFill/>
          <a:ln/>
        </p:spPr>
        <p:txBody>
          <a:bodyPr wrap="none" rtlCol="0" anchor="t"/>
          <a:lstStyle/>
          <a:p>
            <a:pPr marL="0" indent="0">
              <a:lnSpc>
                <a:spcPts val="2734"/>
              </a:lnSpc>
              <a:buNone/>
            </a:pPr>
            <a:r>
              <a:rPr lang="en-US" sz="2187" b="1" dirty="0">
                <a:solidFill>
                  <a:srgbClr val="F0FCFF"/>
                </a:solidFill>
                <a:latin typeface="Spline Sans" pitchFamily="34" charset="0"/>
                <a:ea typeface="Spline Sans" pitchFamily="34" charset="-122"/>
                <a:cs typeface="Spline Sans" pitchFamily="34" charset="-120"/>
              </a:rPr>
              <a:t>Visual Cues</a:t>
            </a:r>
            <a:endParaRPr lang="en-US" sz="2187" dirty="0"/>
          </a:p>
        </p:txBody>
      </p:sp>
      <p:sp>
        <p:nvSpPr>
          <p:cNvPr id="10" name="Text 7"/>
          <p:cNvSpPr/>
          <p:nvPr/>
        </p:nvSpPr>
        <p:spPr>
          <a:xfrm>
            <a:off x="9254490" y="4391263"/>
            <a:ext cx="2765465"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Check for poor design, stock images, or other signs of a fake website.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575316"/>
            <a:ext cx="6840974"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Social Engineering Tactics</a:t>
            </a:r>
            <a:endParaRPr lang="en-US" sz="4374" dirty="0"/>
          </a:p>
        </p:txBody>
      </p:sp>
      <p:sp>
        <p:nvSpPr>
          <p:cNvPr id="5" name="Shape 2"/>
          <p:cNvSpPr/>
          <p:nvPr/>
        </p:nvSpPr>
        <p:spPr>
          <a:xfrm>
            <a:off x="2624376" y="2714030"/>
            <a:ext cx="4579739" cy="2036683"/>
          </a:xfrm>
          <a:prstGeom prst="roundRect">
            <a:avLst>
              <a:gd name="adj" fmla="val 19638"/>
            </a:avLst>
          </a:prstGeom>
          <a:solidFill>
            <a:srgbClr val="0A081B"/>
          </a:solidFill>
          <a:ln w="22860">
            <a:solidFill>
              <a:srgbClr val="E0E4E6"/>
            </a:solidFill>
            <a:prstDash val="solid"/>
          </a:ln>
        </p:spPr>
      </p:sp>
      <p:sp>
        <p:nvSpPr>
          <p:cNvPr id="6" name="Text 3"/>
          <p:cNvSpPr/>
          <p:nvPr/>
        </p:nvSpPr>
        <p:spPr>
          <a:xfrm>
            <a:off x="2869406" y="2959060"/>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Pretexting</a:t>
            </a:r>
            <a:endParaRPr lang="en-US" sz="2187" dirty="0"/>
          </a:p>
        </p:txBody>
      </p:sp>
      <p:sp>
        <p:nvSpPr>
          <p:cNvPr id="7" name="Text 4"/>
          <p:cNvSpPr/>
          <p:nvPr/>
        </p:nvSpPr>
        <p:spPr>
          <a:xfrm>
            <a:off x="2869406" y="3439478"/>
            <a:ext cx="4089678" cy="1066205"/>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Attackers create a plausible scenario to manipulate victims into sharing information.</a:t>
            </a:r>
            <a:endParaRPr lang="en-US" sz="1750" dirty="0"/>
          </a:p>
        </p:txBody>
      </p:sp>
      <p:sp>
        <p:nvSpPr>
          <p:cNvPr id="8" name="Shape 5"/>
          <p:cNvSpPr/>
          <p:nvPr/>
        </p:nvSpPr>
        <p:spPr>
          <a:xfrm>
            <a:off x="7426285" y="2714030"/>
            <a:ext cx="4579739" cy="2036683"/>
          </a:xfrm>
          <a:prstGeom prst="roundRect">
            <a:avLst>
              <a:gd name="adj" fmla="val 19638"/>
            </a:avLst>
          </a:prstGeom>
          <a:solidFill>
            <a:srgbClr val="0A081B"/>
          </a:solidFill>
          <a:ln w="22860">
            <a:solidFill>
              <a:srgbClr val="E0E4E6"/>
            </a:solidFill>
            <a:prstDash val="solid"/>
          </a:ln>
        </p:spPr>
      </p:sp>
      <p:sp>
        <p:nvSpPr>
          <p:cNvPr id="9" name="Text 6"/>
          <p:cNvSpPr/>
          <p:nvPr/>
        </p:nvSpPr>
        <p:spPr>
          <a:xfrm>
            <a:off x="7671316" y="2959060"/>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Baiting</a:t>
            </a:r>
            <a:endParaRPr lang="en-US" sz="2187" dirty="0"/>
          </a:p>
        </p:txBody>
      </p:sp>
      <p:sp>
        <p:nvSpPr>
          <p:cNvPr id="10" name="Text 7"/>
          <p:cNvSpPr/>
          <p:nvPr/>
        </p:nvSpPr>
        <p:spPr>
          <a:xfrm>
            <a:off x="7671316" y="3439478"/>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Leaving behind infected physical media like USB drives to lure victims.</a:t>
            </a:r>
            <a:endParaRPr lang="en-US" sz="1750" dirty="0"/>
          </a:p>
        </p:txBody>
      </p:sp>
      <p:sp>
        <p:nvSpPr>
          <p:cNvPr id="11" name="Shape 8"/>
          <p:cNvSpPr/>
          <p:nvPr/>
        </p:nvSpPr>
        <p:spPr>
          <a:xfrm>
            <a:off x="2624376" y="4972883"/>
            <a:ext cx="4579739" cy="1681282"/>
          </a:xfrm>
          <a:prstGeom prst="roundRect">
            <a:avLst>
              <a:gd name="adj" fmla="val 23789"/>
            </a:avLst>
          </a:prstGeom>
          <a:solidFill>
            <a:srgbClr val="0A081B"/>
          </a:solidFill>
          <a:ln w="22860">
            <a:solidFill>
              <a:srgbClr val="E0E4E6"/>
            </a:solidFill>
            <a:prstDash val="solid"/>
          </a:ln>
        </p:spPr>
      </p:sp>
      <p:sp>
        <p:nvSpPr>
          <p:cNvPr id="12" name="Text 9"/>
          <p:cNvSpPr/>
          <p:nvPr/>
        </p:nvSpPr>
        <p:spPr>
          <a:xfrm>
            <a:off x="2869406" y="5217914"/>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Tailgating</a:t>
            </a:r>
            <a:endParaRPr lang="en-US" sz="2187" dirty="0"/>
          </a:p>
        </p:txBody>
      </p:sp>
      <p:sp>
        <p:nvSpPr>
          <p:cNvPr id="13" name="Text 10"/>
          <p:cNvSpPr/>
          <p:nvPr/>
        </p:nvSpPr>
        <p:spPr>
          <a:xfrm>
            <a:off x="286940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Physically following someone into a restricted area by blending in.</a:t>
            </a:r>
            <a:endParaRPr lang="en-US" sz="1750" dirty="0"/>
          </a:p>
        </p:txBody>
      </p:sp>
      <p:sp>
        <p:nvSpPr>
          <p:cNvPr id="14" name="Shape 11"/>
          <p:cNvSpPr/>
          <p:nvPr/>
        </p:nvSpPr>
        <p:spPr>
          <a:xfrm>
            <a:off x="7426285" y="4972883"/>
            <a:ext cx="4579739" cy="1681282"/>
          </a:xfrm>
          <a:prstGeom prst="roundRect">
            <a:avLst>
              <a:gd name="adj" fmla="val 23789"/>
            </a:avLst>
          </a:prstGeom>
          <a:solidFill>
            <a:srgbClr val="0A081B"/>
          </a:solidFill>
          <a:ln w="22860">
            <a:solidFill>
              <a:srgbClr val="E0E4E6"/>
            </a:solidFill>
            <a:prstDash val="solid"/>
          </a:ln>
        </p:spPr>
      </p:sp>
      <p:sp>
        <p:nvSpPr>
          <p:cNvPr id="15" name="Text 12"/>
          <p:cNvSpPr/>
          <p:nvPr/>
        </p:nvSpPr>
        <p:spPr>
          <a:xfrm>
            <a:off x="7671316" y="5217914"/>
            <a:ext cx="2777490" cy="347186"/>
          </a:xfrm>
          <a:prstGeom prst="rect">
            <a:avLst/>
          </a:prstGeom>
          <a:noFill/>
          <a:ln/>
        </p:spPr>
        <p:txBody>
          <a:bodyPr wrap="none" rtlCol="0" anchor="t"/>
          <a:lstStyle/>
          <a:p>
            <a:pPr marL="0" indent="0">
              <a:lnSpc>
                <a:spcPts val="2734"/>
              </a:lnSpc>
              <a:buNone/>
            </a:pPr>
            <a:r>
              <a:rPr lang="en-US" sz="2187" b="1" dirty="0">
                <a:solidFill>
                  <a:srgbClr val="5372DF"/>
                </a:solidFill>
                <a:latin typeface="Spline Sans" pitchFamily="34" charset="0"/>
                <a:ea typeface="Spline Sans" pitchFamily="34" charset="-122"/>
                <a:cs typeface="Spline Sans" pitchFamily="34" charset="-120"/>
              </a:rPr>
              <a:t>Phishing</a:t>
            </a:r>
            <a:endParaRPr lang="en-US" sz="2187" dirty="0"/>
          </a:p>
        </p:txBody>
      </p:sp>
      <p:sp>
        <p:nvSpPr>
          <p:cNvPr id="16" name="Text 13"/>
          <p:cNvSpPr/>
          <p:nvPr/>
        </p:nvSpPr>
        <p:spPr>
          <a:xfrm>
            <a:off x="7671316" y="5698331"/>
            <a:ext cx="4089678"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Using deceptive emails, messages, or websites to steal sensitive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2624376" y="1696522"/>
            <a:ext cx="9381649" cy="1388745"/>
          </a:xfrm>
          <a:prstGeom prst="rect">
            <a:avLst/>
          </a:prstGeom>
          <a:noFill/>
          <a:ln/>
        </p:spPr>
        <p:txBody>
          <a:bodyPr wrap="squar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Best Practices for Avoiding Phishing</a:t>
            </a:r>
            <a:endParaRPr lang="en-US" sz="4374" dirty="0"/>
          </a:p>
        </p:txBody>
      </p:sp>
      <p:pic>
        <p:nvPicPr>
          <p:cNvPr id="5" name="Image 1" descr="preencoded.png"/>
          <p:cNvPicPr>
            <a:picLocks noChangeAspect="1"/>
          </p:cNvPicPr>
          <p:nvPr/>
        </p:nvPicPr>
        <p:blipFill>
          <a:blip r:embed="rId4"/>
          <a:stretch>
            <a:fillRect/>
          </a:stretch>
        </p:blipFill>
        <p:spPr>
          <a:xfrm>
            <a:off x="2624376" y="3529608"/>
            <a:ext cx="523756" cy="523756"/>
          </a:xfrm>
          <a:prstGeom prst="rect">
            <a:avLst/>
          </a:prstGeom>
        </p:spPr>
      </p:pic>
      <p:sp>
        <p:nvSpPr>
          <p:cNvPr id="6" name="Text 2"/>
          <p:cNvSpPr/>
          <p:nvPr/>
        </p:nvSpPr>
        <p:spPr>
          <a:xfrm>
            <a:off x="2624376" y="4275534"/>
            <a:ext cx="2095381"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Verify</a:t>
            </a:r>
            <a:endParaRPr lang="en-US" sz="2187" dirty="0"/>
          </a:p>
        </p:txBody>
      </p:sp>
      <p:sp>
        <p:nvSpPr>
          <p:cNvPr id="7" name="Text 3"/>
          <p:cNvSpPr/>
          <p:nvPr/>
        </p:nvSpPr>
        <p:spPr>
          <a:xfrm>
            <a:off x="2624376" y="4755952"/>
            <a:ext cx="2095381" cy="1066205"/>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Confirm the source of any suspicious emails or messages.</a:t>
            </a:r>
            <a:endParaRPr lang="en-US" sz="1750" dirty="0"/>
          </a:p>
        </p:txBody>
      </p:sp>
      <p:pic>
        <p:nvPicPr>
          <p:cNvPr id="8" name="Image 2" descr="preencoded.png"/>
          <p:cNvPicPr>
            <a:picLocks noChangeAspect="1"/>
          </p:cNvPicPr>
          <p:nvPr/>
        </p:nvPicPr>
        <p:blipFill>
          <a:blip r:embed="rId5"/>
          <a:stretch>
            <a:fillRect/>
          </a:stretch>
        </p:blipFill>
        <p:spPr>
          <a:xfrm>
            <a:off x="5053012" y="3529608"/>
            <a:ext cx="523875" cy="523875"/>
          </a:xfrm>
          <a:prstGeom prst="rect">
            <a:avLst/>
          </a:prstGeom>
        </p:spPr>
      </p:pic>
      <p:sp>
        <p:nvSpPr>
          <p:cNvPr id="9" name="Text 4"/>
          <p:cNvSpPr/>
          <p:nvPr/>
        </p:nvSpPr>
        <p:spPr>
          <a:xfrm>
            <a:off x="5053012" y="4275653"/>
            <a:ext cx="2095500" cy="347186"/>
          </a:xfrm>
          <a:prstGeom prst="rect">
            <a:avLst/>
          </a:prstGeom>
          <a:noFill/>
          <a:ln/>
        </p:spPr>
        <p:txBody>
          <a:bodyPr wrap="non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Inspect</a:t>
            </a:r>
            <a:endParaRPr lang="en-US" sz="2187" dirty="0"/>
          </a:p>
        </p:txBody>
      </p:sp>
      <p:sp>
        <p:nvSpPr>
          <p:cNvPr id="10" name="Text 5"/>
          <p:cNvSpPr/>
          <p:nvPr/>
        </p:nvSpPr>
        <p:spPr>
          <a:xfrm>
            <a:off x="5053012"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Carefully examine URLs, attachments, and websites for signs of fraud.</a:t>
            </a:r>
            <a:endParaRPr lang="en-US" sz="1750" dirty="0"/>
          </a:p>
        </p:txBody>
      </p:sp>
      <p:pic>
        <p:nvPicPr>
          <p:cNvPr id="11" name="Image 3" descr="preencoded.png"/>
          <p:cNvPicPr>
            <a:picLocks noChangeAspect="1"/>
          </p:cNvPicPr>
          <p:nvPr/>
        </p:nvPicPr>
        <p:blipFill>
          <a:blip r:embed="rId6"/>
          <a:stretch>
            <a:fillRect/>
          </a:stretch>
        </p:blipFill>
        <p:spPr>
          <a:xfrm>
            <a:off x="7481768" y="3529608"/>
            <a:ext cx="523875" cy="523875"/>
          </a:xfrm>
          <a:prstGeom prst="rect">
            <a:avLst/>
          </a:prstGeom>
        </p:spPr>
      </p:pic>
      <p:sp>
        <p:nvSpPr>
          <p:cNvPr id="12" name="Text 6"/>
          <p:cNvSpPr/>
          <p:nvPr/>
        </p:nvSpPr>
        <p:spPr>
          <a:xfrm>
            <a:off x="7481768" y="4275653"/>
            <a:ext cx="2095500" cy="347186"/>
          </a:xfrm>
          <a:prstGeom prst="rect">
            <a:avLst/>
          </a:prstGeom>
          <a:noFill/>
          <a:ln/>
        </p:spPr>
        <p:txBody>
          <a:bodyPr wrap="non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a:t>
            </a:r>
            <a:endParaRPr lang="en-US" sz="2187" dirty="0"/>
          </a:p>
        </p:txBody>
      </p:sp>
      <p:sp>
        <p:nvSpPr>
          <p:cNvPr id="13" name="Text 7"/>
          <p:cNvSpPr/>
          <p:nvPr/>
        </p:nvSpPr>
        <p:spPr>
          <a:xfrm>
            <a:off x="7481768" y="4756071"/>
            <a:ext cx="2095500" cy="1777008"/>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Notify the appropriate authorities about any suspected phishing attempts.</a:t>
            </a:r>
            <a:endParaRPr lang="en-US" sz="1750" dirty="0"/>
          </a:p>
        </p:txBody>
      </p:sp>
      <p:pic>
        <p:nvPicPr>
          <p:cNvPr id="14" name="Image 4" descr="preencoded.png"/>
          <p:cNvPicPr>
            <a:picLocks noChangeAspect="1"/>
          </p:cNvPicPr>
          <p:nvPr/>
        </p:nvPicPr>
        <p:blipFill>
          <a:blip r:embed="rId7"/>
          <a:stretch>
            <a:fillRect/>
          </a:stretch>
        </p:blipFill>
        <p:spPr>
          <a:xfrm>
            <a:off x="9910524" y="3529608"/>
            <a:ext cx="523875" cy="523875"/>
          </a:xfrm>
          <a:prstGeom prst="rect">
            <a:avLst/>
          </a:prstGeom>
        </p:spPr>
      </p:pic>
      <p:sp>
        <p:nvSpPr>
          <p:cNvPr id="15" name="Text 8"/>
          <p:cNvSpPr/>
          <p:nvPr/>
        </p:nvSpPr>
        <p:spPr>
          <a:xfrm>
            <a:off x="9910524" y="4275653"/>
            <a:ext cx="2095500" cy="347186"/>
          </a:xfrm>
          <a:prstGeom prst="rect">
            <a:avLst/>
          </a:prstGeom>
          <a:noFill/>
          <a:ln/>
        </p:spPr>
        <p:txBody>
          <a:bodyPr wrap="none" rtlCol="0" anchor="t"/>
          <a:lstStyle/>
          <a:p>
            <a:pPr marL="0" indent="0" algn="l">
              <a:lnSpc>
                <a:spcPts val="2734"/>
              </a:lnSpc>
              <a:buNone/>
            </a:pPr>
            <a:r>
              <a:rPr lang="en-US" sz="2187" b="1" dirty="0">
                <a:solidFill>
                  <a:srgbClr val="5372DF"/>
                </a:solidFill>
                <a:latin typeface="Spline Sans" pitchFamily="34" charset="0"/>
                <a:ea typeface="Spline Sans" pitchFamily="34" charset="-122"/>
                <a:cs typeface="Spline Sans" pitchFamily="34" charset="-120"/>
              </a:rPr>
              <a:t>Educate</a:t>
            </a:r>
            <a:endParaRPr lang="en-US" sz="2187" dirty="0"/>
          </a:p>
        </p:txBody>
      </p:sp>
      <p:sp>
        <p:nvSpPr>
          <p:cNvPr id="16" name="Text 9"/>
          <p:cNvSpPr/>
          <p:nvPr/>
        </p:nvSpPr>
        <p:spPr>
          <a:xfrm>
            <a:off x="9910524" y="4756071"/>
            <a:ext cx="2095500" cy="142160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Stay informed about the latest phishing tactics and share knowledge.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620" y="0"/>
            <a:ext cx="3657600" cy="8230791"/>
          </a:xfrm>
          <a:prstGeom prst="rect">
            <a:avLst/>
          </a:prstGeom>
        </p:spPr>
      </p:pic>
      <p:sp>
        <p:nvSpPr>
          <p:cNvPr id="5" name="Text 1"/>
          <p:cNvSpPr/>
          <p:nvPr/>
        </p:nvSpPr>
        <p:spPr>
          <a:xfrm>
            <a:off x="4486156" y="607576"/>
            <a:ext cx="9315688" cy="1381125"/>
          </a:xfrm>
          <a:prstGeom prst="rect">
            <a:avLst/>
          </a:prstGeom>
          <a:noFill/>
          <a:ln/>
        </p:spPr>
        <p:txBody>
          <a:bodyPr wrap="square" rtlCol="0" anchor="t"/>
          <a:lstStyle/>
          <a:p>
            <a:pPr marL="0" indent="0">
              <a:lnSpc>
                <a:spcPts val="5437"/>
              </a:lnSpc>
              <a:buNone/>
            </a:pPr>
            <a:r>
              <a:rPr lang="en-US" sz="4350" b="1" dirty="0">
                <a:solidFill>
                  <a:srgbClr val="F0FCFF"/>
                </a:solidFill>
                <a:latin typeface="Spline Sans" pitchFamily="34" charset="0"/>
                <a:ea typeface="Spline Sans" pitchFamily="34" charset="-122"/>
                <a:cs typeface="Spline Sans" pitchFamily="34" charset="-120"/>
              </a:rPr>
              <a:t>Reporting Suspected Phishing Attempts</a:t>
            </a:r>
            <a:endParaRPr lang="en-US" sz="4350" dirty="0"/>
          </a:p>
        </p:txBody>
      </p:sp>
      <p:pic>
        <p:nvPicPr>
          <p:cNvPr id="6" name="Image 2" descr="preencoded.png"/>
          <p:cNvPicPr>
            <a:picLocks noChangeAspect="1"/>
          </p:cNvPicPr>
          <p:nvPr/>
        </p:nvPicPr>
        <p:blipFill>
          <a:blip r:embed="rId5"/>
          <a:stretch>
            <a:fillRect/>
          </a:stretch>
        </p:blipFill>
        <p:spPr>
          <a:xfrm>
            <a:off x="4486156" y="2320052"/>
            <a:ext cx="1104781" cy="1767721"/>
          </a:xfrm>
          <a:prstGeom prst="rect">
            <a:avLst/>
          </a:prstGeom>
        </p:spPr>
      </p:pic>
      <p:sp>
        <p:nvSpPr>
          <p:cNvPr id="7" name="Text 2"/>
          <p:cNvSpPr/>
          <p:nvPr/>
        </p:nvSpPr>
        <p:spPr>
          <a:xfrm>
            <a:off x="5922288" y="2540913"/>
            <a:ext cx="2762131" cy="345281"/>
          </a:xfrm>
          <a:prstGeom prst="rect">
            <a:avLst/>
          </a:prstGeom>
          <a:noFill/>
          <a:ln/>
        </p:spPr>
        <p:txBody>
          <a:bodyPr wrap="none" rtlCol="0" anchor="t"/>
          <a:lstStyle/>
          <a:p>
            <a:pPr marL="0" indent="0" algn="l">
              <a:lnSpc>
                <a:spcPts val="2719"/>
              </a:lnSpc>
              <a:buNone/>
            </a:pPr>
            <a:r>
              <a:rPr lang="en-US" sz="2175" b="1" dirty="0">
                <a:solidFill>
                  <a:srgbClr val="16FFBB"/>
                </a:solidFill>
                <a:latin typeface="Spline Sans" pitchFamily="34" charset="0"/>
                <a:ea typeface="Spline Sans" pitchFamily="34" charset="-122"/>
                <a:cs typeface="Spline Sans" pitchFamily="34" charset="-120"/>
              </a:rPr>
              <a:t>Identify</a:t>
            </a:r>
            <a:endParaRPr lang="en-US" sz="2175" dirty="0"/>
          </a:p>
        </p:txBody>
      </p:sp>
      <p:sp>
        <p:nvSpPr>
          <p:cNvPr id="8" name="Text 3"/>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Recognize the signs of a phishing attempt.</a:t>
            </a:r>
            <a:endParaRPr lang="en-US" sz="1740" dirty="0"/>
          </a:p>
        </p:txBody>
      </p:sp>
      <p:pic>
        <p:nvPicPr>
          <p:cNvPr id="9" name="Image 3" descr="preencoded.png"/>
          <p:cNvPicPr>
            <a:picLocks noChangeAspect="1"/>
          </p:cNvPicPr>
          <p:nvPr/>
        </p:nvPicPr>
        <p:blipFill>
          <a:blip r:embed="rId6"/>
          <a:stretch>
            <a:fillRect/>
          </a:stretch>
        </p:blipFill>
        <p:spPr>
          <a:xfrm>
            <a:off x="4486156" y="4087773"/>
            <a:ext cx="1104781" cy="1767721"/>
          </a:xfrm>
          <a:prstGeom prst="rect">
            <a:avLst/>
          </a:prstGeom>
        </p:spPr>
      </p:pic>
      <p:sp>
        <p:nvSpPr>
          <p:cNvPr id="10" name="Text 4"/>
          <p:cNvSpPr/>
          <p:nvPr/>
        </p:nvSpPr>
        <p:spPr>
          <a:xfrm>
            <a:off x="5922288" y="4308634"/>
            <a:ext cx="2762131" cy="345281"/>
          </a:xfrm>
          <a:prstGeom prst="rect">
            <a:avLst/>
          </a:prstGeom>
          <a:noFill/>
          <a:ln/>
        </p:spPr>
        <p:txBody>
          <a:bodyPr wrap="none" rtlCol="0" anchor="t"/>
          <a:lstStyle/>
          <a:p>
            <a:pPr marL="0" indent="0" algn="l">
              <a:lnSpc>
                <a:spcPts val="2719"/>
              </a:lnSpc>
              <a:buNone/>
            </a:pPr>
            <a:r>
              <a:rPr lang="en-US" sz="2175" b="1" dirty="0">
                <a:solidFill>
                  <a:srgbClr val="29DDDA"/>
                </a:solidFill>
                <a:latin typeface="Spline Sans" pitchFamily="34" charset="0"/>
                <a:ea typeface="Spline Sans" pitchFamily="34" charset="-122"/>
                <a:cs typeface="Spline Sans" pitchFamily="34" charset="-120"/>
              </a:rPr>
              <a:t>Document</a:t>
            </a:r>
            <a:endParaRPr lang="en-US" sz="2175" dirty="0"/>
          </a:p>
        </p:txBody>
      </p:sp>
      <p:sp>
        <p:nvSpPr>
          <p:cNvPr id="11" name="Text 5"/>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Collect evidence like screenshots and email headers.</a:t>
            </a:r>
            <a:endParaRPr lang="en-US" sz="1740" dirty="0"/>
          </a:p>
        </p:txBody>
      </p:sp>
      <p:pic>
        <p:nvPicPr>
          <p:cNvPr id="12" name="Image 4" descr="preencoded.png"/>
          <p:cNvPicPr>
            <a:picLocks noChangeAspect="1"/>
          </p:cNvPicPr>
          <p:nvPr/>
        </p:nvPicPr>
        <p:blipFill>
          <a:blip r:embed="rId7"/>
          <a:stretch>
            <a:fillRect/>
          </a:stretch>
        </p:blipFill>
        <p:spPr>
          <a:xfrm>
            <a:off x="4486156" y="5855494"/>
            <a:ext cx="1104781" cy="1767721"/>
          </a:xfrm>
          <a:prstGeom prst="rect">
            <a:avLst/>
          </a:prstGeom>
        </p:spPr>
      </p:pic>
      <p:sp>
        <p:nvSpPr>
          <p:cNvPr id="13" name="Text 6"/>
          <p:cNvSpPr/>
          <p:nvPr/>
        </p:nvSpPr>
        <p:spPr>
          <a:xfrm>
            <a:off x="5922288" y="6076355"/>
            <a:ext cx="2762131" cy="345281"/>
          </a:xfrm>
          <a:prstGeom prst="rect">
            <a:avLst/>
          </a:prstGeom>
          <a:noFill/>
          <a:ln/>
        </p:spPr>
        <p:txBody>
          <a:bodyPr wrap="none" rtlCol="0" anchor="t"/>
          <a:lstStyle/>
          <a:p>
            <a:pPr marL="0" indent="0" algn="l">
              <a:lnSpc>
                <a:spcPts val="2719"/>
              </a:lnSpc>
              <a:buNone/>
            </a:pPr>
            <a:r>
              <a:rPr lang="en-US" sz="2175" b="1" dirty="0">
                <a:solidFill>
                  <a:srgbClr val="37A7E7"/>
                </a:solidFill>
                <a:latin typeface="Spline Sans" pitchFamily="34" charset="0"/>
                <a:ea typeface="Spline Sans" pitchFamily="34" charset="-122"/>
                <a:cs typeface="Spline Sans" pitchFamily="34" charset="-120"/>
              </a:rPr>
              <a:t>Report</a:t>
            </a:r>
            <a:endParaRPr lang="en-US" sz="2175" dirty="0"/>
          </a:p>
        </p:txBody>
      </p:sp>
      <p:sp>
        <p:nvSpPr>
          <p:cNvPr id="14" name="Text 7"/>
          <p:cNvSpPr/>
          <p:nvPr/>
        </p:nvSpPr>
        <p:spPr>
          <a:xfrm>
            <a:off x="5922288" y="6554153"/>
            <a:ext cx="7879556" cy="353497"/>
          </a:xfrm>
          <a:prstGeom prst="rect">
            <a:avLst/>
          </a:prstGeom>
          <a:noFill/>
          <a:ln/>
        </p:spPr>
        <p:txBody>
          <a:bodyPr wrap="none" rtlCol="0" anchor="t"/>
          <a:lstStyle/>
          <a:p>
            <a:pPr marL="0" indent="0" algn="l">
              <a:lnSpc>
                <a:spcPts val="2784"/>
              </a:lnSpc>
              <a:buNone/>
            </a:pPr>
            <a:r>
              <a:rPr lang="en-US" sz="1740" dirty="0">
                <a:solidFill>
                  <a:srgbClr val="E0E4E6"/>
                </a:solidFill>
                <a:latin typeface="Barlow" pitchFamily="34" charset="0"/>
                <a:ea typeface="Barlow" pitchFamily="34" charset="-122"/>
                <a:cs typeface="Barlow" pitchFamily="34" charset="-120"/>
              </a:rPr>
              <a:t>Notify your organization's IT team or the appropriate authorities.</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2226469"/>
            <a:ext cx="6910983" cy="694373"/>
          </a:xfrm>
          <a:prstGeom prst="rect">
            <a:avLst/>
          </a:prstGeom>
          <a:noFill/>
          <a:ln/>
        </p:spPr>
        <p:txBody>
          <a:bodyPr wrap="none" rtlCol="0" anchor="t"/>
          <a:lstStyle/>
          <a:p>
            <a:pPr marL="0" indent="0">
              <a:lnSpc>
                <a:spcPts val="5468"/>
              </a:lnSpc>
              <a:buNone/>
            </a:pPr>
            <a:r>
              <a:rPr lang="en-US" sz="4374" b="1" dirty="0">
                <a:solidFill>
                  <a:srgbClr val="F0FCFF"/>
                </a:solidFill>
                <a:latin typeface="Spline Sans" pitchFamily="34" charset="0"/>
                <a:ea typeface="Spline Sans" pitchFamily="34" charset="-122"/>
                <a:cs typeface="Spline Sans" pitchFamily="34" charset="-120"/>
              </a:rPr>
              <a:t>Conclusion and Resources</a:t>
            </a:r>
            <a:endParaRPr lang="en-US" sz="4374" dirty="0"/>
          </a:p>
        </p:txBody>
      </p:sp>
      <p:sp>
        <p:nvSpPr>
          <p:cNvPr id="6" name="Shape 2"/>
          <p:cNvSpPr/>
          <p:nvPr/>
        </p:nvSpPr>
        <p:spPr>
          <a:xfrm>
            <a:off x="4490799" y="3427690"/>
            <a:ext cx="499943" cy="499943"/>
          </a:xfrm>
          <a:prstGeom prst="roundRect">
            <a:avLst>
              <a:gd name="adj" fmla="val 80001"/>
            </a:avLst>
          </a:prstGeom>
          <a:solidFill>
            <a:srgbClr val="0A081B"/>
          </a:solidFill>
          <a:ln w="22860">
            <a:solidFill>
              <a:srgbClr val="E0E4E6"/>
            </a:solidFill>
            <a:prstDash val="solid"/>
          </a:ln>
        </p:spPr>
      </p:sp>
      <p:sp>
        <p:nvSpPr>
          <p:cNvPr id="7" name="Text 3"/>
          <p:cNvSpPr/>
          <p:nvPr/>
        </p:nvSpPr>
        <p:spPr>
          <a:xfrm>
            <a:off x="4668679" y="3469362"/>
            <a:ext cx="144185" cy="416481"/>
          </a:xfrm>
          <a:prstGeom prst="rect">
            <a:avLst/>
          </a:prstGeom>
          <a:noFill/>
          <a:ln/>
        </p:spPr>
        <p:txBody>
          <a:bodyPr wrap="none" rtlCol="0" anchor="t"/>
          <a:lstStyle/>
          <a:p>
            <a:pPr marL="0" indent="0" algn="ctr">
              <a:lnSpc>
                <a:spcPts val="3281"/>
              </a:lnSpc>
              <a:buNone/>
            </a:pPr>
            <a:r>
              <a:rPr lang="en-US" sz="2624" b="1" dirty="0">
                <a:solidFill>
                  <a:srgbClr val="16FFBB"/>
                </a:solidFill>
                <a:latin typeface="Spline Sans" pitchFamily="34" charset="0"/>
                <a:ea typeface="Spline Sans" pitchFamily="34" charset="-122"/>
                <a:cs typeface="Spline Sans" pitchFamily="34" charset="-120"/>
              </a:rPr>
              <a:t>1</a:t>
            </a:r>
            <a:endParaRPr lang="en-US" sz="2624" dirty="0"/>
          </a:p>
        </p:txBody>
      </p:sp>
      <p:sp>
        <p:nvSpPr>
          <p:cNvPr id="8" name="Text 4"/>
          <p:cNvSpPr/>
          <p:nvPr/>
        </p:nvSpPr>
        <p:spPr>
          <a:xfrm>
            <a:off x="5212913" y="3504009"/>
            <a:ext cx="2777490" cy="347186"/>
          </a:xfrm>
          <a:prstGeom prst="rect">
            <a:avLst/>
          </a:prstGeom>
          <a:noFill/>
          <a:ln/>
        </p:spPr>
        <p:txBody>
          <a:bodyPr wrap="none" rtlCol="0" anchor="t"/>
          <a:lstStyle/>
          <a:p>
            <a:pPr marL="0" indent="0">
              <a:lnSpc>
                <a:spcPts val="2734"/>
              </a:lnSpc>
              <a:buNone/>
            </a:pPr>
            <a:r>
              <a:rPr lang="en-US" sz="2187" b="1" dirty="0">
                <a:solidFill>
                  <a:srgbClr val="16FFBB"/>
                </a:solidFill>
                <a:latin typeface="Spline Sans" pitchFamily="34" charset="0"/>
                <a:ea typeface="Spline Sans" pitchFamily="34" charset="-122"/>
                <a:cs typeface="Spline Sans" pitchFamily="34" charset="-120"/>
              </a:rPr>
              <a:t>Stay Vigilant</a:t>
            </a:r>
            <a:endParaRPr lang="en-US" sz="2187" dirty="0"/>
          </a:p>
        </p:txBody>
      </p:sp>
      <p:sp>
        <p:nvSpPr>
          <p:cNvPr id="9" name="Text 5"/>
          <p:cNvSpPr/>
          <p:nvPr/>
        </p:nvSpPr>
        <p:spPr>
          <a:xfrm>
            <a:off x="5212913"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Phishing attacks are constantly evolving, so remain cautious.</a:t>
            </a:r>
            <a:endParaRPr lang="en-US" sz="1750" dirty="0"/>
          </a:p>
        </p:txBody>
      </p:sp>
      <p:sp>
        <p:nvSpPr>
          <p:cNvPr id="10" name="Shape 6"/>
          <p:cNvSpPr/>
          <p:nvPr/>
        </p:nvSpPr>
        <p:spPr>
          <a:xfrm>
            <a:off x="9255085" y="3427690"/>
            <a:ext cx="499943" cy="499943"/>
          </a:xfrm>
          <a:prstGeom prst="roundRect">
            <a:avLst>
              <a:gd name="adj" fmla="val 80001"/>
            </a:avLst>
          </a:prstGeom>
          <a:solidFill>
            <a:srgbClr val="0A081B"/>
          </a:solidFill>
          <a:ln w="22860">
            <a:solidFill>
              <a:srgbClr val="E0E4E6"/>
            </a:solidFill>
            <a:prstDash val="solid"/>
          </a:ln>
        </p:spPr>
      </p:sp>
      <p:sp>
        <p:nvSpPr>
          <p:cNvPr id="11" name="Text 7"/>
          <p:cNvSpPr/>
          <p:nvPr/>
        </p:nvSpPr>
        <p:spPr>
          <a:xfrm>
            <a:off x="9412367" y="3469362"/>
            <a:ext cx="185380" cy="416481"/>
          </a:xfrm>
          <a:prstGeom prst="rect">
            <a:avLst/>
          </a:prstGeom>
          <a:noFill/>
          <a:ln/>
        </p:spPr>
        <p:txBody>
          <a:bodyPr wrap="none" rtlCol="0" anchor="t"/>
          <a:lstStyle/>
          <a:p>
            <a:pPr marL="0" indent="0" algn="ctr">
              <a:lnSpc>
                <a:spcPts val="3281"/>
              </a:lnSpc>
              <a:buNone/>
            </a:pPr>
            <a:r>
              <a:rPr lang="en-US" sz="2624" b="1" dirty="0">
                <a:solidFill>
                  <a:srgbClr val="29DDDA"/>
                </a:solidFill>
                <a:latin typeface="Spline Sans" pitchFamily="34" charset="0"/>
                <a:ea typeface="Spline Sans" pitchFamily="34" charset="-122"/>
                <a:cs typeface="Spline Sans" pitchFamily="34" charset="-120"/>
              </a:rPr>
              <a:t>2</a:t>
            </a:r>
            <a:endParaRPr lang="en-US" sz="2624" dirty="0"/>
          </a:p>
        </p:txBody>
      </p:sp>
      <p:sp>
        <p:nvSpPr>
          <p:cNvPr id="12" name="Text 8"/>
          <p:cNvSpPr/>
          <p:nvPr/>
        </p:nvSpPr>
        <p:spPr>
          <a:xfrm>
            <a:off x="9977199" y="3504009"/>
            <a:ext cx="2777490" cy="347186"/>
          </a:xfrm>
          <a:prstGeom prst="rect">
            <a:avLst/>
          </a:prstGeom>
          <a:noFill/>
          <a:ln/>
        </p:spPr>
        <p:txBody>
          <a:bodyPr wrap="none" rtlCol="0" anchor="t"/>
          <a:lstStyle/>
          <a:p>
            <a:pPr marL="0" indent="0">
              <a:lnSpc>
                <a:spcPts val="2734"/>
              </a:lnSpc>
              <a:buNone/>
            </a:pPr>
            <a:r>
              <a:rPr lang="en-US" sz="2187" b="1" dirty="0">
                <a:solidFill>
                  <a:srgbClr val="29DDDA"/>
                </a:solidFill>
                <a:latin typeface="Spline Sans" pitchFamily="34" charset="0"/>
                <a:ea typeface="Spline Sans" pitchFamily="34" charset="-122"/>
                <a:cs typeface="Spline Sans" pitchFamily="34" charset="-120"/>
              </a:rPr>
              <a:t>Ongoing Education</a:t>
            </a:r>
            <a:endParaRPr lang="en-US" sz="2187" dirty="0"/>
          </a:p>
        </p:txBody>
      </p:sp>
      <p:sp>
        <p:nvSpPr>
          <p:cNvPr id="13" name="Text 9"/>
          <p:cNvSpPr/>
          <p:nvPr/>
        </p:nvSpPr>
        <p:spPr>
          <a:xfrm>
            <a:off x="9977199" y="3984427"/>
            <a:ext cx="3820001" cy="710803"/>
          </a:xfrm>
          <a:prstGeom prst="rect">
            <a:avLst/>
          </a:prstGeom>
          <a:noFill/>
          <a:ln/>
        </p:spPr>
        <p:txBody>
          <a:bodyPr wrap="squar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Regularly review phishing prevention best practices and resources.</a:t>
            </a:r>
            <a:endParaRPr lang="en-US" sz="1750" dirty="0"/>
          </a:p>
        </p:txBody>
      </p:sp>
      <p:sp>
        <p:nvSpPr>
          <p:cNvPr id="14" name="Shape 10"/>
          <p:cNvSpPr/>
          <p:nvPr/>
        </p:nvSpPr>
        <p:spPr>
          <a:xfrm>
            <a:off x="4490799" y="5090993"/>
            <a:ext cx="499943" cy="499943"/>
          </a:xfrm>
          <a:prstGeom prst="roundRect">
            <a:avLst>
              <a:gd name="adj" fmla="val 80001"/>
            </a:avLst>
          </a:prstGeom>
          <a:solidFill>
            <a:srgbClr val="0A081B"/>
          </a:solidFill>
          <a:ln w="22860">
            <a:solidFill>
              <a:srgbClr val="E0E4E6"/>
            </a:solidFill>
            <a:prstDash val="solid"/>
          </a:ln>
        </p:spPr>
      </p:sp>
      <p:sp>
        <p:nvSpPr>
          <p:cNvPr id="15" name="Text 11"/>
          <p:cNvSpPr/>
          <p:nvPr/>
        </p:nvSpPr>
        <p:spPr>
          <a:xfrm>
            <a:off x="4643199" y="5132665"/>
            <a:ext cx="195143" cy="416481"/>
          </a:xfrm>
          <a:prstGeom prst="rect">
            <a:avLst/>
          </a:prstGeom>
          <a:noFill/>
          <a:ln/>
        </p:spPr>
        <p:txBody>
          <a:bodyPr wrap="none" rtlCol="0" anchor="t"/>
          <a:lstStyle/>
          <a:p>
            <a:pPr marL="0" indent="0" algn="ctr">
              <a:lnSpc>
                <a:spcPts val="3281"/>
              </a:lnSpc>
              <a:buNone/>
            </a:pPr>
            <a:r>
              <a:rPr lang="en-US" sz="2624" b="1" dirty="0">
                <a:solidFill>
                  <a:srgbClr val="37A7E7"/>
                </a:solidFill>
                <a:latin typeface="Spline Sans" pitchFamily="34" charset="0"/>
                <a:ea typeface="Spline Sans" pitchFamily="34" charset="-122"/>
                <a:cs typeface="Spline Sans" pitchFamily="34" charset="-120"/>
              </a:rPr>
              <a:t>3</a:t>
            </a:r>
            <a:endParaRPr lang="en-US" sz="2624" dirty="0"/>
          </a:p>
        </p:txBody>
      </p:sp>
      <p:sp>
        <p:nvSpPr>
          <p:cNvPr id="16" name="Text 12"/>
          <p:cNvSpPr/>
          <p:nvPr/>
        </p:nvSpPr>
        <p:spPr>
          <a:xfrm>
            <a:off x="5212913" y="5167313"/>
            <a:ext cx="2777490" cy="347186"/>
          </a:xfrm>
          <a:prstGeom prst="rect">
            <a:avLst/>
          </a:prstGeom>
          <a:noFill/>
          <a:ln/>
        </p:spPr>
        <p:txBody>
          <a:bodyPr wrap="none" rtlCol="0" anchor="t"/>
          <a:lstStyle/>
          <a:p>
            <a:pPr marL="0" indent="0">
              <a:lnSpc>
                <a:spcPts val="2734"/>
              </a:lnSpc>
              <a:buNone/>
            </a:pPr>
            <a:r>
              <a:rPr lang="en-US" sz="2187" b="1" dirty="0">
                <a:solidFill>
                  <a:srgbClr val="37A7E7"/>
                </a:solidFill>
                <a:latin typeface="Spline Sans" pitchFamily="34" charset="0"/>
                <a:ea typeface="Spline Sans" pitchFamily="34" charset="-122"/>
                <a:cs typeface="Spline Sans" pitchFamily="34" charset="-120"/>
              </a:rPr>
              <a:t>Report and Respond</a:t>
            </a:r>
            <a:endParaRPr lang="en-US" sz="2187" dirty="0"/>
          </a:p>
        </p:txBody>
      </p:sp>
      <p:sp>
        <p:nvSpPr>
          <p:cNvPr id="17" name="Text 13"/>
          <p:cNvSpPr/>
          <p:nvPr/>
        </p:nvSpPr>
        <p:spPr>
          <a:xfrm>
            <a:off x="5212913" y="5647730"/>
            <a:ext cx="8584287" cy="355402"/>
          </a:xfrm>
          <a:prstGeom prst="rect">
            <a:avLst/>
          </a:prstGeom>
          <a:noFill/>
          <a:ln/>
        </p:spPr>
        <p:txBody>
          <a:bodyPr wrap="none" rtlCol="0" anchor="t"/>
          <a:lstStyle/>
          <a:p>
            <a:pPr marL="0" indent="0">
              <a:lnSpc>
                <a:spcPts val="2799"/>
              </a:lnSpc>
              <a:buNone/>
            </a:pPr>
            <a:r>
              <a:rPr lang="en-US" sz="1750" dirty="0">
                <a:solidFill>
                  <a:srgbClr val="E0E4E6"/>
                </a:solidFill>
                <a:latin typeface="Barlow" pitchFamily="34" charset="0"/>
                <a:ea typeface="Barlow" pitchFamily="34" charset="-122"/>
                <a:cs typeface="Barlow" pitchFamily="34" charset="-120"/>
              </a:rPr>
              <a:t>Notify the proper authorities if you suspect a phishing attempt.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jatin yadav</cp:lastModifiedBy>
  <cp:revision>3</cp:revision>
  <dcterms:created xsi:type="dcterms:W3CDTF">2024-04-30T17:38:20Z</dcterms:created>
  <dcterms:modified xsi:type="dcterms:W3CDTF">2024-04-30T17:52:44Z</dcterms:modified>
</cp:coreProperties>
</file>