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A6D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00" autoAdjust="0"/>
    <p:restoredTop sz="94640" autoAdjust="0"/>
  </p:normalViewPr>
  <p:slideViewPr>
    <p:cSldViewPr snapToGrid="0">
      <p:cViewPr>
        <p:scale>
          <a:sx n="100" d="100"/>
          <a:sy n="100" d="100"/>
        </p:scale>
        <p:origin x="-19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9EDB1-84E5-4E4A-90FF-F02931B7E3C7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0F41-E92D-44CC-8D22-FF19CDA0E9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40C8-534A-4514-8239-E336FEEECE50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0B88-FB57-4EF9-9978-6FCD3BE89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0B88-FB57-4EF9-9978-6FCD3BE89C3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4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15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692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12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2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68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80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89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118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868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AA64-EE97-40D4-A5DC-1F474FA46F26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7369-EAEC-4D9E-A6B9-89E7640EDA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88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451" y="2832014"/>
            <a:ext cx="766482" cy="75303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784476" y="2788109"/>
            <a:ext cx="501524" cy="4243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991164" y="1662642"/>
            <a:ext cx="766482" cy="75303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166923" y="2191241"/>
            <a:ext cx="766482" cy="753035"/>
          </a:xfrm>
          <a:prstGeom prst="ellipse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1004135" y="2091014"/>
            <a:ext cx="766482" cy="75303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712324" y="1719159"/>
            <a:ext cx="766482" cy="753035"/>
          </a:xfrm>
          <a:prstGeom prst="ellipse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520952" y="2061878"/>
            <a:ext cx="766482" cy="75303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451226" y="1716996"/>
            <a:ext cx="378833" cy="1292161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815586" y="1625536"/>
            <a:ext cx="378833" cy="1292161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3147869" y="1073802"/>
            <a:ext cx="378833" cy="1292161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6722721" y="616661"/>
            <a:ext cx="378833" cy="1292161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5114602" y="522430"/>
            <a:ext cx="378833" cy="1292161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 rot="956241">
            <a:off x="11364247" y="1178160"/>
            <a:ext cx="378833" cy="1016585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 rot="20984287">
            <a:off x="8451362" y="1311366"/>
            <a:ext cx="438406" cy="883870"/>
          </a:xfrm>
          <a:custGeom>
            <a:avLst/>
            <a:gdLst>
              <a:gd name="connsiteX0" fmla="*/ 2315 w 378833"/>
              <a:gd name="connsiteY0" fmla="*/ 1292161 h 1292161"/>
              <a:gd name="connsiteX1" fmla="*/ 56103 w 378833"/>
              <a:gd name="connsiteY1" fmla="*/ 1244 h 1292161"/>
              <a:gd name="connsiteX2" fmla="*/ 378833 w 378833"/>
              <a:gd name="connsiteY2" fmla="*/ 1103903 h 12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33" h="1292161">
                <a:moveTo>
                  <a:pt x="2315" y="1292161"/>
                </a:moveTo>
                <a:cubicBezTo>
                  <a:pt x="-2168" y="662390"/>
                  <a:pt x="-6650" y="32620"/>
                  <a:pt x="56103" y="1244"/>
                </a:cubicBezTo>
                <a:cubicBezTo>
                  <a:pt x="118856" y="-30132"/>
                  <a:pt x="248844" y="536885"/>
                  <a:pt x="378833" y="110390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 rot="1852964">
            <a:off x="1170924" y="2820802"/>
            <a:ext cx="586991" cy="417565"/>
          </a:xfrm>
          <a:custGeom>
            <a:avLst/>
            <a:gdLst>
              <a:gd name="connsiteX0" fmla="*/ 0 w 632011"/>
              <a:gd name="connsiteY0" fmla="*/ 242047 h 242047"/>
              <a:gd name="connsiteX1" fmla="*/ 40341 w 632011"/>
              <a:gd name="connsiteY1" fmla="*/ 147917 h 242047"/>
              <a:gd name="connsiteX2" fmla="*/ 107576 w 632011"/>
              <a:gd name="connsiteY2" fmla="*/ 161364 h 242047"/>
              <a:gd name="connsiteX3" fmla="*/ 268941 w 632011"/>
              <a:gd name="connsiteY3" fmla="*/ 121023 h 242047"/>
              <a:gd name="connsiteX4" fmla="*/ 295835 w 632011"/>
              <a:gd name="connsiteY4" fmla="*/ 80682 h 242047"/>
              <a:gd name="connsiteX5" fmla="*/ 322729 w 632011"/>
              <a:gd name="connsiteY5" fmla="*/ 0 h 242047"/>
              <a:gd name="connsiteX6" fmla="*/ 484094 w 632011"/>
              <a:gd name="connsiteY6" fmla="*/ 13447 h 242047"/>
              <a:gd name="connsiteX7" fmla="*/ 605117 w 632011"/>
              <a:gd name="connsiteY7" fmla="*/ 40341 h 242047"/>
              <a:gd name="connsiteX8" fmla="*/ 632011 w 632011"/>
              <a:gd name="connsiteY8" fmla="*/ 4034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011" h="242047">
                <a:moveTo>
                  <a:pt x="0" y="242047"/>
                </a:moveTo>
                <a:cubicBezTo>
                  <a:pt x="2236" y="230868"/>
                  <a:pt x="4884" y="152983"/>
                  <a:pt x="40341" y="147917"/>
                </a:cubicBezTo>
                <a:cubicBezTo>
                  <a:pt x="62967" y="144685"/>
                  <a:pt x="85164" y="156882"/>
                  <a:pt x="107576" y="161364"/>
                </a:cubicBezTo>
                <a:cubicBezTo>
                  <a:pt x="174861" y="153888"/>
                  <a:pt x="222620" y="167344"/>
                  <a:pt x="268941" y="121023"/>
                </a:cubicBezTo>
                <a:cubicBezTo>
                  <a:pt x="280369" y="109595"/>
                  <a:pt x="289271" y="95450"/>
                  <a:pt x="295835" y="80682"/>
                </a:cubicBezTo>
                <a:cubicBezTo>
                  <a:pt x="307349" y="54777"/>
                  <a:pt x="322729" y="0"/>
                  <a:pt x="322729" y="0"/>
                </a:cubicBezTo>
                <a:cubicBezTo>
                  <a:pt x="376517" y="4482"/>
                  <a:pt x="430489" y="7141"/>
                  <a:pt x="484094" y="13447"/>
                </a:cubicBezTo>
                <a:cubicBezTo>
                  <a:pt x="585749" y="25406"/>
                  <a:pt x="515977" y="25484"/>
                  <a:pt x="605117" y="40341"/>
                </a:cubicBezTo>
                <a:cubicBezTo>
                  <a:pt x="613960" y="41815"/>
                  <a:pt x="623046" y="40341"/>
                  <a:pt x="632011" y="40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481298" y="2580888"/>
            <a:ext cx="690675" cy="296463"/>
          </a:xfrm>
          <a:custGeom>
            <a:avLst/>
            <a:gdLst>
              <a:gd name="connsiteX0" fmla="*/ 0 w 632011"/>
              <a:gd name="connsiteY0" fmla="*/ 242047 h 242047"/>
              <a:gd name="connsiteX1" fmla="*/ 40341 w 632011"/>
              <a:gd name="connsiteY1" fmla="*/ 147917 h 242047"/>
              <a:gd name="connsiteX2" fmla="*/ 107576 w 632011"/>
              <a:gd name="connsiteY2" fmla="*/ 161364 h 242047"/>
              <a:gd name="connsiteX3" fmla="*/ 268941 w 632011"/>
              <a:gd name="connsiteY3" fmla="*/ 121023 h 242047"/>
              <a:gd name="connsiteX4" fmla="*/ 295835 w 632011"/>
              <a:gd name="connsiteY4" fmla="*/ 80682 h 242047"/>
              <a:gd name="connsiteX5" fmla="*/ 322729 w 632011"/>
              <a:gd name="connsiteY5" fmla="*/ 0 h 242047"/>
              <a:gd name="connsiteX6" fmla="*/ 484094 w 632011"/>
              <a:gd name="connsiteY6" fmla="*/ 13447 h 242047"/>
              <a:gd name="connsiteX7" fmla="*/ 605117 w 632011"/>
              <a:gd name="connsiteY7" fmla="*/ 40341 h 242047"/>
              <a:gd name="connsiteX8" fmla="*/ 632011 w 632011"/>
              <a:gd name="connsiteY8" fmla="*/ 4034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011" h="242047">
                <a:moveTo>
                  <a:pt x="0" y="242047"/>
                </a:moveTo>
                <a:cubicBezTo>
                  <a:pt x="2236" y="230868"/>
                  <a:pt x="4884" y="152983"/>
                  <a:pt x="40341" y="147917"/>
                </a:cubicBezTo>
                <a:cubicBezTo>
                  <a:pt x="62967" y="144685"/>
                  <a:pt x="85164" y="156882"/>
                  <a:pt x="107576" y="161364"/>
                </a:cubicBezTo>
                <a:cubicBezTo>
                  <a:pt x="174861" y="153888"/>
                  <a:pt x="222620" y="167344"/>
                  <a:pt x="268941" y="121023"/>
                </a:cubicBezTo>
                <a:cubicBezTo>
                  <a:pt x="280369" y="109595"/>
                  <a:pt x="289271" y="95450"/>
                  <a:pt x="295835" y="80682"/>
                </a:cubicBezTo>
                <a:cubicBezTo>
                  <a:pt x="307349" y="54777"/>
                  <a:pt x="322729" y="0"/>
                  <a:pt x="322729" y="0"/>
                </a:cubicBezTo>
                <a:cubicBezTo>
                  <a:pt x="376517" y="4482"/>
                  <a:pt x="430489" y="7141"/>
                  <a:pt x="484094" y="13447"/>
                </a:cubicBezTo>
                <a:cubicBezTo>
                  <a:pt x="585749" y="25406"/>
                  <a:pt x="515977" y="25484"/>
                  <a:pt x="605117" y="40341"/>
                </a:cubicBezTo>
                <a:cubicBezTo>
                  <a:pt x="613960" y="41815"/>
                  <a:pt x="623046" y="40341"/>
                  <a:pt x="632011" y="40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938214" y="1907177"/>
            <a:ext cx="1006722" cy="508500"/>
          </a:xfrm>
          <a:custGeom>
            <a:avLst/>
            <a:gdLst>
              <a:gd name="connsiteX0" fmla="*/ 0 w 632011"/>
              <a:gd name="connsiteY0" fmla="*/ 242047 h 242047"/>
              <a:gd name="connsiteX1" fmla="*/ 40341 w 632011"/>
              <a:gd name="connsiteY1" fmla="*/ 147917 h 242047"/>
              <a:gd name="connsiteX2" fmla="*/ 107576 w 632011"/>
              <a:gd name="connsiteY2" fmla="*/ 161364 h 242047"/>
              <a:gd name="connsiteX3" fmla="*/ 268941 w 632011"/>
              <a:gd name="connsiteY3" fmla="*/ 121023 h 242047"/>
              <a:gd name="connsiteX4" fmla="*/ 295835 w 632011"/>
              <a:gd name="connsiteY4" fmla="*/ 80682 h 242047"/>
              <a:gd name="connsiteX5" fmla="*/ 322729 w 632011"/>
              <a:gd name="connsiteY5" fmla="*/ 0 h 242047"/>
              <a:gd name="connsiteX6" fmla="*/ 484094 w 632011"/>
              <a:gd name="connsiteY6" fmla="*/ 13447 h 242047"/>
              <a:gd name="connsiteX7" fmla="*/ 605117 w 632011"/>
              <a:gd name="connsiteY7" fmla="*/ 40341 h 242047"/>
              <a:gd name="connsiteX8" fmla="*/ 632011 w 632011"/>
              <a:gd name="connsiteY8" fmla="*/ 4034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011" h="242047">
                <a:moveTo>
                  <a:pt x="0" y="242047"/>
                </a:moveTo>
                <a:cubicBezTo>
                  <a:pt x="2236" y="230868"/>
                  <a:pt x="4884" y="152983"/>
                  <a:pt x="40341" y="147917"/>
                </a:cubicBezTo>
                <a:cubicBezTo>
                  <a:pt x="62967" y="144685"/>
                  <a:pt x="85164" y="156882"/>
                  <a:pt x="107576" y="161364"/>
                </a:cubicBezTo>
                <a:cubicBezTo>
                  <a:pt x="174861" y="153888"/>
                  <a:pt x="222620" y="167344"/>
                  <a:pt x="268941" y="121023"/>
                </a:cubicBezTo>
                <a:cubicBezTo>
                  <a:pt x="280369" y="109595"/>
                  <a:pt x="289271" y="95450"/>
                  <a:pt x="295835" y="80682"/>
                </a:cubicBezTo>
                <a:cubicBezTo>
                  <a:pt x="307349" y="54777"/>
                  <a:pt x="322729" y="0"/>
                  <a:pt x="322729" y="0"/>
                </a:cubicBezTo>
                <a:cubicBezTo>
                  <a:pt x="376517" y="4482"/>
                  <a:pt x="430489" y="7141"/>
                  <a:pt x="484094" y="13447"/>
                </a:cubicBezTo>
                <a:cubicBezTo>
                  <a:pt x="585749" y="25406"/>
                  <a:pt x="515977" y="25484"/>
                  <a:pt x="605117" y="40341"/>
                </a:cubicBezTo>
                <a:cubicBezTo>
                  <a:pt x="613960" y="41815"/>
                  <a:pt x="623046" y="40341"/>
                  <a:pt x="632011" y="40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flipV="1">
            <a:off x="5785502" y="1938932"/>
            <a:ext cx="892009" cy="252308"/>
          </a:xfrm>
          <a:custGeom>
            <a:avLst/>
            <a:gdLst>
              <a:gd name="connsiteX0" fmla="*/ 0 w 632011"/>
              <a:gd name="connsiteY0" fmla="*/ 242047 h 242047"/>
              <a:gd name="connsiteX1" fmla="*/ 40341 w 632011"/>
              <a:gd name="connsiteY1" fmla="*/ 147917 h 242047"/>
              <a:gd name="connsiteX2" fmla="*/ 107576 w 632011"/>
              <a:gd name="connsiteY2" fmla="*/ 161364 h 242047"/>
              <a:gd name="connsiteX3" fmla="*/ 268941 w 632011"/>
              <a:gd name="connsiteY3" fmla="*/ 121023 h 242047"/>
              <a:gd name="connsiteX4" fmla="*/ 295835 w 632011"/>
              <a:gd name="connsiteY4" fmla="*/ 80682 h 242047"/>
              <a:gd name="connsiteX5" fmla="*/ 322729 w 632011"/>
              <a:gd name="connsiteY5" fmla="*/ 0 h 242047"/>
              <a:gd name="connsiteX6" fmla="*/ 484094 w 632011"/>
              <a:gd name="connsiteY6" fmla="*/ 13447 h 242047"/>
              <a:gd name="connsiteX7" fmla="*/ 605117 w 632011"/>
              <a:gd name="connsiteY7" fmla="*/ 40341 h 242047"/>
              <a:gd name="connsiteX8" fmla="*/ 632011 w 632011"/>
              <a:gd name="connsiteY8" fmla="*/ 4034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011" h="242047">
                <a:moveTo>
                  <a:pt x="0" y="242047"/>
                </a:moveTo>
                <a:cubicBezTo>
                  <a:pt x="2236" y="230868"/>
                  <a:pt x="4884" y="152983"/>
                  <a:pt x="40341" y="147917"/>
                </a:cubicBezTo>
                <a:cubicBezTo>
                  <a:pt x="62967" y="144685"/>
                  <a:pt x="85164" y="156882"/>
                  <a:pt x="107576" y="161364"/>
                </a:cubicBezTo>
                <a:cubicBezTo>
                  <a:pt x="174861" y="153888"/>
                  <a:pt x="222620" y="167344"/>
                  <a:pt x="268941" y="121023"/>
                </a:cubicBezTo>
                <a:cubicBezTo>
                  <a:pt x="280369" y="109595"/>
                  <a:pt x="289271" y="95450"/>
                  <a:pt x="295835" y="80682"/>
                </a:cubicBezTo>
                <a:cubicBezTo>
                  <a:pt x="307349" y="54777"/>
                  <a:pt x="322729" y="0"/>
                  <a:pt x="322729" y="0"/>
                </a:cubicBezTo>
                <a:cubicBezTo>
                  <a:pt x="376517" y="4482"/>
                  <a:pt x="430489" y="7141"/>
                  <a:pt x="484094" y="13447"/>
                </a:cubicBezTo>
                <a:cubicBezTo>
                  <a:pt x="585749" y="25406"/>
                  <a:pt x="515977" y="25484"/>
                  <a:pt x="605117" y="40341"/>
                </a:cubicBezTo>
                <a:cubicBezTo>
                  <a:pt x="613960" y="41815"/>
                  <a:pt x="623046" y="40341"/>
                  <a:pt x="632011" y="40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rot="923747">
            <a:off x="9278002" y="2058951"/>
            <a:ext cx="1751844" cy="419264"/>
          </a:xfrm>
          <a:custGeom>
            <a:avLst/>
            <a:gdLst>
              <a:gd name="connsiteX0" fmla="*/ 0 w 632011"/>
              <a:gd name="connsiteY0" fmla="*/ 242047 h 242047"/>
              <a:gd name="connsiteX1" fmla="*/ 40341 w 632011"/>
              <a:gd name="connsiteY1" fmla="*/ 147917 h 242047"/>
              <a:gd name="connsiteX2" fmla="*/ 107576 w 632011"/>
              <a:gd name="connsiteY2" fmla="*/ 161364 h 242047"/>
              <a:gd name="connsiteX3" fmla="*/ 268941 w 632011"/>
              <a:gd name="connsiteY3" fmla="*/ 121023 h 242047"/>
              <a:gd name="connsiteX4" fmla="*/ 295835 w 632011"/>
              <a:gd name="connsiteY4" fmla="*/ 80682 h 242047"/>
              <a:gd name="connsiteX5" fmla="*/ 322729 w 632011"/>
              <a:gd name="connsiteY5" fmla="*/ 0 h 242047"/>
              <a:gd name="connsiteX6" fmla="*/ 484094 w 632011"/>
              <a:gd name="connsiteY6" fmla="*/ 13447 h 242047"/>
              <a:gd name="connsiteX7" fmla="*/ 605117 w 632011"/>
              <a:gd name="connsiteY7" fmla="*/ 40341 h 242047"/>
              <a:gd name="connsiteX8" fmla="*/ 632011 w 632011"/>
              <a:gd name="connsiteY8" fmla="*/ 4034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011" h="242047">
                <a:moveTo>
                  <a:pt x="0" y="242047"/>
                </a:moveTo>
                <a:cubicBezTo>
                  <a:pt x="2236" y="230868"/>
                  <a:pt x="4884" y="152983"/>
                  <a:pt x="40341" y="147917"/>
                </a:cubicBezTo>
                <a:cubicBezTo>
                  <a:pt x="62967" y="144685"/>
                  <a:pt x="85164" y="156882"/>
                  <a:pt x="107576" y="161364"/>
                </a:cubicBezTo>
                <a:cubicBezTo>
                  <a:pt x="174861" y="153888"/>
                  <a:pt x="222620" y="167344"/>
                  <a:pt x="268941" y="121023"/>
                </a:cubicBezTo>
                <a:cubicBezTo>
                  <a:pt x="280369" y="109595"/>
                  <a:pt x="289271" y="95450"/>
                  <a:pt x="295835" y="80682"/>
                </a:cubicBezTo>
                <a:cubicBezTo>
                  <a:pt x="307349" y="54777"/>
                  <a:pt x="322729" y="0"/>
                  <a:pt x="322729" y="0"/>
                </a:cubicBezTo>
                <a:cubicBezTo>
                  <a:pt x="376517" y="4482"/>
                  <a:pt x="430489" y="7141"/>
                  <a:pt x="484094" y="13447"/>
                </a:cubicBezTo>
                <a:cubicBezTo>
                  <a:pt x="585749" y="25406"/>
                  <a:pt x="515977" y="25484"/>
                  <a:pt x="605117" y="40341"/>
                </a:cubicBezTo>
                <a:cubicBezTo>
                  <a:pt x="613960" y="41815"/>
                  <a:pt x="623046" y="40341"/>
                  <a:pt x="632011" y="40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552069" y="1907177"/>
            <a:ext cx="1032607" cy="284063"/>
          </a:xfrm>
          <a:custGeom>
            <a:avLst/>
            <a:gdLst>
              <a:gd name="connsiteX0" fmla="*/ 0 w 753036"/>
              <a:gd name="connsiteY0" fmla="*/ 230326 h 230326"/>
              <a:gd name="connsiteX1" fmla="*/ 94130 w 753036"/>
              <a:gd name="connsiteY1" fmla="*/ 149644 h 230326"/>
              <a:gd name="connsiteX2" fmla="*/ 107577 w 753036"/>
              <a:gd name="connsiteY2" fmla="*/ 109303 h 230326"/>
              <a:gd name="connsiteX3" fmla="*/ 121024 w 753036"/>
              <a:gd name="connsiteY3" fmla="*/ 55515 h 230326"/>
              <a:gd name="connsiteX4" fmla="*/ 242047 w 753036"/>
              <a:gd name="connsiteY4" fmla="*/ 42067 h 230326"/>
              <a:gd name="connsiteX5" fmla="*/ 268941 w 753036"/>
              <a:gd name="connsiteY5" fmla="*/ 1726 h 230326"/>
              <a:gd name="connsiteX6" fmla="*/ 322730 w 753036"/>
              <a:gd name="connsiteY6" fmla="*/ 15173 h 230326"/>
              <a:gd name="connsiteX7" fmla="*/ 403412 w 753036"/>
              <a:gd name="connsiteY7" fmla="*/ 82409 h 230326"/>
              <a:gd name="connsiteX8" fmla="*/ 564777 w 753036"/>
              <a:gd name="connsiteY8" fmla="*/ 95856 h 230326"/>
              <a:gd name="connsiteX9" fmla="*/ 699247 w 753036"/>
              <a:gd name="connsiteY9" fmla="*/ 189985 h 230326"/>
              <a:gd name="connsiteX10" fmla="*/ 753036 w 753036"/>
              <a:gd name="connsiteY10" fmla="*/ 203432 h 2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036" h="230326">
                <a:moveTo>
                  <a:pt x="0" y="230326"/>
                </a:moveTo>
                <a:cubicBezTo>
                  <a:pt x="57187" y="196014"/>
                  <a:pt x="67521" y="202862"/>
                  <a:pt x="94130" y="149644"/>
                </a:cubicBezTo>
                <a:cubicBezTo>
                  <a:pt x="100469" y="136966"/>
                  <a:pt x="103683" y="122932"/>
                  <a:pt x="107577" y="109303"/>
                </a:cubicBezTo>
                <a:cubicBezTo>
                  <a:pt x="112654" y="91533"/>
                  <a:pt x="104494" y="63780"/>
                  <a:pt x="121024" y="55515"/>
                </a:cubicBezTo>
                <a:cubicBezTo>
                  <a:pt x="157328" y="37363"/>
                  <a:pt x="201706" y="46550"/>
                  <a:pt x="242047" y="42067"/>
                </a:cubicBezTo>
                <a:cubicBezTo>
                  <a:pt x="251012" y="28620"/>
                  <a:pt x="253609" y="6837"/>
                  <a:pt x="268941" y="1726"/>
                </a:cubicBezTo>
                <a:cubicBezTo>
                  <a:pt x="286474" y="-4118"/>
                  <a:pt x="306684" y="6004"/>
                  <a:pt x="322730" y="15173"/>
                </a:cubicBezTo>
                <a:cubicBezTo>
                  <a:pt x="351200" y="31441"/>
                  <a:pt x="367048" y="75136"/>
                  <a:pt x="403412" y="82409"/>
                </a:cubicBezTo>
                <a:cubicBezTo>
                  <a:pt x="456339" y="92994"/>
                  <a:pt x="510989" y="91374"/>
                  <a:pt x="564777" y="95856"/>
                </a:cubicBezTo>
                <a:cubicBezTo>
                  <a:pt x="639491" y="207927"/>
                  <a:pt x="581788" y="163883"/>
                  <a:pt x="699247" y="189985"/>
                </a:cubicBezTo>
                <a:cubicBezTo>
                  <a:pt x="766137" y="204850"/>
                  <a:pt x="718362" y="203432"/>
                  <a:pt x="753036" y="20343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62591" y="4207428"/>
            <a:ext cx="8010816" cy="1305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73407" y="1690706"/>
            <a:ext cx="2507912" cy="5286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68969" y="3542342"/>
            <a:ext cx="206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Bus-Stop</a:t>
            </a:r>
            <a:r>
              <a:rPr lang="en-IN" sz="3200" b="1" baseline="-25000" smtClean="0"/>
              <a:t>n-1</a:t>
            </a:r>
            <a:endParaRPr lang="en-IN" sz="3200" b="1" baseline="-25000"/>
          </a:p>
        </p:txBody>
      </p:sp>
      <p:sp>
        <p:nvSpPr>
          <p:cNvPr id="26" name="TextBox 25"/>
          <p:cNvSpPr txBox="1"/>
          <p:nvPr/>
        </p:nvSpPr>
        <p:spPr>
          <a:xfrm>
            <a:off x="2272277" y="3455148"/>
            <a:ext cx="64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TS</a:t>
            </a:r>
            <a:r>
              <a:rPr lang="en-IN" sz="3200" b="1" baseline="-25000" smtClean="0"/>
              <a:t>i</a:t>
            </a:r>
            <a:endParaRPr lang="en-IN" sz="3200" b="1" baseline="-25000"/>
          </a:p>
        </p:txBody>
      </p:sp>
      <p:sp>
        <p:nvSpPr>
          <p:cNvPr id="6" name="TextBox 5"/>
          <p:cNvSpPr txBox="1"/>
          <p:nvPr/>
        </p:nvSpPr>
        <p:spPr>
          <a:xfrm>
            <a:off x="914878" y="4303598"/>
            <a:ext cx="798173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mtClean="0"/>
              <a:t>Trail-wise calculation of </a:t>
            </a:r>
            <a:r>
              <a:rPr lang="en-IN" sz="2400" b="1" smtClean="0">
                <a:solidFill>
                  <a:srgbClr val="00B050"/>
                </a:solidFill>
              </a:rPr>
              <a:t>Speed</a:t>
            </a:r>
            <a:r>
              <a:rPr lang="en-IN" sz="2400" b="1" baseline="-25000">
                <a:solidFill>
                  <a:srgbClr val="00B050"/>
                </a:solidFill>
              </a:rPr>
              <a:t>n</a:t>
            </a:r>
            <a:r>
              <a:rPr lang="en-IN" sz="2400" b="1" smtClean="0"/>
              <a:t> from </a:t>
            </a:r>
            <a:r>
              <a:rPr lang="en-IN" sz="2400" b="1" smtClean="0">
                <a:solidFill>
                  <a:srgbClr val="0070C0"/>
                </a:solidFill>
              </a:rPr>
              <a:t>Bus-Stop</a:t>
            </a:r>
            <a:r>
              <a:rPr lang="en-IN" sz="2400" b="1" baseline="-25000">
                <a:solidFill>
                  <a:srgbClr val="0070C0"/>
                </a:solidFill>
              </a:rPr>
              <a:t>n-1</a:t>
            </a:r>
            <a:r>
              <a:rPr lang="en-IN" sz="2400" b="1" smtClean="0"/>
              <a:t> to </a:t>
            </a:r>
            <a:r>
              <a:rPr lang="en-IN" sz="2400" b="1" smtClean="0">
                <a:solidFill>
                  <a:srgbClr val="0070C0"/>
                </a:solidFill>
              </a:rPr>
              <a:t>Bus-</a:t>
            </a:r>
            <a:r>
              <a:rPr lang="en-IN" sz="2400" b="1" err="1" smtClean="0">
                <a:solidFill>
                  <a:srgbClr val="0070C0"/>
                </a:solidFill>
              </a:rPr>
              <a:t>Stop</a:t>
            </a:r>
            <a:r>
              <a:rPr lang="en-IN" sz="2400" b="1" baseline="-25000" err="1">
                <a:solidFill>
                  <a:srgbClr val="0070C0"/>
                </a:solidFill>
              </a:rPr>
              <a:t>n</a:t>
            </a:r>
            <a:endParaRPr lang="en-IN" sz="2400" b="1" baseline="-2500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0587" y="65532"/>
            <a:ext cx="30625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mtClean="0"/>
              <a:t> </a:t>
            </a:r>
            <a:r>
              <a:rPr lang="en-IN" sz="2400" b="1" smtClean="0">
                <a:solidFill>
                  <a:srgbClr val="00B050"/>
                </a:solidFill>
              </a:rPr>
              <a:t>Speed</a:t>
            </a:r>
            <a:r>
              <a:rPr lang="en-IN" sz="2400" b="1" baseline="-25000">
                <a:solidFill>
                  <a:srgbClr val="00B050"/>
                </a:solidFill>
              </a:rPr>
              <a:t>n</a:t>
            </a:r>
            <a:r>
              <a:rPr lang="en-IN" sz="2400" b="1" smtClean="0"/>
              <a:t> will be used to predict the time of arrival at </a:t>
            </a:r>
            <a:r>
              <a:rPr lang="en-IN" sz="2400" b="1" smtClean="0">
                <a:solidFill>
                  <a:srgbClr val="0070C0"/>
                </a:solidFill>
              </a:rPr>
              <a:t>Bus-Stop</a:t>
            </a:r>
            <a:r>
              <a:rPr lang="en-IN" sz="2400" b="1" baseline="-25000" smtClean="0">
                <a:solidFill>
                  <a:srgbClr val="0070C0"/>
                </a:solidFill>
              </a:rPr>
              <a:t>n+1</a:t>
            </a:r>
            <a:endParaRPr lang="en-IN" sz="2400" b="1" baseline="-2500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6439" y="2358353"/>
            <a:ext cx="72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TC</a:t>
            </a:r>
            <a:r>
              <a:rPr lang="en-IN" sz="3200" b="1" baseline="-25000"/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2315" y="2851120"/>
            <a:ext cx="6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AS</a:t>
            </a:r>
            <a:r>
              <a:rPr lang="en-IN" sz="3200" b="1" baseline="-25000"/>
              <a:t>j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76464" y="2403047"/>
            <a:ext cx="9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As</a:t>
            </a:r>
            <a:r>
              <a:rPr lang="en-IN" sz="3200" b="1" baseline="-25000" smtClean="0"/>
              <a:t>j+1</a:t>
            </a:r>
            <a:endParaRPr lang="en-IN" sz="3200" b="1" baseline="-25000"/>
          </a:p>
        </p:txBody>
      </p:sp>
      <p:sp>
        <p:nvSpPr>
          <p:cNvPr id="39" name="TextBox 38"/>
          <p:cNvSpPr txBox="1"/>
          <p:nvPr/>
        </p:nvSpPr>
        <p:spPr>
          <a:xfrm>
            <a:off x="8103432" y="2786128"/>
            <a:ext cx="184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Bus-</a:t>
            </a:r>
            <a:r>
              <a:rPr lang="en-IN" sz="3200" b="1" err="1" smtClean="0"/>
              <a:t>Stop</a:t>
            </a:r>
            <a:r>
              <a:rPr lang="en-IN" sz="3200" b="1" baseline="-25000" err="1" smtClean="0"/>
              <a:t>n</a:t>
            </a:r>
            <a:endParaRPr lang="en-IN" sz="3200" b="1" baseline="-25000"/>
          </a:p>
        </p:txBody>
      </p:sp>
      <p:sp>
        <p:nvSpPr>
          <p:cNvPr id="40" name="TextBox 39"/>
          <p:cNvSpPr txBox="1"/>
          <p:nvPr/>
        </p:nvSpPr>
        <p:spPr>
          <a:xfrm>
            <a:off x="10318667" y="2798400"/>
            <a:ext cx="21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mtClean="0"/>
              <a:t>Bus-Stop</a:t>
            </a:r>
            <a:r>
              <a:rPr lang="en-IN" sz="3200" b="1" baseline="-25000" smtClean="0"/>
              <a:t>n+1</a:t>
            </a:r>
            <a:endParaRPr lang="en-IN" sz="3200" b="1" baseline="-250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773407" y="1279384"/>
            <a:ext cx="57084" cy="352774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95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485026" y="3031960"/>
            <a:ext cx="540000" cy="54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5057780" y="3324225"/>
            <a:ext cx="3400421" cy="95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78312" y="3037472"/>
            <a:ext cx="540000" cy="54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66758" y="2700576"/>
            <a:ext cx="409074" cy="38501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11095" y="2941216"/>
            <a:ext cx="409074" cy="38501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14662" y="3205920"/>
            <a:ext cx="409074" cy="385011"/>
          </a:xfrm>
          <a:prstGeom prst="ellipse">
            <a:avLst/>
          </a:prstGeom>
          <a:solidFill>
            <a:srgbClr val="BA6D4A"/>
          </a:solidFill>
          <a:ln>
            <a:solidFill>
              <a:srgbClr val="BA6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1004" y="3085600"/>
            <a:ext cx="409074" cy="38501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5254" y="2923674"/>
            <a:ext cx="540000" cy="54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2" idx="7"/>
            <a:endCxn id="3" idx="1"/>
          </p:cNvCxnSpPr>
          <p:nvPr/>
        </p:nvCxnSpPr>
        <p:spPr>
          <a:xfrm rot="5400000" flipH="1" flipV="1">
            <a:off x="1553152" y="2543040"/>
            <a:ext cx="359593" cy="787435"/>
          </a:xfrm>
          <a:prstGeom prst="curvedConnector3">
            <a:avLst>
              <a:gd name="adj1" fmla="val 179252"/>
            </a:avLst>
          </a:prstGeom>
          <a:ln w="2857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3" idx="4"/>
            <a:endCxn id="4" idx="3"/>
          </p:cNvCxnSpPr>
          <p:nvPr/>
        </p:nvCxnSpPr>
        <p:spPr>
          <a:xfrm rot="16200000" flipH="1">
            <a:off x="2679021" y="2677861"/>
            <a:ext cx="184256" cy="999708"/>
          </a:xfrm>
          <a:prstGeom prst="curvedConnector3">
            <a:avLst>
              <a:gd name="adj1" fmla="val 202429"/>
            </a:avLst>
          </a:prstGeom>
          <a:ln w="28575"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5847347" y="3222462"/>
            <a:ext cx="649706" cy="86226"/>
          </a:xfrm>
          <a:custGeom>
            <a:avLst/>
            <a:gdLst>
              <a:gd name="connsiteX0" fmla="*/ 0 w 649706"/>
              <a:gd name="connsiteY0" fmla="*/ 86226 h 86226"/>
              <a:gd name="connsiteX1" fmla="*/ 252664 w 649706"/>
              <a:gd name="connsiteY1" fmla="*/ 2005 h 86226"/>
              <a:gd name="connsiteX2" fmla="*/ 649706 w 649706"/>
              <a:gd name="connsiteY2" fmla="*/ 74194 h 8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06" h="86226">
                <a:moveTo>
                  <a:pt x="0" y="86226"/>
                </a:moveTo>
                <a:cubicBezTo>
                  <a:pt x="72190" y="45118"/>
                  <a:pt x="144380" y="4010"/>
                  <a:pt x="252664" y="2005"/>
                </a:cubicBezTo>
                <a:cubicBezTo>
                  <a:pt x="360948" y="0"/>
                  <a:pt x="579522" y="62163"/>
                  <a:pt x="649706" y="74194"/>
                </a:cubicBezTo>
              </a:path>
            </a:pathLst>
          </a:custGeom>
          <a:ln w="28575"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7002385" y="3160295"/>
            <a:ext cx="1864895" cy="302795"/>
          </a:xfrm>
          <a:custGeom>
            <a:avLst/>
            <a:gdLst>
              <a:gd name="connsiteX0" fmla="*/ 0 w 1876927"/>
              <a:gd name="connsiteY0" fmla="*/ 172452 h 302795"/>
              <a:gd name="connsiteX1" fmla="*/ 601579 w 1876927"/>
              <a:gd name="connsiteY1" fmla="*/ 280737 h 302795"/>
              <a:gd name="connsiteX2" fmla="*/ 1612232 w 1876927"/>
              <a:gd name="connsiteY2" fmla="*/ 40105 h 302795"/>
              <a:gd name="connsiteX3" fmla="*/ 1876927 w 1876927"/>
              <a:gd name="connsiteY3" fmla="*/ 40105 h 30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927" h="302795">
                <a:moveTo>
                  <a:pt x="0" y="172452"/>
                </a:moveTo>
                <a:cubicBezTo>
                  <a:pt x="166437" y="237623"/>
                  <a:pt x="332874" y="302795"/>
                  <a:pt x="601579" y="280737"/>
                </a:cubicBezTo>
                <a:cubicBezTo>
                  <a:pt x="870284" y="258679"/>
                  <a:pt x="1399674" y="80210"/>
                  <a:pt x="1612232" y="40105"/>
                </a:cubicBezTo>
                <a:cubicBezTo>
                  <a:pt x="1824790" y="0"/>
                  <a:pt x="1828801" y="38100"/>
                  <a:pt x="1876927" y="40105"/>
                </a:cubicBezTo>
              </a:path>
            </a:pathLst>
          </a:custGeom>
          <a:ln w="2857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04347" y="3404937"/>
            <a:ext cx="830179" cy="152400"/>
          </a:xfrm>
          <a:custGeom>
            <a:avLst/>
            <a:gdLst>
              <a:gd name="connsiteX0" fmla="*/ 0 w 830179"/>
              <a:gd name="connsiteY0" fmla="*/ 48126 h 152400"/>
              <a:gd name="connsiteX1" fmla="*/ 433137 w 830179"/>
              <a:gd name="connsiteY1" fmla="*/ 144379 h 152400"/>
              <a:gd name="connsiteX2" fmla="*/ 830179 w 830179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79" h="152400">
                <a:moveTo>
                  <a:pt x="0" y="48126"/>
                </a:moveTo>
                <a:cubicBezTo>
                  <a:pt x="147387" y="100263"/>
                  <a:pt x="294774" y="152400"/>
                  <a:pt x="433137" y="144379"/>
                </a:cubicBezTo>
                <a:cubicBezTo>
                  <a:pt x="571500" y="136358"/>
                  <a:pt x="725905" y="26068"/>
                  <a:pt x="830179" y="0"/>
                </a:cubicBezTo>
              </a:path>
            </a:pathLst>
          </a:custGeom>
          <a:ln w="28575"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597442" y="3060032"/>
            <a:ext cx="757990" cy="224589"/>
          </a:xfrm>
          <a:custGeom>
            <a:avLst/>
            <a:gdLst>
              <a:gd name="connsiteX0" fmla="*/ 0 w 757990"/>
              <a:gd name="connsiteY0" fmla="*/ 32084 h 224589"/>
              <a:gd name="connsiteX1" fmla="*/ 409074 w 757990"/>
              <a:gd name="connsiteY1" fmla="*/ 32084 h 224589"/>
              <a:gd name="connsiteX2" fmla="*/ 757990 w 757990"/>
              <a:gd name="connsiteY2" fmla="*/ 224589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7990" h="224589">
                <a:moveTo>
                  <a:pt x="0" y="32084"/>
                </a:moveTo>
                <a:cubicBezTo>
                  <a:pt x="141371" y="16042"/>
                  <a:pt x="282742" y="0"/>
                  <a:pt x="409074" y="32084"/>
                </a:cubicBezTo>
                <a:cubicBezTo>
                  <a:pt x="535406" y="64168"/>
                  <a:pt x="646698" y="144378"/>
                  <a:pt x="757990" y="224589"/>
                </a:cubicBezTo>
              </a:path>
            </a:pathLst>
          </a:custGeom>
          <a:ln w="28575"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>
            <a:stCxn id="2" idx="2"/>
            <a:endCxn id="2" idx="0"/>
          </p:cNvCxnSpPr>
          <p:nvPr/>
        </p:nvCxnSpPr>
        <p:spPr>
          <a:xfrm rot="10800000" flipH="1">
            <a:off x="878312" y="3037472"/>
            <a:ext cx="270000" cy="270000"/>
          </a:xfrm>
          <a:prstGeom prst="curvedConnector4">
            <a:avLst>
              <a:gd name="adj1" fmla="val -84667"/>
              <a:gd name="adj2" fmla="val 184667"/>
            </a:avLst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4"/>
          <p:cNvCxnSpPr>
            <a:stCxn id="3" idx="0"/>
            <a:endCxn id="3" idx="6"/>
          </p:cNvCxnSpPr>
          <p:nvPr/>
        </p:nvCxnSpPr>
        <p:spPr>
          <a:xfrm rot="16200000" flipH="1">
            <a:off x="2277310" y="2694561"/>
            <a:ext cx="192506" cy="204537"/>
          </a:xfrm>
          <a:prstGeom prst="curvedConnector4">
            <a:avLst>
              <a:gd name="adj1" fmla="val -168751"/>
              <a:gd name="adj2" fmla="val 258823"/>
            </a:avLst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" idx="2"/>
            <a:endCxn id="4" idx="7"/>
          </p:cNvCxnSpPr>
          <p:nvPr/>
        </p:nvCxnSpPr>
        <p:spPr>
          <a:xfrm rot="10800000" flipH="1">
            <a:off x="3211095" y="2997600"/>
            <a:ext cx="349166" cy="136122"/>
          </a:xfrm>
          <a:prstGeom prst="curvedConnector4">
            <a:avLst>
              <a:gd name="adj1" fmla="val -48241"/>
              <a:gd name="adj2" fmla="val 380070"/>
            </a:avLst>
          </a:prstGeom>
          <a:ln w="28575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5" idx="1"/>
            <a:endCxn id="5" idx="6"/>
          </p:cNvCxnSpPr>
          <p:nvPr/>
        </p:nvCxnSpPr>
        <p:spPr>
          <a:xfrm rot="16200000" flipH="1">
            <a:off x="4481092" y="3155782"/>
            <a:ext cx="136122" cy="349166"/>
          </a:xfrm>
          <a:prstGeom prst="curvedConnector4">
            <a:avLst>
              <a:gd name="adj1" fmla="val -288909"/>
              <a:gd name="adj2" fmla="val 148242"/>
            </a:avLst>
          </a:prstGeom>
          <a:ln w="28575">
            <a:solidFill>
              <a:srgbClr val="BA6D4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6" idx="1"/>
            <a:endCxn id="6" idx="6"/>
          </p:cNvCxnSpPr>
          <p:nvPr/>
        </p:nvCxnSpPr>
        <p:spPr>
          <a:xfrm rot="16200000" flipH="1">
            <a:off x="5627434" y="3035462"/>
            <a:ext cx="136122" cy="349166"/>
          </a:xfrm>
          <a:prstGeom prst="curvedConnector4">
            <a:avLst>
              <a:gd name="adj1" fmla="val -280069"/>
              <a:gd name="adj2" fmla="val 134458"/>
            </a:avLst>
          </a:prstGeom>
          <a:ln w="28575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front-of-b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3122" y="2608630"/>
            <a:ext cx="461643" cy="461643"/>
          </a:xfrm>
          <a:prstGeom prst="rect">
            <a:avLst/>
          </a:prstGeom>
        </p:spPr>
      </p:pic>
      <p:pic>
        <p:nvPicPr>
          <p:cNvPr id="158" name="Picture 157" descr="m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6407" y="2743200"/>
            <a:ext cx="501010" cy="50101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791015" y="3009979"/>
            <a:ext cx="64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TS</a:t>
            </a:r>
            <a:r>
              <a:rPr lang="en-IN" sz="2400" b="1" i="1" baseline="-25000" smtClean="0"/>
              <a:t>i</a:t>
            </a:r>
            <a:endParaRPr lang="en-IN" sz="2400" b="1" i="1" baseline="-25000"/>
          </a:p>
        </p:txBody>
      </p:sp>
      <p:sp>
        <p:nvSpPr>
          <p:cNvPr id="164" name="TextBox 163"/>
          <p:cNvSpPr txBox="1"/>
          <p:nvPr/>
        </p:nvSpPr>
        <p:spPr>
          <a:xfrm>
            <a:off x="3197771" y="3272240"/>
            <a:ext cx="6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AS</a:t>
            </a:r>
            <a:r>
              <a:rPr lang="en-IN" sz="2400" b="1" i="1" baseline="-25000"/>
              <a:t>j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272040" y="3513383"/>
            <a:ext cx="72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TC</a:t>
            </a:r>
            <a:r>
              <a:rPr lang="en-IN" sz="2400" b="1" i="1" baseline="-25000"/>
              <a:t>k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20649" y="3413697"/>
            <a:ext cx="81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As</a:t>
            </a:r>
            <a:r>
              <a:rPr lang="en-IN" sz="2400" b="1" i="1" baseline="-25000" smtClean="0"/>
              <a:t>j+1</a:t>
            </a:r>
            <a:endParaRPr lang="en-IN" sz="2400" b="1" i="1" baseline="-25000"/>
          </a:p>
        </p:txBody>
      </p:sp>
      <p:sp>
        <p:nvSpPr>
          <p:cNvPr id="167" name="TextBox 166"/>
          <p:cNvSpPr txBox="1"/>
          <p:nvPr/>
        </p:nvSpPr>
        <p:spPr>
          <a:xfrm>
            <a:off x="508551" y="3514264"/>
            <a:ext cx="144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Bus-stop</a:t>
            </a:r>
            <a:r>
              <a:rPr lang="en-IN" sz="2400" b="1" i="1" baseline="-25000" smtClean="0"/>
              <a:t>0</a:t>
            </a:r>
            <a:endParaRPr lang="en-IN" sz="2400" b="1" i="1" baseline="-25000"/>
          </a:p>
        </p:txBody>
      </p:sp>
      <p:sp>
        <p:nvSpPr>
          <p:cNvPr id="168" name="TextBox 167"/>
          <p:cNvSpPr txBox="1"/>
          <p:nvPr/>
        </p:nvSpPr>
        <p:spPr>
          <a:xfrm>
            <a:off x="6164462" y="3504739"/>
            <a:ext cx="144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Bus-</a:t>
            </a:r>
            <a:r>
              <a:rPr lang="en-IN" sz="2400" b="1" i="1" err="1" smtClean="0"/>
              <a:t>s</a:t>
            </a:r>
            <a:r>
              <a:rPr lang="en-IN" sz="2400" b="1" i="1" err="1" smtClean="0"/>
              <a:t>top</a:t>
            </a:r>
            <a:r>
              <a:rPr lang="en-IN" sz="2400" b="1" i="1" baseline="-25000" err="1" smtClean="0"/>
              <a:t>n</a:t>
            </a:r>
            <a:endParaRPr lang="en-IN" sz="2400" b="1" i="1" baseline="-25000"/>
          </a:p>
        </p:txBody>
      </p:sp>
      <p:sp>
        <p:nvSpPr>
          <p:cNvPr id="169" name="TextBox 168"/>
          <p:cNvSpPr txBox="1"/>
          <p:nvPr/>
        </p:nvSpPr>
        <p:spPr>
          <a:xfrm>
            <a:off x="8525674" y="3514264"/>
            <a:ext cx="168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smtClean="0"/>
              <a:t>Bus-stop</a:t>
            </a:r>
            <a:r>
              <a:rPr lang="en-IN" sz="2400" b="1" i="1" baseline="-25000" smtClean="0"/>
              <a:t>n+1</a:t>
            </a:r>
            <a:endParaRPr lang="en-IN" sz="2400" b="1" i="1" baseline="-25000"/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1027134" y="4332688"/>
            <a:ext cx="5716851" cy="1384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743985" y="2630156"/>
            <a:ext cx="2425067" cy="378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127342" y="4406285"/>
            <a:ext cx="5568733" cy="70788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smtClean="0"/>
              <a:t>Trail-wise calculation of </a:t>
            </a:r>
            <a:r>
              <a:rPr lang="en-IN" sz="2000" b="1" smtClean="0">
                <a:solidFill>
                  <a:srgbClr val="00B050"/>
                </a:solidFill>
              </a:rPr>
              <a:t>Speed</a:t>
            </a:r>
            <a:r>
              <a:rPr lang="en-IN" sz="2000" b="1" baseline="-25000">
                <a:solidFill>
                  <a:srgbClr val="00B050"/>
                </a:solidFill>
              </a:rPr>
              <a:t>n</a:t>
            </a:r>
            <a:r>
              <a:rPr lang="en-IN" sz="2000" b="1" smtClean="0"/>
              <a:t> from </a:t>
            </a:r>
            <a:r>
              <a:rPr lang="en-IN" sz="2000" b="1" i="1" smtClean="0">
                <a:solidFill>
                  <a:srgbClr val="0070C0"/>
                </a:solidFill>
              </a:rPr>
              <a:t>Bus-stop</a:t>
            </a:r>
            <a:r>
              <a:rPr lang="en-IN" sz="2000" b="1" i="1" baseline="-25000" smtClean="0">
                <a:solidFill>
                  <a:srgbClr val="0070C0"/>
                </a:solidFill>
              </a:rPr>
              <a:t>0</a:t>
            </a:r>
            <a:r>
              <a:rPr lang="en-IN" sz="2000" b="1" smtClean="0"/>
              <a:t> </a:t>
            </a:r>
            <a:r>
              <a:rPr lang="en-IN" sz="2000" b="1" smtClean="0"/>
              <a:t>to </a:t>
            </a:r>
            <a:r>
              <a:rPr lang="en-IN" sz="2000" b="1" i="1" smtClean="0">
                <a:solidFill>
                  <a:srgbClr val="0070C0"/>
                </a:solidFill>
              </a:rPr>
              <a:t>Bus-</a:t>
            </a:r>
            <a:r>
              <a:rPr lang="en-IN" sz="2000" b="1" i="1" err="1" smtClean="0">
                <a:solidFill>
                  <a:srgbClr val="0070C0"/>
                </a:solidFill>
              </a:rPr>
              <a:t>s</a:t>
            </a:r>
            <a:r>
              <a:rPr lang="en-IN" sz="2000" b="1" i="1" err="1" smtClean="0">
                <a:solidFill>
                  <a:srgbClr val="0070C0"/>
                </a:solidFill>
              </a:rPr>
              <a:t>top</a:t>
            </a:r>
            <a:r>
              <a:rPr lang="en-IN" sz="2000" b="1" i="1" baseline="-25000" err="1" smtClean="0">
                <a:solidFill>
                  <a:srgbClr val="0070C0"/>
                </a:solidFill>
              </a:rPr>
              <a:t>n</a:t>
            </a:r>
            <a:endParaRPr lang="en-IN" sz="2000" b="1" i="1" baseline="-25000">
              <a:solidFill>
                <a:srgbClr val="0070C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93573" y="1569798"/>
            <a:ext cx="2895569" cy="101566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smtClean="0"/>
              <a:t> </a:t>
            </a:r>
            <a:r>
              <a:rPr lang="en-IN" sz="2000" b="1" smtClean="0">
                <a:solidFill>
                  <a:srgbClr val="00B050"/>
                </a:solidFill>
              </a:rPr>
              <a:t>Speed</a:t>
            </a:r>
            <a:r>
              <a:rPr lang="en-IN" sz="2000" b="1" baseline="-25000">
                <a:solidFill>
                  <a:srgbClr val="00B050"/>
                </a:solidFill>
              </a:rPr>
              <a:t>n</a:t>
            </a:r>
            <a:r>
              <a:rPr lang="en-IN" sz="2000" b="1" smtClean="0"/>
              <a:t> will be used to predict the time of arrival at </a:t>
            </a:r>
            <a:r>
              <a:rPr lang="en-IN" sz="2000" b="1" i="1" smtClean="0">
                <a:solidFill>
                  <a:srgbClr val="0070C0"/>
                </a:solidFill>
              </a:rPr>
              <a:t>Bus-stop</a:t>
            </a:r>
            <a:r>
              <a:rPr lang="en-IN" sz="2000" b="1" i="1" baseline="-25000" smtClean="0">
                <a:solidFill>
                  <a:srgbClr val="0070C0"/>
                </a:solidFill>
              </a:rPr>
              <a:t>n+1</a:t>
            </a:r>
            <a:endParaRPr lang="en-IN" sz="2000" b="1" i="1" baseline="-25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WER</cp:lastModifiedBy>
  <cp:revision>18</cp:revision>
  <dcterms:created xsi:type="dcterms:W3CDTF">2021-12-25T17:29:04Z</dcterms:created>
  <dcterms:modified xsi:type="dcterms:W3CDTF">2021-12-26T13:30:18Z</dcterms:modified>
</cp:coreProperties>
</file>