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174fde0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174fde0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11ae01c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11ae01c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126222d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126222d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126222d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126222d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c364b03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c364b03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364b037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364b037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364b037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c364b037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126222da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126222da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c364b037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c364b037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“Emotions from text: machine learning for text-based emotion prediction”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(Group - 17)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3122100" cy="21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dk1"/>
                </a:solidFill>
              </a:rPr>
              <a:t>Submitted to:</a:t>
            </a:r>
            <a:endParaRPr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Annajiat Alim Rasel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Senior Lecturer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Department of Computer Science and Engineering,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Brac University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629800" y="2834125"/>
            <a:ext cx="3122100" cy="21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002060"/>
                </a:solidFill>
              </a:rPr>
              <a:t>Submitted by:</a:t>
            </a:r>
            <a:endParaRPr sz="1400" u="sng">
              <a:solidFill>
                <a:srgbClr val="002060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2060"/>
                </a:solidFill>
              </a:rPr>
              <a:t>Rakin Bin Rabbani (21366019)</a:t>
            </a:r>
            <a:endParaRPr sz="1400">
              <a:solidFill>
                <a:srgbClr val="002060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2060"/>
                </a:solidFill>
              </a:rPr>
              <a:t>Sumaiya Tanjil Khan (21366020)</a:t>
            </a:r>
            <a:endParaRPr sz="1400">
              <a:solidFill>
                <a:srgbClr val="002060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2060"/>
                </a:solidFill>
              </a:rPr>
              <a:t>Md Abu Ishak Mahy (21166039)</a:t>
            </a:r>
            <a:endParaRPr sz="1400">
              <a:solidFill>
                <a:srgbClr val="002060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2060"/>
                </a:solidFill>
              </a:rPr>
              <a:t>Prasenjit Das (21366036)</a:t>
            </a:r>
            <a:endParaRPr sz="1400">
              <a:solidFill>
                <a:srgbClr val="002060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2060"/>
                </a:solidFill>
              </a:rPr>
              <a:t>Shafkat Hassan (21166026)</a:t>
            </a:r>
            <a:endParaRPr sz="1400">
              <a:solidFill>
                <a:srgbClr val="00206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200"/>
            <a:ext cx="850225" cy="6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contains attitudinal information along with informative contents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Learning: Supervised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22 fairy tales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Architecture: SNoW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Classification: Emotional and non-emotional (BOW approach)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Problems: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</a:t>
            </a:r>
            <a:r>
              <a:rPr lang="en"/>
              <a:t>hat emotion or emotions most appropriately describe a certain text passage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a text passage and a specified emotional mark-up, how to render the prosodic contour in order to convey the emotional content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58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Previous Work</a:t>
            </a:r>
            <a:endParaRPr sz="22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47425" y="1060850"/>
            <a:ext cx="85206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Liu, Lieberman and Selker, 2003 researched sentence-level emotional affinity.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Six emotion categories: ANGER, DISGUST, FEAR, HAPPINESS, SADNESS, SURPRISE.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users’ preferences for email-client.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Sugimoto et al., 2004 deals with sentence-level emotion recognition for Japanese text-to-speech synthesis (TTS).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Naïve compositional approach is risky due to some  linguistic factors.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743250"/>
            <a:ext cx="85206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Implementation</a:t>
            </a:r>
            <a:endParaRPr sz="2200"/>
          </a:p>
        </p:txBody>
      </p:sp>
      <p:sp>
        <p:nvSpPr>
          <p:cNvPr id="73" name="Google Shape;73;p15"/>
          <p:cNvSpPr txBox="1"/>
          <p:nvPr/>
        </p:nvSpPr>
        <p:spPr>
          <a:xfrm>
            <a:off x="364300" y="3195950"/>
            <a:ext cx="6836700" cy="1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Recognize emotional passages in terms of valence as in positive or negative.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Winnow update rule.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SNoW learning architecture.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cases for classification.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case- emotional versus non-emotional or NEUTRAL,i.e.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{N,E}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case- emotional distinctions according to the valence, i.e.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{N, PE,NE}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10-fold cross-validation, 90% train data and 10% test data.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283025" y="337550"/>
            <a:ext cx="56493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highlight>
                  <a:schemeClr val="lt1"/>
                </a:highlight>
              </a:rPr>
              <a:t>Data &amp; Feature set</a:t>
            </a:r>
            <a:endParaRPr sz="2220">
              <a:highlight>
                <a:schemeClr val="lt1"/>
              </a:highlight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0" y="846075"/>
            <a:ext cx="6929700" cy="42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13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826"/>
              <a:t>Approximately 180 children stories including Grimms’, H.C. Andersen’s and B. Potter’s stories as data .</a:t>
            </a:r>
            <a:endParaRPr sz="2826"/>
          </a:p>
          <a:p>
            <a:pPr indent="-313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826"/>
              <a:t>T</a:t>
            </a:r>
            <a:r>
              <a:rPr lang="en" sz="2826"/>
              <a:t>o avoid any annotation bias, the data has </a:t>
            </a:r>
            <a:r>
              <a:rPr lang="en" sz="2826"/>
              <a:t> been trained separately and work independently.</a:t>
            </a:r>
            <a:endParaRPr sz="2826"/>
          </a:p>
          <a:p>
            <a:pPr indent="-313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826"/>
              <a:t>Each annotator marks the sentence level with one of eight primary emotions           ( A, D, F, H, SA, SU+, SU- &amp; Neutral).</a:t>
            </a:r>
            <a:endParaRPr sz="2826"/>
          </a:p>
          <a:p>
            <a:pPr indent="-313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826"/>
              <a:t>Emotion annotation is hard, with the ratio of observed annotation overlap ranging between 45-64%.</a:t>
            </a:r>
            <a:endParaRPr sz="28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26"/>
          </a:p>
          <a:p>
            <a:pPr indent="-31385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" sz="2826"/>
              <a:t>The feature extraction was written in python.</a:t>
            </a:r>
            <a:endParaRPr sz="2826"/>
          </a:p>
          <a:p>
            <a:pPr indent="-313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2826"/>
              <a:t>SNoW only requires active features as input.</a:t>
            </a:r>
            <a:endParaRPr sz="2826"/>
          </a:p>
          <a:p>
            <a:pPr indent="-313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2826"/>
              <a:t>Feature vector size of around 30 features.</a:t>
            </a:r>
            <a:endParaRPr sz="2826"/>
          </a:p>
          <a:p>
            <a:pPr indent="-313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2826"/>
              <a:t>They were implemented as boolean values.</a:t>
            </a:r>
            <a:endParaRPr sz="2826"/>
          </a:p>
          <a:p>
            <a:pPr indent="-313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2826"/>
              <a:t>These  continuous values were represented by ranges.</a:t>
            </a:r>
            <a:endParaRPr sz="2826"/>
          </a:p>
          <a:p>
            <a:pPr indent="-31385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2826"/>
              <a:t>The ranges generally overlapped to get more generalization coverage. </a:t>
            </a:r>
            <a:endParaRPr sz="282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625" y="629825"/>
            <a:ext cx="2149900" cy="14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3550" y="2571750"/>
            <a:ext cx="2302050" cy="25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229625"/>
            <a:ext cx="4273200" cy="26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Parameter tuning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400">
                <a:solidFill>
                  <a:schemeClr val="dk1"/>
                </a:solidFill>
              </a:rPr>
              <a:t>Based on 10-fold-cross validation.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400">
                <a:solidFill>
                  <a:schemeClr val="dk1"/>
                </a:solidFill>
              </a:rPr>
              <a:t>sep-tune-eval </a:t>
            </a:r>
            <a:r>
              <a:rPr lang="en" sz="1400">
                <a:solidFill>
                  <a:schemeClr val="dk1"/>
                </a:solidFill>
              </a:rPr>
              <a:t>-- 50% dataset used</a:t>
            </a:r>
            <a:endParaRPr sz="14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en" sz="1400">
                <a:solidFill>
                  <a:schemeClr val="dk1"/>
                </a:solidFill>
              </a:rPr>
              <a:t>same- tune-eval</a:t>
            </a:r>
            <a:r>
              <a:rPr lang="en" sz="1400">
                <a:solidFill>
                  <a:schemeClr val="dk1"/>
                </a:solidFill>
              </a:rPr>
              <a:t> -- all data used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Classification result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Features work together. Removing any group degraded performance.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There is no true independence.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Features contribution was sensitive to parameter tuning.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13" y="2927500"/>
            <a:ext cx="4730175" cy="20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300" y="0"/>
            <a:ext cx="4333699" cy="354641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269775" y="3424450"/>
            <a:ext cx="337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Three issues: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Small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is not easily separable.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Emotion class is combined by basic emotion labels rather than an original </a:t>
            </a:r>
            <a:r>
              <a:rPr lang="en"/>
              <a:t>annotated</a:t>
            </a:r>
            <a:r>
              <a:rPr lang="en"/>
              <a:t> label.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Refining the Model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313625"/>
            <a:ext cx="8520600" cy="28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00"/>
              <a:t>The instances are classified both in the binary (N vs E) and the tripartite polarity task (N, NE, PE):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00"/>
              <a:t>1a</a:t>
            </a:r>
            <a:r>
              <a:rPr lang="en" sz="1400"/>
              <a:t>    </a:t>
            </a:r>
            <a:r>
              <a:rPr b="1" lang="en" sz="1400"/>
              <a:t>E/NE</a:t>
            </a:r>
            <a:r>
              <a:rPr lang="en" sz="1400"/>
              <a:t>: Then he offered the dwarfs money, and prayed and besought them to let him</a:t>
            </a:r>
            <a:br>
              <a:rPr lang="en" sz="1400"/>
            </a:br>
            <a:r>
              <a:rPr lang="en" sz="1400"/>
              <a:t>        take her away; but they said, ”We will not part with her for all the gold in the world.”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00"/>
              <a:t>1b</a:t>
            </a:r>
            <a:r>
              <a:rPr lang="en" sz="1400"/>
              <a:t>    </a:t>
            </a:r>
            <a:r>
              <a:rPr b="1" lang="en" sz="1400"/>
              <a:t>N</a:t>
            </a:r>
            <a:r>
              <a:rPr lang="en" sz="1400"/>
              <a:t>: And so the little girl really did grow up; her skin was as white as snow, her cheeks as</a:t>
            </a:r>
            <a:br>
              <a:rPr lang="en" sz="1400"/>
            </a:br>
            <a:r>
              <a:rPr lang="en" sz="1400"/>
              <a:t>        rosy as the blood, and her hair as black as ebony; and she was called Snowdrop.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00"/>
              <a:t>2a</a:t>
            </a:r>
            <a:r>
              <a:rPr lang="en" sz="1400"/>
              <a:t>   </a:t>
            </a:r>
            <a:r>
              <a:rPr b="1" lang="en" sz="1400"/>
              <a:t> E/NE</a:t>
            </a:r>
            <a:r>
              <a:rPr lang="en" sz="1400"/>
              <a:t>: “Ah,” she answered, “have I not reason to weep?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00"/>
              <a:t>2b</a:t>
            </a:r>
            <a:r>
              <a:rPr lang="en" sz="1400"/>
              <a:t>    </a:t>
            </a:r>
            <a:r>
              <a:rPr b="1" lang="en" sz="1400"/>
              <a:t>N</a:t>
            </a:r>
            <a:r>
              <a:rPr lang="en" sz="1400"/>
              <a:t>: Nevertheless, he wished to try him first, and took a stone in his hand and squeezed</a:t>
            </a:r>
            <a:br>
              <a:rPr lang="en" sz="1400"/>
            </a:br>
            <a:r>
              <a:rPr lang="en" sz="1400"/>
              <a:t>        it together so that water dropped out of it.</a:t>
            </a:r>
            <a:endParaRPr sz="1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075" y="148888"/>
            <a:ext cx="7069851" cy="48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r>
              <a:rPr lang="en"/>
              <a:t> and Conclusion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384775"/>
            <a:ext cx="8520600" cy="31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a larger data set to conduct a more complete study to establish mature findings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explore finer emotional meaning distinctions, by using a hierarchical sequential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refining and improving the feature set, and given more data, tuning can be improved on a sufficiently large development set.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child-directed text-to-speech synthesis to investigate the </a:t>
            </a:r>
            <a:r>
              <a:rPr lang="en" sz="1400"/>
              <a:t>Text-based Emotion Prediction problem in the domain of children’s fairy tales.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research agenda for solving the Text-based Emotion Prediction problem more broadly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