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i5MBKtMNearFgYo/vpRZ8I5gPX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F03EA0-34CC-49EE-9A95-28875C2CC992}">
  <a:tblStyle styleId="{2BF03EA0-34CC-49EE-9A95-28875C2CC9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6be3e792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6be3e792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6be3e792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6be3e792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6be3e792c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6be3e792c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6be3e792c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6be3e792c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499818e9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499818e9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6330f105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6330f105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6330f105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6330f105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6330f109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6330f109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6330f109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6330f109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757ffd8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757ffd8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4"/>
          <p:cNvGrpSpPr/>
          <p:nvPr/>
        </p:nvGrpSpPr>
        <p:grpSpPr>
          <a:xfrm>
            <a:off x="255200" y="592"/>
            <a:ext cx="2250363" cy="1044300"/>
            <a:chOff x="255200" y="592"/>
            <a:chExt cx="2250363" cy="1044300"/>
          </a:xfrm>
        </p:grpSpPr>
        <p:sp>
          <p:nvSpPr>
            <p:cNvPr id="15" name="Google Shape;15;p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4"/>
          <p:cNvGrpSpPr/>
          <p:nvPr/>
        </p:nvGrpSpPr>
        <p:grpSpPr>
          <a:xfrm>
            <a:off x="905395" y="592"/>
            <a:ext cx="2250363" cy="1044300"/>
            <a:chOff x="905395" y="592"/>
            <a:chExt cx="2250363" cy="1044300"/>
          </a:xfrm>
        </p:grpSpPr>
        <p:sp>
          <p:nvSpPr>
            <p:cNvPr id="19" name="Google Shape;19;p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
          <p:cNvGrpSpPr/>
          <p:nvPr/>
        </p:nvGrpSpPr>
        <p:grpSpPr>
          <a:xfrm>
            <a:off x="7057470" y="5088"/>
            <a:ext cx="1851282" cy="752108"/>
            <a:chOff x="6917201" y="0"/>
            <a:chExt cx="2227776" cy="863400"/>
          </a:xfrm>
        </p:grpSpPr>
        <p:sp>
          <p:nvSpPr>
            <p:cNvPr id="23" name="Google Shape;23;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4"/>
          <p:cNvGrpSpPr/>
          <p:nvPr/>
        </p:nvGrpSpPr>
        <p:grpSpPr>
          <a:xfrm>
            <a:off x="6553032" y="4217852"/>
            <a:ext cx="2389067" cy="925737"/>
            <a:chOff x="6917201" y="0"/>
            <a:chExt cx="2227776" cy="863400"/>
          </a:xfrm>
        </p:grpSpPr>
        <p:sp>
          <p:nvSpPr>
            <p:cNvPr id="27" name="Google Shape;27;p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4"/>
          <p:cNvGrpSpPr/>
          <p:nvPr/>
        </p:nvGrpSpPr>
        <p:grpSpPr>
          <a:xfrm>
            <a:off x="199151" y="4055652"/>
            <a:ext cx="2795413" cy="1083308"/>
            <a:chOff x="6917201" y="0"/>
            <a:chExt cx="2227776" cy="863400"/>
          </a:xfrm>
        </p:grpSpPr>
        <p:sp>
          <p:nvSpPr>
            <p:cNvPr id="31" name="Google Shape;31;p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35" name="Google Shape;35;p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3"/>
          <p:cNvGrpSpPr/>
          <p:nvPr/>
        </p:nvGrpSpPr>
        <p:grpSpPr>
          <a:xfrm>
            <a:off x="5959223" y="4119576"/>
            <a:ext cx="2520951" cy="1024165"/>
            <a:chOff x="6917201" y="0"/>
            <a:chExt cx="2227776" cy="863400"/>
          </a:xfrm>
        </p:grpSpPr>
        <p:sp>
          <p:nvSpPr>
            <p:cNvPr id="112" name="Google Shape;112;p1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3"/>
          <p:cNvGrpSpPr/>
          <p:nvPr/>
        </p:nvGrpSpPr>
        <p:grpSpPr>
          <a:xfrm>
            <a:off x="199151" y="2"/>
            <a:ext cx="2795413" cy="1083308"/>
            <a:chOff x="6917201" y="0"/>
            <a:chExt cx="2227776" cy="863400"/>
          </a:xfrm>
        </p:grpSpPr>
        <p:sp>
          <p:nvSpPr>
            <p:cNvPr id="116" name="Google Shape;116;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8600"/>
              <a:buNone/>
              <a:defRPr sz="8600">
                <a:solidFill>
                  <a:schemeClr val="dk2"/>
                </a:solidFill>
              </a:defRPr>
            </a:lvl1pPr>
            <a:lvl2pPr lvl="1" rtl="0" algn="ctr">
              <a:lnSpc>
                <a:spcPct val="100000"/>
              </a:lnSpc>
              <a:spcBef>
                <a:spcPts val="0"/>
              </a:spcBef>
              <a:spcAft>
                <a:spcPts val="0"/>
              </a:spcAft>
              <a:buClr>
                <a:schemeClr val="dk2"/>
              </a:buClr>
              <a:buSzPts val="8600"/>
              <a:buNone/>
              <a:defRPr sz="8600">
                <a:solidFill>
                  <a:schemeClr val="dk2"/>
                </a:solidFill>
              </a:defRPr>
            </a:lvl2pPr>
            <a:lvl3pPr lvl="2" rtl="0" algn="ctr">
              <a:lnSpc>
                <a:spcPct val="100000"/>
              </a:lnSpc>
              <a:spcBef>
                <a:spcPts val="0"/>
              </a:spcBef>
              <a:spcAft>
                <a:spcPts val="0"/>
              </a:spcAft>
              <a:buClr>
                <a:schemeClr val="dk2"/>
              </a:buClr>
              <a:buSzPts val="8600"/>
              <a:buNone/>
              <a:defRPr sz="8600">
                <a:solidFill>
                  <a:schemeClr val="dk2"/>
                </a:solidFill>
              </a:defRPr>
            </a:lvl3pPr>
            <a:lvl4pPr lvl="3" rtl="0" algn="ctr">
              <a:lnSpc>
                <a:spcPct val="100000"/>
              </a:lnSpc>
              <a:spcBef>
                <a:spcPts val="0"/>
              </a:spcBef>
              <a:spcAft>
                <a:spcPts val="0"/>
              </a:spcAft>
              <a:buClr>
                <a:schemeClr val="dk2"/>
              </a:buClr>
              <a:buSzPts val="8600"/>
              <a:buNone/>
              <a:defRPr sz="8600">
                <a:solidFill>
                  <a:schemeClr val="dk2"/>
                </a:solidFill>
              </a:defRPr>
            </a:lvl4pPr>
            <a:lvl5pPr lvl="4" rtl="0" algn="ctr">
              <a:lnSpc>
                <a:spcPct val="100000"/>
              </a:lnSpc>
              <a:spcBef>
                <a:spcPts val="0"/>
              </a:spcBef>
              <a:spcAft>
                <a:spcPts val="0"/>
              </a:spcAft>
              <a:buClr>
                <a:schemeClr val="dk2"/>
              </a:buClr>
              <a:buSzPts val="8600"/>
              <a:buNone/>
              <a:defRPr sz="8600">
                <a:solidFill>
                  <a:schemeClr val="dk2"/>
                </a:solidFill>
              </a:defRPr>
            </a:lvl5pPr>
            <a:lvl6pPr lvl="5" rtl="0" algn="ctr">
              <a:lnSpc>
                <a:spcPct val="100000"/>
              </a:lnSpc>
              <a:spcBef>
                <a:spcPts val="0"/>
              </a:spcBef>
              <a:spcAft>
                <a:spcPts val="0"/>
              </a:spcAft>
              <a:buClr>
                <a:schemeClr val="dk2"/>
              </a:buClr>
              <a:buSzPts val="8600"/>
              <a:buNone/>
              <a:defRPr sz="8600">
                <a:solidFill>
                  <a:schemeClr val="dk2"/>
                </a:solidFill>
              </a:defRPr>
            </a:lvl6pPr>
            <a:lvl7pPr lvl="6" rtl="0" algn="ctr">
              <a:lnSpc>
                <a:spcPct val="100000"/>
              </a:lnSpc>
              <a:spcBef>
                <a:spcPts val="0"/>
              </a:spcBef>
              <a:spcAft>
                <a:spcPts val="0"/>
              </a:spcAft>
              <a:buClr>
                <a:schemeClr val="dk2"/>
              </a:buClr>
              <a:buSzPts val="8600"/>
              <a:buNone/>
              <a:defRPr sz="8600">
                <a:solidFill>
                  <a:schemeClr val="dk2"/>
                </a:solidFill>
              </a:defRPr>
            </a:lvl7pPr>
            <a:lvl8pPr lvl="7" rtl="0" algn="ctr">
              <a:lnSpc>
                <a:spcPct val="100000"/>
              </a:lnSpc>
              <a:spcBef>
                <a:spcPts val="0"/>
              </a:spcBef>
              <a:spcAft>
                <a:spcPts val="0"/>
              </a:spcAft>
              <a:buClr>
                <a:schemeClr val="dk2"/>
              </a:buClr>
              <a:buSzPts val="8600"/>
              <a:buNone/>
              <a:defRPr sz="8600">
                <a:solidFill>
                  <a:schemeClr val="dk2"/>
                </a:solidFill>
              </a:defRPr>
            </a:lvl8pPr>
            <a:lvl9pPr lvl="8" rtl="0"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rtl="0" algn="ctr">
              <a:lnSpc>
                <a:spcPct val="115000"/>
              </a:lnSpc>
              <a:spcBef>
                <a:spcPts val="0"/>
              </a:spcBef>
              <a:spcAft>
                <a:spcPts val="0"/>
              </a:spcAft>
              <a:buSzPts val="1300"/>
              <a:buChar char="●"/>
              <a:defRPr/>
            </a:lvl1pPr>
            <a:lvl2pPr indent="-298450" lvl="1" marL="914400" rtl="0" algn="ctr">
              <a:lnSpc>
                <a:spcPct val="115000"/>
              </a:lnSpc>
              <a:spcBef>
                <a:spcPts val="0"/>
              </a:spcBef>
              <a:spcAft>
                <a:spcPts val="0"/>
              </a:spcAft>
              <a:buSzPts val="1100"/>
              <a:buChar char="○"/>
              <a:defRPr/>
            </a:lvl2pPr>
            <a:lvl3pPr indent="-298450" lvl="2" marL="1371600" rtl="0" algn="ctr">
              <a:lnSpc>
                <a:spcPct val="115000"/>
              </a:lnSpc>
              <a:spcBef>
                <a:spcPts val="0"/>
              </a:spcBef>
              <a:spcAft>
                <a:spcPts val="0"/>
              </a:spcAft>
              <a:buSzPts val="1100"/>
              <a:buChar char="■"/>
              <a:defRPr/>
            </a:lvl3pPr>
            <a:lvl4pPr indent="-298450" lvl="3" marL="1828800" rtl="0" algn="ctr">
              <a:lnSpc>
                <a:spcPct val="115000"/>
              </a:lnSpc>
              <a:spcBef>
                <a:spcPts val="0"/>
              </a:spcBef>
              <a:spcAft>
                <a:spcPts val="0"/>
              </a:spcAft>
              <a:buSzPts val="1100"/>
              <a:buChar char="●"/>
              <a:defRPr/>
            </a:lvl4pPr>
            <a:lvl5pPr indent="-298450" lvl="4" marL="2286000" rtl="0" algn="ctr">
              <a:lnSpc>
                <a:spcPct val="115000"/>
              </a:lnSpc>
              <a:spcBef>
                <a:spcPts val="0"/>
              </a:spcBef>
              <a:spcAft>
                <a:spcPts val="0"/>
              </a:spcAft>
              <a:buSzPts val="1100"/>
              <a:buChar char="○"/>
              <a:defRPr/>
            </a:lvl5pPr>
            <a:lvl6pPr indent="-298450" lvl="5" marL="2743200" rtl="0" algn="ctr">
              <a:lnSpc>
                <a:spcPct val="115000"/>
              </a:lnSpc>
              <a:spcBef>
                <a:spcPts val="0"/>
              </a:spcBef>
              <a:spcAft>
                <a:spcPts val="0"/>
              </a:spcAft>
              <a:buSzPts val="1100"/>
              <a:buChar char="■"/>
              <a:defRPr/>
            </a:lvl6pPr>
            <a:lvl7pPr indent="-298450" lvl="6" marL="3200400" rtl="0" algn="ctr">
              <a:lnSpc>
                <a:spcPct val="115000"/>
              </a:lnSpc>
              <a:spcBef>
                <a:spcPts val="0"/>
              </a:spcBef>
              <a:spcAft>
                <a:spcPts val="0"/>
              </a:spcAft>
              <a:buSzPts val="1100"/>
              <a:buChar char="●"/>
              <a:defRPr/>
            </a:lvl7pPr>
            <a:lvl8pPr indent="-298450" lvl="7" marL="3657600" rtl="0" algn="ctr">
              <a:lnSpc>
                <a:spcPct val="115000"/>
              </a:lnSpc>
              <a:spcBef>
                <a:spcPts val="0"/>
              </a:spcBef>
              <a:spcAft>
                <a:spcPts val="0"/>
              </a:spcAft>
              <a:buSzPts val="1100"/>
              <a:buChar char="○"/>
              <a:defRPr/>
            </a:lvl8pPr>
            <a:lvl9pPr indent="-298450" lvl="8" marL="4114800" rtl="0" algn="ctr">
              <a:lnSpc>
                <a:spcPct val="115000"/>
              </a:lnSpc>
              <a:spcBef>
                <a:spcPts val="0"/>
              </a:spcBef>
              <a:spcAft>
                <a:spcPts val="0"/>
              </a:spcAft>
              <a:buSzPts val="1100"/>
              <a:buChar char="■"/>
              <a:defRPr/>
            </a:lvl9pPr>
          </a:lstStyle>
          <a:p/>
        </p:txBody>
      </p:sp>
      <p:sp>
        <p:nvSpPr>
          <p:cNvPr id="121" name="Google Shape;121;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42" name="Google Shape;42;p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43" name="Google Shape;4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6"/>
          <p:cNvGrpSpPr/>
          <p:nvPr/>
        </p:nvGrpSpPr>
        <p:grpSpPr>
          <a:xfrm>
            <a:off x="5594191" y="3961115"/>
            <a:ext cx="2910144" cy="1182340"/>
            <a:chOff x="6917201" y="0"/>
            <a:chExt cx="2227776" cy="863400"/>
          </a:xfrm>
        </p:grpSpPr>
        <p:sp>
          <p:nvSpPr>
            <p:cNvPr id="47" name="Google Shape;47;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6"/>
          <p:cNvGrpSpPr/>
          <p:nvPr/>
        </p:nvGrpSpPr>
        <p:grpSpPr>
          <a:xfrm>
            <a:off x="199151" y="2"/>
            <a:ext cx="2795413" cy="1083308"/>
            <a:chOff x="6917201" y="0"/>
            <a:chExt cx="2227776" cy="863400"/>
          </a:xfrm>
        </p:grpSpPr>
        <p:sp>
          <p:nvSpPr>
            <p:cNvPr id="51" name="Google Shape;51;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3200"/>
              <a:buNone/>
              <a:defRPr sz="32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61" name="Google Shape;61;p7"/>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2" name="Google Shape;62;p7"/>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3" name="Google Shape;63;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69" name="Google Shape;6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75" name="Google Shape;7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76" name="Google Shape;7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0"/>
          <p:cNvGrpSpPr/>
          <p:nvPr/>
        </p:nvGrpSpPr>
        <p:grpSpPr>
          <a:xfrm>
            <a:off x="255991" y="-119"/>
            <a:ext cx="2251347" cy="1043408"/>
            <a:chOff x="3961956" y="4383950"/>
            <a:chExt cx="1160548" cy="548700"/>
          </a:xfrm>
        </p:grpSpPr>
        <p:sp>
          <p:nvSpPr>
            <p:cNvPr id="81" name="Google Shape;81;p1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0"/>
          <p:cNvGrpSpPr/>
          <p:nvPr/>
        </p:nvGrpSpPr>
        <p:grpSpPr>
          <a:xfrm>
            <a:off x="34934" y="4522125"/>
            <a:ext cx="1593305" cy="617072"/>
            <a:chOff x="6917201" y="0"/>
            <a:chExt cx="2227776" cy="863400"/>
          </a:xfrm>
        </p:grpSpPr>
        <p:sp>
          <p:nvSpPr>
            <p:cNvPr id="86" name="Google Shape;86;p1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0"/>
          <p:cNvGrpSpPr/>
          <p:nvPr/>
        </p:nvGrpSpPr>
        <p:grpSpPr>
          <a:xfrm>
            <a:off x="5886355" y="1243"/>
            <a:ext cx="3257454" cy="1261514"/>
            <a:chOff x="6917201" y="0"/>
            <a:chExt cx="2227776" cy="863400"/>
          </a:xfrm>
        </p:grpSpPr>
        <p:sp>
          <p:nvSpPr>
            <p:cNvPr id="90" name="Google Shape;90;p1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94" name="Google Shape;9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0" name="Google Shape;100;p11"/>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2" name="Google Shape;102;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08" name="Google Shape;108;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908050" y="256525"/>
            <a:ext cx="6779400" cy="90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sz="2220"/>
              <a:t>CSE 713</a:t>
            </a:r>
            <a:r>
              <a:rPr b="1" lang="en" sz="2220"/>
              <a:t>-Advanced Syntactic Pattern Recognition</a:t>
            </a:r>
            <a:endParaRPr b="1" sz="3030"/>
          </a:p>
        </p:txBody>
      </p:sp>
      <p:sp>
        <p:nvSpPr>
          <p:cNvPr id="129" name="Google Shape;129;p1"/>
          <p:cNvSpPr txBox="1"/>
          <p:nvPr>
            <p:ph idx="1" type="subTitle"/>
          </p:nvPr>
        </p:nvSpPr>
        <p:spPr>
          <a:xfrm>
            <a:off x="2104225" y="895625"/>
            <a:ext cx="5492400" cy="629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360"/>
              <a:buNone/>
            </a:pPr>
            <a:r>
              <a:rPr lang="en" sz="1960"/>
              <a:t>Spring 2022</a:t>
            </a:r>
            <a:endParaRPr sz="1960"/>
          </a:p>
          <a:p>
            <a:pPr indent="0" lvl="0" marL="0" rtl="0" algn="ctr">
              <a:lnSpc>
                <a:spcPct val="80000"/>
              </a:lnSpc>
              <a:spcBef>
                <a:spcPts val="0"/>
              </a:spcBef>
              <a:spcAft>
                <a:spcPts val="0"/>
              </a:spcAft>
              <a:buSzPts val="1360"/>
              <a:buNone/>
            </a:pPr>
            <a:r>
              <a:rPr lang="en" sz="1960"/>
              <a:t>Submission-02</a:t>
            </a:r>
            <a:endParaRPr sz="1960"/>
          </a:p>
          <a:p>
            <a:pPr indent="0" lvl="0" marL="0" rtl="0" algn="ctr">
              <a:lnSpc>
                <a:spcPct val="80000"/>
              </a:lnSpc>
              <a:spcBef>
                <a:spcPts val="0"/>
              </a:spcBef>
              <a:spcAft>
                <a:spcPts val="0"/>
              </a:spcAft>
              <a:buSzPts val="1360"/>
              <a:buNone/>
            </a:pPr>
            <a:r>
              <a:rPr lang="en" sz="1960"/>
              <a:t>Group-03</a:t>
            </a:r>
            <a:endParaRPr sz="1960"/>
          </a:p>
          <a:p>
            <a:pPr indent="0" lvl="0" marL="0" rtl="0" algn="ctr">
              <a:lnSpc>
                <a:spcPct val="80000"/>
              </a:lnSpc>
              <a:spcBef>
                <a:spcPts val="0"/>
              </a:spcBef>
              <a:spcAft>
                <a:spcPts val="0"/>
              </a:spcAft>
              <a:buSzPts val="1360"/>
              <a:buNone/>
            </a:pPr>
            <a:r>
              <a:t/>
            </a:r>
            <a:endParaRPr sz="1360"/>
          </a:p>
        </p:txBody>
      </p:sp>
      <p:graphicFrame>
        <p:nvGraphicFramePr>
          <p:cNvPr id="130" name="Google Shape;130;p1"/>
          <p:cNvGraphicFramePr/>
          <p:nvPr/>
        </p:nvGraphicFramePr>
        <p:xfrm>
          <a:off x="1547088" y="2280595"/>
          <a:ext cx="3000000" cy="3000000"/>
        </p:xfrm>
        <a:graphic>
          <a:graphicData uri="http://schemas.openxmlformats.org/drawingml/2006/table">
            <a:tbl>
              <a:tblPr>
                <a:noFill/>
                <a:tableStyleId>{2BF03EA0-34CC-49EE-9A95-28875C2CC992}</a:tableStyleId>
              </a:tblPr>
              <a:tblGrid>
                <a:gridCol w="3145975"/>
                <a:gridCol w="3240700"/>
              </a:tblGrid>
              <a:tr h="358900">
                <a:tc>
                  <a:txBody>
                    <a:bodyPr/>
                    <a:lstStyle/>
                    <a:p>
                      <a:pPr indent="0" lvl="0" marL="0" rtl="0" algn="l">
                        <a:spcBef>
                          <a:spcPts val="0"/>
                        </a:spcBef>
                        <a:spcAft>
                          <a:spcPts val="0"/>
                        </a:spcAft>
                        <a:buNone/>
                      </a:pPr>
                      <a:r>
                        <a:rPr b="1" lang="en" sz="1600"/>
                        <a:t>Submitted by</a:t>
                      </a:r>
                      <a:endParaRPr b="1" sz="1600"/>
                    </a:p>
                  </a:txBody>
                  <a:tcPr marT="91425" marB="91425" marR="91425" marL="91425"/>
                </a:tc>
                <a:tc>
                  <a:txBody>
                    <a:bodyPr/>
                    <a:lstStyle/>
                    <a:p>
                      <a:pPr indent="0" lvl="0" marL="0" rtl="0" algn="l">
                        <a:spcBef>
                          <a:spcPts val="0"/>
                        </a:spcBef>
                        <a:spcAft>
                          <a:spcPts val="0"/>
                        </a:spcAft>
                        <a:buNone/>
                      </a:pPr>
                      <a:r>
                        <a:rPr b="1" lang="en" sz="1600"/>
                        <a:t>Submitted to</a:t>
                      </a:r>
                      <a:endParaRPr b="1" sz="1600"/>
                    </a:p>
                  </a:txBody>
                  <a:tcPr marT="91425" marB="91425" marR="91425" marL="91425"/>
                </a:tc>
              </a:tr>
              <a:tr h="1589525">
                <a:tc>
                  <a:txBody>
                    <a:bodyPr/>
                    <a:lstStyle/>
                    <a:p>
                      <a:pPr indent="-342900" lvl="0" marL="457200" rtl="0" algn="l">
                        <a:spcBef>
                          <a:spcPts val="0"/>
                        </a:spcBef>
                        <a:spcAft>
                          <a:spcPts val="0"/>
                        </a:spcAft>
                        <a:buSzPts val="1800"/>
                        <a:buAutoNum type="arabicPeriod"/>
                      </a:pPr>
                      <a:r>
                        <a:rPr lang="en"/>
                        <a:t>Md. Sifat Ibn Awlad-21266012</a:t>
                      </a:r>
                      <a:endParaRPr/>
                    </a:p>
                    <a:p>
                      <a:pPr indent="-317500" lvl="0" marL="457200" rtl="0" algn="l">
                        <a:spcBef>
                          <a:spcPts val="0"/>
                        </a:spcBef>
                        <a:spcAft>
                          <a:spcPts val="0"/>
                        </a:spcAft>
                        <a:buSzPts val="1400"/>
                        <a:buAutoNum type="arabicPeriod"/>
                      </a:pPr>
                      <a:r>
                        <a:rPr lang="en"/>
                        <a:t>Kazi Omar Faruk-21266024</a:t>
                      </a:r>
                      <a:endParaRPr/>
                    </a:p>
                    <a:p>
                      <a:pPr indent="-317500" lvl="0" marL="457200" rtl="0" algn="l">
                        <a:spcBef>
                          <a:spcPts val="0"/>
                        </a:spcBef>
                        <a:spcAft>
                          <a:spcPts val="0"/>
                        </a:spcAft>
                        <a:buSzPts val="1400"/>
                        <a:buAutoNum type="arabicPeriod"/>
                      </a:pPr>
                      <a:r>
                        <a:rPr lang="en"/>
                        <a:t>Anika Rahman-21266028</a:t>
                      </a:r>
                      <a:endParaRPr/>
                    </a:p>
                    <a:p>
                      <a:pPr indent="-317500" lvl="0" marL="457200" rtl="0" algn="l">
                        <a:spcBef>
                          <a:spcPts val="0"/>
                        </a:spcBef>
                        <a:spcAft>
                          <a:spcPts val="0"/>
                        </a:spcAft>
                        <a:buSzPts val="1400"/>
                        <a:buAutoNum type="arabicPeriod"/>
                      </a:pPr>
                      <a:r>
                        <a:rPr lang="en"/>
                        <a:t>Sanjida Ali Shusmita-21366018</a:t>
                      </a:r>
                      <a:endParaRPr/>
                    </a:p>
                    <a:p>
                      <a:pPr indent="-317500" lvl="0" marL="457200" rtl="0" algn="l">
                        <a:spcBef>
                          <a:spcPts val="0"/>
                        </a:spcBef>
                        <a:spcAft>
                          <a:spcPts val="0"/>
                        </a:spcAft>
                        <a:buSzPts val="1400"/>
                        <a:buAutoNum type="arabicPeriod"/>
                      </a:pPr>
                      <a:r>
                        <a:rPr lang="en"/>
                        <a:t>Prasenjit Das-21366036</a:t>
                      </a:r>
                      <a:endParaRPr/>
                    </a:p>
                  </a:txBody>
                  <a:tcPr marT="91425" marB="91425" marR="91425" marL="91425"/>
                </a:tc>
                <a:tc>
                  <a:txBody>
                    <a:bodyPr/>
                    <a:lstStyle/>
                    <a:p>
                      <a:pPr indent="0" lvl="0" marL="0" rtl="0" algn="l">
                        <a:spcBef>
                          <a:spcPts val="0"/>
                        </a:spcBef>
                        <a:spcAft>
                          <a:spcPts val="0"/>
                        </a:spcAft>
                        <a:buClr>
                          <a:srgbClr val="000000"/>
                        </a:buClr>
                        <a:buSzPts val="1600"/>
                        <a:buFont typeface="Arial"/>
                        <a:buNone/>
                      </a:pPr>
                      <a:r>
                        <a:rPr b="1" lang="en">
                          <a:solidFill>
                            <a:schemeClr val="dk2"/>
                          </a:solidFill>
                          <a:latin typeface="Times New Roman"/>
                          <a:ea typeface="Times New Roman"/>
                          <a:cs typeface="Times New Roman"/>
                          <a:sym typeface="Times New Roman"/>
                        </a:rPr>
                        <a:t>Annajiat Alim Rasel</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600"/>
                        <a:buFont typeface="Arial"/>
                        <a:buNone/>
                      </a:pPr>
                      <a:r>
                        <a:rPr b="1" lang="en">
                          <a:solidFill>
                            <a:schemeClr val="dk2"/>
                          </a:solidFill>
                          <a:latin typeface="Times New Roman"/>
                          <a:ea typeface="Times New Roman"/>
                          <a:cs typeface="Times New Roman"/>
                          <a:sym typeface="Times New Roman"/>
                        </a:rPr>
                        <a:t>Senior Lecturer</a:t>
                      </a:r>
                      <a:endParaRPr>
                        <a:solidFill>
                          <a:schemeClr val="dk2"/>
                        </a:solidFill>
                      </a:endParaRPr>
                    </a:p>
                    <a:p>
                      <a:pPr indent="0" lvl="0" marL="0" rtl="0" algn="l">
                        <a:spcBef>
                          <a:spcPts val="0"/>
                        </a:spcBef>
                        <a:spcAft>
                          <a:spcPts val="0"/>
                        </a:spcAft>
                        <a:buClr>
                          <a:srgbClr val="000000"/>
                        </a:buClr>
                        <a:buSzPts val="1600"/>
                        <a:buFont typeface="Arial"/>
                        <a:buNone/>
                      </a:pPr>
                      <a:r>
                        <a:rPr lang="en">
                          <a:solidFill>
                            <a:schemeClr val="dk2"/>
                          </a:solidFill>
                          <a:latin typeface="Times New Roman"/>
                          <a:ea typeface="Times New Roman"/>
                          <a:cs typeface="Times New Roman"/>
                          <a:sym typeface="Times New Roman"/>
                        </a:rPr>
                        <a:t>Department of Computer Science and</a:t>
                      </a:r>
                      <a:r>
                        <a:rPr lang="en">
                          <a:solidFill>
                            <a:schemeClr val="dk2"/>
                          </a:solidFill>
                          <a:latin typeface="Times New Roman"/>
                          <a:ea typeface="Times New Roman"/>
                          <a:cs typeface="Times New Roman"/>
                          <a:sym typeface="Times New Roman"/>
                        </a:rPr>
                        <a:t> </a:t>
                      </a:r>
                      <a:r>
                        <a:rPr lang="en">
                          <a:solidFill>
                            <a:schemeClr val="dk2"/>
                          </a:solidFill>
                          <a:latin typeface="Times New Roman"/>
                          <a:ea typeface="Times New Roman"/>
                          <a:cs typeface="Times New Roman"/>
                          <a:sym typeface="Times New Roman"/>
                        </a:rPr>
                        <a:t>Engineering</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600"/>
                        <a:buFont typeface="Arial"/>
                        <a:buNone/>
                      </a:pPr>
                      <a:r>
                        <a:rPr lang="en">
                          <a:solidFill>
                            <a:schemeClr val="dk2"/>
                          </a:solidFill>
                          <a:latin typeface="Times New Roman"/>
                          <a:ea typeface="Times New Roman"/>
                          <a:cs typeface="Times New Roman"/>
                          <a:sym typeface="Times New Roman"/>
                        </a:rPr>
                        <a:t>BRAC University</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600"/>
                        <a:buFont typeface="Arial"/>
                        <a:buNone/>
                      </a:pPr>
                      <a:r>
                        <a:rPr lang="en">
                          <a:solidFill>
                            <a:schemeClr val="dk2"/>
                          </a:solidFill>
                          <a:latin typeface="Times New Roman"/>
                          <a:ea typeface="Times New Roman"/>
                          <a:cs typeface="Times New Roman"/>
                          <a:sym typeface="Times New Roman"/>
                        </a:rPr>
                        <a:t>Dhaka, Bangladesh</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endParaRPr>
                    </a:p>
                  </a:txBody>
                  <a:tcPr marT="91425" marB="91425" marR="91425" marL="91425"/>
                </a:tc>
              </a:tr>
            </a:tbl>
          </a:graphicData>
        </a:graphic>
      </p:graphicFrame>
      <p:sp>
        <p:nvSpPr>
          <p:cNvPr id="131" name="Google Shape;131;p1"/>
          <p:cNvSpPr txBox="1"/>
          <p:nvPr/>
        </p:nvSpPr>
        <p:spPr>
          <a:xfrm>
            <a:off x="1102675" y="1733400"/>
            <a:ext cx="749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0000"/>
                </a:solidFill>
                <a:latin typeface="Calibri"/>
                <a:ea typeface="Calibri"/>
                <a:cs typeface="Calibri"/>
                <a:sym typeface="Calibri"/>
              </a:rPr>
              <a:t>Paper Name: Nearest neighbour approaches for Emotion Detection in Tweets</a:t>
            </a:r>
            <a:endParaRPr b="1" sz="1700">
              <a:solidFill>
                <a:srgbClr val="FF0000"/>
              </a:solidFill>
              <a:latin typeface="Calibri"/>
              <a:ea typeface="Calibri"/>
              <a:cs typeface="Calibri"/>
              <a:sym typeface="Calibri"/>
            </a:endParaRPr>
          </a:p>
        </p:txBody>
      </p:sp>
      <p:sp>
        <p:nvSpPr>
          <p:cNvPr id="132" name="Google Shape;132;p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6be3e792c_4_0"/>
          <p:cNvSpPr txBox="1"/>
          <p:nvPr>
            <p:ph type="title"/>
          </p:nvPr>
        </p:nvSpPr>
        <p:spPr>
          <a:xfrm>
            <a:off x="819150" y="452175"/>
            <a:ext cx="7505700" cy="6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Discussion &amp; Error Analysis</a:t>
            </a:r>
            <a:endParaRPr b="1"/>
          </a:p>
        </p:txBody>
      </p:sp>
      <p:sp>
        <p:nvSpPr>
          <p:cNvPr id="207" name="Google Shape;207;g116be3e792c_4_0"/>
          <p:cNvSpPr txBox="1"/>
          <p:nvPr>
            <p:ph idx="1" type="body"/>
          </p:nvPr>
        </p:nvSpPr>
        <p:spPr>
          <a:xfrm>
            <a:off x="819150" y="1203900"/>
            <a:ext cx="7505700" cy="3254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latin typeface="Arial"/>
                <a:ea typeface="Arial"/>
                <a:cs typeface="Arial"/>
                <a:sym typeface="Arial"/>
              </a:rPr>
              <a:t>Sample 1:  “I know you mean well, but I’m offended. Prick.”</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Sample 2:   “We’ve been broken up a while, both moved on, she’s got a kid, I don’t hold any animosity towards her anymore...”</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p:txBody>
      </p:sp>
      <p:pic>
        <p:nvPicPr>
          <p:cNvPr id="208" name="Google Shape;208;g116be3e792c_4_0"/>
          <p:cNvPicPr preferRelativeResize="0"/>
          <p:nvPr/>
        </p:nvPicPr>
        <p:blipFill>
          <a:blip r:embed="rId3">
            <a:alphaModFix/>
          </a:blip>
          <a:stretch>
            <a:fillRect/>
          </a:stretch>
        </p:blipFill>
        <p:spPr>
          <a:xfrm>
            <a:off x="2116825" y="2134650"/>
            <a:ext cx="4910350" cy="2520650"/>
          </a:xfrm>
          <a:prstGeom prst="rect">
            <a:avLst/>
          </a:prstGeom>
          <a:noFill/>
          <a:ln>
            <a:noFill/>
          </a:ln>
        </p:spPr>
      </p:pic>
      <p:sp>
        <p:nvSpPr>
          <p:cNvPr id="209" name="Google Shape;209;g116be3e792c_4_0"/>
          <p:cNvSpPr txBox="1"/>
          <p:nvPr/>
        </p:nvSpPr>
        <p:spPr>
          <a:xfrm>
            <a:off x="1635600" y="4526025"/>
            <a:ext cx="587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Table 1: Predictions of models from the ensemble for some test tweets.</a:t>
            </a:r>
            <a:endParaRPr b="1">
              <a:latin typeface="Calibri"/>
              <a:ea typeface="Calibri"/>
              <a:cs typeface="Calibri"/>
              <a:sym typeface="Calibri"/>
            </a:endParaRPr>
          </a:p>
        </p:txBody>
      </p:sp>
      <p:sp>
        <p:nvSpPr>
          <p:cNvPr id="210" name="Google Shape;210;g116be3e792c_4_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16be3e792c_4_10"/>
          <p:cNvSpPr txBox="1"/>
          <p:nvPr>
            <p:ph type="title"/>
          </p:nvPr>
        </p:nvSpPr>
        <p:spPr>
          <a:xfrm>
            <a:off x="819150" y="437600"/>
            <a:ext cx="7505700" cy="7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 &amp; Future Work</a:t>
            </a:r>
            <a:endParaRPr b="1"/>
          </a:p>
        </p:txBody>
      </p:sp>
      <p:sp>
        <p:nvSpPr>
          <p:cNvPr id="216" name="Google Shape;216;g116be3e792c_4_10"/>
          <p:cNvSpPr txBox="1"/>
          <p:nvPr>
            <p:ph idx="1" type="body"/>
          </p:nvPr>
        </p:nvSpPr>
        <p:spPr>
          <a:xfrm>
            <a:off x="819150" y="1151000"/>
            <a:ext cx="7505700" cy="3526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latin typeface="Arial"/>
                <a:ea typeface="Arial"/>
                <a:cs typeface="Arial"/>
                <a:sym typeface="Arial"/>
              </a:rPr>
              <a:t>We can say, using simple optimizations and the weighted kNN method can perform nearly on par with more complex state-of-the-art neural network-based approaches.</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In future,</a:t>
            </a:r>
            <a:endParaRPr sz="1400">
              <a:latin typeface="Arial"/>
              <a:ea typeface="Arial"/>
              <a:cs typeface="Arial"/>
              <a:sym typeface="Arial"/>
            </a:endParaRPr>
          </a:p>
          <a:p>
            <a:pPr indent="-317500" lvl="0" marL="457200" rtl="0" algn="just">
              <a:spcBef>
                <a:spcPts val="0"/>
              </a:spcBef>
              <a:spcAft>
                <a:spcPts val="0"/>
              </a:spcAft>
              <a:buSzPts val="1400"/>
              <a:buFont typeface="Arial"/>
              <a:buChar char="❖"/>
            </a:pPr>
            <a:r>
              <a:rPr lang="en" sz="1400">
                <a:latin typeface="Arial"/>
                <a:ea typeface="Arial"/>
                <a:cs typeface="Arial"/>
                <a:sym typeface="Arial"/>
              </a:rPr>
              <a:t>We plan to incorporate more elaborate nearest neighbour methodologies, which also take into account the inherently fuzzy nature of emotion data and it may show </a:t>
            </a:r>
            <a:r>
              <a:rPr lang="en" sz="1400">
                <a:latin typeface="Arial"/>
                <a:ea typeface="Arial"/>
                <a:cs typeface="Arial"/>
                <a:sym typeface="Arial"/>
              </a:rPr>
              <a:t>promising</a:t>
            </a:r>
            <a:r>
              <a:rPr lang="en" sz="1400">
                <a:latin typeface="Arial"/>
                <a:ea typeface="Arial"/>
                <a:cs typeface="Arial"/>
                <a:sym typeface="Arial"/>
              </a:rPr>
              <a:t> results.</a:t>
            </a:r>
            <a:endParaRPr sz="1400">
              <a:latin typeface="Arial"/>
              <a:ea typeface="Arial"/>
              <a:cs typeface="Arial"/>
              <a:sym typeface="Arial"/>
            </a:endParaRPr>
          </a:p>
          <a:p>
            <a:pPr indent="-317500" lvl="0" marL="457200" rtl="0" algn="just">
              <a:spcBef>
                <a:spcPts val="0"/>
              </a:spcBef>
              <a:spcAft>
                <a:spcPts val="0"/>
              </a:spcAft>
              <a:buSzPts val="1400"/>
              <a:buFont typeface="Arial"/>
              <a:buChar char="❖"/>
            </a:pPr>
            <a:r>
              <a:rPr lang="en" sz="1400">
                <a:latin typeface="Arial"/>
                <a:ea typeface="Arial"/>
                <a:cs typeface="Arial"/>
                <a:sym typeface="Arial"/>
              </a:rPr>
              <a:t>As a possible further improvement, we may refine the voting function by assigning different weights to the different members of the ensemble, which can be based, for example, on the confidence scores.</a:t>
            </a:r>
            <a:endParaRPr sz="1400">
              <a:latin typeface="Arial"/>
              <a:ea typeface="Arial"/>
              <a:cs typeface="Arial"/>
              <a:sym typeface="Arial"/>
            </a:endParaRPr>
          </a:p>
          <a:p>
            <a:pPr indent="-317500" lvl="0" marL="457200" rtl="0" algn="just">
              <a:spcBef>
                <a:spcPts val="0"/>
              </a:spcBef>
              <a:spcAft>
                <a:spcPts val="0"/>
              </a:spcAft>
              <a:buSzPts val="1400"/>
              <a:buFont typeface="Arial"/>
              <a:buChar char="❖"/>
            </a:pPr>
            <a:r>
              <a:rPr lang="en" sz="1400">
                <a:latin typeface="Arial"/>
                <a:ea typeface="Arial"/>
                <a:cs typeface="Arial"/>
                <a:sym typeface="Arial"/>
              </a:rPr>
              <a:t>Another important characteristic that influences the results is data imbalance. For further experiments with Fear, we consider the usage of imbalanced machine learning classification methods.</a:t>
            </a:r>
            <a:endParaRPr sz="1400">
              <a:latin typeface="Arial"/>
              <a:ea typeface="Arial"/>
              <a:cs typeface="Arial"/>
              <a:sym typeface="Arial"/>
            </a:endParaRPr>
          </a:p>
        </p:txBody>
      </p:sp>
      <p:sp>
        <p:nvSpPr>
          <p:cNvPr id="217" name="Google Shape;217;g116be3e792c_4_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6be3e792c_4_2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ic Sans MS"/>
                <a:ea typeface="Comic Sans MS"/>
                <a:cs typeface="Comic Sans MS"/>
                <a:sym typeface="Comic Sans MS"/>
              </a:rPr>
              <a:t>Thank You</a:t>
            </a:r>
            <a:endParaRPr sz="4800">
              <a:latin typeface="Comic Sans MS"/>
              <a:ea typeface="Comic Sans MS"/>
              <a:cs typeface="Comic Sans MS"/>
              <a:sym typeface="Comic Sans MS"/>
            </a:endParaRPr>
          </a:p>
        </p:txBody>
      </p:sp>
      <p:sp>
        <p:nvSpPr>
          <p:cNvPr id="223" name="Google Shape;223;g116be3e792c_4_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38" name="Google Shape;138;p2"/>
          <p:cNvSpPr txBox="1"/>
          <p:nvPr/>
        </p:nvSpPr>
        <p:spPr>
          <a:xfrm>
            <a:off x="1494000" y="513600"/>
            <a:ext cx="2994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Nunito"/>
                <a:ea typeface="Nunito"/>
                <a:cs typeface="Nunito"/>
                <a:sym typeface="Nunito"/>
              </a:rPr>
              <a:t>Introduction</a:t>
            </a:r>
            <a:endParaRPr b="1" sz="30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9" name="Google Shape;139;p2"/>
          <p:cNvSpPr txBox="1"/>
          <p:nvPr/>
        </p:nvSpPr>
        <p:spPr>
          <a:xfrm>
            <a:off x="1338600" y="1283450"/>
            <a:ext cx="5941200" cy="27399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SemEval-2018</a:t>
            </a:r>
            <a:endParaRPr sz="1900">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Raw tweets</a:t>
            </a:r>
            <a:endParaRPr sz="1900">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Labeled  with scores</a:t>
            </a:r>
            <a:endParaRPr sz="1900">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Four considered emojis(anger,sadness,joy and fear)</a:t>
            </a:r>
            <a:endParaRPr sz="1900">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 weighted k Nearest Neighbour(wkNN) algorithm</a:t>
            </a:r>
            <a:endParaRPr sz="1900">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Tweet embeddings</a:t>
            </a:r>
            <a:endParaRPr sz="1900">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Lexicons</a:t>
            </a:r>
            <a:endParaRPr sz="1900">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a:latin typeface="Calibri"/>
                <a:ea typeface="Calibri"/>
                <a:cs typeface="Calibri"/>
                <a:sym typeface="Calibri"/>
              </a:rPr>
              <a:t>NN-based methods</a:t>
            </a:r>
            <a:endParaRPr sz="19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16be3e792c_3_3"/>
          <p:cNvSpPr txBox="1"/>
          <p:nvPr>
            <p:ph type="title"/>
          </p:nvPr>
        </p:nvSpPr>
        <p:spPr>
          <a:xfrm>
            <a:off x="819150" y="620625"/>
            <a:ext cx="75057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Related Work</a:t>
            </a:r>
            <a:endParaRPr b="1"/>
          </a:p>
        </p:txBody>
      </p:sp>
      <p:sp>
        <p:nvSpPr>
          <p:cNvPr id="145" name="Google Shape;145;g116be3e792c_3_3"/>
          <p:cNvSpPr txBox="1"/>
          <p:nvPr>
            <p:ph idx="1" type="body"/>
          </p:nvPr>
        </p:nvSpPr>
        <p:spPr>
          <a:xfrm>
            <a:off x="885025" y="1347750"/>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 SemEval-2018 task</a:t>
            </a:r>
            <a:endParaRPr sz="1600"/>
          </a:p>
          <a:p>
            <a:pPr indent="-330200" lvl="0" marL="457200" rtl="0" algn="l">
              <a:spcBef>
                <a:spcPts val="0"/>
              </a:spcBef>
              <a:spcAft>
                <a:spcPts val="0"/>
              </a:spcAft>
              <a:buSzPts val="1600"/>
              <a:buChar char="●"/>
            </a:pPr>
            <a:r>
              <a:rPr lang="en" sz="1600"/>
              <a:t> The winning approach (Duppada et al., 2018) </a:t>
            </a:r>
            <a:endParaRPr sz="1600"/>
          </a:p>
          <a:p>
            <a:pPr indent="-330200" lvl="0" marL="457200" rtl="0" algn="l">
              <a:spcBef>
                <a:spcPts val="0"/>
              </a:spcBef>
              <a:spcAft>
                <a:spcPts val="0"/>
              </a:spcAft>
              <a:buSzPts val="1600"/>
              <a:buChar char="●"/>
            </a:pPr>
            <a:r>
              <a:rPr lang="en" sz="1600"/>
              <a:t> XGBoost and Random Forest classification models</a:t>
            </a:r>
            <a:endParaRPr sz="1600"/>
          </a:p>
          <a:p>
            <a:pPr indent="-330200" lvl="0" marL="457200" rtl="0" algn="l">
              <a:spcBef>
                <a:spcPts val="0"/>
              </a:spcBef>
              <a:spcAft>
                <a:spcPts val="0"/>
              </a:spcAft>
              <a:buSzPts val="1600"/>
              <a:buChar char="●"/>
            </a:pPr>
            <a:r>
              <a:rPr lang="en" sz="1600"/>
              <a:t> The runners-up (Gee and Wang, 2018)</a:t>
            </a:r>
            <a:endParaRPr sz="1600"/>
          </a:p>
          <a:p>
            <a:pPr indent="-330200" lvl="0" marL="457200" rtl="0" algn="l">
              <a:spcBef>
                <a:spcPts val="0"/>
              </a:spcBef>
              <a:spcAft>
                <a:spcPts val="0"/>
              </a:spcAft>
              <a:buSzPts val="1600"/>
              <a:buChar char="●"/>
            </a:pPr>
            <a:r>
              <a:rPr lang="en" sz="1600"/>
              <a:t> Transfer learning with Long Short Term Memory (LSTM) neural networks</a:t>
            </a:r>
            <a:endParaRPr sz="1600"/>
          </a:p>
          <a:p>
            <a:pPr indent="-330200" lvl="0" marL="457200" rtl="0" algn="l">
              <a:spcBef>
                <a:spcPts val="0"/>
              </a:spcBef>
              <a:spcAft>
                <a:spcPts val="0"/>
              </a:spcAft>
              <a:buSzPts val="1600"/>
              <a:buChar char="●"/>
            </a:pPr>
            <a:r>
              <a:rPr lang="en" sz="1600"/>
              <a:t>Gated-Recurrent-Units (GRU)</a:t>
            </a:r>
            <a:endParaRPr sz="1600"/>
          </a:p>
          <a:p>
            <a:pPr indent="-330200" lvl="0" marL="457200" rtl="0" algn="l">
              <a:spcBef>
                <a:spcPts val="0"/>
              </a:spcBef>
              <a:spcAft>
                <a:spcPts val="0"/>
              </a:spcAft>
              <a:buSzPts val="1600"/>
              <a:buChar char="●"/>
            </a:pPr>
            <a:r>
              <a:rPr lang="en" sz="1600"/>
              <a:t>Convolution neural network (CNN) </a:t>
            </a:r>
            <a:endParaRPr sz="1600"/>
          </a:p>
          <a:p>
            <a:pPr indent="-330200" lvl="0" marL="457200" rtl="0" algn="l">
              <a:spcBef>
                <a:spcPts val="0"/>
              </a:spcBef>
              <a:spcAft>
                <a:spcPts val="0"/>
              </a:spcAft>
              <a:buSzPts val="1600"/>
              <a:buChar char="●"/>
            </a:pPr>
            <a:r>
              <a:rPr lang="en" sz="1600"/>
              <a:t>Attention mechanism</a:t>
            </a:r>
            <a:endParaRPr sz="1600"/>
          </a:p>
          <a:p>
            <a:pPr indent="-330200" lvl="0" marL="457200" rtl="0" algn="l">
              <a:spcBef>
                <a:spcPts val="0"/>
              </a:spcBef>
              <a:spcAft>
                <a:spcPts val="0"/>
              </a:spcAft>
              <a:buSzPts val="1600"/>
              <a:buChar char="●"/>
            </a:pPr>
            <a:r>
              <a:rPr lang="en" sz="1600"/>
              <a:t>BERT</a:t>
            </a:r>
            <a:endParaRPr sz="1600"/>
          </a:p>
          <a:p>
            <a:pPr indent="-330200" lvl="0" marL="457200" rtl="0" algn="l">
              <a:spcBef>
                <a:spcPts val="0"/>
              </a:spcBef>
              <a:spcAft>
                <a:spcPts val="0"/>
              </a:spcAft>
              <a:buSzPts val="1600"/>
              <a:buChar char="●"/>
            </a:pPr>
            <a:r>
              <a:rPr lang="en" sz="1600"/>
              <a:t>RoBERT</a:t>
            </a:r>
            <a:endParaRPr sz="1600"/>
          </a:p>
        </p:txBody>
      </p:sp>
      <p:sp>
        <p:nvSpPr>
          <p:cNvPr id="146" name="Google Shape;146;g116be3e792c_3_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1499818e9f_4_0"/>
          <p:cNvSpPr txBox="1"/>
          <p:nvPr>
            <p:ph type="title"/>
          </p:nvPr>
        </p:nvSpPr>
        <p:spPr>
          <a:xfrm>
            <a:off x="819150" y="481925"/>
            <a:ext cx="7505700" cy="954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3600">
                <a:solidFill>
                  <a:schemeClr val="dk2"/>
                </a:solidFill>
                <a:latin typeface="Arial"/>
                <a:ea typeface="Arial"/>
                <a:cs typeface="Arial"/>
                <a:sym typeface="Arial"/>
              </a:rPr>
              <a:t>Methodology</a:t>
            </a:r>
            <a:endParaRPr>
              <a:solidFill>
                <a:schemeClr val="dk2"/>
              </a:solidFill>
            </a:endParaRPr>
          </a:p>
        </p:txBody>
      </p:sp>
      <p:sp>
        <p:nvSpPr>
          <p:cNvPr id="152" name="Google Shape;152;g11499818e9f_4_0"/>
          <p:cNvSpPr txBox="1"/>
          <p:nvPr>
            <p:ph idx="1" type="body"/>
          </p:nvPr>
        </p:nvSpPr>
        <p:spPr>
          <a:xfrm>
            <a:off x="400050" y="1436525"/>
            <a:ext cx="4181100" cy="3204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❖Data cleaning</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600">
                <a:latin typeface="Times New Roman"/>
                <a:ea typeface="Times New Roman"/>
                <a:cs typeface="Times New Roman"/>
                <a:sym typeface="Times New Roman"/>
              </a:rPr>
              <a:t>➢General preprocessing</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600">
                <a:latin typeface="Times New Roman"/>
                <a:ea typeface="Times New Roman"/>
                <a:cs typeface="Times New Roman"/>
                <a:sym typeface="Times New Roman"/>
              </a:rPr>
              <a:t>➢Preserving Emojis</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600">
                <a:latin typeface="Times New Roman"/>
                <a:ea typeface="Times New Roman"/>
                <a:cs typeface="Times New Roman"/>
                <a:sym typeface="Times New Roman"/>
              </a:rPr>
              <a:t>➢Stop-word removal</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❖Tweet embedding</a:t>
            </a:r>
            <a:endParaRPr sz="16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latin typeface="Times New Roman"/>
                <a:ea typeface="Times New Roman"/>
                <a:cs typeface="Times New Roman"/>
                <a:sym typeface="Times New Roman"/>
              </a:rPr>
              <a:t>➢Pre-trained Word2Vec from the Gensim package</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600">
                <a:latin typeface="Times New Roman"/>
                <a:ea typeface="Times New Roman"/>
                <a:cs typeface="Times New Roman"/>
                <a:sym typeface="Times New Roman"/>
              </a:rPr>
              <a:t>➢DeepMoji</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600">
                <a:latin typeface="Times New Roman"/>
                <a:ea typeface="Times New Roman"/>
                <a:cs typeface="Times New Roman"/>
                <a:sym typeface="Times New Roman"/>
              </a:rPr>
              <a:t>➢The Universal Sentence Encoder (USE)</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600">
                <a:latin typeface="Times New Roman"/>
                <a:ea typeface="Times New Roman"/>
                <a:cs typeface="Times New Roman"/>
                <a:sym typeface="Times New Roman"/>
              </a:rPr>
              <a:t>➢Sentence-BERT (SBERT)</a:t>
            </a:r>
            <a:endParaRPr sz="16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600">
                <a:latin typeface="Times New Roman"/>
                <a:ea typeface="Times New Roman"/>
                <a:cs typeface="Times New Roman"/>
                <a:sym typeface="Times New Roman"/>
              </a:rPr>
              <a:t>➢Twitter-roBERTa</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p:txBody>
      </p:sp>
      <p:sp>
        <p:nvSpPr>
          <p:cNvPr id="153" name="Google Shape;153;g11499818e9f_4_0"/>
          <p:cNvSpPr txBox="1"/>
          <p:nvPr>
            <p:ph idx="1" type="body"/>
          </p:nvPr>
        </p:nvSpPr>
        <p:spPr>
          <a:xfrm>
            <a:off x="4707075" y="1564700"/>
            <a:ext cx="4025100" cy="30759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sz="1600">
                <a:latin typeface="Nunito"/>
                <a:ea typeface="Nunito"/>
                <a:cs typeface="Nunito"/>
                <a:sym typeface="Nunito"/>
              </a:rPr>
              <a:t>❖</a:t>
            </a:r>
            <a:r>
              <a:rPr lang="en" sz="1600">
                <a:latin typeface="Times New Roman"/>
                <a:ea typeface="Times New Roman"/>
                <a:cs typeface="Times New Roman"/>
                <a:sym typeface="Times New Roman"/>
              </a:rPr>
              <a:t>Emotional lexicon vocabularies</a:t>
            </a:r>
            <a:endParaRPr sz="16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600">
                <a:latin typeface="Times New Roman"/>
                <a:ea typeface="Times New Roman"/>
                <a:cs typeface="Times New Roman"/>
                <a:sym typeface="Times New Roman"/>
              </a:rPr>
              <a:t>➢Valence Arousal Dominance</a:t>
            </a:r>
            <a:endParaRPr sz="16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600">
                <a:latin typeface="Times New Roman"/>
                <a:ea typeface="Times New Roman"/>
                <a:cs typeface="Times New Roman"/>
                <a:sym typeface="Times New Roman"/>
              </a:rPr>
              <a:t>➢Emotional Lexicon</a:t>
            </a:r>
            <a:endParaRPr sz="16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600">
                <a:latin typeface="Times New Roman"/>
                <a:ea typeface="Times New Roman"/>
                <a:cs typeface="Times New Roman"/>
                <a:sym typeface="Times New Roman"/>
              </a:rPr>
              <a:t>➢Affect Intensity</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❖Classification methods</a:t>
            </a:r>
            <a:endParaRPr sz="16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600">
                <a:latin typeface="Times New Roman"/>
                <a:ea typeface="Times New Roman"/>
                <a:cs typeface="Times New Roman"/>
                <a:sym typeface="Times New Roman"/>
              </a:rPr>
              <a:t>➢weighted k Nearest Neighbors</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❖Evaluation method</a:t>
            </a:r>
            <a:endParaRPr sz="16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600">
                <a:latin typeface="Times New Roman"/>
                <a:ea typeface="Times New Roman"/>
                <a:cs typeface="Times New Roman"/>
                <a:sym typeface="Times New Roman"/>
              </a:rPr>
              <a:t>➢5-fold cross-validation</a:t>
            </a:r>
            <a:endParaRPr sz="16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600">
                <a:latin typeface="Times New Roman"/>
                <a:ea typeface="Times New Roman"/>
                <a:cs typeface="Times New Roman"/>
                <a:sym typeface="Times New Roman"/>
              </a:rPr>
              <a:t>➢Pearson Correlation Coefficient (PCC)</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latin typeface="Times New Roman"/>
              <a:ea typeface="Times New Roman"/>
              <a:cs typeface="Times New Roman"/>
              <a:sym typeface="Times New Roman"/>
            </a:endParaRPr>
          </a:p>
        </p:txBody>
      </p:sp>
      <p:sp>
        <p:nvSpPr>
          <p:cNvPr id="154" name="Google Shape;154;g11499818e9f_4_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16330f1050_1_31"/>
          <p:cNvSpPr txBox="1"/>
          <p:nvPr>
            <p:ph type="title"/>
          </p:nvPr>
        </p:nvSpPr>
        <p:spPr>
          <a:xfrm>
            <a:off x="505225" y="185100"/>
            <a:ext cx="7505700" cy="487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b="1" lang="en" sz="2840">
                <a:solidFill>
                  <a:schemeClr val="dk2"/>
                </a:solidFill>
                <a:latin typeface="Arial"/>
                <a:ea typeface="Arial"/>
                <a:cs typeface="Arial"/>
                <a:sym typeface="Arial"/>
              </a:rPr>
              <a:t>Experiment</a:t>
            </a:r>
            <a:endParaRPr sz="2300">
              <a:solidFill>
                <a:schemeClr val="dk2"/>
              </a:solidFill>
            </a:endParaRPr>
          </a:p>
        </p:txBody>
      </p:sp>
      <p:sp>
        <p:nvSpPr>
          <p:cNvPr id="160" name="Google Shape;160;g116330f1050_1_31"/>
          <p:cNvSpPr txBox="1"/>
          <p:nvPr>
            <p:ph idx="1" type="body"/>
          </p:nvPr>
        </p:nvSpPr>
        <p:spPr>
          <a:xfrm>
            <a:off x="561600" y="637825"/>
            <a:ext cx="4581900" cy="40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Experiments</a:t>
            </a:r>
            <a:r>
              <a:rPr b="1" lang="en" sz="1400">
                <a:solidFill>
                  <a:srgbClr val="000000"/>
                </a:solidFill>
                <a:latin typeface="Times New Roman"/>
                <a:ea typeface="Times New Roman"/>
                <a:cs typeface="Times New Roman"/>
                <a:sym typeface="Times New Roman"/>
              </a:rPr>
              <a:t> on the train and development are designed as follows</a:t>
            </a:r>
            <a:endParaRPr b="1"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Firstly author c</a:t>
            </a:r>
            <a:r>
              <a:rPr lang="en" sz="1400">
                <a:solidFill>
                  <a:srgbClr val="000000"/>
                </a:solidFill>
                <a:latin typeface="Times New Roman"/>
                <a:ea typeface="Times New Roman"/>
                <a:cs typeface="Times New Roman"/>
                <a:sym typeface="Times New Roman"/>
              </a:rPr>
              <a:t>ompares the different tweet embedding methods to find which setup and embedding gives the best results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Then author evaluates </a:t>
            </a:r>
            <a:r>
              <a:rPr lang="en" sz="1400">
                <a:solidFill>
                  <a:srgbClr val="000000"/>
                </a:solidFill>
                <a:latin typeface="Times New Roman"/>
                <a:ea typeface="Times New Roman"/>
                <a:cs typeface="Times New Roman"/>
                <a:sym typeface="Times New Roman"/>
              </a:rPr>
              <a:t>the lexicon classifier independently and then apply </a:t>
            </a:r>
            <a:r>
              <a:rPr lang="en" sz="1400">
                <a:solidFill>
                  <a:srgbClr val="000000"/>
                </a:solidFill>
                <a:latin typeface="Times New Roman"/>
                <a:ea typeface="Times New Roman"/>
                <a:cs typeface="Times New Roman"/>
                <a:sym typeface="Times New Roman"/>
              </a:rPr>
              <a:t>embedding to</a:t>
            </a:r>
            <a:r>
              <a:rPr lang="en" sz="1400">
                <a:solidFill>
                  <a:srgbClr val="000000"/>
                </a:solidFill>
                <a:latin typeface="Times New Roman"/>
                <a:ea typeface="Times New Roman"/>
                <a:cs typeface="Times New Roman"/>
                <a:sym typeface="Times New Roman"/>
              </a:rPr>
              <a:t> them and finally evaluates the ensembles of classifiers.</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Detecting the best setup for embeddings:</a:t>
            </a:r>
            <a:endParaRPr b="1"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Here the author describes the process of detecting the best data cleaning method and the best k parameter value for </a:t>
            </a:r>
            <a:r>
              <a:rPr b="1" lang="en" sz="1400">
                <a:solidFill>
                  <a:srgbClr val="000000"/>
                </a:solidFill>
                <a:latin typeface="Times New Roman"/>
                <a:ea typeface="Times New Roman"/>
                <a:cs typeface="Times New Roman"/>
                <a:sym typeface="Times New Roman"/>
              </a:rPr>
              <a:t>each emotion dataset</a:t>
            </a:r>
            <a:r>
              <a:rPr lang="en" sz="1400">
                <a:solidFill>
                  <a:srgbClr val="000000"/>
                </a:solidFill>
                <a:latin typeface="Times New Roman"/>
                <a:ea typeface="Times New Roman"/>
                <a:cs typeface="Times New Roman"/>
                <a:sym typeface="Times New Roman"/>
              </a:rPr>
              <a:t> and </a:t>
            </a:r>
            <a:r>
              <a:rPr b="1" lang="en" sz="1400">
                <a:solidFill>
                  <a:srgbClr val="000000"/>
                </a:solidFill>
                <a:latin typeface="Times New Roman"/>
                <a:ea typeface="Times New Roman"/>
                <a:cs typeface="Times New Roman"/>
                <a:sym typeface="Times New Roman"/>
              </a:rPr>
              <a:t>each embedding</a:t>
            </a:r>
            <a:endParaRPr sz="1400">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Here in the table 1 we can see that roBERTa provides the best results on three out of four emotion datasets, while for Fear, DeepMoji performs the best. </a:t>
            </a:r>
            <a:endParaRPr sz="1400">
              <a:latin typeface="Times New Roman"/>
              <a:ea typeface="Times New Roman"/>
              <a:cs typeface="Times New Roman"/>
              <a:sym typeface="Times New Roman"/>
            </a:endParaRPr>
          </a:p>
        </p:txBody>
      </p:sp>
      <p:pic>
        <p:nvPicPr>
          <p:cNvPr id="161" name="Google Shape;161;g116330f1050_1_31"/>
          <p:cNvPicPr preferRelativeResize="0"/>
          <p:nvPr/>
        </p:nvPicPr>
        <p:blipFill>
          <a:blip r:embed="rId3">
            <a:alphaModFix/>
          </a:blip>
          <a:stretch>
            <a:fillRect/>
          </a:stretch>
        </p:blipFill>
        <p:spPr>
          <a:xfrm>
            <a:off x="5058375" y="535475"/>
            <a:ext cx="3781575" cy="3794200"/>
          </a:xfrm>
          <a:prstGeom prst="rect">
            <a:avLst/>
          </a:prstGeom>
          <a:noFill/>
          <a:ln>
            <a:noFill/>
          </a:ln>
        </p:spPr>
      </p:pic>
      <p:sp>
        <p:nvSpPr>
          <p:cNvPr id="162" name="Google Shape;162;g116330f1050_1_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16330f1050_1_11"/>
          <p:cNvSpPr txBox="1"/>
          <p:nvPr>
            <p:ph type="title"/>
          </p:nvPr>
        </p:nvSpPr>
        <p:spPr>
          <a:xfrm>
            <a:off x="505225" y="108900"/>
            <a:ext cx="7505700" cy="487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b="1" lang="en" sz="2840">
                <a:solidFill>
                  <a:schemeClr val="dk2"/>
                </a:solidFill>
                <a:latin typeface="Arial"/>
                <a:ea typeface="Arial"/>
                <a:cs typeface="Arial"/>
                <a:sym typeface="Arial"/>
              </a:rPr>
              <a:t>Experiment</a:t>
            </a:r>
            <a:endParaRPr sz="2300">
              <a:solidFill>
                <a:schemeClr val="dk2"/>
              </a:solidFill>
            </a:endParaRPr>
          </a:p>
        </p:txBody>
      </p:sp>
      <p:sp>
        <p:nvSpPr>
          <p:cNvPr id="168" name="Google Shape;168;g116330f1050_1_11"/>
          <p:cNvSpPr txBox="1"/>
          <p:nvPr>
            <p:ph idx="1" type="body"/>
          </p:nvPr>
        </p:nvSpPr>
        <p:spPr>
          <a:xfrm>
            <a:off x="485400" y="596400"/>
            <a:ext cx="8371200" cy="30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Model evaluation</a:t>
            </a:r>
            <a:r>
              <a:rPr lang="en" sz="1400">
                <a:solidFill>
                  <a:srgbClr val="000000"/>
                </a:solidFill>
                <a:latin typeface="Times New Roman"/>
                <a:ea typeface="Times New Roman"/>
                <a:cs typeface="Times New Roman"/>
                <a:sym typeface="Times New Roman"/>
              </a:rPr>
              <a:t>: After finding the best embedding and data preprocessing setup, the author evaluates the  model in three ways.</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latin typeface="Times New Roman"/>
                <a:ea typeface="Times New Roman"/>
                <a:cs typeface="Times New Roman"/>
                <a:sym typeface="Times New Roman"/>
              </a:rPr>
              <a:t>1. </a:t>
            </a:r>
            <a:r>
              <a:rPr b="1" lang="en" sz="1400">
                <a:solidFill>
                  <a:srgbClr val="000000"/>
                </a:solidFill>
                <a:latin typeface="Times New Roman"/>
                <a:ea typeface="Times New Roman"/>
                <a:cs typeface="Times New Roman"/>
                <a:sym typeface="Times New Roman"/>
              </a:rPr>
              <a:t>Lexicon-only based models:</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Here the author evaluates lexicon only classifier without using any kinds of embedding to check the classification strength of each lexicon only based models.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Lexicon based models are sentiment classifiers used to score a document by aggregating the sentiment scores of all the words in the document. It contains a word and sentiment score vector of that word. Author uses five lexicon based models which are VAD, EMOLEX, AI, ANEW, Warriner lexicon models.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the table 2 we can see that the AI lexicon model is the best performing model, showing the highest results for two out of the four emotions datasets.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pic>
        <p:nvPicPr>
          <p:cNvPr id="169" name="Google Shape;169;g116330f1050_1_11"/>
          <p:cNvPicPr preferRelativeResize="0"/>
          <p:nvPr/>
        </p:nvPicPr>
        <p:blipFill>
          <a:blip r:embed="rId3">
            <a:alphaModFix/>
          </a:blip>
          <a:stretch>
            <a:fillRect/>
          </a:stretch>
        </p:blipFill>
        <p:spPr>
          <a:xfrm>
            <a:off x="3147488" y="3143850"/>
            <a:ext cx="3151125" cy="1625300"/>
          </a:xfrm>
          <a:prstGeom prst="rect">
            <a:avLst/>
          </a:prstGeom>
          <a:noFill/>
          <a:ln>
            <a:noFill/>
          </a:ln>
        </p:spPr>
      </p:pic>
      <p:sp>
        <p:nvSpPr>
          <p:cNvPr id="170" name="Google Shape;170;g116330f1050_1_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16330f1095_1_1"/>
          <p:cNvSpPr txBox="1"/>
          <p:nvPr>
            <p:ph type="title"/>
          </p:nvPr>
        </p:nvSpPr>
        <p:spPr>
          <a:xfrm>
            <a:off x="505225" y="185100"/>
            <a:ext cx="7505700" cy="487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b="1" lang="en" sz="2840">
                <a:solidFill>
                  <a:schemeClr val="dk2"/>
                </a:solidFill>
                <a:latin typeface="Arial"/>
                <a:ea typeface="Arial"/>
                <a:cs typeface="Arial"/>
                <a:sym typeface="Arial"/>
              </a:rPr>
              <a:t>Experiment</a:t>
            </a:r>
            <a:endParaRPr sz="2300">
              <a:solidFill>
                <a:schemeClr val="dk2"/>
              </a:solidFill>
            </a:endParaRPr>
          </a:p>
        </p:txBody>
      </p:sp>
      <p:sp>
        <p:nvSpPr>
          <p:cNvPr id="176" name="Google Shape;176;g116330f1095_1_1"/>
          <p:cNvSpPr txBox="1"/>
          <p:nvPr>
            <p:ph idx="1" type="body"/>
          </p:nvPr>
        </p:nvSpPr>
        <p:spPr>
          <a:xfrm>
            <a:off x="561600" y="942625"/>
            <a:ext cx="5401800" cy="372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2.</a:t>
            </a:r>
            <a:r>
              <a:rPr b="1" lang="en" sz="1500">
                <a:latin typeface="Times New Roman"/>
                <a:ea typeface="Times New Roman"/>
                <a:cs typeface="Times New Roman"/>
                <a:sym typeface="Times New Roman"/>
              </a:rPr>
              <a:t> </a:t>
            </a:r>
            <a:r>
              <a:rPr b="1" lang="en" sz="1500">
                <a:solidFill>
                  <a:srgbClr val="000000"/>
                </a:solidFill>
                <a:latin typeface="Times New Roman"/>
                <a:ea typeface="Times New Roman"/>
                <a:cs typeface="Times New Roman"/>
                <a:sym typeface="Times New Roman"/>
              </a:rPr>
              <a:t>Appending lexicon scores with word embeddings: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Here the author appended the lexicon scores with different word embeddings and evaluated all the lexicon models.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Here in table 4 we can see the roBERTa-based model is the only model which provides good result with lexicon information for the EMOLEX model on three out of four emotion datasets. And the other does not provide any benefit from lexical embedding.</a:t>
            </a:r>
            <a:endParaRPr sz="1500">
              <a:solidFill>
                <a:srgbClr val="000000"/>
              </a:solidFill>
              <a:latin typeface="Times New Roman"/>
              <a:ea typeface="Times New Roman"/>
              <a:cs typeface="Times New Roman"/>
              <a:sym typeface="Times New Roman"/>
            </a:endParaRPr>
          </a:p>
        </p:txBody>
      </p:sp>
      <p:pic>
        <p:nvPicPr>
          <p:cNvPr id="177" name="Google Shape;177;g116330f1095_1_1"/>
          <p:cNvPicPr preferRelativeResize="0"/>
          <p:nvPr/>
        </p:nvPicPr>
        <p:blipFill>
          <a:blip r:embed="rId3">
            <a:alphaModFix/>
          </a:blip>
          <a:stretch>
            <a:fillRect/>
          </a:stretch>
        </p:blipFill>
        <p:spPr>
          <a:xfrm>
            <a:off x="5876500" y="389300"/>
            <a:ext cx="2708425" cy="4481650"/>
          </a:xfrm>
          <a:prstGeom prst="rect">
            <a:avLst/>
          </a:prstGeom>
          <a:noFill/>
          <a:ln>
            <a:noFill/>
          </a:ln>
        </p:spPr>
      </p:pic>
      <p:sp>
        <p:nvSpPr>
          <p:cNvPr id="178" name="Google Shape;178;g116330f1095_1_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16330f1095_1_8"/>
          <p:cNvSpPr txBox="1"/>
          <p:nvPr>
            <p:ph type="title"/>
          </p:nvPr>
        </p:nvSpPr>
        <p:spPr>
          <a:xfrm>
            <a:off x="505225" y="185100"/>
            <a:ext cx="7505700" cy="487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b="1" lang="en" sz="2840">
                <a:solidFill>
                  <a:schemeClr val="dk2"/>
                </a:solidFill>
                <a:latin typeface="Arial"/>
                <a:ea typeface="Arial"/>
                <a:cs typeface="Arial"/>
                <a:sym typeface="Arial"/>
              </a:rPr>
              <a:t>Experiment</a:t>
            </a:r>
            <a:endParaRPr sz="2300">
              <a:solidFill>
                <a:schemeClr val="dk2"/>
              </a:solidFill>
            </a:endParaRPr>
          </a:p>
        </p:txBody>
      </p:sp>
      <p:sp>
        <p:nvSpPr>
          <p:cNvPr id="184" name="Google Shape;184;g116330f1095_1_8"/>
          <p:cNvSpPr txBox="1"/>
          <p:nvPr>
            <p:ph idx="1" type="body"/>
          </p:nvPr>
        </p:nvSpPr>
        <p:spPr>
          <a:xfrm>
            <a:off x="561600" y="790225"/>
            <a:ext cx="8334000" cy="225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3.</a:t>
            </a:r>
            <a:r>
              <a:rPr b="1" lang="en" sz="1500">
                <a:latin typeface="Times New Roman"/>
                <a:ea typeface="Times New Roman"/>
                <a:cs typeface="Times New Roman"/>
                <a:sym typeface="Times New Roman"/>
              </a:rPr>
              <a:t> </a:t>
            </a:r>
            <a:r>
              <a:rPr b="1" lang="en" sz="1500">
                <a:solidFill>
                  <a:srgbClr val="000000"/>
                </a:solidFill>
                <a:latin typeface="Times New Roman"/>
                <a:ea typeface="Times New Roman"/>
                <a:cs typeface="Times New Roman"/>
                <a:sym typeface="Times New Roman"/>
              </a:rPr>
              <a:t>Ensembles</a:t>
            </a:r>
            <a:endParaRPr b="1"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author performed different kinds of ensembles of the lexicon models and the embeddings.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Here in the table 5 we can see the </a:t>
            </a:r>
            <a:r>
              <a:rPr b="1" lang="en" sz="1500">
                <a:solidFill>
                  <a:srgbClr val="000000"/>
                </a:solidFill>
                <a:latin typeface="Times New Roman"/>
                <a:ea typeface="Times New Roman"/>
                <a:cs typeface="Times New Roman"/>
                <a:sym typeface="Times New Roman"/>
              </a:rPr>
              <a:t>ensemble of the best lexicon classifier</a:t>
            </a:r>
            <a:r>
              <a:rPr lang="en" sz="1500">
                <a:solidFill>
                  <a:srgbClr val="000000"/>
                </a:solidFill>
                <a:latin typeface="Times New Roman"/>
                <a:ea typeface="Times New Roman"/>
                <a:cs typeface="Times New Roman"/>
                <a:sym typeface="Times New Roman"/>
              </a:rPr>
              <a:t> and </a:t>
            </a:r>
            <a:r>
              <a:rPr b="1" lang="en" sz="1500">
                <a:solidFill>
                  <a:srgbClr val="000000"/>
                </a:solidFill>
                <a:latin typeface="Times New Roman"/>
                <a:ea typeface="Times New Roman"/>
                <a:cs typeface="Times New Roman"/>
                <a:sym typeface="Times New Roman"/>
              </a:rPr>
              <a:t>roBERTa combined with the best lexicon classifier</a:t>
            </a:r>
            <a:r>
              <a:rPr lang="en" sz="1500">
                <a:solidFill>
                  <a:srgbClr val="000000"/>
                </a:solidFill>
                <a:latin typeface="Times New Roman"/>
                <a:ea typeface="Times New Roman"/>
                <a:cs typeface="Times New Roman"/>
                <a:sym typeface="Times New Roman"/>
              </a:rPr>
              <a:t> was performing the best in three emotion datasets.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Also the </a:t>
            </a:r>
            <a:r>
              <a:rPr b="1" lang="en" sz="1500">
                <a:solidFill>
                  <a:srgbClr val="000000"/>
                </a:solidFill>
                <a:latin typeface="Times New Roman"/>
                <a:ea typeface="Times New Roman"/>
                <a:cs typeface="Times New Roman"/>
                <a:sym typeface="Times New Roman"/>
              </a:rPr>
              <a:t>roBERTa combined with the best lexicon classifier</a:t>
            </a:r>
            <a:r>
              <a:rPr lang="en" sz="1500">
                <a:solidFill>
                  <a:srgbClr val="000000"/>
                </a:solidFill>
                <a:latin typeface="Times New Roman"/>
                <a:ea typeface="Times New Roman"/>
                <a:cs typeface="Times New Roman"/>
                <a:sym typeface="Times New Roman"/>
              </a:rPr>
              <a:t> was also performing well compared to other ensembles.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185" name="Google Shape;185;g116330f1095_1_8"/>
          <p:cNvPicPr preferRelativeResize="0"/>
          <p:nvPr/>
        </p:nvPicPr>
        <p:blipFill>
          <a:blip r:embed="rId3">
            <a:alphaModFix/>
          </a:blip>
          <a:stretch>
            <a:fillRect/>
          </a:stretch>
        </p:blipFill>
        <p:spPr>
          <a:xfrm>
            <a:off x="1803700" y="2514700"/>
            <a:ext cx="5536599" cy="2087825"/>
          </a:xfrm>
          <a:prstGeom prst="rect">
            <a:avLst/>
          </a:prstGeom>
          <a:noFill/>
          <a:ln>
            <a:noFill/>
          </a:ln>
        </p:spPr>
      </p:pic>
      <p:sp>
        <p:nvSpPr>
          <p:cNvPr id="186" name="Google Shape;186;g116330f1095_1_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757ffd892_0_0"/>
          <p:cNvSpPr txBox="1"/>
          <p:nvPr>
            <p:ph type="title"/>
          </p:nvPr>
        </p:nvSpPr>
        <p:spPr>
          <a:xfrm>
            <a:off x="461950" y="269175"/>
            <a:ext cx="7505700" cy="6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on the test data</a:t>
            </a:r>
            <a:endParaRPr b="1"/>
          </a:p>
        </p:txBody>
      </p:sp>
      <p:sp>
        <p:nvSpPr>
          <p:cNvPr id="192" name="Google Shape;192;g11757ffd892_0_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93" name="Google Shape;193;g11757ffd892_0_0"/>
          <p:cNvPicPr preferRelativeResize="0"/>
          <p:nvPr/>
        </p:nvPicPr>
        <p:blipFill>
          <a:blip r:embed="rId3">
            <a:alphaModFix/>
          </a:blip>
          <a:stretch>
            <a:fillRect/>
          </a:stretch>
        </p:blipFill>
        <p:spPr>
          <a:xfrm>
            <a:off x="461950" y="901863"/>
            <a:ext cx="5181600" cy="2409825"/>
          </a:xfrm>
          <a:prstGeom prst="rect">
            <a:avLst/>
          </a:prstGeom>
          <a:noFill/>
          <a:ln cap="flat" cmpd="sng" w="19050">
            <a:solidFill>
              <a:schemeClr val="dk2"/>
            </a:solidFill>
            <a:prstDash val="solid"/>
            <a:round/>
            <a:headEnd len="sm" w="sm" type="none"/>
            <a:tailEnd len="sm" w="sm" type="none"/>
          </a:ln>
        </p:spPr>
      </p:pic>
      <p:sp>
        <p:nvSpPr>
          <p:cNvPr id="194" name="Google Shape;194;g11757ffd892_0_0"/>
          <p:cNvSpPr txBox="1"/>
          <p:nvPr/>
        </p:nvSpPr>
        <p:spPr>
          <a:xfrm>
            <a:off x="5855350" y="901875"/>
            <a:ext cx="2809200" cy="1847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Top 3 PCC scores obtained in the competition:</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0.695</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0.653</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0.646</a:t>
            </a:r>
            <a:endParaRPr b="1" sz="1800">
              <a:latin typeface="Calibri"/>
              <a:ea typeface="Calibri"/>
              <a:cs typeface="Calibri"/>
              <a:sym typeface="Calibri"/>
            </a:endParaRPr>
          </a:p>
        </p:txBody>
      </p:sp>
      <p:sp>
        <p:nvSpPr>
          <p:cNvPr id="195" name="Google Shape;195;g11757ffd892_0_0"/>
          <p:cNvSpPr txBox="1"/>
          <p:nvPr/>
        </p:nvSpPr>
        <p:spPr>
          <a:xfrm>
            <a:off x="461950" y="3857625"/>
            <a:ext cx="6858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Evaluation Method: </a:t>
            </a:r>
            <a:endParaRPr b="1" sz="1800">
              <a:latin typeface="Calibri"/>
              <a:ea typeface="Calibri"/>
              <a:cs typeface="Calibri"/>
              <a:sym typeface="Calibri"/>
            </a:endParaRPr>
          </a:p>
          <a:p>
            <a:pPr indent="457200" lvl="0" marL="0" rtl="0" algn="l">
              <a:spcBef>
                <a:spcPts val="0"/>
              </a:spcBef>
              <a:spcAft>
                <a:spcPts val="0"/>
              </a:spcAft>
              <a:buNone/>
            </a:pPr>
            <a:r>
              <a:rPr b="1" lang="en" sz="1800">
                <a:latin typeface="Calibri"/>
                <a:ea typeface="Calibri"/>
                <a:cs typeface="Calibri"/>
                <a:sym typeface="Calibri"/>
              </a:rPr>
              <a:t>Pearson Correlation Coefficient (PCC) Score</a:t>
            </a:r>
            <a:endParaRPr b="1" sz="1800">
              <a:latin typeface="Calibri"/>
              <a:ea typeface="Calibri"/>
              <a:cs typeface="Calibri"/>
              <a:sym typeface="Calibri"/>
            </a:endParaRPr>
          </a:p>
          <a:p>
            <a:pPr indent="457200" lvl="0" marL="0" rtl="0" algn="l">
              <a:spcBef>
                <a:spcPts val="0"/>
              </a:spcBef>
              <a:spcAft>
                <a:spcPts val="0"/>
              </a:spcAft>
              <a:buNone/>
            </a:pPr>
            <a:r>
              <a:rPr b="1" lang="en" sz="1800">
                <a:latin typeface="Calibri"/>
                <a:ea typeface="Calibri"/>
                <a:cs typeface="Calibri"/>
                <a:sym typeface="Calibri"/>
              </a:rPr>
              <a:t> 5-fold cross-validation</a:t>
            </a:r>
            <a:endParaRPr b="1" sz="1800">
              <a:latin typeface="Calibri"/>
              <a:ea typeface="Calibri"/>
              <a:cs typeface="Calibri"/>
              <a:sym typeface="Calibri"/>
            </a:endParaRPr>
          </a:p>
        </p:txBody>
      </p:sp>
      <p:sp>
        <p:nvSpPr>
          <p:cNvPr id="196" name="Google Shape;196;g11757ffd892_0_0"/>
          <p:cNvSpPr txBox="1"/>
          <p:nvPr/>
        </p:nvSpPr>
        <p:spPr>
          <a:xfrm>
            <a:off x="461950" y="3242025"/>
            <a:ext cx="539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Calibri"/>
                <a:ea typeface="Calibri"/>
                <a:cs typeface="Calibri"/>
                <a:sym typeface="Calibri"/>
              </a:rPr>
              <a:t>Table: PCC of the best approach on the cross-validation and test data for the four emotion datasets.</a:t>
            </a:r>
            <a:endParaRPr b="1" i="1">
              <a:latin typeface="Calibri"/>
              <a:ea typeface="Calibri"/>
              <a:cs typeface="Calibri"/>
              <a:sym typeface="Calibri"/>
            </a:endParaRPr>
          </a:p>
        </p:txBody>
      </p:sp>
      <p:cxnSp>
        <p:nvCxnSpPr>
          <p:cNvPr id="197" name="Google Shape;197;g11757ffd892_0_0"/>
          <p:cNvCxnSpPr/>
          <p:nvPr/>
        </p:nvCxnSpPr>
        <p:spPr>
          <a:xfrm>
            <a:off x="6102900" y="3235475"/>
            <a:ext cx="11700" cy="1427100"/>
          </a:xfrm>
          <a:prstGeom prst="straightConnector1">
            <a:avLst/>
          </a:prstGeom>
          <a:noFill/>
          <a:ln cap="flat" cmpd="sng" w="38100">
            <a:solidFill>
              <a:schemeClr val="dk2"/>
            </a:solidFill>
            <a:prstDash val="solid"/>
            <a:round/>
            <a:headEnd len="med" w="med" type="oval"/>
            <a:tailEnd len="med" w="med" type="oval"/>
          </a:ln>
        </p:spPr>
      </p:cxnSp>
      <p:sp>
        <p:nvSpPr>
          <p:cNvPr id="198" name="Google Shape;198;g11757ffd892_0_0"/>
          <p:cNvSpPr txBox="1"/>
          <p:nvPr/>
        </p:nvSpPr>
        <p:spPr>
          <a:xfrm>
            <a:off x="6229025" y="3159275"/>
            <a:ext cx="28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+1</a:t>
            </a:r>
            <a:r>
              <a:rPr lang="en">
                <a:latin typeface="Calibri"/>
                <a:ea typeface="Calibri"/>
                <a:cs typeface="Calibri"/>
                <a:sym typeface="Calibri"/>
              </a:rPr>
              <a:t> (total positive linear correlation)</a:t>
            </a:r>
            <a:endParaRPr>
              <a:latin typeface="Calibri"/>
              <a:ea typeface="Calibri"/>
              <a:cs typeface="Calibri"/>
              <a:sym typeface="Calibri"/>
            </a:endParaRPr>
          </a:p>
        </p:txBody>
      </p:sp>
      <p:sp>
        <p:nvSpPr>
          <p:cNvPr id="199" name="Google Shape;199;g11757ffd892_0_0"/>
          <p:cNvSpPr txBox="1"/>
          <p:nvPr/>
        </p:nvSpPr>
        <p:spPr>
          <a:xfrm>
            <a:off x="6229025" y="3778400"/>
            <a:ext cx="28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0</a:t>
            </a:r>
            <a:r>
              <a:rPr lang="en">
                <a:latin typeface="Calibri"/>
                <a:ea typeface="Calibri"/>
                <a:cs typeface="Calibri"/>
                <a:sym typeface="Calibri"/>
              </a:rPr>
              <a:t> (no linear correlation)</a:t>
            </a:r>
            <a:endParaRPr>
              <a:latin typeface="Calibri"/>
              <a:ea typeface="Calibri"/>
              <a:cs typeface="Calibri"/>
              <a:sym typeface="Calibri"/>
            </a:endParaRPr>
          </a:p>
        </p:txBody>
      </p:sp>
      <p:sp>
        <p:nvSpPr>
          <p:cNvPr id="200" name="Google Shape;200;g11757ffd892_0_0"/>
          <p:cNvSpPr txBox="1"/>
          <p:nvPr/>
        </p:nvSpPr>
        <p:spPr>
          <a:xfrm>
            <a:off x="6229025" y="4302275"/>
            <a:ext cx="28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-1</a:t>
            </a:r>
            <a:r>
              <a:rPr lang="en">
                <a:latin typeface="Calibri"/>
                <a:ea typeface="Calibri"/>
                <a:cs typeface="Calibri"/>
                <a:sym typeface="Calibri"/>
              </a:rPr>
              <a:t> (</a:t>
            </a:r>
            <a:r>
              <a:rPr lang="en">
                <a:latin typeface="Calibri"/>
                <a:ea typeface="Calibri"/>
                <a:cs typeface="Calibri"/>
                <a:sym typeface="Calibri"/>
              </a:rPr>
              <a:t>total negative linear correlation</a:t>
            </a:r>
            <a:r>
              <a:rPr lang="en">
                <a:latin typeface="Calibri"/>
                <a:ea typeface="Calibri"/>
                <a:cs typeface="Calibri"/>
                <a:sym typeface="Calibri"/>
              </a:rPr>
              <a:t>)</a:t>
            </a:r>
            <a:endParaRPr>
              <a:latin typeface="Calibri"/>
              <a:ea typeface="Calibri"/>
              <a:cs typeface="Calibri"/>
              <a:sym typeface="Calibri"/>
            </a:endParaRPr>
          </a:p>
        </p:txBody>
      </p:sp>
      <p:cxnSp>
        <p:nvCxnSpPr>
          <p:cNvPr id="201" name="Google Shape;201;g11757ffd892_0_0"/>
          <p:cNvCxnSpPr/>
          <p:nvPr/>
        </p:nvCxnSpPr>
        <p:spPr>
          <a:xfrm flipH="1" rot="10800000">
            <a:off x="6000325" y="3997000"/>
            <a:ext cx="223800" cy="48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