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 id="2147483678" r:id="rId5"/>
  </p:sldMasterIdLst>
  <p:sldIdLst>
    <p:sldId id="257" r:id="rId6"/>
    <p:sldId id="258" r:id="rId7"/>
    <p:sldId id="260" r:id="rId8"/>
    <p:sldId id="259" r:id="rId9"/>
    <p:sldId id="261" r:id="rId10"/>
    <p:sldId id="263" r:id="rId11"/>
    <p:sldId id="265" r:id="rId12"/>
    <p:sldId id="267" r:id="rId13"/>
    <p:sldId id="269" r:id="rId14"/>
    <p:sldId id="273" r:id="rId15"/>
    <p:sldId id="272" r:id="rId16"/>
    <p:sldId id="276" r:id="rId17"/>
    <p:sldId id="277" r:id="rId18"/>
    <p:sldId id="274" r:id="rId19"/>
    <p:sldId id="278" r:id="rId20"/>
    <p:sldId id="279" r:id="rId21"/>
    <p:sldId id="275" r:id="rId22"/>
    <p:sldId id="268" r:id="rId23"/>
    <p:sldId id="270" r:id="rId24"/>
    <p:sldId id="27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116062-FD11-4A7D-BB2F-76E9C1E260A5}" v="7" dt="2023-12-10T04:37:37.3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6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27132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6967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3281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7365A9-BC3B-498E-8934-0054606B58BA}" type="datetimeFigureOut">
              <a:rPr lang="en-IN" smtClean="0"/>
              <a:t>23-02-2024</a:t>
            </a:fld>
            <a:endParaRPr lang="en-IN"/>
          </a:p>
        </p:txBody>
      </p:sp>
      <p:sp>
        <p:nvSpPr>
          <p:cNvPr id="3" name="Footer Placeholder 2"/>
          <p:cNvSpPr>
            <a:spLocks noGrp="1"/>
          </p:cNvSpPr>
          <p:nvPr>
            <p:ph type="ftr" sz="quarter" idx="11"/>
          </p:nvPr>
        </p:nvSpPr>
        <p:spPr/>
        <p:txBody>
          <a:bodyPr/>
          <a:lstStyle/>
          <a:p>
            <a:endParaRPr lang="en-IN"/>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8755A8D-A888-40C0-B3DE-1BFF68E598BA}" type="slidenum">
              <a:rPr lang="en-IN" smtClean="0"/>
              <a:t>‹#›</a:t>
            </a:fld>
            <a:endParaRPr lang="en-IN"/>
          </a:p>
        </p:txBody>
      </p:sp>
    </p:spTree>
    <p:extLst>
      <p:ext uri="{BB962C8B-B14F-4D97-AF65-F5344CB8AC3E}">
        <p14:creationId xmlns:p14="http://schemas.microsoft.com/office/powerpoint/2010/main" val="40834740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78F325B-DF48-4D61-9F31-C59A1C344445}" type="datetimeFigureOut">
              <a:rPr lang="en-IN" smtClean="0"/>
              <a:t>23-02-2024</a:t>
            </a:fld>
            <a:endParaRPr lang="en-IN"/>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95FF3C2-5672-4C74-A9EB-5B1701495AFC}" type="slidenum">
              <a:rPr lang="en-IN" smtClean="0"/>
              <a:t>‹#›</a:t>
            </a:fld>
            <a:endParaRPr lang="en-IN"/>
          </a:p>
        </p:txBody>
      </p:sp>
      <p:sp>
        <p:nvSpPr>
          <p:cNvPr id="7" name="TextBox 6">
            <a:extLst>
              <a:ext uri="{FF2B5EF4-FFF2-40B4-BE49-F238E27FC236}">
                <a16:creationId xmlns:a16="http://schemas.microsoft.com/office/drawing/2014/main" id="{11E867DF-3DCA-4725-94F0-F2B6BD747A82}"/>
              </a:ext>
            </a:extLst>
          </p:cNvPr>
          <p:cNvSpPr txBox="1"/>
          <p:nvPr/>
        </p:nvSpPr>
        <p:spPr>
          <a:xfrm>
            <a:off x="-12200" y="6951663"/>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val="331539648"/>
      </p:ext>
    </p:extLst>
  </p:cSld>
  <p:clrMap bg1="lt1" tx1="dk1" bg2="lt2" tx2="dk2" accent1="accent1" accent2="accent2" accent3="accent3" accent4="accent4" accent5="accent5" accent6="accent6" hlink="hlink" folHlink="folHlink"/>
  <p:sldLayoutIdLst>
    <p:sldLayoutId id="2147483680" r:id="rId1"/>
    <p:sldLayoutId id="2147483686" r:id="rId2"/>
    <p:sldLayoutId id="2147483677" r:id="rId3"/>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3">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837365A9-BC3B-498E-8934-0054606B58BA}" type="datetimeFigureOut">
              <a:rPr lang="en-IN" smtClean="0"/>
              <a:t>23-02-2024</a:t>
            </a:fld>
            <a:endParaRPr lang="en-IN"/>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IN"/>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8755A8D-A888-40C0-B3DE-1BFF68E598BA}" type="slidenum">
              <a:rPr lang="en-IN" smtClean="0"/>
              <a:t>‹#›</a:t>
            </a:fld>
            <a:endParaRPr lang="en-IN"/>
          </a:p>
        </p:txBody>
      </p:sp>
    </p:spTree>
    <p:extLst>
      <p:ext uri="{BB962C8B-B14F-4D97-AF65-F5344CB8AC3E}">
        <p14:creationId xmlns:p14="http://schemas.microsoft.com/office/powerpoint/2010/main" val="4241018729"/>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0" y="4232468"/>
            <a:ext cx="12191999" cy="1846659"/>
          </a:xfrm>
          <a:prstGeom prst="rect">
            <a:avLst/>
          </a:prstGeom>
          <a:noFill/>
        </p:spPr>
        <p:txBody>
          <a:bodyPr wrap="square" rtlCol="0" anchor="ctr">
            <a:spAutoFit/>
          </a:bodyPr>
          <a:lstStyle/>
          <a:p>
            <a:pPr algn="l"/>
            <a:endParaRPr lang="en-IN" sz="1800" b="0" i="0" u="none" strike="noStrike" baseline="0" dirty="0">
              <a:solidFill>
                <a:srgbClr val="000000"/>
              </a:solidFill>
              <a:latin typeface="Times New Roman" panose="02020603050405020304" pitchFamily="18" charset="0"/>
            </a:endParaRPr>
          </a:p>
          <a:p>
            <a:pPr algn="ctr"/>
            <a:r>
              <a:rPr lang="en-US" sz="4800" b="1" dirty="0">
                <a:solidFill>
                  <a:schemeClr val="bg1"/>
                </a:solidFill>
                <a:latin typeface="Agency FB" pitchFamily="34" charset="0"/>
                <a:cs typeface="Arial" pitchFamily="34" charset="0"/>
              </a:rPr>
              <a:t> “Online Blockchain Based Certificate </a:t>
            </a:r>
          </a:p>
          <a:p>
            <a:pPr algn="ctr"/>
            <a:r>
              <a:rPr lang="en-US" sz="4800" b="1" dirty="0">
                <a:solidFill>
                  <a:schemeClr val="bg1"/>
                </a:solidFill>
                <a:latin typeface="Agency FB" pitchFamily="34" charset="0"/>
                <a:cs typeface="Arial" pitchFamily="34" charset="0"/>
              </a:rPr>
              <a:t>Generation and Validation”</a:t>
            </a:r>
            <a:endParaRPr lang="ko-KR" altLang="en-US" sz="4800" b="1" dirty="0">
              <a:solidFill>
                <a:schemeClr val="bg1"/>
              </a:solidFill>
              <a:latin typeface="Agency FB" pitchFamily="34" charset="0"/>
              <a:cs typeface="Arial" pitchFamily="34" charset="0"/>
            </a:endParaRPr>
          </a:p>
        </p:txBody>
      </p:sp>
    </p:spTree>
    <p:extLst>
      <p:ext uri="{BB962C8B-B14F-4D97-AF65-F5344CB8AC3E}">
        <p14:creationId xmlns:p14="http://schemas.microsoft.com/office/powerpoint/2010/main" val="2637474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1F83EAD-66D4-2CA6-E589-215E7AE692A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890516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211330-024F-6882-A664-F92EA7AE111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788778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CA2633-7BD7-0702-81D4-ACE17F15F4A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077760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E53202-90E2-D67D-DAAD-948532EF674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905243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B696F0-89E3-B3DD-BFB9-8CF333AEC77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014575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FEB8F2-4F1F-235D-BB9E-1811DE31245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307305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F1EF20-E908-B84B-92CD-55D856B4D0D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894850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ertificate of training with text and a border&#10;&#10;Description automatically generated">
            <a:extLst>
              <a:ext uri="{FF2B5EF4-FFF2-40B4-BE49-F238E27FC236}">
                <a16:creationId xmlns:a16="http://schemas.microsoft.com/office/drawing/2014/main" id="{CE6FAFF0-7B63-28BC-A7C9-F99ED7C796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992" y="0"/>
            <a:ext cx="9138016" cy="6858000"/>
          </a:xfrm>
          <a:prstGeom prst="rect">
            <a:avLst/>
          </a:prstGeom>
        </p:spPr>
      </p:pic>
    </p:spTree>
    <p:extLst>
      <p:ext uri="{BB962C8B-B14F-4D97-AF65-F5344CB8AC3E}">
        <p14:creationId xmlns:p14="http://schemas.microsoft.com/office/powerpoint/2010/main" val="559437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F4E901-4A83-E575-4A3C-734FD6214FE9}"/>
              </a:ext>
            </a:extLst>
          </p:cNvPr>
          <p:cNvSpPr txBox="1"/>
          <p:nvPr/>
        </p:nvSpPr>
        <p:spPr>
          <a:xfrm>
            <a:off x="1574800" y="203200"/>
            <a:ext cx="4104640" cy="1107996"/>
          </a:xfrm>
          <a:prstGeom prst="rect">
            <a:avLst/>
          </a:prstGeom>
          <a:noFill/>
        </p:spPr>
        <p:txBody>
          <a:bodyPr wrap="square" rtlCol="0">
            <a:spAutoFit/>
          </a:bodyPr>
          <a:lstStyle/>
          <a:p>
            <a:r>
              <a:rPr lang="en-US" sz="6600" dirty="0">
                <a:latin typeface="Agency FB" panose="020B0503020202020204" pitchFamily="34" charset="0"/>
              </a:rPr>
              <a:t>Advantages</a:t>
            </a:r>
            <a:endParaRPr lang="en-IN" sz="6600" dirty="0">
              <a:latin typeface="Agency FB" panose="020B0503020202020204" pitchFamily="34" charset="0"/>
            </a:endParaRPr>
          </a:p>
        </p:txBody>
      </p:sp>
      <p:sp>
        <p:nvSpPr>
          <p:cNvPr id="4" name="TextBox 3">
            <a:extLst>
              <a:ext uri="{FF2B5EF4-FFF2-40B4-BE49-F238E27FC236}">
                <a16:creationId xmlns:a16="http://schemas.microsoft.com/office/drawing/2014/main" id="{5A6C61AE-5B31-4B28-7F90-28F53F65C8DC}"/>
              </a:ext>
            </a:extLst>
          </p:cNvPr>
          <p:cNvSpPr txBox="1"/>
          <p:nvPr/>
        </p:nvSpPr>
        <p:spPr>
          <a:xfrm>
            <a:off x="264160" y="1708964"/>
            <a:ext cx="11338560" cy="5037276"/>
          </a:xfrm>
          <a:prstGeom prst="rect">
            <a:avLst/>
          </a:prstGeom>
          <a:noFill/>
        </p:spPr>
        <p:txBody>
          <a:bodyPr wrap="square" rtlCol="0">
            <a:spAutoFit/>
          </a:bodyPr>
          <a:lstStyle/>
          <a:p>
            <a:pPr marL="342900" lvl="0" indent="-342900">
              <a:lnSpc>
                <a:spcPct val="150000"/>
              </a:lnSpc>
              <a:spcBef>
                <a:spcPts val="1000"/>
              </a:spcBef>
              <a:buFont typeface="Symbol" panose="05050102010706020507" pitchFamily="18" charset="2"/>
              <a:buChar char=""/>
            </a:pPr>
            <a:r>
              <a:rPr lang="en-US" b="1" dirty="0">
                <a:solidFill>
                  <a:srgbClr val="D1D5DB"/>
                </a:solidFill>
                <a:latin typeface="Söhne"/>
              </a:rPr>
              <a:t>Better Security: </a:t>
            </a:r>
            <a:r>
              <a:rPr lang="en-US" dirty="0">
                <a:solidFill>
                  <a:srgbClr val="D1D5DB"/>
                </a:solidFill>
                <a:latin typeface="Söhne"/>
              </a:rPr>
              <a:t>Our system uses blockchain technology, which is super secure and nearly impossible to hack. This means certificates are safe from forgery and unauthorized access.</a:t>
            </a:r>
            <a:endParaRPr lang="en-IN" dirty="0">
              <a:solidFill>
                <a:srgbClr val="D1D5DB"/>
              </a:solidFill>
              <a:latin typeface="Söhne"/>
            </a:endParaRPr>
          </a:p>
          <a:p>
            <a:pPr marL="342900" lvl="0" indent="-342900">
              <a:lnSpc>
                <a:spcPct val="150000"/>
              </a:lnSpc>
              <a:spcBef>
                <a:spcPts val="1000"/>
              </a:spcBef>
              <a:buFont typeface="Symbol" panose="05050102010706020507" pitchFamily="18" charset="2"/>
              <a:buChar char=""/>
            </a:pPr>
            <a:r>
              <a:rPr lang="en-US" b="1" dirty="0">
                <a:solidFill>
                  <a:srgbClr val="D1D5DB"/>
                </a:solidFill>
                <a:latin typeface="Söhne"/>
              </a:rPr>
              <a:t>Certificates Can't Be Altered: </a:t>
            </a:r>
            <a:r>
              <a:rPr lang="en-US" dirty="0">
                <a:solidFill>
                  <a:srgbClr val="D1D5DB"/>
                </a:solidFill>
                <a:latin typeface="Söhne"/>
              </a:rPr>
              <a:t>Once certificates are on the blockchain, they can't be changed or faked. This makes sure certificates are always genuine.</a:t>
            </a:r>
            <a:endParaRPr lang="en-IN" dirty="0">
              <a:solidFill>
                <a:srgbClr val="D1D5DB"/>
              </a:solidFill>
              <a:latin typeface="Söhne"/>
            </a:endParaRPr>
          </a:p>
          <a:p>
            <a:pPr marL="342900" lvl="0" indent="-342900">
              <a:lnSpc>
                <a:spcPct val="150000"/>
              </a:lnSpc>
              <a:spcBef>
                <a:spcPts val="1000"/>
              </a:spcBef>
              <a:buFont typeface="Symbol" panose="05050102010706020507" pitchFamily="18" charset="2"/>
              <a:buChar char=""/>
            </a:pPr>
            <a:r>
              <a:rPr lang="en-US" b="1" dirty="0">
                <a:solidFill>
                  <a:srgbClr val="D1D5DB"/>
                </a:solidFill>
                <a:latin typeface="Söhne"/>
              </a:rPr>
              <a:t>Faster Certificate Issuance</a:t>
            </a:r>
            <a:r>
              <a:rPr lang="en-US" dirty="0">
                <a:solidFill>
                  <a:srgbClr val="D1D5DB"/>
                </a:solidFill>
                <a:latin typeface="Söhne"/>
              </a:rPr>
              <a:t>: Universities and companies can give out certificates directly on the blockchain, skipping the paperwork. This makes it quicker to get certificates.</a:t>
            </a:r>
            <a:endParaRPr lang="en-IN" dirty="0">
              <a:solidFill>
                <a:srgbClr val="D1D5DB"/>
              </a:solidFill>
              <a:latin typeface="Söhne"/>
            </a:endParaRPr>
          </a:p>
          <a:p>
            <a:pPr marL="342900" lvl="0" indent="-342900">
              <a:lnSpc>
                <a:spcPct val="150000"/>
              </a:lnSpc>
              <a:spcBef>
                <a:spcPts val="1000"/>
              </a:spcBef>
              <a:buFont typeface="Symbol" panose="05050102010706020507" pitchFamily="18" charset="2"/>
              <a:buChar char=""/>
            </a:pPr>
            <a:r>
              <a:rPr lang="en-US" b="1" dirty="0">
                <a:solidFill>
                  <a:srgbClr val="D1D5DB"/>
                </a:solidFill>
                <a:latin typeface="Söhne"/>
              </a:rPr>
              <a:t>Easy Verification: </a:t>
            </a:r>
            <a:r>
              <a:rPr lang="en-US" dirty="0">
                <a:solidFill>
                  <a:srgbClr val="D1D5DB"/>
                </a:solidFill>
                <a:latin typeface="Söhne"/>
              </a:rPr>
              <a:t>People can quickly check if certificates are real by using special links or QR codes. It's fast and hassle-free.</a:t>
            </a:r>
            <a:endParaRPr lang="en-IN" dirty="0">
              <a:solidFill>
                <a:srgbClr val="D1D5DB"/>
              </a:solidFill>
              <a:latin typeface="Söhne"/>
            </a:endParaRPr>
          </a:p>
          <a:p>
            <a:pPr marL="342900" lvl="0" indent="-342900">
              <a:lnSpc>
                <a:spcPct val="150000"/>
              </a:lnSpc>
              <a:spcBef>
                <a:spcPts val="1000"/>
              </a:spcBef>
              <a:buFont typeface="Symbol" panose="05050102010706020507" pitchFamily="18" charset="2"/>
              <a:buChar char=""/>
            </a:pPr>
            <a:r>
              <a:rPr lang="en-US" b="1" dirty="0">
                <a:solidFill>
                  <a:srgbClr val="D1D5DB"/>
                </a:solidFill>
                <a:latin typeface="Söhne"/>
              </a:rPr>
              <a:t>Transparency and Trust: </a:t>
            </a:r>
            <a:r>
              <a:rPr lang="en-US" dirty="0">
                <a:solidFill>
                  <a:srgbClr val="D1D5DB"/>
                </a:solidFill>
                <a:latin typeface="Söhne"/>
              </a:rPr>
              <a:t>Everything about certificates, from creating them to checking them, is recorded securely. This builds trust and keeps everyone accountable.</a:t>
            </a:r>
            <a:endParaRPr lang="en-IN" dirty="0">
              <a:solidFill>
                <a:srgbClr val="D1D5DB"/>
              </a:solidFill>
              <a:latin typeface="Söhne"/>
            </a:endParaRPr>
          </a:p>
          <a:p>
            <a:endParaRPr lang="en-IN" dirty="0"/>
          </a:p>
        </p:txBody>
      </p:sp>
    </p:spTree>
    <p:extLst>
      <p:ext uri="{BB962C8B-B14F-4D97-AF65-F5344CB8AC3E}">
        <p14:creationId xmlns:p14="http://schemas.microsoft.com/office/powerpoint/2010/main" val="4008961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AD49A5-2F17-AC29-3161-4369514E0134}"/>
              </a:ext>
            </a:extLst>
          </p:cNvPr>
          <p:cNvSpPr txBox="1"/>
          <p:nvPr/>
        </p:nvSpPr>
        <p:spPr>
          <a:xfrm>
            <a:off x="883920" y="111760"/>
            <a:ext cx="7617791" cy="1107996"/>
          </a:xfrm>
          <a:prstGeom prst="rect">
            <a:avLst/>
          </a:prstGeom>
          <a:noFill/>
        </p:spPr>
        <p:txBody>
          <a:bodyPr wrap="none" rtlCol="0">
            <a:spAutoFit/>
          </a:bodyPr>
          <a:lstStyle/>
          <a:p>
            <a:r>
              <a:rPr lang="en-US" sz="6600" dirty="0">
                <a:latin typeface="Agency FB" panose="020B0503020202020204" pitchFamily="34" charset="0"/>
              </a:rPr>
              <a:t>Limitation and Future Scope</a:t>
            </a:r>
            <a:endParaRPr lang="en-IN" sz="6600" dirty="0">
              <a:latin typeface="Agency FB" panose="020B0503020202020204" pitchFamily="34" charset="0"/>
            </a:endParaRPr>
          </a:p>
        </p:txBody>
      </p:sp>
      <p:sp>
        <p:nvSpPr>
          <p:cNvPr id="3" name="TextBox 2">
            <a:extLst>
              <a:ext uri="{FF2B5EF4-FFF2-40B4-BE49-F238E27FC236}">
                <a16:creationId xmlns:a16="http://schemas.microsoft.com/office/drawing/2014/main" id="{3940DDE3-4B06-837E-8B2B-4F71371F9518}"/>
              </a:ext>
            </a:extLst>
          </p:cNvPr>
          <p:cNvSpPr txBox="1"/>
          <p:nvPr/>
        </p:nvSpPr>
        <p:spPr>
          <a:xfrm>
            <a:off x="614680" y="1821021"/>
            <a:ext cx="10962640" cy="5678478"/>
          </a:xfrm>
          <a:prstGeom prst="rect">
            <a:avLst/>
          </a:prstGeom>
          <a:noFill/>
        </p:spPr>
        <p:txBody>
          <a:bodyPr wrap="square" rtlCol="0">
            <a:spAutoFit/>
          </a:bodyPr>
          <a:lstStyle/>
          <a:p>
            <a:pPr marL="342900" lvl="0" indent="-342900">
              <a:lnSpc>
                <a:spcPct val="150000"/>
              </a:lnSpc>
              <a:spcBef>
                <a:spcPts val="1000"/>
              </a:spcBef>
              <a:buFont typeface="Symbol" panose="05050102010706020507" pitchFamily="18" charset="2"/>
              <a:buChar char=""/>
            </a:pPr>
            <a:r>
              <a:rPr lang="en-US" b="1" dirty="0">
                <a:solidFill>
                  <a:srgbClr val="D1D5DB"/>
                </a:solidFill>
                <a:latin typeface="Söhne"/>
              </a:rPr>
              <a:t>Needs Internet: </a:t>
            </a:r>
            <a:r>
              <a:rPr lang="en-US" dirty="0">
                <a:solidFill>
                  <a:srgbClr val="D1D5DB"/>
                </a:solidFill>
                <a:latin typeface="Söhne"/>
              </a:rPr>
              <a:t>Our system depends on the internet for both giving out certificates and checking them. If you're in a place with slow or no internet, it might not work well.</a:t>
            </a:r>
            <a:endParaRPr lang="en-IN" dirty="0">
              <a:solidFill>
                <a:srgbClr val="D1D5DB"/>
              </a:solidFill>
              <a:latin typeface="Söhne"/>
            </a:endParaRPr>
          </a:p>
          <a:p>
            <a:pPr marL="342900" lvl="0" indent="-342900">
              <a:lnSpc>
                <a:spcPct val="150000"/>
              </a:lnSpc>
              <a:spcBef>
                <a:spcPts val="1000"/>
              </a:spcBef>
              <a:spcAft>
                <a:spcPts val="1000"/>
              </a:spcAft>
              <a:buFont typeface="Symbol" panose="05050102010706020507" pitchFamily="18" charset="2"/>
              <a:buChar char=""/>
            </a:pPr>
            <a:r>
              <a:rPr lang="en-US" b="1" dirty="0">
                <a:solidFill>
                  <a:srgbClr val="D1D5DB"/>
                </a:solidFill>
                <a:latin typeface="Söhne"/>
              </a:rPr>
              <a:t>Initial Setup Is Tricky: </a:t>
            </a:r>
            <a:r>
              <a:rPr lang="en-US" dirty="0">
                <a:solidFill>
                  <a:srgbClr val="D1D5DB"/>
                </a:solidFill>
                <a:latin typeface="Söhne"/>
              </a:rPr>
              <a:t>At the beginning, setting up the system, creating smart contracts, and connecting it to existing systems can be complicated and take some time.</a:t>
            </a:r>
          </a:p>
          <a:p>
            <a:pPr lvl="0">
              <a:lnSpc>
                <a:spcPct val="150000"/>
              </a:lnSpc>
              <a:spcBef>
                <a:spcPts val="1000"/>
              </a:spcBef>
              <a:spcAft>
                <a:spcPts val="1000"/>
              </a:spcAft>
            </a:pPr>
            <a:endParaRPr lang="en-US" dirty="0">
              <a:solidFill>
                <a:srgbClr val="D1D5DB"/>
              </a:solidFill>
              <a:latin typeface="Söhne"/>
            </a:endParaRPr>
          </a:p>
          <a:p>
            <a:pPr marL="342900" lvl="0" indent="-342900">
              <a:lnSpc>
                <a:spcPct val="150000"/>
              </a:lnSpc>
              <a:spcBef>
                <a:spcPts val="1000"/>
              </a:spcBef>
              <a:buFont typeface="Symbol" panose="05050102010706020507" pitchFamily="18" charset="2"/>
              <a:buChar char=""/>
            </a:pPr>
            <a:r>
              <a:rPr lang="en-US" b="1" dirty="0">
                <a:solidFill>
                  <a:srgbClr val="D1D5DB"/>
                </a:solidFill>
                <a:latin typeface="Söhne"/>
              </a:rPr>
              <a:t>AI and Machine Learning: </a:t>
            </a:r>
            <a:r>
              <a:rPr lang="en-US" dirty="0">
                <a:solidFill>
                  <a:srgbClr val="D1D5DB"/>
                </a:solidFill>
                <a:latin typeface="Söhne"/>
              </a:rPr>
              <a:t>In the future, we can make our system even smarter by using AI and machine learning. This will help us spot fake certificates more effectively.</a:t>
            </a:r>
            <a:endParaRPr lang="en-IN" dirty="0">
              <a:solidFill>
                <a:srgbClr val="D1D5DB"/>
              </a:solidFill>
              <a:latin typeface="Söhne"/>
            </a:endParaRPr>
          </a:p>
          <a:p>
            <a:pPr marL="342900" lvl="0" indent="-342900">
              <a:lnSpc>
                <a:spcPct val="150000"/>
              </a:lnSpc>
              <a:spcBef>
                <a:spcPts val="1000"/>
              </a:spcBef>
              <a:spcAft>
                <a:spcPts val="1000"/>
              </a:spcAft>
              <a:buFont typeface="Symbol" panose="05050102010706020507" pitchFamily="18" charset="2"/>
              <a:buChar char=""/>
            </a:pPr>
            <a:r>
              <a:rPr lang="en-US" b="1" dirty="0">
                <a:solidFill>
                  <a:srgbClr val="D1D5DB"/>
                </a:solidFill>
                <a:latin typeface="Söhne"/>
              </a:rPr>
              <a:t>All devices Support: </a:t>
            </a:r>
            <a:r>
              <a:rPr lang="en-US" dirty="0">
                <a:solidFill>
                  <a:srgbClr val="D1D5DB"/>
                </a:solidFill>
                <a:latin typeface="Söhne"/>
              </a:rPr>
              <a:t>We're planning to create mobile apps. This will make it super easy to manage and check certificates using smartphones and tablets.</a:t>
            </a:r>
            <a:endParaRPr lang="en-IN" dirty="0">
              <a:solidFill>
                <a:srgbClr val="D1D5DB"/>
              </a:solidFill>
              <a:latin typeface="Söhne"/>
            </a:endParaRPr>
          </a:p>
          <a:p>
            <a:pPr marL="342900" lvl="0" indent="-342900">
              <a:lnSpc>
                <a:spcPct val="150000"/>
              </a:lnSpc>
              <a:spcBef>
                <a:spcPts val="1000"/>
              </a:spcBef>
              <a:spcAft>
                <a:spcPts val="1000"/>
              </a:spcAft>
              <a:buFont typeface="Symbol" panose="05050102010706020507" pitchFamily="18" charset="2"/>
              <a:buChar char=""/>
            </a:pPr>
            <a:endParaRPr lang="en-IN"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solidFill>
                <a:schemeClr val="bg1"/>
              </a:solidFill>
            </a:endParaRPr>
          </a:p>
        </p:txBody>
      </p:sp>
    </p:spTree>
    <p:extLst>
      <p:ext uri="{BB962C8B-B14F-4D97-AF65-F5344CB8AC3E}">
        <p14:creationId xmlns:p14="http://schemas.microsoft.com/office/powerpoint/2010/main" val="1874092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1711BF-497A-1A29-30E2-81409F8C9B73}"/>
              </a:ext>
            </a:extLst>
          </p:cNvPr>
          <p:cNvSpPr txBox="1"/>
          <p:nvPr/>
        </p:nvSpPr>
        <p:spPr>
          <a:xfrm>
            <a:off x="7584489" y="248574"/>
            <a:ext cx="4421080" cy="1107996"/>
          </a:xfrm>
          <a:prstGeom prst="rect">
            <a:avLst/>
          </a:prstGeom>
          <a:noFill/>
        </p:spPr>
        <p:txBody>
          <a:bodyPr wrap="square" rtlCol="0">
            <a:spAutoFit/>
          </a:bodyPr>
          <a:lstStyle/>
          <a:p>
            <a:r>
              <a:rPr lang="en-US" sz="6600" dirty="0">
                <a:solidFill>
                  <a:schemeClr val="bg1"/>
                </a:solidFill>
                <a:latin typeface="Agency FB" panose="020B0503020202020204" pitchFamily="34" charset="0"/>
              </a:rPr>
              <a:t>Motivation</a:t>
            </a:r>
            <a:endParaRPr lang="en-IN" sz="6600" dirty="0">
              <a:solidFill>
                <a:schemeClr val="bg1"/>
              </a:solidFill>
              <a:latin typeface="Agency FB" panose="020B0503020202020204" pitchFamily="34" charset="0"/>
            </a:endParaRPr>
          </a:p>
        </p:txBody>
      </p:sp>
      <p:sp>
        <p:nvSpPr>
          <p:cNvPr id="5" name="TextBox 4">
            <a:extLst>
              <a:ext uri="{FF2B5EF4-FFF2-40B4-BE49-F238E27FC236}">
                <a16:creationId xmlns:a16="http://schemas.microsoft.com/office/drawing/2014/main" id="{C6A37ED3-201F-D6A3-61CF-853530E69CF2}"/>
              </a:ext>
            </a:extLst>
          </p:cNvPr>
          <p:cNvSpPr txBox="1"/>
          <p:nvPr/>
        </p:nvSpPr>
        <p:spPr>
          <a:xfrm>
            <a:off x="6400800" y="1455938"/>
            <a:ext cx="5495278" cy="5078313"/>
          </a:xfrm>
          <a:prstGeom prst="rect">
            <a:avLst/>
          </a:prstGeom>
          <a:noFill/>
        </p:spPr>
        <p:txBody>
          <a:bodyPr wrap="square" rtlCol="0">
            <a:spAutoFit/>
          </a:bodyPr>
          <a:lstStyle/>
          <a:p>
            <a:pPr marL="342900" indent="-342900">
              <a:buAutoNum type="arabicParenR"/>
            </a:pPr>
            <a:r>
              <a:rPr lang="en-US" b="0" i="0" dirty="0">
                <a:solidFill>
                  <a:srgbClr val="D1D5DB"/>
                </a:solidFill>
                <a:effectLst/>
                <a:latin typeface="Söhne"/>
              </a:rPr>
              <a:t>Interest in Technology: Many individuals are drawn to blockchain technology due to its innovative nature. They find the concept of decentralized and secure ledgers fascinating and want to be a part of its development.</a:t>
            </a:r>
          </a:p>
          <a:p>
            <a:pPr marL="342900" indent="-342900">
              <a:buAutoNum type="arabicParenR"/>
            </a:pPr>
            <a:endParaRPr lang="en-US" dirty="0">
              <a:solidFill>
                <a:srgbClr val="D1D5DB"/>
              </a:solidFill>
              <a:latin typeface="Söhne"/>
            </a:endParaRPr>
          </a:p>
          <a:p>
            <a:pPr marL="342900" indent="-342900">
              <a:buAutoNum type="arabicParenR"/>
            </a:pPr>
            <a:r>
              <a:rPr lang="en-US" b="0" i="0" dirty="0">
                <a:solidFill>
                  <a:srgbClr val="D1D5DB"/>
                </a:solidFill>
                <a:effectLst/>
                <a:latin typeface="Söhne"/>
              </a:rPr>
              <a:t>Problem Solving: Blockchain technology has the potential to address various real-world issues, such as identity management, supply chain transparency, and financial inclusion. Those who are motivated by solving complex problems and making a positive impact on society might be drawn to blockchain.</a:t>
            </a:r>
          </a:p>
          <a:p>
            <a:pPr marL="342900" indent="-342900">
              <a:buAutoNum type="arabicParenR"/>
            </a:pPr>
            <a:endParaRPr lang="en-US" dirty="0">
              <a:solidFill>
                <a:srgbClr val="D1D5DB"/>
              </a:solidFill>
              <a:latin typeface="Söhne"/>
            </a:endParaRPr>
          </a:p>
          <a:p>
            <a:pPr marL="342900" indent="-342900">
              <a:buAutoNum type="arabicParenR"/>
            </a:pPr>
            <a:r>
              <a:rPr lang="en-US" b="0" i="0" dirty="0">
                <a:solidFill>
                  <a:srgbClr val="D1D5DB"/>
                </a:solidFill>
                <a:effectLst/>
                <a:latin typeface="Söhne"/>
              </a:rPr>
              <a:t>Solving Real-World Problems: Some people are motivated by the prospect of addressing real-world problems, such as counterfeit certificates and diploma mills. Blockchain technology can be a practical solution to these issues.</a:t>
            </a:r>
            <a:endParaRPr lang="en-IN" dirty="0"/>
          </a:p>
        </p:txBody>
      </p:sp>
    </p:spTree>
    <p:extLst>
      <p:ext uri="{BB962C8B-B14F-4D97-AF65-F5344CB8AC3E}">
        <p14:creationId xmlns:p14="http://schemas.microsoft.com/office/powerpoint/2010/main" val="3067389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C0E57F-8CFA-E406-1DA2-B892C53E1FCD}"/>
              </a:ext>
            </a:extLst>
          </p:cNvPr>
          <p:cNvSpPr txBox="1"/>
          <p:nvPr/>
        </p:nvSpPr>
        <p:spPr>
          <a:xfrm>
            <a:off x="1524000" y="254000"/>
            <a:ext cx="3227165" cy="1107996"/>
          </a:xfrm>
          <a:prstGeom prst="rect">
            <a:avLst/>
          </a:prstGeom>
          <a:noFill/>
        </p:spPr>
        <p:txBody>
          <a:bodyPr wrap="none" rtlCol="0">
            <a:spAutoFit/>
          </a:bodyPr>
          <a:lstStyle/>
          <a:p>
            <a:r>
              <a:rPr lang="en-US" sz="6600" dirty="0">
                <a:latin typeface="Agency FB" panose="020B0503020202020204" pitchFamily="34" charset="0"/>
              </a:rPr>
              <a:t>References</a:t>
            </a:r>
            <a:endParaRPr lang="en-IN" sz="6600" dirty="0">
              <a:latin typeface="Agency FB" panose="020B0503020202020204" pitchFamily="34" charset="0"/>
            </a:endParaRPr>
          </a:p>
        </p:txBody>
      </p:sp>
      <p:sp>
        <p:nvSpPr>
          <p:cNvPr id="3" name="TextBox 2">
            <a:extLst>
              <a:ext uri="{FF2B5EF4-FFF2-40B4-BE49-F238E27FC236}">
                <a16:creationId xmlns:a16="http://schemas.microsoft.com/office/drawing/2014/main" id="{E38F9A59-84F1-1DEF-4646-1FE499408D72}"/>
              </a:ext>
            </a:extLst>
          </p:cNvPr>
          <p:cNvSpPr txBox="1"/>
          <p:nvPr/>
        </p:nvSpPr>
        <p:spPr>
          <a:xfrm>
            <a:off x="340360" y="1696720"/>
            <a:ext cx="11511280" cy="5386603"/>
          </a:xfrm>
          <a:prstGeom prst="rect">
            <a:avLst/>
          </a:prstGeom>
          <a:noFill/>
        </p:spPr>
        <p:txBody>
          <a:bodyPr wrap="square" rtlCol="0">
            <a:spAutoFit/>
          </a:bodyPr>
          <a:lstStyle/>
          <a:p>
            <a:pPr lvl="0">
              <a:lnSpc>
                <a:spcPct val="150000"/>
              </a:lnSpc>
              <a:spcBef>
                <a:spcPts val="1000"/>
              </a:spcBef>
            </a:pPr>
            <a:r>
              <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 "Blockchain-Based Verification of Academic Credentials"</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by Kimberly Davies (2021): This paper discusses the use of blockchain technology to verify academic credentials and explores its potential benefits for educational institutions and students.</a:t>
            </a:r>
            <a:endParaRPr lang="en-IN"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50000"/>
              </a:lnSpc>
            </a:pP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lvl="0">
              <a:lnSpc>
                <a:spcPct val="150000"/>
              </a:lnSpc>
            </a:pPr>
            <a:r>
              <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2) "Blockchain-Based Verification of Educational Certificates"</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by Tarun Kumar and Manoj Sain (2020): This                     research paper explores how blockchain can be employed to enhance the verification of educational certificates and mitigate issues related to fraud and credential authenticity.</a:t>
            </a:r>
            <a:endParaRPr lang="en-IN"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50000"/>
              </a:lnSpc>
            </a:pP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lvl="0">
              <a:lnSpc>
                <a:spcPct val="150000"/>
              </a:lnSpc>
              <a:spcAft>
                <a:spcPts val="1000"/>
              </a:spcAft>
            </a:pPr>
            <a:r>
              <a:rPr lang="en-US"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3) "Digital Credential Verification Using Blockchain Technology"</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by William Turner and </a:t>
            </a:r>
            <a:r>
              <a:rPr lang="en-US" sz="18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Dilantha</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Silva (2019): The paper discusses the use of blockchain for digital credential verification, offering insights into the practical implementation of this technology in educational contexts.</a:t>
            </a:r>
            <a:endParaRPr lang="en-IN"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solidFill>
                <a:schemeClr val="bg1"/>
              </a:solidFill>
            </a:endParaRPr>
          </a:p>
        </p:txBody>
      </p:sp>
    </p:spTree>
    <p:extLst>
      <p:ext uri="{BB962C8B-B14F-4D97-AF65-F5344CB8AC3E}">
        <p14:creationId xmlns:p14="http://schemas.microsoft.com/office/powerpoint/2010/main" val="2660317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8BA011-5583-7511-B03A-19A0D502E2CC}"/>
              </a:ext>
            </a:extLst>
          </p:cNvPr>
          <p:cNvSpPr txBox="1"/>
          <p:nvPr/>
        </p:nvSpPr>
        <p:spPr>
          <a:xfrm>
            <a:off x="7386222" y="381740"/>
            <a:ext cx="3448380" cy="1107996"/>
          </a:xfrm>
          <a:prstGeom prst="rect">
            <a:avLst/>
          </a:prstGeom>
          <a:noFill/>
        </p:spPr>
        <p:txBody>
          <a:bodyPr wrap="none" rtlCol="0">
            <a:spAutoFit/>
          </a:bodyPr>
          <a:lstStyle/>
          <a:p>
            <a:r>
              <a:rPr lang="en-US" sz="6600" dirty="0">
                <a:solidFill>
                  <a:schemeClr val="bg1"/>
                </a:solidFill>
                <a:latin typeface="Agency FB" panose="020B0503020202020204" pitchFamily="34" charset="0"/>
              </a:rPr>
              <a:t>Introduction</a:t>
            </a:r>
            <a:endParaRPr lang="en-IN" sz="6600" dirty="0">
              <a:solidFill>
                <a:schemeClr val="bg1"/>
              </a:solidFill>
              <a:latin typeface="Agency FB" panose="020B0503020202020204" pitchFamily="34" charset="0"/>
            </a:endParaRPr>
          </a:p>
        </p:txBody>
      </p:sp>
      <p:sp>
        <p:nvSpPr>
          <p:cNvPr id="3" name="TextBox 2">
            <a:extLst>
              <a:ext uri="{FF2B5EF4-FFF2-40B4-BE49-F238E27FC236}">
                <a16:creationId xmlns:a16="http://schemas.microsoft.com/office/drawing/2014/main" id="{D497E2F6-37E0-2AD0-9BB2-2B670246994A}"/>
              </a:ext>
            </a:extLst>
          </p:cNvPr>
          <p:cNvSpPr txBox="1"/>
          <p:nvPr/>
        </p:nvSpPr>
        <p:spPr>
          <a:xfrm>
            <a:off x="6245884" y="4019872"/>
            <a:ext cx="5729056" cy="2622000"/>
          </a:xfrm>
          <a:prstGeom prst="rect">
            <a:avLst/>
          </a:prstGeom>
          <a:noFill/>
        </p:spPr>
        <p:txBody>
          <a:bodyPr wrap="square" rtlCol="0">
            <a:spAutoFit/>
          </a:bodyPr>
          <a:lstStyle/>
          <a:p>
            <a:pPr indent="457200" algn="just">
              <a:lnSpc>
                <a:spcPct val="115000"/>
              </a:lnSpc>
              <a:spcAft>
                <a:spcPts val="1000"/>
              </a:spcAft>
            </a:pPr>
            <a:r>
              <a:rPr lang="en-US" dirty="0">
                <a:solidFill>
                  <a:srgbClr val="D1D5DB"/>
                </a:solidFill>
                <a:latin typeface="Söhne"/>
              </a:rPr>
              <a:t>In today's digital age, the need for secure and convenient methods of certificate generation and validation is paramount. This documentation outlines our project, "Blockchain Innovator," which addresses the inherent security challenges in traditional certificate management systems. Our mission is to provide a seamless and secure platform for generating and validating certificates using blockchain technology. </a:t>
            </a:r>
            <a:endParaRPr lang="en-IN" dirty="0">
              <a:solidFill>
                <a:srgbClr val="D1D5DB"/>
              </a:solidFill>
              <a:latin typeface="Söhne"/>
            </a:endParaRPr>
          </a:p>
        </p:txBody>
      </p:sp>
      <p:pic>
        <p:nvPicPr>
          <p:cNvPr id="1026" name="Picture 2" descr="Blockchain, Cryptocurrency and NFTs | UBC Extended Learning (ExL)">
            <a:extLst>
              <a:ext uri="{FF2B5EF4-FFF2-40B4-BE49-F238E27FC236}">
                <a16:creationId xmlns:a16="http://schemas.microsoft.com/office/drawing/2014/main" id="{1CD17B0E-C2B0-B2DF-F06E-44AA67C367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5032" y="1685462"/>
            <a:ext cx="4163481" cy="1812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069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EE6DF8-3C02-4968-E8E0-74BEF1CBC296}"/>
              </a:ext>
            </a:extLst>
          </p:cNvPr>
          <p:cNvSpPr txBox="1"/>
          <p:nvPr/>
        </p:nvSpPr>
        <p:spPr>
          <a:xfrm>
            <a:off x="1136340" y="88777"/>
            <a:ext cx="7510509" cy="1107996"/>
          </a:xfrm>
          <a:prstGeom prst="rect">
            <a:avLst/>
          </a:prstGeom>
          <a:noFill/>
        </p:spPr>
        <p:txBody>
          <a:bodyPr wrap="square" rtlCol="0">
            <a:spAutoFit/>
          </a:bodyPr>
          <a:lstStyle/>
          <a:p>
            <a:r>
              <a:rPr lang="en-US" sz="6600" dirty="0">
                <a:latin typeface="Agency FB" panose="020B0503020202020204" pitchFamily="34" charset="0"/>
              </a:rPr>
              <a:t>Literature Survey</a:t>
            </a:r>
            <a:endParaRPr lang="en-IN" sz="6600" dirty="0">
              <a:latin typeface="Agency FB" panose="020B0503020202020204" pitchFamily="34" charset="0"/>
            </a:endParaRPr>
          </a:p>
        </p:txBody>
      </p:sp>
      <p:pic>
        <p:nvPicPr>
          <p:cNvPr id="2052" name="Picture 4" descr="Research - Free education icons">
            <a:extLst>
              <a:ext uri="{FF2B5EF4-FFF2-40B4-BE49-F238E27FC236}">
                <a16:creationId xmlns:a16="http://schemas.microsoft.com/office/drawing/2014/main" id="{E5E92828-E4B7-7360-7440-51CBC6B884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5039" y="1953087"/>
            <a:ext cx="3576961" cy="357696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47BEF70-DBBC-7854-5A39-61351DE831FB}"/>
              </a:ext>
            </a:extLst>
          </p:cNvPr>
          <p:cNvSpPr txBox="1"/>
          <p:nvPr/>
        </p:nvSpPr>
        <p:spPr>
          <a:xfrm>
            <a:off x="495374" y="1749936"/>
            <a:ext cx="8265849" cy="4801314"/>
          </a:xfrm>
          <a:prstGeom prst="rect">
            <a:avLst/>
          </a:prstGeom>
          <a:noFill/>
        </p:spPr>
        <p:txBody>
          <a:bodyPr wrap="square" rtlCol="0">
            <a:spAutoFit/>
          </a:bodyPr>
          <a:lstStyle/>
          <a:p>
            <a:pPr algn="l">
              <a:buFont typeface="+mj-lt"/>
              <a:buAutoNum type="arabicPeriod"/>
            </a:pPr>
            <a:r>
              <a:rPr lang="en-US" b="1" i="0" dirty="0">
                <a:solidFill>
                  <a:srgbClr val="D1D5DB"/>
                </a:solidFill>
                <a:effectLst/>
                <a:latin typeface="Söhne"/>
              </a:rPr>
              <a:t>Blockchain Technology in Education</a:t>
            </a:r>
            <a:r>
              <a:rPr lang="en-US" b="0" i="0" dirty="0">
                <a:solidFill>
                  <a:srgbClr val="D1D5DB"/>
                </a:solidFill>
                <a:effectLst/>
                <a:latin typeface="Söhne"/>
              </a:rPr>
              <a:t>:</a:t>
            </a:r>
          </a:p>
          <a:p>
            <a:pPr lvl="1" algn="l"/>
            <a:r>
              <a:rPr lang="en-US" b="0" i="0" dirty="0">
                <a:solidFill>
                  <a:srgbClr val="D1D5DB"/>
                </a:solidFill>
                <a:effectLst/>
                <a:latin typeface="Söhne"/>
              </a:rPr>
              <a:t>Blockchain technology has gained significant attention in the education sector for its potential to secure and streamline certificate generation and validation processes.</a:t>
            </a:r>
          </a:p>
          <a:p>
            <a:pPr lvl="1" algn="l"/>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Decentralized Identity and Self-Sovereign Identity</a:t>
            </a:r>
            <a:r>
              <a:rPr lang="en-US" b="0" i="0" dirty="0">
                <a:solidFill>
                  <a:srgbClr val="D1D5DB"/>
                </a:solidFill>
                <a:effectLst/>
                <a:latin typeface="Söhne"/>
              </a:rPr>
              <a:t>:</a:t>
            </a:r>
          </a:p>
          <a:p>
            <a:pPr lvl="1" algn="l"/>
            <a:r>
              <a:rPr lang="en-US" b="0" i="0" dirty="0">
                <a:solidFill>
                  <a:srgbClr val="D1D5DB"/>
                </a:solidFill>
                <a:effectLst/>
                <a:latin typeface="Söhne"/>
              </a:rPr>
              <a:t>Many projects and research papers focus on the concept of self-sovereign identity using blockchain, which allows individuals to have control over their digital certificates and credentials.</a:t>
            </a:r>
          </a:p>
          <a:p>
            <a:pPr lvl="1" algn="l"/>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Tamper-Proof Certificates</a:t>
            </a:r>
            <a:r>
              <a:rPr lang="en-US" b="0" i="0" dirty="0">
                <a:solidFill>
                  <a:srgbClr val="D1D5DB"/>
                </a:solidFill>
                <a:effectLst/>
                <a:latin typeface="Söhne"/>
              </a:rPr>
              <a:t>:</a:t>
            </a:r>
          </a:p>
          <a:p>
            <a:pPr lvl="1" algn="l"/>
            <a:r>
              <a:rPr lang="en-US" b="0" i="0" dirty="0">
                <a:solidFill>
                  <a:srgbClr val="D1D5DB"/>
                </a:solidFill>
                <a:effectLst/>
                <a:latin typeface="Söhne"/>
              </a:rPr>
              <a:t>Blockchain's immutability ensures that certificates are tamper-proof, and this feature is essential for the security of educational credentials.</a:t>
            </a:r>
          </a:p>
          <a:p>
            <a:pPr lvl="1" algn="l"/>
            <a:endParaRPr lang="en-US" b="0" i="0" dirty="0">
              <a:solidFill>
                <a:srgbClr val="D1D5DB"/>
              </a:solidFill>
              <a:effectLst/>
              <a:latin typeface="Söhne"/>
            </a:endParaRPr>
          </a:p>
          <a:p>
            <a:pPr algn="l">
              <a:buFont typeface="+mj-lt"/>
              <a:buAutoNum type="arabicPeriod"/>
            </a:pPr>
            <a:r>
              <a:rPr lang="en-US" b="1" i="0" dirty="0">
                <a:solidFill>
                  <a:srgbClr val="D1D5DB"/>
                </a:solidFill>
                <a:effectLst/>
                <a:latin typeface="Söhne"/>
              </a:rPr>
              <a:t>Smart Contracts for Certificate Issuance</a:t>
            </a:r>
            <a:r>
              <a:rPr lang="en-US" b="0" i="0" dirty="0">
                <a:solidFill>
                  <a:srgbClr val="D1D5DB"/>
                </a:solidFill>
                <a:effectLst/>
                <a:latin typeface="Söhne"/>
              </a:rPr>
              <a:t>:</a:t>
            </a:r>
          </a:p>
          <a:p>
            <a:pPr lvl="1" algn="l"/>
            <a:r>
              <a:rPr lang="en-US" b="0" i="0" dirty="0">
                <a:solidFill>
                  <a:srgbClr val="D1D5DB"/>
                </a:solidFill>
                <a:effectLst/>
                <a:latin typeface="Söhne"/>
              </a:rPr>
              <a:t>Smart contracts on blockchain platforms can automate the certificate issuance process, ensuring that certificates are only issued when certain criteria are met.</a:t>
            </a:r>
          </a:p>
        </p:txBody>
      </p:sp>
    </p:spTree>
    <p:extLst>
      <p:ext uri="{BB962C8B-B14F-4D97-AF65-F5344CB8AC3E}">
        <p14:creationId xmlns:p14="http://schemas.microsoft.com/office/powerpoint/2010/main" val="2882646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79DCA8-16B4-4514-B331-92EB918EDA88}"/>
              </a:ext>
            </a:extLst>
          </p:cNvPr>
          <p:cNvSpPr txBox="1"/>
          <p:nvPr/>
        </p:nvSpPr>
        <p:spPr>
          <a:xfrm>
            <a:off x="257452" y="1615737"/>
            <a:ext cx="8034292" cy="5355312"/>
          </a:xfrm>
          <a:prstGeom prst="rect">
            <a:avLst/>
          </a:prstGeom>
          <a:noFill/>
        </p:spPr>
        <p:txBody>
          <a:bodyPr wrap="square" rtlCol="0">
            <a:spAutoFit/>
          </a:bodyPr>
          <a:lstStyle/>
          <a:p>
            <a:pPr algn="l"/>
            <a:r>
              <a:rPr lang="en-US" b="1" i="0" dirty="0">
                <a:solidFill>
                  <a:srgbClr val="D1D5DB"/>
                </a:solidFill>
                <a:effectLst/>
                <a:latin typeface="Söhne"/>
              </a:rPr>
              <a:t>5. Security and Privacy</a:t>
            </a:r>
            <a:r>
              <a:rPr lang="en-US" b="0" i="0" dirty="0">
                <a:solidFill>
                  <a:srgbClr val="D1D5DB"/>
                </a:solidFill>
                <a:effectLst/>
                <a:latin typeface="Söhne"/>
              </a:rPr>
              <a:t>:</a:t>
            </a:r>
          </a:p>
          <a:p>
            <a:pPr lvl="1" algn="l"/>
            <a:r>
              <a:rPr lang="en-US" b="0" i="0" dirty="0">
                <a:solidFill>
                  <a:srgbClr val="D1D5DB"/>
                </a:solidFill>
                <a:effectLst/>
                <a:latin typeface="Söhne"/>
              </a:rPr>
              <a:t>Research has been conducted on how blockchain can enhance the security and privacy of certificate data, ensuring that personal information is protected.</a:t>
            </a:r>
          </a:p>
          <a:p>
            <a:pPr lvl="1" algn="l"/>
            <a:endParaRPr lang="en-US" b="0" i="0" dirty="0">
              <a:solidFill>
                <a:srgbClr val="D1D5DB"/>
              </a:solidFill>
              <a:effectLst/>
              <a:latin typeface="Söhne"/>
            </a:endParaRPr>
          </a:p>
          <a:p>
            <a:pPr algn="l"/>
            <a:r>
              <a:rPr lang="en-US" b="1" i="0" dirty="0">
                <a:solidFill>
                  <a:srgbClr val="D1D5DB"/>
                </a:solidFill>
                <a:effectLst/>
                <a:latin typeface="Söhne"/>
              </a:rPr>
              <a:t>6. Use of Public vs. Private Blockchains</a:t>
            </a:r>
            <a:r>
              <a:rPr lang="en-US" b="0" i="0" dirty="0">
                <a:solidFill>
                  <a:srgbClr val="D1D5DB"/>
                </a:solidFill>
                <a:effectLst/>
                <a:latin typeface="Söhne"/>
              </a:rPr>
              <a:t>:</a:t>
            </a:r>
          </a:p>
          <a:p>
            <a:pPr lvl="1" algn="l"/>
            <a:r>
              <a:rPr lang="en-US" b="0" i="0" dirty="0">
                <a:solidFill>
                  <a:srgbClr val="D1D5DB"/>
                </a:solidFill>
                <a:effectLst/>
                <a:latin typeface="Söhne"/>
              </a:rPr>
              <a:t>Some projects explore the choice between public and private blockchains for certificate issuance and validation, each with its own set of advantages and challenges.</a:t>
            </a:r>
          </a:p>
          <a:p>
            <a:pPr lvl="1" algn="l"/>
            <a:endParaRPr lang="en-US" b="0" i="0" dirty="0">
              <a:solidFill>
                <a:srgbClr val="D1D5DB"/>
              </a:solidFill>
              <a:effectLst/>
              <a:latin typeface="Söhne"/>
            </a:endParaRPr>
          </a:p>
          <a:p>
            <a:pPr algn="l"/>
            <a:r>
              <a:rPr lang="en-US" b="1" i="0" dirty="0">
                <a:solidFill>
                  <a:srgbClr val="D1D5DB"/>
                </a:solidFill>
                <a:effectLst/>
                <a:latin typeface="Söhne"/>
              </a:rPr>
              <a:t>7. Credential Verification Systems</a:t>
            </a:r>
            <a:r>
              <a:rPr lang="en-US" b="0" i="0" dirty="0">
                <a:solidFill>
                  <a:srgbClr val="D1D5DB"/>
                </a:solidFill>
                <a:effectLst/>
                <a:latin typeface="Söhne"/>
              </a:rPr>
              <a:t>:</a:t>
            </a:r>
          </a:p>
          <a:p>
            <a:pPr lvl="1" algn="l"/>
            <a:r>
              <a:rPr lang="en-US" b="0" i="0" dirty="0">
                <a:solidFill>
                  <a:srgbClr val="D1D5DB"/>
                </a:solidFill>
                <a:effectLst/>
                <a:latin typeface="Söhne"/>
              </a:rPr>
              <a:t>There is a growing need for blockchain-based systems that allow employers and institutions to easily verify the authenticity of certificates issued on the blockchain.</a:t>
            </a:r>
          </a:p>
          <a:p>
            <a:pPr lvl="1" algn="l"/>
            <a:endParaRPr lang="en-US" b="0" i="0" dirty="0">
              <a:solidFill>
                <a:srgbClr val="D1D5DB"/>
              </a:solidFill>
              <a:effectLst/>
              <a:latin typeface="Söhne"/>
            </a:endParaRPr>
          </a:p>
          <a:p>
            <a:pPr algn="l"/>
            <a:r>
              <a:rPr lang="en-US" b="1" i="0" dirty="0">
                <a:solidFill>
                  <a:srgbClr val="D1D5DB"/>
                </a:solidFill>
                <a:effectLst/>
                <a:latin typeface="Söhne"/>
              </a:rPr>
              <a:t>8. User-Friendly Interfaces</a:t>
            </a:r>
            <a:r>
              <a:rPr lang="en-US" b="0" i="0" dirty="0">
                <a:solidFill>
                  <a:srgbClr val="D1D5DB"/>
                </a:solidFill>
                <a:effectLst/>
                <a:latin typeface="Söhne"/>
              </a:rPr>
              <a:t>:</a:t>
            </a:r>
          </a:p>
          <a:p>
            <a:pPr lvl="1" algn="l"/>
            <a:r>
              <a:rPr lang="en-US" b="0" i="0" dirty="0">
                <a:solidFill>
                  <a:srgbClr val="D1D5DB"/>
                </a:solidFill>
                <a:effectLst/>
                <a:latin typeface="Söhne"/>
              </a:rPr>
              <a:t>Research and development have focused on creating user-friendly interfaces for certificate holders and verifiers to access and verify blockchain-based certificates.</a:t>
            </a:r>
          </a:p>
          <a:p>
            <a:endParaRPr lang="en-IN" dirty="0"/>
          </a:p>
        </p:txBody>
      </p:sp>
      <p:pic>
        <p:nvPicPr>
          <p:cNvPr id="3076" name="Picture 4" descr="Book - Free education icons">
            <a:extLst>
              <a:ext uri="{FF2B5EF4-FFF2-40B4-BE49-F238E27FC236}">
                <a16:creationId xmlns:a16="http://schemas.microsoft.com/office/drawing/2014/main" id="{83B41026-B22F-16B4-74C1-1EB5DC3BF2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9606" y="2237173"/>
            <a:ext cx="3231472" cy="3231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271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91266" y="370477"/>
            <a:ext cx="5674023" cy="1107996"/>
          </a:xfrm>
          <a:prstGeom prst="rect">
            <a:avLst/>
          </a:prstGeom>
          <a:noFill/>
        </p:spPr>
        <p:txBody>
          <a:bodyPr wrap="square" rtlCol="0">
            <a:spAutoFit/>
          </a:bodyPr>
          <a:lstStyle/>
          <a:p>
            <a:r>
              <a:rPr lang="en-IN" sz="6600" dirty="0">
                <a:latin typeface="Agency FB" panose="020B0503020202020204" pitchFamily="34" charset="0"/>
              </a:rPr>
              <a:t>Existing System :</a:t>
            </a:r>
          </a:p>
        </p:txBody>
      </p:sp>
      <p:pic>
        <p:nvPicPr>
          <p:cNvPr id="7" name="Picture 6" descr="A black background with text and a graduation cap&#10;&#10;Description automatically generated">
            <a:extLst>
              <a:ext uri="{FF2B5EF4-FFF2-40B4-BE49-F238E27FC236}">
                <a16:creationId xmlns:a16="http://schemas.microsoft.com/office/drawing/2014/main" id="{72280DA5-6655-2142-0A7B-330D25FB8A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574444"/>
            <a:ext cx="11430000" cy="2143125"/>
          </a:xfrm>
          <a:prstGeom prst="rect">
            <a:avLst/>
          </a:prstGeom>
        </p:spPr>
      </p:pic>
      <p:pic>
        <p:nvPicPr>
          <p:cNvPr id="9" name="Picture 8" descr="A white background with black dots&#10;&#10;Description automatically generated">
            <a:extLst>
              <a:ext uri="{FF2B5EF4-FFF2-40B4-BE49-F238E27FC236}">
                <a16:creationId xmlns:a16="http://schemas.microsoft.com/office/drawing/2014/main" id="{A8A23F15-428F-EA84-13A7-5605A64886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677" y="3428999"/>
            <a:ext cx="1359022" cy="210845"/>
          </a:xfrm>
          <a:prstGeom prst="rect">
            <a:avLst/>
          </a:prstGeom>
        </p:spPr>
      </p:pic>
      <p:sp>
        <p:nvSpPr>
          <p:cNvPr id="10" name="TextBox 9">
            <a:extLst>
              <a:ext uri="{FF2B5EF4-FFF2-40B4-BE49-F238E27FC236}">
                <a16:creationId xmlns:a16="http://schemas.microsoft.com/office/drawing/2014/main" id="{9AB76A58-12E9-0E89-7AAC-EB076B1EBDD4}"/>
              </a:ext>
            </a:extLst>
          </p:cNvPr>
          <p:cNvSpPr txBox="1"/>
          <p:nvPr/>
        </p:nvSpPr>
        <p:spPr>
          <a:xfrm>
            <a:off x="691266" y="3639844"/>
            <a:ext cx="10440595" cy="2831544"/>
          </a:xfrm>
          <a:prstGeom prst="rect">
            <a:avLst/>
          </a:prstGeom>
          <a:noFill/>
        </p:spPr>
        <p:txBody>
          <a:bodyPr wrap="square" rtlCol="0">
            <a:spAutoFit/>
          </a:bodyPr>
          <a:lstStyle/>
          <a:p>
            <a:pPr lvl="0" indent="-342900">
              <a:lnSpc>
                <a:spcPct val="150000"/>
              </a:lnSpc>
              <a:spcBef>
                <a:spcPts val="1000"/>
              </a:spcBef>
              <a:buFont typeface="Symbol" panose="05050102010706020507" pitchFamily="18" charset="2"/>
              <a:buChar char=""/>
            </a:pPr>
            <a:r>
              <a:rPr lang="en-US" dirty="0">
                <a:latin typeface="Söhne"/>
              </a:rPr>
              <a:t>Certificates are easily damaged or stolen because they're just papers or digital files stored on computers.</a:t>
            </a:r>
            <a:endParaRPr lang="en-IN" dirty="0">
              <a:latin typeface="Söhne"/>
            </a:endParaRPr>
          </a:p>
          <a:p>
            <a:pPr lvl="0" indent="-342900">
              <a:lnSpc>
                <a:spcPct val="150000"/>
              </a:lnSpc>
              <a:spcBef>
                <a:spcPts val="1000"/>
              </a:spcBef>
              <a:buFont typeface="Symbol" panose="05050102010706020507" pitchFamily="18" charset="2"/>
              <a:buChar char=""/>
            </a:pPr>
            <a:r>
              <a:rPr lang="en-US" dirty="0">
                <a:latin typeface="Söhne"/>
              </a:rPr>
              <a:t>Checking if certificates are real takes a long time and is not very reliable. You must talk directly to the people who gave you the certificates.</a:t>
            </a:r>
            <a:endParaRPr lang="en-IN" dirty="0">
              <a:latin typeface="Söhne"/>
            </a:endParaRPr>
          </a:p>
          <a:p>
            <a:pPr lvl="0" indent="-342900">
              <a:lnSpc>
                <a:spcPct val="150000"/>
              </a:lnSpc>
              <a:spcBef>
                <a:spcPts val="1000"/>
              </a:spcBef>
              <a:spcAft>
                <a:spcPts val="1000"/>
              </a:spcAft>
              <a:buFont typeface="Symbol" panose="05050102010706020507" pitchFamily="18" charset="2"/>
              <a:buChar char=""/>
            </a:pPr>
            <a:r>
              <a:rPr lang="en-US" dirty="0">
                <a:latin typeface="Söhne"/>
              </a:rPr>
              <a:t>The current system doesn't do a good job of stopping people from making fake certificates. Some people could change their certificates to lie about their qualifications.</a:t>
            </a:r>
            <a:endParaRPr lang="en-IN" dirty="0">
              <a:latin typeface="Söhne"/>
            </a:endParaRPr>
          </a:p>
          <a:p>
            <a:endParaRPr lang="en-IN" dirty="0"/>
          </a:p>
        </p:txBody>
      </p:sp>
    </p:spTree>
    <p:extLst>
      <p:ext uri="{BB962C8B-B14F-4D97-AF65-F5344CB8AC3E}">
        <p14:creationId xmlns:p14="http://schemas.microsoft.com/office/powerpoint/2010/main" val="3701638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2389" y="450376"/>
            <a:ext cx="5176874" cy="1107996"/>
          </a:xfrm>
          <a:prstGeom prst="rect">
            <a:avLst/>
          </a:prstGeom>
          <a:noFill/>
        </p:spPr>
        <p:txBody>
          <a:bodyPr wrap="square" rtlCol="0">
            <a:spAutoFit/>
          </a:bodyPr>
          <a:lstStyle/>
          <a:p>
            <a:r>
              <a:rPr lang="en-IN" sz="6600" dirty="0">
                <a:latin typeface="Agency FB" panose="020B0503020202020204" pitchFamily="34" charset="0"/>
              </a:rPr>
              <a:t>Proposed System :</a:t>
            </a:r>
          </a:p>
        </p:txBody>
      </p:sp>
      <p:sp>
        <p:nvSpPr>
          <p:cNvPr id="4" name="TextBox 3">
            <a:extLst>
              <a:ext uri="{FF2B5EF4-FFF2-40B4-BE49-F238E27FC236}">
                <a16:creationId xmlns:a16="http://schemas.microsoft.com/office/drawing/2014/main" id="{48CB3A8B-6583-AF88-5C1B-8D01CC19C881}"/>
              </a:ext>
            </a:extLst>
          </p:cNvPr>
          <p:cNvSpPr txBox="1"/>
          <p:nvPr/>
        </p:nvSpPr>
        <p:spPr>
          <a:xfrm>
            <a:off x="412811" y="3764428"/>
            <a:ext cx="10892901" cy="2831544"/>
          </a:xfrm>
          <a:prstGeom prst="rect">
            <a:avLst/>
          </a:prstGeom>
          <a:noFill/>
        </p:spPr>
        <p:txBody>
          <a:bodyPr wrap="square" rtlCol="0">
            <a:spAutoFit/>
          </a:bodyPr>
          <a:lstStyle/>
          <a:p>
            <a:r>
              <a:rPr lang="en-US" sz="2000" dirty="0">
                <a:latin typeface="Söhne"/>
              </a:rPr>
              <a:t>The traditional way of creating and checking certificates has some big problems. One major issue is that it's too easy for people to make fake certificates, and this can lead to false claims about their qualifications. Also, it's hard to be sure if a certificate is real or fake because there's no reliable and standard way to check. This affects not only individuals but also educational institutions and employers. Our project, "Online Blockchain-Based Certificate Generation and Validation," aims to solve these important problems. We use blockchain technology to make certificates secure and unchangeable. Our goal is to provide a trustworthy and transparent solution that ensures certificates are real and valuable in our digital world.</a:t>
            </a:r>
            <a:endParaRPr lang="en-IN" sz="2000" dirty="0">
              <a:latin typeface="Söhne"/>
            </a:endParaRPr>
          </a:p>
          <a:p>
            <a:endParaRPr lang="en-IN" dirty="0"/>
          </a:p>
        </p:txBody>
      </p:sp>
      <p:pic>
        <p:nvPicPr>
          <p:cNvPr id="5122" name="Picture 2" descr="Generate Certification for your LMS learners and customers">
            <a:extLst>
              <a:ext uri="{FF2B5EF4-FFF2-40B4-BE49-F238E27FC236}">
                <a16:creationId xmlns:a16="http://schemas.microsoft.com/office/drawing/2014/main" id="{F6B16AD8-4FA9-292D-7742-887346CBB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665" y="1558372"/>
            <a:ext cx="4051195" cy="2025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313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E1CD9D-CD28-AB7B-7365-D88DF76A4228}"/>
              </a:ext>
            </a:extLst>
          </p:cNvPr>
          <p:cNvSpPr txBox="1"/>
          <p:nvPr/>
        </p:nvSpPr>
        <p:spPr>
          <a:xfrm>
            <a:off x="1036320" y="263604"/>
            <a:ext cx="5843266" cy="1107996"/>
          </a:xfrm>
          <a:prstGeom prst="rect">
            <a:avLst/>
          </a:prstGeom>
          <a:noFill/>
        </p:spPr>
        <p:txBody>
          <a:bodyPr wrap="none" rtlCol="0">
            <a:spAutoFit/>
          </a:bodyPr>
          <a:lstStyle/>
          <a:p>
            <a:r>
              <a:rPr lang="en-US" sz="6600" dirty="0">
                <a:latin typeface="Agency FB" panose="020B0503020202020204" pitchFamily="34" charset="0"/>
              </a:rPr>
              <a:t>System Architecture:</a:t>
            </a:r>
            <a:endParaRPr lang="en-IN" sz="6600" dirty="0">
              <a:latin typeface="Agency FB" panose="020B0503020202020204" pitchFamily="34" charset="0"/>
            </a:endParaRPr>
          </a:p>
        </p:txBody>
      </p:sp>
      <p:pic>
        <p:nvPicPr>
          <p:cNvPr id="7" name="Picture 6" descr="A white background with black dots&#10;&#10;Description automatically generated">
            <a:extLst>
              <a:ext uri="{FF2B5EF4-FFF2-40B4-BE49-F238E27FC236}">
                <a16:creationId xmlns:a16="http://schemas.microsoft.com/office/drawing/2014/main" id="{D3DCB889-C8DC-6566-C194-382BDE1457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602" y="5643836"/>
            <a:ext cx="1798476" cy="502964"/>
          </a:xfrm>
          <a:prstGeom prst="rect">
            <a:avLst/>
          </a:prstGeom>
        </p:spPr>
      </p:pic>
      <p:pic>
        <p:nvPicPr>
          <p:cNvPr id="5" name="Picture 4" descr="A diagram of a diagram of a link&#10;&#10;Description automatically generated with medium confidence">
            <a:extLst>
              <a:ext uri="{FF2B5EF4-FFF2-40B4-BE49-F238E27FC236}">
                <a16:creationId xmlns:a16="http://schemas.microsoft.com/office/drawing/2014/main" id="{02ECF975-0563-FB41-E894-B517F8E96D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602" y="1371600"/>
            <a:ext cx="11510963" cy="5613599"/>
          </a:xfrm>
          <a:prstGeom prst="rect">
            <a:avLst/>
          </a:prstGeom>
        </p:spPr>
      </p:pic>
    </p:spTree>
    <p:extLst>
      <p:ext uri="{BB962C8B-B14F-4D97-AF65-F5344CB8AC3E}">
        <p14:creationId xmlns:p14="http://schemas.microsoft.com/office/powerpoint/2010/main" val="1361977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692876-45A4-3E70-A16E-B4023820E43A}"/>
              </a:ext>
            </a:extLst>
          </p:cNvPr>
          <p:cNvSpPr txBox="1"/>
          <p:nvPr/>
        </p:nvSpPr>
        <p:spPr>
          <a:xfrm>
            <a:off x="1005840" y="355600"/>
            <a:ext cx="6035040" cy="1107996"/>
          </a:xfrm>
          <a:prstGeom prst="rect">
            <a:avLst/>
          </a:prstGeom>
          <a:noFill/>
        </p:spPr>
        <p:txBody>
          <a:bodyPr wrap="square" rtlCol="0">
            <a:spAutoFit/>
          </a:bodyPr>
          <a:lstStyle/>
          <a:p>
            <a:r>
              <a:rPr lang="en-US" sz="6600" dirty="0">
                <a:latin typeface="Agency FB" panose="020B0503020202020204" pitchFamily="34" charset="0"/>
              </a:rPr>
              <a:t>Technological Stack:</a:t>
            </a:r>
            <a:endParaRPr lang="en-IN" sz="6600" dirty="0">
              <a:latin typeface="Agency FB" panose="020B0503020202020204" pitchFamily="34" charset="0"/>
            </a:endParaRPr>
          </a:p>
        </p:txBody>
      </p:sp>
      <p:pic>
        <p:nvPicPr>
          <p:cNvPr id="6" name="Picture 5" descr="A group of logos on a black background&#10;&#10;Description automatically generated">
            <a:extLst>
              <a:ext uri="{FF2B5EF4-FFF2-40B4-BE49-F238E27FC236}">
                <a16:creationId xmlns:a16="http://schemas.microsoft.com/office/drawing/2014/main" id="{CC33F6D4-6296-53CA-CCA8-3CCD62F250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627" y="1784816"/>
            <a:ext cx="6324373" cy="4008505"/>
          </a:xfrm>
          <a:prstGeom prst="rect">
            <a:avLst/>
          </a:prstGeom>
        </p:spPr>
      </p:pic>
      <p:sp>
        <p:nvSpPr>
          <p:cNvPr id="7" name="TextBox 6">
            <a:extLst>
              <a:ext uri="{FF2B5EF4-FFF2-40B4-BE49-F238E27FC236}">
                <a16:creationId xmlns:a16="http://schemas.microsoft.com/office/drawing/2014/main" id="{2954F3D7-694C-BE8A-A8FB-1B72CA68A206}"/>
              </a:ext>
            </a:extLst>
          </p:cNvPr>
          <p:cNvSpPr txBox="1"/>
          <p:nvPr/>
        </p:nvSpPr>
        <p:spPr>
          <a:xfrm>
            <a:off x="629920" y="1784816"/>
            <a:ext cx="5537200" cy="5073184"/>
          </a:xfrm>
          <a:prstGeom prst="rect">
            <a:avLst/>
          </a:prstGeom>
          <a:noFill/>
        </p:spPr>
        <p:txBody>
          <a:bodyPr wrap="square" rtlCol="0">
            <a:spAutoFit/>
          </a:bodyPr>
          <a:lstStyle/>
          <a:p>
            <a:pPr marL="285750" marR="0" lvl="0" indent="-285750" algn="l" rtl="0">
              <a:lnSpc>
                <a:spcPct val="100000"/>
              </a:lnSpc>
              <a:spcBef>
                <a:spcPts val="1000"/>
              </a:spcBef>
              <a:spcAft>
                <a:spcPts val="0"/>
              </a:spcAft>
              <a:buClr>
                <a:schemeClr val="dk1"/>
              </a:buClr>
              <a:buSzPts val="16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Ethereum </a:t>
            </a:r>
            <a:r>
              <a:rPr lang="en-US" sz="2400" dirty="0">
                <a:latin typeface="Times New Roman" panose="02020603050405020304" pitchFamily="18" charset="0"/>
                <a:cs typeface="Times New Roman" panose="02020603050405020304" pitchFamily="18" charset="0"/>
              </a:rPr>
              <a:t>– Immutable blockchain platform that Serves as a public distributed ledger </a:t>
            </a:r>
            <a:endParaRPr lang="en-US" sz="2400" b="1" dirty="0">
              <a:latin typeface="Times New Roman" panose="02020603050405020304" pitchFamily="18" charset="0"/>
              <a:cs typeface="Times New Roman" panose="02020603050405020304" pitchFamily="18" charset="0"/>
            </a:endParaRPr>
          </a:p>
          <a:p>
            <a:pPr marL="285750" marR="0" lvl="0" indent="-285750" algn="l" rtl="0">
              <a:lnSpc>
                <a:spcPct val="100000"/>
              </a:lnSpc>
              <a:spcBef>
                <a:spcPts val="1000"/>
              </a:spcBef>
              <a:spcAft>
                <a:spcPts val="0"/>
              </a:spcAft>
              <a:buClr>
                <a:schemeClr val="dk1"/>
              </a:buClr>
              <a:buSzPts val="16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Solidity – </a:t>
            </a:r>
            <a:r>
              <a:rPr lang="en-US" sz="2400" dirty="0">
                <a:latin typeface="Times New Roman" panose="02020603050405020304" pitchFamily="18" charset="0"/>
                <a:cs typeface="Times New Roman" panose="02020603050405020304" pitchFamily="18" charset="0"/>
              </a:rPr>
              <a:t>Programming Language for blockchain </a:t>
            </a:r>
          </a:p>
          <a:p>
            <a:pPr marL="285750" marR="0" lvl="0" indent="-285750" algn="l" rtl="0">
              <a:lnSpc>
                <a:spcPct val="100000"/>
              </a:lnSpc>
              <a:spcBef>
                <a:spcPts val="1000"/>
              </a:spcBef>
              <a:spcAft>
                <a:spcPts val="0"/>
              </a:spcAft>
              <a:buClr>
                <a:schemeClr val="dk1"/>
              </a:buClr>
              <a:buSzPts val="16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Ganache – </a:t>
            </a:r>
            <a:r>
              <a:rPr lang="en-US" sz="2400" dirty="0">
                <a:latin typeface="Times New Roman" panose="02020603050405020304" pitchFamily="18" charset="0"/>
                <a:cs typeface="Times New Roman" panose="02020603050405020304" pitchFamily="18" charset="0"/>
              </a:rPr>
              <a:t>provide fake ethers for testing on the test net</a:t>
            </a:r>
          </a:p>
          <a:p>
            <a:pPr marL="285750" marR="0" lvl="0" indent="-285750" algn="l" rtl="0">
              <a:lnSpc>
                <a:spcPct val="100000"/>
              </a:lnSpc>
              <a:spcBef>
                <a:spcPts val="1000"/>
              </a:spcBef>
              <a:spcAft>
                <a:spcPts val="0"/>
              </a:spcAft>
              <a:buClr>
                <a:schemeClr val="dk1"/>
              </a:buClr>
              <a:buSzPts val="16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Truffle – </a:t>
            </a:r>
            <a:r>
              <a:rPr lang="en-US" sz="2400" dirty="0">
                <a:latin typeface="Times New Roman" panose="02020603050405020304" pitchFamily="18" charset="0"/>
                <a:cs typeface="Times New Roman" panose="02020603050405020304" pitchFamily="18" charset="0"/>
              </a:rPr>
              <a:t>Test environment</a:t>
            </a:r>
          </a:p>
          <a:p>
            <a:pPr marL="285750" marR="0" lvl="0" indent="-285750" algn="l" rtl="0">
              <a:lnSpc>
                <a:spcPct val="100000"/>
              </a:lnSpc>
              <a:spcBef>
                <a:spcPts val="1000"/>
              </a:spcBef>
              <a:spcAft>
                <a:spcPts val="0"/>
              </a:spcAft>
              <a:buClr>
                <a:schemeClr val="dk1"/>
              </a:buClr>
              <a:buSzPts val="1600"/>
              <a:buFont typeface="Arial" panose="020B0604020202020204" pitchFamily="34" charset="0"/>
              <a:buChar char="•"/>
            </a:pPr>
            <a:r>
              <a:rPr lang="en-US" sz="2400" b="1" dirty="0" err="1">
                <a:latin typeface="Times New Roman" panose="02020603050405020304" pitchFamily="18" charset="0"/>
                <a:cs typeface="Times New Roman" panose="02020603050405020304" pitchFamily="18" charset="0"/>
              </a:rPr>
              <a:t>Metamask</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Wallet</a:t>
            </a:r>
          </a:p>
          <a:p>
            <a:pPr marL="285750" marR="0" lvl="0" indent="-285750" algn="l" rtl="0">
              <a:lnSpc>
                <a:spcPct val="100000"/>
              </a:lnSpc>
              <a:spcBef>
                <a:spcPts val="1000"/>
              </a:spcBef>
              <a:spcAft>
                <a:spcPts val="0"/>
              </a:spcAft>
              <a:buClr>
                <a:schemeClr val="dk1"/>
              </a:buClr>
              <a:buSzPts val="16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HTML and CSS </a:t>
            </a:r>
            <a:r>
              <a:rPr lang="en-US" sz="2400" dirty="0">
                <a:latin typeface="Times New Roman" panose="02020603050405020304" pitchFamily="18" charset="0"/>
                <a:cs typeface="Times New Roman" panose="02020603050405020304" pitchFamily="18" charset="0"/>
              </a:rPr>
              <a:t>– Programming Front End</a:t>
            </a:r>
            <a:endParaRPr lang="en-US" sz="2400" b="1" dirty="0">
              <a:latin typeface="Times New Roman" panose="02020603050405020304" pitchFamily="18" charset="0"/>
              <a:cs typeface="Times New Roman" panose="02020603050405020304" pitchFamily="18" charset="0"/>
            </a:endParaRPr>
          </a:p>
          <a:p>
            <a:endParaRPr lang="en-IN" dirty="0"/>
          </a:p>
        </p:txBody>
      </p:sp>
      <p:pic>
        <p:nvPicPr>
          <p:cNvPr id="9" name="Picture 8" descr="A white background with black dots&#10;&#10;Description automatically generated">
            <a:extLst>
              <a:ext uri="{FF2B5EF4-FFF2-40B4-BE49-F238E27FC236}">
                <a16:creationId xmlns:a16="http://schemas.microsoft.com/office/drawing/2014/main" id="{BDEC3AD4-E56A-40E0-1FED-1CE3C0BEAA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627" y="5515334"/>
            <a:ext cx="1798476" cy="502964"/>
          </a:xfrm>
          <a:prstGeom prst="rect">
            <a:avLst/>
          </a:prstGeom>
        </p:spPr>
      </p:pic>
      <p:pic>
        <p:nvPicPr>
          <p:cNvPr id="1026" name="Picture 2" descr="PHP - Wikipedia">
            <a:extLst>
              <a:ext uri="{FF2B5EF4-FFF2-40B4-BE49-F238E27FC236}">
                <a16:creationId xmlns:a16="http://schemas.microsoft.com/office/drawing/2014/main" id="{DF53F411-DCFE-A31B-CFCC-60652CE31B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5399" y="5610553"/>
            <a:ext cx="1869338" cy="1007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47173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Tradewisr 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773B2B064244948A68818918E075487" ma:contentTypeVersion="5" ma:contentTypeDescription="Create a new document." ma:contentTypeScope="" ma:versionID="46f271d0a3e8c443914ad8f611986ae7">
  <xsd:schema xmlns:xsd="http://www.w3.org/2001/XMLSchema" xmlns:xs="http://www.w3.org/2001/XMLSchema" xmlns:p="http://schemas.microsoft.com/office/2006/metadata/properties" xmlns:ns3="e6fab4e7-7f5e-4723-859c-eb079bdf8fa1" targetNamespace="http://schemas.microsoft.com/office/2006/metadata/properties" ma:root="true" ma:fieldsID="5995e0f4745062c1df9cac2bc3b6e653" ns3:_="">
    <xsd:import namespace="e6fab4e7-7f5e-4723-859c-eb079bdf8fa1"/>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b4e7-7f5e-4723-859c-eb079bdf8f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AF1676-2DE6-4BD7-9776-C929428278C2}">
  <ds:schemaRefs>
    <ds:schemaRef ds:uri="http://schemas.microsoft.com/sharepoint/v3/contenttype/forms"/>
  </ds:schemaRefs>
</ds:datastoreItem>
</file>

<file path=customXml/itemProps2.xml><?xml version="1.0" encoding="utf-8"?>
<ds:datastoreItem xmlns:ds="http://schemas.openxmlformats.org/officeDocument/2006/customXml" ds:itemID="{54F9F281-BF23-4FE0-9ABB-34FBAA147AA5}">
  <ds:schemaRefs>
    <ds:schemaRef ds:uri="http://purl.org/dc/terms/"/>
    <ds:schemaRef ds:uri="http://schemas.openxmlformats.org/package/2006/metadata/core-properties"/>
    <ds:schemaRef ds:uri="e6fab4e7-7f5e-4723-859c-eb079bdf8fa1"/>
    <ds:schemaRef ds:uri="http://schemas.microsoft.com/office/2006/metadata/properties"/>
    <ds:schemaRef ds:uri="http://schemas.microsoft.com/office/2006/documentManagement/types"/>
    <ds:schemaRef ds:uri="http://www.w3.org/XML/1998/namespace"/>
    <ds:schemaRef ds:uri="http://schemas.microsoft.com/office/infopath/2007/PartnerControls"/>
    <ds:schemaRef ds:uri="http://purl.org/dc/dcmitype/"/>
    <ds:schemaRef ds:uri="http://purl.org/dc/elements/1.1/"/>
  </ds:schemaRefs>
</ds:datastoreItem>
</file>

<file path=customXml/itemProps3.xml><?xml version="1.0" encoding="utf-8"?>
<ds:datastoreItem xmlns:ds="http://schemas.openxmlformats.org/officeDocument/2006/customXml" ds:itemID="{9EA4334F-39B7-4483-A7DD-672AEBD205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b4e7-7f5e-4723-859c-eb079bdf8f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150</TotalTime>
  <Words>1085</Words>
  <Application>Microsoft Office PowerPoint</Application>
  <PresentationFormat>Widescreen</PresentationFormat>
  <Paragraphs>67</Paragraphs>
  <Slides>20</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Agency FB</vt:lpstr>
      <vt:lpstr>Arial</vt:lpstr>
      <vt:lpstr>Calibri</vt:lpstr>
      <vt:lpstr>Century Gothic</vt:lpstr>
      <vt:lpstr>Söhne</vt:lpstr>
      <vt:lpstr>Symbol</vt:lpstr>
      <vt:lpstr>Times New Roman</vt:lpstr>
      <vt:lpstr>Wingdings 3</vt:lpstr>
      <vt:lpstr>Tradewisr PPT</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IB89 Chaitanya Shinde</dc:creator>
  <cp:lastModifiedBy>IB89 Chaitanya Shinde</cp:lastModifiedBy>
  <cp:revision>3</cp:revision>
  <dcterms:created xsi:type="dcterms:W3CDTF">2023-10-26T06:31:30Z</dcterms:created>
  <dcterms:modified xsi:type="dcterms:W3CDTF">2024-02-23T15:08:27Z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0x0101008773B2B064244948A68818918E075487</vt:lpwstr>
  </property>
</Properties>
</file>