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5" r:id="rId13"/>
    <p:sldId id="27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1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3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88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77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1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8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7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46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A88662C-E8F6-4819-93A2-9E933E72DD4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8EFB560D-772E-4B0E-9207-5255B548D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951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F315-9356-08A8-C456-A536F8E92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Nop Commerce Website  Automation 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77DCE-7A17-6DA3-53EC-A7C922D16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Guidance of  Mrs. Vaishali Sonanis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Presented By : Prasenjit Bhosale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813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6BCB0F-C0DF-9D1C-848A-B9953921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20571"/>
              </p:ext>
            </p:extLst>
          </p:nvPr>
        </p:nvGraphicFramePr>
        <p:xfrm>
          <a:off x="2271714" y="485775"/>
          <a:ext cx="7072312" cy="589626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577864">
                  <a:extLst>
                    <a:ext uri="{9D8B030D-6E8A-4147-A177-3AD203B41FA5}">
                      <a16:colId xmlns:a16="http://schemas.microsoft.com/office/drawing/2014/main" val="2356810150"/>
                    </a:ext>
                  </a:extLst>
                </a:gridCol>
                <a:gridCol w="4494448">
                  <a:extLst>
                    <a:ext uri="{9D8B030D-6E8A-4147-A177-3AD203B41FA5}">
                      <a16:colId xmlns:a16="http://schemas.microsoft.com/office/drawing/2014/main" val="222273522"/>
                    </a:ext>
                  </a:extLst>
                </a:gridCol>
              </a:tblGrid>
              <a:tr h="340787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b="1">
                          <a:effectLst/>
                        </a:rPr>
                        <a:t>Defect ID</a:t>
                      </a:r>
                    </a:p>
                  </a:txBody>
                  <a:tcPr marL="18984" marR="18984" marT="12656" marB="12656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dirty="0">
                          <a:effectLst/>
                        </a:rPr>
                        <a:t>Def_003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3392510380"/>
                  </a:ext>
                </a:extLst>
              </a:tr>
              <a:tr h="54152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Defect Summary</a:t>
                      </a:r>
                    </a:p>
                  </a:txBody>
                  <a:tcPr marL="18984" marR="18984" marT="12656" marB="12656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200" dirty="0">
                          <a:effectLst/>
                        </a:rPr>
                        <a:t>Order status stuck in “Pending” after checkout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4289545993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dirty="0">
                          <a:effectLst/>
                        </a:rPr>
                        <a:t>Test Case ID</a:t>
                      </a:r>
                    </a:p>
                  </a:txBody>
                  <a:tcPr marL="18984" marR="18984" marT="12656" marB="12656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dirty="0">
                          <a:effectLst/>
                        </a:rPr>
                        <a:t>TC_NOP_CRT_Checkout_04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1333030759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</a:rPr>
                        <a:t>Test Case Name</a:t>
                      </a:r>
                    </a:p>
                  </a:txBody>
                  <a:tcPr marL="18984" marR="18984" marT="12656" marB="12656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dirty="0">
                          <a:effectLst/>
                        </a:rPr>
                        <a:t>Checkout Cart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3559094362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dirty="0">
                          <a:effectLst/>
                        </a:rPr>
                        <a:t>Module Name</a:t>
                      </a:r>
                    </a:p>
                  </a:txBody>
                  <a:tcPr marL="18984" marR="18984" marT="12656" marB="12656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dirty="0">
                          <a:effectLst/>
                        </a:rPr>
                        <a:t>Checkout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4278464944"/>
                  </a:ext>
                </a:extLst>
              </a:tr>
              <a:tr h="1301244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dirty="0">
                          <a:effectLst/>
                        </a:rPr>
                        <a:t>reproducible </a:t>
                      </a:r>
                      <a:br>
                        <a:rPr lang="en-IN" sz="1200" dirty="0">
                          <a:effectLst/>
                        </a:rPr>
                      </a:br>
                      <a:endParaRPr lang="en-IN" sz="1200" dirty="0">
                        <a:effectLst/>
                      </a:endParaRPr>
                    </a:p>
                  </a:txBody>
                  <a:tcPr marL="18984" marR="18984" marT="12656" marB="12656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200" dirty="0">
                          <a:effectLst/>
                        </a:rPr>
                        <a:t>when user places an order successfully,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order status remains Pending instead of updating to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Processing/Confirmed. </a:t>
                      </a:r>
                      <a:br>
                        <a:rPr lang="en-US" sz="1200" dirty="0">
                          <a:effectLst/>
                        </a:rPr>
                      </a:b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b="1" i="1" dirty="0">
                          <a:effectLst/>
                        </a:rPr>
                        <a:t>Update order workflow to change status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4132141070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800" b="0" dirty="0">
                          <a:effectLst/>
                        </a:rPr>
                        <a:t>severity</a:t>
                      </a:r>
                      <a:endParaRPr lang="en-IN" sz="8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4" marR="18984" marT="12656" marB="12656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High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1051640396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800" b="0" dirty="0">
                          <a:effectLst/>
                        </a:rPr>
                        <a:t>priority</a:t>
                      </a:r>
                      <a:endParaRPr lang="en-IN" sz="800" b="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4" marR="18984" marT="12656" marB="12656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High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2300823577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800" b="0">
                          <a:effectLst/>
                        </a:rPr>
                        <a:t>Raised by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4" marR="18984" marT="12656" marB="12656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Prasenjit Bhosale (Tester)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3245789738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800" b="0">
                          <a:effectLst/>
                        </a:rPr>
                        <a:t>Assigned to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4" marR="18984" marT="12656" marB="12656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Development Team 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2353188746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800" b="0">
                          <a:effectLst/>
                        </a:rPr>
                        <a:t>Date of assignment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4" marR="18984" marT="12656" marB="12656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05-09-2025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233663012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800" b="0">
                          <a:effectLst/>
                        </a:rPr>
                        <a:t>status</a:t>
                      </a:r>
                      <a:endParaRPr lang="en-IN" sz="8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984" marR="18984" marT="12656" marB="12656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Open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2708459861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Fixed by</a:t>
                      </a:r>
                    </a:p>
                  </a:txBody>
                  <a:tcPr marL="18984" marR="18984" marT="12656" marB="12656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FirstName Last Name (Developer)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2137641168"/>
                  </a:ext>
                </a:extLst>
              </a:tr>
              <a:tr h="288289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Date of fixing=</a:t>
                      </a:r>
                    </a:p>
                  </a:txBody>
                  <a:tcPr marL="18984" marR="18984" marT="12656" marB="12656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 sz="1200">
                        <a:effectLst/>
                      </a:endParaRP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1714242204"/>
                  </a:ext>
                </a:extLst>
              </a:tr>
              <a:tr h="54152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>
                          <a:effectLst/>
                        </a:rPr>
                        <a:t>Approvals=manager name</a:t>
                      </a:r>
                    </a:p>
                  </a:txBody>
                  <a:tcPr marL="18984" marR="18984" marT="12656" marB="12656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200" dirty="0" err="1">
                          <a:effectLst/>
                        </a:rPr>
                        <a:t>firstName</a:t>
                      </a:r>
                      <a:r>
                        <a:rPr lang="en-IN" sz="1200" dirty="0">
                          <a:effectLst/>
                        </a:rPr>
                        <a:t> LastName(Manager name)</a:t>
                      </a:r>
                    </a:p>
                  </a:txBody>
                  <a:tcPr marL="18984" marR="18984" marT="12656" marB="12656" anchor="b"/>
                </a:tc>
                <a:extLst>
                  <a:ext uri="{0D108BD9-81ED-4DB2-BD59-A6C34878D82A}">
                    <a16:rowId xmlns:a16="http://schemas.microsoft.com/office/drawing/2014/main" val="400242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00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C2E68-9B76-9776-BE51-AEF1FF536BB6}"/>
              </a:ext>
            </a:extLst>
          </p:cNvPr>
          <p:cNvSpPr txBox="1"/>
          <p:nvPr/>
        </p:nvSpPr>
        <p:spPr>
          <a:xfrm>
            <a:off x="1085849" y="371475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status stuck in “Pending” after checkout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E64EA-9B10-C945-ABA4-141E442C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885385"/>
            <a:ext cx="10801350" cy="57011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995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5FEC5C-3E17-8686-D2E6-BEDA0654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267589"/>
              </p:ext>
            </p:extLst>
          </p:nvPr>
        </p:nvGraphicFramePr>
        <p:xfrm>
          <a:off x="2455549" y="728663"/>
          <a:ext cx="7280901" cy="57817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9985">
                  <a:extLst>
                    <a:ext uri="{9D8B030D-6E8A-4147-A177-3AD203B41FA5}">
                      <a16:colId xmlns:a16="http://schemas.microsoft.com/office/drawing/2014/main" val="3297529281"/>
                    </a:ext>
                  </a:extLst>
                </a:gridCol>
                <a:gridCol w="5050916">
                  <a:extLst>
                    <a:ext uri="{9D8B030D-6E8A-4147-A177-3AD203B41FA5}">
                      <a16:colId xmlns:a16="http://schemas.microsoft.com/office/drawing/2014/main" val="2755604290"/>
                    </a:ext>
                  </a:extLst>
                </a:gridCol>
              </a:tblGrid>
              <a:tr h="32776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 b="1">
                          <a:effectLst/>
                        </a:rPr>
                        <a:t>Defect ID</a:t>
                      </a:r>
                    </a:p>
                  </a:txBody>
                  <a:tcPr marL="21820" marR="21820" marT="14547" marB="14547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Def_004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1659564954"/>
                  </a:ext>
                </a:extLst>
              </a:tr>
              <a:tr h="616197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Defect Summary</a:t>
                      </a:r>
                    </a:p>
                  </a:txBody>
                  <a:tcPr marL="21820" marR="21820" marT="14547" marB="14547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dirty="0">
                          <a:effectLst/>
                        </a:rPr>
                        <a:t>User should not be able to register with only numbers in name field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1802804543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Test Case ID</a:t>
                      </a:r>
                    </a:p>
                  </a:txBody>
                  <a:tcPr marL="21820" marR="21820" marT="14547" marB="14547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nn-NO" sz="1400">
                          <a:effectLst/>
                        </a:rPr>
                        <a:t>TC_NOP_REG_InvalidName_10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1000843456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900" b="0">
                          <a:effectLst/>
                        </a:rPr>
                        <a:t>Test case name</a:t>
                      </a:r>
                      <a:endParaRPr lang="en-IN" sz="9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20" marR="21820" marT="14547" marB="14547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Invalid Name format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4192035194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Module Name</a:t>
                      </a:r>
                    </a:p>
                  </a:txBody>
                  <a:tcPr marL="21820" marR="21820" marT="14547" marB="14547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Register Page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3354367690"/>
                  </a:ext>
                </a:extLst>
              </a:tr>
              <a:tr h="616197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reproducible </a:t>
                      </a:r>
                      <a:br>
                        <a:rPr lang="en-IN" sz="1400">
                          <a:effectLst/>
                        </a:rPr>
                      </a:br>
                      <a:endParaRPr lang="en-IN" sz="1400">
                        <a:effectLst/>
                      </a:endParaRPr>
                    </a:p>
                  </a:txBody>
                  <a:tcPr marL="21820" marR="21820" marT="14547" marB="14547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dirty="0">
                          <a:effectLst/>
                        </a:rPr>
                        <a:t>Add Validation Prompt user to enter only letters in Name Text fields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802914621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900" b="0">
                          <a:effectLst/>
                        </a:rPr>
                        <a:t>severity</a:t>
                      </a:r>
                      <a:endParaRPr lang="en-IN" sz="9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20" marR="21820" marT="14547" marB="14547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 dirty="0">
                          <a:effectLst/>
                        </a:rPr>
                        <a:t>Medium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203346824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900" b="0">
                          <a:effectLst/>
                        </a:rPr>
                        <a:t>priority</a:t>
                      </a:r>
                      <a:endParaRPr lang="en-IN" sz="9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20" marR="21820" marT="14547" marB="14547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Medium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2352181802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900" b="0">
                          <a:effectLst/>
                        </a:rPr>
                        <a:t>Raised by</a:t>
                      </a:r>
                      <a:endParaRPr lang="en-IN" sz="9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20" marR="21820" marT="14547" marB="14547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Prasenjit Bhosale (Tester)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2621261254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900" b="0">
                          <a:effectLst/>
                        </a:rPr>
                        <a:t>Assigned to</a:t>
                      </a:r>
                      <a:endParaRPr lang="en-IN" sz="9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20" marR="21820" marT="14547" marB="14547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Development Team 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75072936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900" b="0">
                          <a:effectLst/>
                        </a:rPr>
                        <a:t>Date of assignment</a:t>
                      </a:r>
                      <a:endParaRPr lang="en-IN" sz="9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20" marR="21820" marT="14547" marB="14547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05-09-2025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2240137484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IN" sz="900" b="0">
                          <a:effectLst/>
                        </a:rPr>
                        <a:t>status</a:t>
                      </a:r>
                      <a:endParaRPr lang="en-IN" sz="9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820" marR="21820" marT="14547" marB="14547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Open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665155193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Fixed by</a:t>
                      </a:r>
                    </a:p>
                  </a:txBody>
                  <a:tcPr marL="21820" marR="21820" marT="14547" marB="14547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FirstName Last Name (Developer)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2407298529"/>
                  </a:ext>
                </a:extLst>
              </a:tr>
              <a:tr h="32776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Date of fixing=</a:t>
                      </a:r>
                    </a:p>
                  </a:txBody>
                  <a:tcPr marL="21820" marR="21820" marT="14547" marB="14547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 sz="1400">
                        <a:effectLst/>
                      </a:endParaRP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4038320449"/>
                  </a:ext>
                </a:extLst>
              </a:tr>
              <a:tr h="616197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>
                          <a:effectLst/>
                        </a:rPr>
                        <a:t>Approvals=manager name</a:t>
                      </a:r>
                    </a:p>
                  </a:txBody>
                  <a:tcPr marL="21820" marR="21820" marT="14547" marB="14547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400" dirty="0">
                          <a:effectLst/>
                        </a:rPr>
                        <a:t>first Name LastName(Manager name)</a:t>
                      </a:r>
                    </a:p>
                  </a:txBody>
                  <a:tcPr marL="21820" marR="21820" marT="14547" marB="14547" anchor="b"/>
                </a:tc>
                <a:extLst>
                  <a:ext uri="{0D108BD9-81ED-4DB2-BD59-A6C34878D82A}">
                    <a16:rowId xmlns:a16="http://schemas.microsoft.com/office/drawing/2014/main" val="133367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9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B28189-E150-3254-2C9E-E61D595AB8EB}"/>
              </a:ext>
            </a:extLst>
          </p:cNvPr>
          <p:cNvSpPr txBox="1"/>
          <p:nvPr/>
        </p:nvSpPr>
        <p:spPr>
          <a:xfrm>
            <a:off x="1943100" y="362318"/>
            <a:ext cx="887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should not be able to register with only numbers in name field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BAAB0-F0D1-A645-07EC-72CF0493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745178"/>
            <a:ext cx="7572375" cy="60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0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39B2-D7EA-31D2-5730-97BB9EB3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78B7F-CBCA-6C97-DB93-BAE8F89A57D0}"/>
              </a:ext>
            </a:extLst>
          </p:cNvPr>
          <p:cNvSpPr txBox="1"/>
          <p:nvPr/>
        </p:nvSpPr>
        <p:spPr>
          <a:xfrm>
            <a:off x="988606" y="2171700"/>
            <a:ext cx="93984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Dynamic elements handling required Explicit Waits.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Website Deletes User data after every 3 to 4 hours so it's really frustrating to create an account every time.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X-path doesn’t work sometimes.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Jenkins pipeline, I had to increase the Explicit Wait time up to 20 seconds. It was working fine on my laptop, but when test data came from GitHub (via Maven + Jenkins pipeline), shorter waits were causing test case failures.</a:t>
            </a:r>
          </a:p>
        </p:txBody>
      </p:sp>
    </p:spTree>
    <p:extLst>
      <p:ext uri="{BB962C8B-B14F-4D97-AF65-F5344CB8AC3E}">
        <p14:creationId xmlns:p14="http://schemas.microsoft.com/office/powerpoint/2010/main" val="2870269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6037-F313-6D67-E7B2-3852331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1C40-569B-F533-7EDE-06DD91CC20F6}"/>
              </a:ext>
            </a:extLst>
          </p:cNvPr>
          <p:cNvSpPr txBox="1">
            <a:spLocks/>
          </p:cNvSpPr>
          <p:nvPr/>
        </p:nvSpPr>
        <p:spPr>
          <a:xfrm>
            <a:off x="1202918" y="1792936"/>
            <a:ext cx="10412819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Learned  testing flow for an e-commerce site.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Gained hands-on experience in BDD with Cucumber, implementing feature files, step definitions, and scenarios for automated testing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Learned CI/CD integration using Jenkins, setting up pipelines to execute automated tests. Improved debugging skills while handling XPath &amp; waits.</a:t>
            </a:r>
          </a:p>
          <a:p>
            <a:pPr>
              <a:defRPr sz="1800">
                <a:latin typeface="Calibri"/>
              </a:defRPr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an understanding of real-world challenges in combining manual and automated testing.</a:t>
            </a:r>
          </a:p>
        </p:txBody>
      </p:sp>
    </p:spTree>
    <p:extLst>
      <p:ext uri="{BB962C8B-B14F-4D97-AF65-F5344CB8AC3E}">
        <p14:creationId xmlns:p14="http://schemas.microsoft.com/office/powerpoint/2010/main" val="712485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D07-DEE9-495F-B35E-57621881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Thank You </a:t>
            </a:r>
            <a:r>
              <a:rPr lang="en-IN" dirty="0"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!</a:t>
            </a:r>
            <a:br>
              <a:rPr lang="en-IN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98B79-1105-7FE3-7C73-491B15BF1EB1}"/>
              </a:ext>
            </a:extLst>
          </p:cNvPr>
          <p:cNvSpPr txBox="1"/>
          <p:nvPr/>
        </p:nvSpPr>
        <p:spPr>
          <a:xfrm>
            <a:off x="1371600" y="2471737"/>
            <a:ext cx="7915275" cy="66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Vaishali Mam For Guiding Us through out the Project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63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9C3E-E25F-9D62-BBEB-681B431E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29696-0BC6-8980-5ABC-8B51D23262E8}"/>
              </a:ext>
            </a:extLst>
          </p:cNvPr>
          <p:cNvSpPr txBox="1"/>
          <p:nvPr/>
        </p:nvSpPr>
        <p:spPr>
          <a:xfrm>
            <a:off x="1257300" y="1943100"/>
            <a:ext cx="979011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w Cen MT (Headings)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 err="1">
                <a:latin typeface="Tw Cen MT (Headings)"/>
              </a:rPr>
              <a:t>nopCommerce</a:t>
            </a:r>
            <a:r>
              <a:rPr lang="en-IN" sz="2800" dirty="0">
                <a:latin typeface="Tw Cen MT (Headings)"/>
              </a:rPr>
              <a:t> is an online platform offering Computers, Electronics, Apparel, Books, Jewellery etc products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Goal: Test critical e-commerce functionalities (Register, Login, Cart, Search, Wishlist, Category navigation, my Account Details update).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IN" sz="2800" dirty="0">
                <a:latin typeface="Tw Cen MT (Headings)"/>
              </a:rPr>
              <a:t>Used Selenium WebDriver, TestNG Framework, Cucumber BDD, Chrome Browser, Java</a:t>
            </a:r>
          </a:p>
          <a:p>
            <a:pPr>
              <a:defRPr sz="1800">
                <a:latin typeface="Calibri"/>
              </a:defRP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85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52E4C-0302-E101-50A9-1EF6D9B0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 of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1D747-6C17-E887-F908-BA2CB19789BF}"/>
              </a:ext>
            </a:extLst>
          </p:cNvPr>
          <p:cNvSpPr txBox="1"/>
          <p:nvPr/>
        </p:nvSpPr>
        <p:spPr>
          <a:xfrm>
            <a:off x="1771650" y="2343150"/>
            <a:ext cx="9329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Prasenjit Bhosale</a:t>
            </a:r>
          </a:p>
        </p:txBody>
      </p:sp>
    </p:spTree>
    <p:extLst>
      <p:ext uri="{BB962C8B-B14F-4D97-AF65-F5344CB8AC3E}">
        <p14:creationId xmlns:p14="http://schemas.microsoft.com/office/powerpoint/2010/main" val="108598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836C-6D50-4B1C-288B-B75397CF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3E818-FA04-2249-E3B6-6AD8C4BCC36F}"/>
              </a:ext>
            </a:extLst>
          </p:cNvPr>
          <p:cNvSpPr txBox="1">
            <a:spLocks/>
          </p:cNvSpPr>
          <p:nvPr/>
        </p:nvSpPr>
        <p:spPr>
          <a:xfrm>
            <a:off x="1202919" y="1928813"/>
            <a:ext cx="8229600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Designed &amp; executed  automated test cases.</a:t>
            </a:r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Performed functional testing on core modules.</a:t>
            </a:r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Created defect report for failed scenarios.</a:t>
            </a:r>
          </a:p>
          <a:p>
            <a:pPr>
              <a:defRPr sz="1800">
                <a:latin typeface="Calibri"/>
              </a:defRPr>
            </a:pPr>
            <a:r>
              <a:rPr lang="en-US" sz="2800" dirty="0">
                <a:latin typeface="Calibri"/>
              </a:rPr>
              <a:t>Created test plan and test cases. </a:t>
            </a:r>
          </a:p>
          <a:p>
            <a:pPr marL="0" indent="0">
              <a:buNone/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12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4DC-124C-C0F7-7B93-0DBACA7C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D833-A95F-E066-9C78-0323212E7478}"/>
              </a:ext>
            </a:extLst>
          </p:cNvPr>
          <p:cNvSpPr txBox="1">
            <a:spLocks/>
          </p:cNvSpPr>
          <p:nvPr/>
        </p:nvSpPr>
        <p:spPr>
          <a:xfrm>
            <a:off x="1202919" y="1490648"/>
            <a:ext cx="10701338" cy="536735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pPr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Application under test: www.https://demo.nopcommerce.com/</a:t>
            </a:r>
          </a:p>
          <a:p>
            <a:pPr>
              <a:defRPr sz="1800">
                <a:latin typeface="Calibri"/>
              </a:defRPr>
            </a:pPr>
            <a:r>
              <a:rPr lang="en-US" sz="2000" b="1" dirty="0">
                <a:latin typeface="Calibri"/>
              </a:rPr>
              <a:t>Tool Used :  </a:t>
            </a:r>
          </a:p>
          <a:p>
            <a:pPr marL="0" indent="0">
              <a:buNone/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IDE : Eclipse </a:t>
            </a:r>
          </a:p>
          <a:p>
            <a:pPr marL="0" indent="0">
              <a:buNone/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Programming Language : Java, Gherkin</a:t>
            </a:r>
          </a:p>
          <a:p>
            <a:pPr marL="0" indent="0">
              <a:buNone/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Automation Framework : Selenium (WebDriver) </a:t>
            </a:r>
          </a:p>
          <a:p>
            <a:pPr marL="0" indent="0">
              <a:buNone/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BDD Framework : Cucumber BDD</a:t>
            </a:r>
          </a:p>
          <a:p>
            <a:pPr marL="0" indent="0">
              <a:buNone/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Test Runner : Junit</a:t>
            </a:r>
          </a:p>
          <a:p>
            <a:pPr marL="0" indent="0">
              <a:buNone/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Build Tool : Maven </a:t>
            </a:r>
          </a:p>
          <a:p>
            <a:pPr marL="0" indent="0">
              <a:buNone/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CI/CD Integration : Jenkins </a:t>
            </a:r>
          </a:p>
          <a:p>
            <a:pPr marL="0" indent="0">
              <a:buNone/>
              <a:defRPr sz="1800">
                <a:latin typeface="Calibri"/>
              </a:defRPr>
            </a:pPr>
            <a:r>
              <a:rPr lang="en-US" sz="2000" dirty="0">
                <a:latin typeface="Calibri"/>
              </a:rPr>
              <a:t>Version Control : GitHub</a:t>
            </a:r>
          </a:p>
          <a:p>
            <a:pPr marL="0" indent="0">
              <a:buNone/>
              <a:defRPr sz="1800">
                <a:latin typeface="Calibri"/>
              </a:defRPr>
            </a:pPr>
            <a:endParaRPr lang="en-US" sz="2400" dirty="0">
              <a:latin typeface="Calibri"/>
            </a:endParaRPr>
          </a:p>
          <a:p>
            <a:pPr marL="0" indent="0">
              <a:buNone/>
              <a:defRPr sz="1800">
                <a:latin typeface="Calibri"/>
              </a:defRPr>
            </a:pPr>
            <a:endParaRPr lang="en-US" sz="2400" dirty="0">
              <a:latin typeface="Calibri"/>
            </a:endParaRPr>
          </a:p>
          <a:p>
            <a:pPr marL="0" indent="0">
              <a:buNone/>
              <a:defRPr sz="1800">
                <a:latin typeface="Calibri"/>
              </a:defRPr>
            </a:pPr>
            <a:endParaRPr lang="en-US" sz="2400" dirty="0">
              <a:latin typeface="Calibri"/>
            </a:endParaRPr>
          </a:p>
          <a:p>
            <a:pPr marL="0" indent="0">
              <a:buNone/>
              <a:defRPr sz="1800">
                <a:latin typeface="Calibri"/>
              </a:defRPr>
            </a:pPr>
            <a:endParaRPr lang="en-US" sz="2400" dirty="0">
              <a:latin typeface="Calibri"/>
            </a:endParaRPr>
          </a:p>
          <a:p>
            <a:pPr marL="0" indent="0">
              <a:buNone/>
              <a:defRPr sz="1800">
                <a:latin typeface="Calibri"/>
              </a:defRPr>
            </a:pPr>
            <a:endParaRPr lang="en-US" sz="2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261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CF22-3092-E3B6-BBBB-EC6E1A79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CF96B-27A4-372D-6511-0C970D17E744}"/>
              </a:ext>
            </a:extLst>
          </p:cNvPr>
          <p:cNvSpPr txBox="1">
            <a:spLocks/>
          </p:cNvSpPr>
          <p:nvPr/>
        </p:nvSpPr>
        <p:spPr>
          <a:xfrm>
            <a:off x="874261" y="1421461"/>
            <a:ext cx="10955745" cy="4525963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1 : Register Page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Checked registration functionalities including mandatory/optional fields, validations, and account creation.</a:t>
            </a:r>
          </a:p>
          <a:p>
            <a:pPr marL="0" indent="0">
              <a:buNone/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2 : Login Page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Checked login functionalities including valid/invalid credentials.</a:t>
            </a:r>
          </a:p>
          <a:p>
            <a:pPr marL="0" indent="0">
              <a:buNone/>
              <a:defRPr sz="1800">
                <a:latin typeface="Calibri"/>
              </a:defRPr>
            </a:pPr>
            <a:endParaRPr lang="en-US" sz="2800" dirty="0">
              <a:latin typeface="Calibri"/>
            </a:endParaRPr>
          </a:p>
          <a:p>
            <a:pPr>
              <a:defRPr sz="1800">
                <a:latin typeface="Calibri"/>
              </a:defRPr>
            </a:pPr>
            <a:r>
              <a:rPr lang="en-US" sz="2800" b="1" i="1" dirty="0">
                <a:latin typeface="Calibri"/>
              </a:rPr>
              <a:t>Module 3 : Search  Products</a:t>
            </a:r>
            <a:br>
              <a:rPr lang="en-US" sz="2800" dirty="0">
                <a:latin typeface="Calibri"/>
              </a:rPr>
            </a:br>
            <a:r>
              <a:rPr lang="en-US" sz="2800" dirty="0">
                <a:latin typeface="Calibri"/>
              </a:rPr>
              <a:t>   Verified search functionality with multiple products (Laptop, Shoes, Books etc.)</a:t>
            </a:r>
          </a:p>
        </p:txBody>
      </p:sp>
    </p:spTree>
    <p:extLst>
      <p:ext uri="{BB962C8B-B14F-4D97-AF65-F5344CB8AC3E}">
        <p14:creationId xmlns:p14="http://schemas.microsoft.com/office/powerpoint/2010/main" val="10425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B7D7-A06E-0180-799A-19ED302A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3D6ED-4F64-0025-08D2-C1C7CB950E7B}"/>
              </a:ext>
            </a:extLst>
          </p:cNvPr>
          <p:cNvSpPr txBox="1"/>
          <p:nvPr/>
        </p:nvSpPr>
        <p:spPr>
          <a:xfrm>
            <a:off x="688480" y="1792936"/>
            <a:ext cx="10812958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600" b="1" i="1" dirty="0">
                <a:latin typeface="Calibri"/>
              </a:rPr>
              <a:t>Module 4 : Add to Cart &amp; Remove from Cart</a:t>
            </a:r>
            <a:br>
              <a:rPr lang="en-US" sz="2600" dirty="0">
                <a:latin typeface="Calibri"/>
              </a:rPr>
            </a:br>
            <a:r>
              <a:rPr lang="en-US" sz="2600" dirty="0">
                <a:latin typeface="Calibri"/>
              </a:rPr>
              <a:t>   Tested adding items to cart and removing items.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600" b="1" i="1" dirty="0">
                <a:latin typeface="Calibri"/>
              </a:rPr>
              <a:t>Module 5 : Change Personal Info</a:t>
            </a:r>
            <a:br>
              <a:rPr lang="en-US" sz="2600" dirty="0">
                <a:latin typeface="Calibri"/>
              </a:rPr>
            </a:br>
            <a:r>
              <a:rPr lang="en-US" sz="2600" dirty="0">
                <a:latin typeface="Calibri"/>
              </a:rPr>
              <a:t>   Verified ability to update personal info such as Address details </a:t>
            </a:r>
          </a:p>
          <a:p>
            <a:pPr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600" b="1" i="1" dirty="0">
                <a:latin typeface="Calibri"/>
              </a:rPr>
              <a:t>Module 6 : Add to Wishlist &amp; Remove from Wishlist</a:t>
            </a:r>
            <a:br>
              <a:rPr lang="en-US" sz="2600" dirty="0">
                <a:latin typeface="Calibri"/>
              </a:rPr>
            </a:br>
            <a:r>
              <a:rPr lang="en-US" sz="2600" dirty="0">
                <a:latin typeface="Calibri"/>
              </a:rPr>
              <a:t>   Tested adding items to Wishlist and removing items from Wishlist.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600" b="1" i="1" dirty="0">
                <a:latin typeface="Calibri"/>
              </a:rPr>
              <a:t>Module 7 : Compare Multiple Products </a:t>
            </a:r>
            <a:br>
              <a:rPr lang="en-US" sz="2600" dirty="0">
                <a:latin typeface="Calibri"/>
              </a:rPr>
            </a:br>
            <a:r>
              <a:rPr lang="en-US" sz="2600" dirty="0">
                <a:latin typeface="Calibri"/>
              </a:rPr>
              <a:t>   Tested adding multiple products to the comparison list, verifying product details side by side, and removing products from the comparison list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27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D0EE4-D7BB-C026-FA4D-068FC5264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A892-C653-4C60-FCBC-39837DE4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763145-FC53-303B-5C56-5C145A106CC9}"/>
              </a:ext>
            </a:extLst>
          </p:cNvPr>
          <p:cNvSpPr txBox="1"/>
          <p:nvPr/>
        </p:nvSpPr>
        <p:spPr>
          <a:xfrm>
            <a:off x="688480" y="1431875"/>
            <a:ext cx="10812958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600" b="1" i="1" dirty="0">
                <a:latin typeface="Calibri"/>
              </a:rPr>
              <a:t>Module 8 : Checkout </a:t>
            </a:r>
            <a:br>
              <a:rPr lang="en-US" sz="2600" dirty="0">
                <a:latin typeface="Calibri"/>
              </a:rPr>
            </a:br>
            <a:r>
              <a:rPr lang="en-US" sz="2600" dirty="0">
                <a:latin typeface="Calibri"/>
              </a:rPr>
              <a:t>   Tested after adding product to cart, proceeded through the checkout flow by entering correct user details and successfully placing an order.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600" b="1" i="1" dirty="0">
                <a:latin typeface="Calibri"/>
              </a:rPr>
              <a:t>Module 9 : Change Currency </a:t>
            </a:r>
            <a:br>
              <a:rPr lang="en-US" sz="2600" dirty="0">
                <a:latin typeface="Calibri"/>
              </a:rPr>
            </a:br>
            <a:r>
              <a:rPr lang="en-US" sz="2600" dirty="0">
                <a:latin typeface="Calibri"/>
              </a:rPr>
              <a:t>   Tested after adding product to cart, proceeded through the checkout flow by entering correct user details and successfully placing an order.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r>
              <a:rPr lang="en-US" sz="2600" b="1" i="1" dirty="0">
                <a:latin typeface="Calibri"/>
              </a:rPr>
              <a:t>Module 10 : Logout</a:t>
            </a:r>
            <a:br>
              <a:rPr lang="en-US" sz="2600" dirty="0">
                <a:latin typeface="Calibri"/>
              </a:rPr>
            </a:br>
            <a:r>
              <a:rPr lang="en-US" sz="2600" dirty="0">
                <a:latin typeface="Calibri"/>
              </a:rPr>
              <a:t>   Tested user logout functionality to ensure session ends securely and the user is redirected to the homepage/login page.</a:t>
            </a: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1800">
                <a:latin typeface="Calibri"/>
              </a:defRPr>
            </a:pPr>
            <a:endParaRPr lang="en-US" sz="26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3511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E1D7-21AB-71F9-1B60-DF645520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Defects (From Defect Report)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68C1B-1801-C97E-F531-162762542C14}"/>
              </a:ext>
            </a:extLst>
          </p:cNvPr>
          <p:cNvSpPr txBox="1"/>
          <p:nvPr/>
        </p:nvSpPr>
        <p:spPr>
          <a:xfrm>
            <a:off x="922884" y="2214563"/>
            <a:ext cx="10344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Order status stuck in “Pending” after checkout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Expected: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successful payment, order status should update to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Processing/Confirmed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Actual: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Order status remains stuck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Pending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even after checkout is completed.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-------------------------------------------------------------------------------------------------------------------------------------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should not be able to register with only numbers in name field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Expected: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Registration form should validate name field and allow only alphabetic input.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Actual: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System accepts numbers-only names and creates the account.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07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334</TotalTime>
  <Words>884</Words>
  <Application>Microsoft Office PowerPoint</Application>
  <PresentationFormat>Widescreen</PresentationFormat>
  <Paragraphs>146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Rounded MT Bold</vt:lpstr>
      <vt:lpstr>Calibri</vt:lpstr>
      <vt:lpstr>Corbel</vt:lpstr>
      <vt:lpstr>Tw Cen MT (Headings)</vt:lpstr>
      <vt:lpstr>Wingdings</vt:lpstr>
      <vt:lpstr>Banded</vt:lpstr>
      <vt:lpstr>Nop Commerce Website  Automation  Testing</vt:lpstr>
      <vt:lpstr>Introduction</vt:lpstr>
      <vt:lpstr>Members of team</vt:lpstr>
      <vt:lpstr>Responsibilities</vt:lpstr>
      <vt:lpstr>Overview</vt:lpstr>
      <vt:lpstr>Modules</vt:lpstr>
      <vt:lpstr>Modules</vt:lpstr>
      <vt:lpstr>Modules</vt:lpstr>
      <vt:lpstr>Defects (From Defect Report)</vt:lpstr>
      <vt:lpstr>PowerPoint Presentation</vt:lpstr>
      <vt:lpstr>PowerPoint Presentation</vt:lpstr>
      <vt:lpstr>PowerPoint Presentation</vt:lpstr>
      <vt:lpstr>PowerPoint Presentation</vt:lpstr>
      <vt:lpstr>Challenges</vt:lpstr>
      <vt:lpstr>Experience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Prasenjit Bhosale</dc:creator>
  <cp:lastModifiedBy>Prasenjit Bhosale</cp:lastModifiedBy>
  <cp:revision>88</cp:revision>
  <dcterms:created xsi:type="dcterms:W3CDTF">2025-08-18T14:57:12Z</dcterms:created>
  <dcterms:modified xsi:type="dcterms:W3CDTF">2025-09-08T05:38:42Z</dcterms:modified>
</cp:coreProperties>
</file>