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9" r:id="rId3"/>
    <p:sldId id="260" r:id="rId4"/>
    <p:sldId id="283" r:id="rId5"/>
    <p:sldId id="278" r:id="rId6"/>
    <p:sldId id="286" r:id="rId7"/>
    <p:sldId id="294" r:id="rId8"/>
    <p:sldId id="285" r:id="rId9"/>
    <p:sldId id="261" r:id="rId10"/>
    <p:sldId id="288" r:id="rId11"/>
    <p:sldId id="264" r:id="rId12"/>
    <p:sldId id="273" r:id="rId13"/>
    <p:sldId id="265" r:id="rId14"/>
    <p:sldId id="266" r:id="rId15"/>
    <p:sldId id="257" r:id="rId16"/>
    <p:sldId id="289" r:id="rId17"/>
    <p:sldId id="284" r:id="rId18"/>
    <p:sldId id="274" r:id="rId19"/>
    <p:sldId id="262" r:id="rId20"/>
    <p:sldId id="263" r:id="rId21"/>
    <p:sldId id="258" r:id="rId22"/>
    <p:sldId id="267" r:id="rId23"/>
    <p:sldId id="268" r:id="rId24"/>
    <p:sldId id="275" r:id="rId25"/>
    <p:sldId id="276" r:id="rId26"/>
    <p:sldId id="259" r:id="rId27"/>
    <p:sldId id="277" r:id="rId28"/>
    <p:sldId id="269" r:id="rId29"/>
    <p:sldId id="291" r:id="rId30"/>
    <p:sldId id="271" r:id="rId31"/>
    <p:sldId id="272" r:id="rId32"/>
    <p:sldId id="292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>
      <p:cViewPr varScale="1">
        <p:scale>
          <a:sx n="74" d="100"/>
          <a:sy n="74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F4AC642-FD14-4F74-B7C5-84EF36D6E273}" type="datetimeFigureOut">
              <a:rPr lang="en-GB" smtClean="0"/>
              <a:t>04/12/2015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Desktop/SAS%20Report%20-%20Correlations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772815"/>
            <a:ext cx="7543800" cy="1512169"/>
          </a:xfrm>
        </p:spPr>
        <p:txBody>
          <a:bodyPr/>
          <a:lstStyle/>
          <a:p>
            <a:r>
              <a:rPr lang="en-GB" dirty="0"/>
              <a:t>Analysis on PBC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4581128"/>
            <a:ext cx="266429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/>
              <a:t>Stat 271 fall 2015</a:t>
            </a:r>
            <a:endParaRPr lang="en-CA" sz="2400" dirty="0"/>
          </a:p>
          <a:p>
            <a:endParaRPr lang="en-CA" sz="2000" dirty="0" smtClean="0">
              <a:latin typeface="+mj-lt"/>
            </a:endParaRPr>
          </a:p>
          <a:p>
            <a:r>
              <a:rPr lang="en-CA" sz="2000" dirty="0" err="1" smtClean="0">
                <a:latin typeface="+mj-lt"/>
              </a:rPr>
              <a:t>Gurinder</a:t>
            </a:r>
            <a:r>
              <a:rPr lang="en-CA" sz="2000" dirty="0" smtClean="0">
                <a:latin typeface="+mj-lt"/>
              </a:rPr>
              <a:t> </a:t>
            </a:r>
            <a:r>
              <a:rPr lang="en-CA" sz="2000" dirty="0">
                <a:latin typeface="+mj-lt"/>
              </a:rPr>
              <a:t>Singh    </a:t>
            </a:r>
            <a:endParaRPr lang="en-CA" sz="2000" dirty="0" smtClean="0">
              <a:latin typeface="+mj-lt"/>
            </a:endParaRPr>
          </a:p>
          <a:p>
            <a:r>
              <a:rPr lang="en-CA" sz="2000" dirty="0" err="1" smtClean="0">
                <a:latin typeface="+mj-lt"/>
              </a:rPr>
              <a:t>Prash</a:t>
            </a:r>
            <a:r>
              <a:rPr lang="en-CA" sz="2000" dirty="0" smtClean="0">
                <a:latin typeface="+mj-lt"/>
              </a:rPr>
              <a:t> </a:t>
            </a:r>
            <a:r>
              <a:rPr lang="en-CA" sz="2000" dirty="0" err="1" smtClean="0">
                <a:latin typeface="+mj-lt"/>
              </a:rPr>
              <a:t>Medirattaa</a:t>
            </a:r>
            <a:r>
              <a:rPr lang="en-CA" sz="2000" dirty="0" smtClean="0">
                <a:latin typeface="+mj-lt"/>
              </a:rPr>
              <a:t>                                                                                     </a:t>
            </a:r>
            <a:r>
              <a:rPr lang="en-CA" sz="2000" dirty="0" err="1" smtClean="0">
                <a:latin typeface="+mj-lt"/>
              </a:rPr>
              <a:t>Kuldeep</a:t>
            </a:r>
            <a:r>
              <a:rPr lang="en-CA" sz="2000" dirty="0" smtClean="0">
                <a:latin typeface="+mj-lt"/>
              </a:rPr>
              <a:t> </a:t>
            </a:r>
            <a:r>
              <a:rPr lang="en-CA" sz="2000" dirty="0">
                <a:latin typeface="+mj-lt"/>
              </a:rPr>
              <a:t>Kaur       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0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Full Model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51435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3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73224"/>
            <a:ext cx="7753672" cy="60681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/>
              <a:t>Fitted </a:t>
            </a:r>
            <a:r>
              <a:rPr lang="en-US" sz="2400" b="1" u="sng" dirty="0"/>
              <a:t>Model:</a:t>
            </a:r>
            <a:r>
              <a:rPr lang="en-US" sz="2400" b="1" dirty="0"/>
              <a:t> </a:t>
            </a:r>
            <a:r>
              <a:rPr lang="en-US" sz="2400" dirty="0"/>
              <a:t>ŷ =</a:t>
            </a:r>
            <a:r>
              <a:rPr lang="en-US" sz="2400" b="1" dirty="0"/>
              <a:t> </a:t>
            </a:r>
            <a:r>
              <a:rPr lang="en-US" sz="2400" dirty="0"/>
              <a:t>-180.34407 - 35.12471x</a:t>
            </a:r>
            <a:r>
              <a:rPr lang="en-US" sz="2400" baseline="-25000" dirty="0"/>
              <a:t>1</a:t>
            </a:r>
            <a:r>
              <a:rPr lang="en-US" sz="2400" dirty="0"/>
              <a:t> - 66.88416x</a:t>
            </a:r>
            <a:r>
              <a:rPr lang="en-US" sz="2400" baseline="-25000" dirty="0"/>
              <a:t>2</a:t>
            </a:r>
            <a:r>
              <a:rPr lang="en-US" sz="2400" dirty="0"/>
              <a:t>+ 714.95866x</a:t>
            </a:r>
            <a:r>
              <a:rPr lang="en-US" sz="2400" baseline="-25000" dirty="0"/>
              <a:t>3</a:t>
            </a:r>
            <a:r>
              <a:rPr lang="en-US" sz="2400" dirty="0"/>
              <a:t> - 2.39953x</a:t>
            </a:r>
            <a:r>
              <a:rPr lang="en-US" sz="2400" baseline="-25000" dirty="0"/>
              <a:t>4</a:t>
            </a:r>
            <a:r>
              <a:rPr lang="en-US" sz="2400" dirty="0"/>
              <a:t> + 0.12762x</a:t>
            </a:r>
            <a:r>
              <a:rPr lang="en-US" sz="2400" baseline="-25000" dirty="0"/>
              <a:t>5</a:t>
            </a:r>
            <a:r>
              <a:rPr lang="en-US" sz="2400" dirty="0"/>
              <a:t> </a:t>
            </a:r>
            <a:r>
              <a:rPr lang="en-US" sz="2400" dirty="0" smtClean="0"/>
              <a:t>- 314.99749x</a:t>
            </a:r>
            <a:r>
              <a:rPr lang="en-US" sz="2400" baseline="-25000" dirty="0" smtClean="0"/>
              <a:t>6</a:t>
            </a:r>
          </a:p>
          <a:p>
            <a:pPr marL="114300" indent="0">
              <a:buNone/>
            </a:pPr>
            <a:endParaRPr lang="en-US" sz="2400" baseline="-25000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71" y="1916832"/>
            <a:ext cx="6038682" cy="22322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3568" y="4687352"/>
            <a:ext cx="6624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aseline="-25000" dirty="0" smtClean="0"/>
              <a:t>All </a:t>
            </a:r>
            <a:r>
              <a:rPr lang="en-US" sz="3200" baseline="-25000" dirty="0"/>
              <a:t>the explanatory variables have a significant effect on the survival time, except for treatment which has a p-value = 0.7303.</a:t>
            </a:r>
          </a:p>
        </p:txBody>
      </p:sp>
    </p:spTree>
    <p:extLst>
      <p:ext uri="{BB962C8B-B14F-4D97-AF65-F5344CB8AC3E}">
        <p14:creationId xmlns:p14="http://schemas.microsoft.com/office/powerpoint/2010/main" val="12228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496"/>
            <a:ext cx="7283152" cy="634082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Global Hypothesis </a:t>
            </a:r>
            <a:r>
              <a:rPr lang="en-US" b="1" dirty="0" smtClean="0"/>
              <a:t>testing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β</a:t>
            </a:r>
            <a:r>
              <a:rPr lang="en-US" baseline="-25000" dirty="0"/>
              <a:t>1</a:t>
            </a:r>
            <a:r>
              <a:rPr lang="en-US" dirty="0"/>
              <a:t> = β</a:t>
            </a:r>
            <a:r>
              <a:rPr lang="en-US" baseline="-25000" dirty="0"/>
              <a:t>2 </a:t>
            </a:r>
            <a:r>
              <a:rPr lang="en-US" dirty="0"/>
              <a:t>= β</a:t>
            </a:r>
            <a:r>
              <a:rPr lang="en-US" baseline="-25000" dirty="0"/>
              <a:t>3</a:t>
            </a:r>
            <a:r>
              <a:rPr lang="en-US" dirty="0"/>
              <a:t>= β</a:t>
            </a:r>
            <a:r>
              <a:rPr lang="en-US" baseline="-25000" dirty="0"/>
              <a:t>4</a:t>
            </a:r>
            <a:r>
              <a:rPr lang="en-US" dirty="0"/>
              <a:t> = β</a:t>
            </a:r>
            <a:r>
              <a:rPr lang="en-US" baseline="-25000" dirty="0"/>
              <a:t>5</a:t>
            </a:r>
            <a:r>
              <a:rPr lang="en-US" dirty="0"/>
              <a:t>= β</a:t>
            </a:r>
            <a:r>
              <a:rPr lang="en-US" baseline="-25000" dirty="0"/>
              <a:t>6 </a:t>
            </a:r>
            <a:r>
              <a:rPr lang="en-US" dirty="0"/>
              <a:t>=0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Regression model is overall </a:t>
            </a:r>
            <a:r>
              <a:rPr lang="en-US" dirty="0" smtClean="0"/>
              <a:t>significant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p-value (&lt;0.001) is small, therefore the regression model is overall significant. </a:t>
            </a:r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42"/>
          <a:stretch/>
        </p:blipFill>
        <p:spPr>
          <a:xfrm>
            <a:off x="827584" y="2780928"/>
            <a:ext cx="6273761" cy="15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8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7620000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Assumptions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4264"/>
            <a:ext cx="7620000" cy="4800600"/>
          </a:xfrm>
        </p:spPr>
        <p:txBody>
          <a:bodyPr/>
          <a:lstStyle/>
          <a:p>
            <a:pPr marL="114300" lvl="0" indent="0">
              <a:buNone/>
            </a:pPr>
            <a:r>
              <a:rPr lang="en-CA" sz="3200" u="sng" dirty="0"/>
              <a:t>Constancy of variance</a:t>
            </a:r>
          </a:p>
          <a:p>
            <a:pPr marL="114300" indent="0">
              <a:buNone/>
            </a:pPr>
            <a:r>
              <a:rPr lang="en-US" dirty="0"/>
              <a:t>By looking at the residuals vs. predicted value graph, we conclude that the constancy of variance is </a:t>
            </a:r>
            <a:r>
              <a:rPr lang="en-US" dirty="0" smtClean="0"/>
              <a:t>obtained.</a:t>
            </a:r>
            <a:endParaRPr lang="en-CA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924944"/>
            <a:ext cx="482453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571184" cy="61926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US" sz="3200" u="sng" dirty="0"/>
              <a:t>Normality test for residuals</a:t>
            </a:r>
            <a:endParaRPr lang="en-CA" sz="3200" u="sng" dirty="0"/>
          </a:p>
          <a:p>
            <a:pPr marL="114300" indent="0">
              <a:buNone/>
            </a:pPr>
            <a:r>
              <a:rPr lang="en-CA" dirty="0"/>
              <a:t>By looking at the Q-Q plot graph, we conclude that the residuals follow a normal distribution with a few outliers.</a:t>
            </a:r>
          </a:p>
          <a:p>
            <a:pPr marL="114300" indent="0">
              <a:buNone/>
            </a:pPr>
            <a:endParaRPr lang="en-CA" dirty="0" smtClean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CA" dirty="0" smtClean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CA" dirty="0" smtClean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CA" sz="2000" dirty="0" smtClean="0"/>
          </a:p>
          <a:p>
            <a:pPr marL="114300" indent="0">
              <a:buNone/>
            </a:pPr>
            <a:r>
              <a:rPr lang="en-CA" sz="2000" dirty="0" smtClean="0"/>
              <a:t>H</a:t>
            </a:r>
            <a:r>
              <a:rPr lang="en-CA" sz="2000" baseline="-25000" dirty="0" smtClean="0"/>
              <a:t>o</a:t>
            </a:r>
            <a:r>
              <a:rPr lang="en-CA" sz="2000" dirty="0"/>
              <a:t>: Residuals are normally distributed</a:t>
            </a:r>
          </a:p>
          <a:p>
            <a:pPr marL="114300" indent="0">
              <a:buNone/>
            </a:pPr>
            <a:r>
              <a:rPr lang="en-CA" sz="2000" dirty="0"/>
              <a:t>H</a:t>
            </a:r>
            <a:r>
              <a:rPr lang="en-CA" sz="2000" baseline="-25000" dirty="0"/>
              <a:t>a</a:t>
            </a:r>
            <a:r>
              <a:rPr lang="en-CA" sz="2000" dirty="0"/>
              <a:t>: Residuals are not normally </a:t>
            </a:r>
            <a:r>
              <a:rPr lang="en-CA" sz="2000" dirty="0" smtClean="0"/>
              <a:t>distributed</a:t>
            </a:r>
          </a:p>
          <a:p>
            <a:pPr marL="114300" indent="0">
              <a:buNone/>
            </a:pPr>
            <a:r>
              <a:rPr lang="en-US" sz="2000" dirty="0" smtClean="0"/>
              <a:t>At α </a:t>
            </a:r>
            <a:r>
              <a:rPr lang="en-US" sz="2000" dirty="0"/>
              <a:t>= 0.01 we fail to reject </a:t>
            </a:r>
            <a:r>
              <a:rPr lang="en-US" sz="2000" dirty="0" smtClean="0"/>
              <a:t>H</a:t>
            </a:r>
            <a:r>
              <a:rPr lang="en-US" sz="2000" baseline="-25000" dirty="0" smtClean="0"/>
              <a:t>o</a:t>
            </a:r>
            <a:r>
              <a:rPr lang="en-US" sz="2000" dirty="0"/>
              <a:t> </a:t>
            </a:r>
            <a:r>
              <a:rPr lang="en-US" sz="2000" dirty="0" smtClean="0"/>
              <a:t>and at  </a:t>
            </a:r>
            <a:r>
              <a:rPr lang="en-US" sz="2000" dirty="0"/>
              <a:t>α = </a:t>
            </a:r>
            <a:r>
              <a:rPr lang="en-US" sz="2000" dirty="0" smtClean="0"/>
              <a:t>0.05, </a:t>
            </a:r>
            <a:r>
              <a:rPr lang="en-US" sz="2000" dirty="0"/>
              <a:t>all the 4 tests have a </a:t>
            </a:r>
            <a:r>
              <a:rPr lang="en-US" sz="2000" dirty="0" smtClean="0"/>
              <a:t>p-value &lt; </a:t>
            </a:r>
            <a:r>
              <a:rPr lang="en-US" sz="2000" dirty="0"/>
              <a:t>α, so we reject Ho.</a:t>
            </a:r>
            <a:endParaRPr lang="en-CA" sz="2000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3303012" cy="258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19" y="2564904"/>
            <a:ext cx="3505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1143000"/>
          </a:xfrm>
        </p:spPr>
        <p:txBody>
          <a:bodyPr/>
          <a:lstStyle/>
          <a:p>
            <a:r>
              <a:rPr lang="en-CA" b="1" dirty="0" smtClean="0"/>
              <a:t>ANOVA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8680"/>
            <a:ext cx="7776864" cy="50166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/>
              <a:t>Goal:</a:t>
            </a:r>
            <a:r>
              <a:rPr lang="en-US" sz="2400" dirty="0" smtClean="0"/>
              <a:t> To select the significant factors which effect survival time. </a:t>
            </a:r>
          </a:p>
          <a:p>
            <a:pPr marL="114300" indent="0">
              <a:buNone/>
            </a:pPr>
            <a:r>
              <a:rPr lang="en-US" sz="2400" dirty="0" smtClean="0"/>
              <a:t>Technique </a:t>
            </a:r>
            <a:r>
              <a:rPr lang="en-US" sz="2400" dirty="0"/>
              <a:t>used :  Manual selection </a:t>
            </a:r>
          </a:p>
          <a:p>
            <a:pPr marL="114300" indent="0">
              <a:buNone/>
            </a:pP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0964" y="2707173"/>
            <a:ext cx="7165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Model:</a:t>
            </a:r>
            <a:r>
              <a:rPr lang="en-US" sz="2000" dirty="0"/>
              <a:t> </a:t>
            </a:r>
            <a:r>
              <a:rPr lang="en-US" sz="2000" dirty="0" err="1"/>
              <a:t>y</a:t>
            </a:r>
            <a:r>
              <a:rPr lang="en-US" sz="2000" baseline="-25000" dirty="0" err="1"/>
              <a:t>ijklm</a:t>
            </a:r>
            <a:r>
              <a:rPr lang="en-US" sz="2000" dirty="0"/>
              <a:t>= µ + α</a:t>
            </a:r>
            <a:r>
              <a:rPr lang="en-US" sz="2000" baseline="-25000" dirty="0" err="1"/>
              <a:t>i</a:t>
            </a:r>
            <a:r>
              <a:rPr lang="en-US" sz="2000" dirty="0"/>
              <a:t> + β</a:t>
            </a:r>
            <a:r>
              <a:rPr lang="en-US" sz="2000" baseline="-25000" dirty="0"/>
              <a:t>j</a:t>
            </a:r>
            <a:r>
              <a:rPr lang="en-US" sz="2000" dirty="0"/>
              <a:t> + </a:t>
            </a:r>
            <a:r>
              <a:rPr lang="en-US" sz="2000" dirty="0" err="1"/>
              <a:t>ɼ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+ </a:t>
            </a:r>
            <a:r>
              <a:rPr lang="en-US" sz="2000" dirty="0" err="1"/>
              <a:t>ɳ</a:t>
            </a:r>
            <a:r>
              <a:rPr lang="en-US" sz="2000" baseline="-25000" dirty="0" err="1"/>
              <a:t>l</a:t>
            </a:r>
            <a:r>
              <a:rPr lang="en-US" sz="2000" dirty="0"/>
              <a:t> + </a:t>
            </a:r>
            <a:r>
              <a:rPr lang="en-US" sz="2000" dirty="0" err="1"/>
              <a:t>ƥ</a:t>
            </a:r>
            <a:r>
              <a:rPr lang="en-US" sz="2000" baseline="-25000" dirty="0" err="1"/>
              <a:t>m</a:t>
            </a:r>
            <a:r>
              <a:rPr lang="en-US" sz="2000" dirty="0"/>
              <a:t> + </a:t>
            </a:r>
            <a:r>
              <a:rPr lang="en-US" sz="2000" dirty="0" err="1"/>
              <a:t>ƛ</a:t>
            </a:r>
            <a:r>
              <a:rPr lang="en-US" sz="2000" baseline="-25000" dirty="0" err="1"/>
              <a:t>n</a:t>
            </a:r>
            <a:r>
              <a:rPr lang="en-US" sz="2000" dirty="0"/>
              <a:t> + </a:t>
            </a:r>
            <a:r>
              <a:rPr lang="en-US" sz="2000" dirty="0" err="1"/>
              <a:t>ɛ</a:t>
            </a:r>
            <a:r>
              <a:rPr lang="en-US" sz="2000" baseline="-25000" dirty="0" err="1"/>
              <a:t>ijklm</a:t>
            </a:r>
            <a:endParaRPr lang="en-CA" sz="2000" dirty="0"/>
          </a:p>
          <a:p>
            <a:r>
              <a:rPr lang="en-US" sz="2000" dirty="0"/>
              <a:t>Where 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ijklm</a:t>
            </a:r>
            <a:r>
              <a:rPr lang="en-US" sz="2000" dirty="0" smtClean="0"/>
              <a:t> </a:t>
            </a:r>
            <a:r>
              <a:rPr lang="en-US" sz="2000" dirty="0"/>
              <a:t>= Survival Time</a:t>
            </a:r>
            <a:endParaRPr lang="en-CA" sz="2000" dirty="0"/>
          </a:p>
          <a:p>
            <a:r>
              <a:rPr lang="en-US" sz="2000" dirty="0" smtClean="0"/>
              <a:t>              α</a:t>
            </a:r>
            <a:r>
              <a:rPr lang="en-US" sz="2000" baseline="-25000" dirty="0" smtClean="0"/>
              <a:t>i </a:t>
            </a:r>
            <a:r>
              <a:rPr lang="en-US" sz="2000" dirty="0"/>
              <a:t>= effect of </a:t>
            </a:r>
            <a:r>
              <a:rPr lang="en-US" sz="2000" dirty="0" smtClean="0"/>
              <a:t>Bilirubin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β</a:t>
            </a:r>
            <a:r>
              <a:rPr lang="en-US" sz="2000" baseline="-25000" dirty="0" smtClean="0"/>
              <a:t>j </a:t>
            </a:r>
            <a:r>
              <a:rPr lang="en-US" sz="2000" dirty="0"/>
              <a:t>= effect of Albumin</a:t>
            </a:r>
            <a:endParaRPr lang="en-CA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ɼ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 </a:t>
            </a:r>
            <a:r>
              <a:rPr lang="en-US" sz="2000" dirty="0"/>
              <a:t>= effect of Urine Copper</a:t>
            </a:r>
            <a:endParaRPr lang="en-CA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ɳ</a:t>
            </a:r>
            <a:r>
              <a:rPr lang="en-US" sz="2000" baseline="-25000" dirty="0" err="1" smtClean="0"/>
              <a:t>l</a:t>
            </a:r>
            <a:r>
              <a:rPr lang="en-US" sz="2000" baseline="-25000" dirty="0" smtClean="0"/>
              <a:t> </a:t>
            </a:r>
            <a:r>
              <a:rPr lang="en-US" sz="2000" dirty="0"/>
              <a:t>= effect of Alkaline Phosphatase</a:t>
            </a:r>
            <a:endParaRPr lang="en-CA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ƥ</a:t>
            </a:r>
            <a:r>
              <a:rPr lang="en-US" sz="2000" baseline="-25000" dirty="0" err="1" smtClean="0"/>
              <a:t>m</a:t>
            </a:r>
            <a:r>
              <a:rPr lang="en-US" sz="2000" baseline="-25000" dirty="0" smtClean="0"/>
              <a:t> </a:t>
            </a:r>
            <a:r>
              <a:rPr lang="en-US" sz="2000" dirty="0"/>
              <a:t>= effect if m-</a:t>
            </a:r>
            <a:r>
              <a:rPr lang="en-US" sz="2000" dirty="0" err="1"/>
              <a:t>th</a:t>
            </a:r>
            <a:r>
              <a:rPr lang="en-US" sz="2000" dirty="0"/>
              <a:t> level of Treatment              m=1, </a:t>
            </a:r>
            <a:r>
              <a:rPr lang="en-US" sz="2000" dirty="0" smtClean="0"/>
              <a:t>2</a:t>
            </a:r>
            <a:endParaRPr lang="en-CA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ƛ</a:t>
            </a:r>
            <a:r>
              <a:rPr lang="en-US" sz="2000" baseline="-25000" dirty="0" err="1" smtClean="0"/>
              <a:t>n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= effect of n-</a:t>
            </a:r>
            <a:r>
              <a:rPr lang="en-US" sz="2000" dirty="0" err="1" smtClean="0"/>
              <a:t>th</a:t>
            </a:r>
            <a:r>
              <a:rPr lang="en-US" sz="2000" dirty="0" smtClean="0"/>
              <a:t> level of Histologic Stage      n=1, 2, 3, 4</a:t>
            </a:r>
            <a:endParaRPr lang="en-CA" sz="2000" dirty="0" smtClean="0"/>
          </a:p>
          <a:p>
            <a:r>
              <a:rPr lang="en-US" sz="2000" dirty="0" smtClean="0"/>
              <a:t>              </a:t>
            </a:r>
            <a:r>
              <a:rPr lang="en-US" sz="2000" dirty="0" err="1" smtClean="0"/>
              <a:t>ɛ</a:t>
            </a:r>
            <a:r>
              <a:rPr lang="en-US" sz="2000" baseline="-25000" dirty="0" err="1" smtClean="0"/>
              <a:t>ijklm</a:t>
            </a:r>
            <a:r>
              <a:rPr lang="en-US" sz="2000" baseline="-25000" dirty="0" smtClean="0"/>
              <a:t>  </a:t>
            </a:r>
            <a:r>
              <a:rPr lang="en-US" sz="2000" dirty="0" err="1"/>
              <a:t>iidN</a:t>
            </a:r>
            <a:r>
              <a:rPr lang="en-US" sz="2000" dirty="0"/>
              <a:t>(0,ơ</a:t>
            </a:r>
            <a:r>
              <a:rPr lang="en-US" sz="2000" baseline="30000" dirty="0"/>
              <a:t>2</a:t>
            </a:r>
            <a:r>
              <a:rPr lang="en-US" sz="2000" dirty="0" smtClean="0"/>
              <a:t>)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136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Full Model</a:t>
            </a:r>
            <a:endParaRPr lang="en-CA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272808" cy="5072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0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31024" cy="706090"/>
          </a:xfrm>
        </p:spPr>
        <p:txBody>
          <a:bodyPr>
            <a:noAutofit/>
          </a:bodyPr>
          <a:lstStyle/>
          <a:p>
            <a:r>
              <a:rPr lang="en-CA" b="1" dirty="0" smtClean="0"/>
              <a:t>Significant Factors</a:t>
            </a:r>
            <a:endParaRPr lang="en-CA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4725144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All the factors have </a:t>
            </a:r>
            <a:r>
              <a:rPr lang="en-US" sz="2400" dirty="0" smtClean="0"/>
              <a:t>a significant </a:t>
            </a:r>
            <a:r>
              <a:rPr lang="en-US" sz="2400" dirty="0"/>
              <a:t>effect on survival time, except </a:t>
            </a:r>
            <a:r>
              <a:rPr lang="en-US" sz="2400" dirty="0" smtClean="0"/>
              <a:t>for treatment which has a p-value = 0.5042.</a:t>
            </a:r>
            <a:endParaRPr lang="en-CA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7872933" cy="2213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Hypothesis testing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5584"/>
            <a:ext cx="7620000" cy="531373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α</a:t>
            </a:r>
            <a:r>
              <a:rPr lang="en-US" baseline="-25000" dirty="0" err="1"/>
              <a:t>i</a:t>
            </a:r>
            <a:r>
              <a:rPr lang="en-US" dirty="0"/>
              <a:t> = β</a:t>
            </a:r>
            <a:r>
              <a:rPr lang="en-US" baseline="-25000" dirty="0"/>
              <a:t>j</a:t>
            </a:r>
            <a:r>
              <a:rPr lang="en-US" dirty="0"/>
              <a:t> = </a:t>
            </a:r>
            <a:r>
              <a:rPr lang="en-US" dirty="0" err="1"/>
              <a:t>ɼ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ɳ</a:t>
            </a:r>
            <a:r>
              <a:rPr lang="en-US" baseline="-25000" dirty="0" err="1"/>
              <a:t>l</a:t>
            </a:r>
            <a:r>
              <a:rPr lang="en-US" dirty="0"/>
              <a:t> = </a:t>
            </a:r>
            <a:r>
              <a:rPr lang="en-US" dirty="0" err="1"/>
              <a:t>ƥ</a:t>
            </a:r>
            <a:r>
              <a:rPr lang="en-US" baseline="-25000" dirty="0" err="1"/>
              <a:t>m</a:t>
            </a:r>
            <a:r>
              <a:rPr lang="en-US" dirty="0"/>
              <a:t> = </a:t>
            </a:r>
            <a:r>
              <a:rPr lang="en-US" dirty="0" err="1"/>
              <a:t>ƛ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= 0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ANOVA model is overall significant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p-value (&lt; 0.001) is small, therefore ANOVA model is overall significant. </a:t>
            </a:r>
            <a:endParaRPr lang="en-CA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2" y="2708920"/>
            <a:ext cx="802778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3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7620000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Assumptions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7620000" cy="4800600"/>
          </a:xfrm>
        </p:spPr>
        <p:txBody>
          <a:bodyPr/>
          <a:lstStyle/>
          <a:p>
            <a:pPr marL="114300" lvl="0" indent="0">
              <a:buNone/>
            </a:pPr>
            <a:r>
              <a:rPr lang="en-CA" sz="3200" u="sng" dirty="0"/>
              <a:t>Constancy of variance</a:t>
            </a:r>
          </a:p>
          <a:p>
            <a:pPr marL="114300" indent="0">
              <a:buNone/>
            </a:pPr>
            <a:r>
              <a:rPr lang="en-US" dirty="0"/>
              <a:t>By looking at the residuals vs. predicted value graph, we conclude that the constancy of variance is obtained.</a:t>
            </a:r>
            <a:endParaRPr lang="en-CA" dirty="0"/>
          </a:p>
          <a:p>
            <a:pPr marL="11430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68729"/>
            <a:ext cx="4935086" cy="376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35566"/>
            <a:ext cx="7620000" cy="1143000"/>
          </a:xfrm>
        </p:spPr>
        <p:txBody>
          <a:bodyPr/>
          <a:lstStyle/>
          <a:p>
            <a:r>
              <a:rPr lang="en-US" b="1" dirty="0" smtClean="0"/>
              <a:t>Topics covered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7620000" cy="6453336"/>
          </a:xfrm>
        </p:spPr>
        <p:txBody>
          <a:bodyPr>
            <a:normAutofit/>
          </a:bodyPr>
          <a:lstStyle/>
          <a:p>
            <a:pPr marL="114300" indent="0" fontAlgn="t">
              <a:buNone/>
            </a:pPr>
            <a:endParaRPr lang="en-CA" b="1" dirty="0" smtClean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sz="2000" b="1" dirty="0" smtClean="0"/>
              <a:t>Study </a:t>
            </a:r>
          </a:p>
          <a:p>
            <a:pPr fontAlgn="t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sz="2000" b="1" dirty="0" smtClean="0"/>
              <a:t>Data</a:t>
            </a:r>
          </a:p>
          <a:p>
            <a:pPr fontAlgn="t">
              <a:buFont typeface="Wingdings" panose="05000000000000000000" pitchFamily="2" charset="2"/>
              <a:buChar char="Ø"/>
            </a:pPr>
            <a:endParaRPr lang="en-US" sz="2000" b="1" dirty="0" smtClean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sz="2000" b="1" dirty="0"/>
              <a:t>C</a:t>
            </a:r>
            <a:r>
              <a:rPr lang="en-US" sz="2000" b="1" dirty="0" smtClean="0"/>
              <a:t>ollinearity </a:t>
            </a:r>
          </a:p>
          <a:p>
            <a:pPr marL="114300" indent="0" fontAlgn="t">
              <a:buNone/>
            </a:pPr>
            <a:endParaRPr lang="en-US" sz="2000" b="1" dirty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CA" sz="2000" b="1" dirty="0" smtClean="0"/>
              <a:t> Analysis       Linear Regression</a:t>
            </a:r>
          </a:p>
          <a:p>
            <a:pPr marL="11430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</a:t>
            </a:r>
            <a:r>
              <a:rPr lang="en-CA" sz="2000" b="1" dirty="0" smtClean="0"/>
              <a:t>ANOVA</a:t>
            </a:r>
          </a:p>
          <a:p>
            <a:pPr marL="114300" indent="0">
              <a:buNone/>
            </a:pPr>
            <a:r>
              <a:rPr lang="en-CA" sz="2000" b="1" dirty="0"/>
              <a:t> </a:t>
            </a:r>
            <a:r>
              <a:rPr lang="en-CA" sz="2000" b="1" dirty="0" smtClean="0"/>
              <a:t>                          Logistic Regression</a:t>
            </a:r>
          </a:p>
          <a:p>
            <a:pPr marL="114300" indent="0" fontAlgn="t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</a:t>
            </a:r>
            <a:r>
              <a:rPr lang="en-CA" sz="2000" b="1" dirty="0" smtClean="0"/>
              <a:t> Survival Time Analysis</a:t>
            </a:r>
          </a:p>
          <a:p>
            <a:pPr marL="114300" indent="0" fontAlgn="t">
              <a:buNone/>
            </a:pPr>
            <a:r>
              <a:rPr lang="en-CA" sz="2000" b="1" dirty="0" smtClean="0"/>
              <a:t> </a:t>
            </a:r>
          </a:p>
          <a:p>
            <a:pPr fontAlgn="t">
              <a:buFont typeface="Wingdings" panose="05000000000000000000" pitchFamily="2" charset="2"/>
              <a:buChar char="Ø"/>
            </a:pPr>
            <a:r>
              <a:rPr lang="en-CA" sz="2000" b="1" dirty="0" smtClean="0"/>
              <a:t>Conclusion &amp; Future References </a:t>
            </a:r>
          </a:p>
          <a:p>
            <a:pPr marL="114300" indent="0" fontAlgn="t">
              <a:buNone/>
            </a:pPr>
            <a:endParaRPr lang="en-CA" sz="2000" b="1" dirty="0" smtClean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CA" sz="2000" b="1" dirty="0" smtClean="0"/>
              <a:t>Questions </a:t>
            </a:r>
          </a:p>
          <a:p>
            <a:pPr marL="114300" indent="0" fontAlgn="t">
              <a:buNone/>
            </a:pPr>
            <a:endParaRPr lang="en-CA" sz="2000" b="1" dirty="0" smtClean="0"/>
          </a:p>
          <a:p>
            <a:pPr fontAlgn="t"/>
            <a:endParaRPr lang="en-US" sz="2000" b="1" dirty="0"/>
          </a:p>
          <a:p>
            <a:endParaRPr lang="en-US" sz="20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624"/>
            <a:ext cx="2008854" cy="2238784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2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7825680" cy="5780112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US" sz="3200" u="sng" dirty="0"/>
              <a:t>Normality test for residuals</a:t>
            </a:r>
            <a:endParaRPr lang="en-CA" sz="3200" u="sng" dirty="0"/>
          </a:p>
          <a:p>
            <a:pPr marL="114300" indent="0">
              <a:buNone/>
            </a:pPr>
            <a:r>
              <a:rPr lang="en-US" dirty="0"/>
              <a:t>By looking at the Q-Q plot graph, we conclude that the residuals follow a normal distribution with a few outliers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11430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114300" indent="0">
              <a:buNone/>
            </a:pPr>
            <a:r>
              <a:rPr lang="en-CA" dirty="0" err="1"/>
              <a:t>H</a:t>
            </a:r>
            <a:r>
              <a:rPr lang="en-CA" baseline="-25000" dirty="0" err="1"/>
              <a:t>o</a:t>
            </a:r>
            <a:r>
              <a:rPr lang="en-CA" dirty="0"/>
              <a:t>: Residuals are normally distributed</a:t>
            </a:r>
          </a:p>
          <a:p>
            <a:pPr marL="114300" indent="0">
              <a:buNone/>
            </a:pPr>
            <a:r>
              <a:rPr lang="en-CA" dirty="0"/>
              <a:t>H</a:t>
            </a:r>
            <a:r>
              <a:rPr lang="en-CA" baseline="-25000" dirty="0"/>
              <a:t>a</a:t>
            </a:r>
            <a:r>
              <a:rPr lang="en-CA" dirty="0"/>
              <a:t>: Residuals are not normally distributed</a:t>
            </a:r>
          </a:p>
          <a:p>
            <a:pPr marL="114300" indent="0">
              <a:buNone/>
            </a:pPr>
            <a:r>
              <a:rPr lang="en-US" dirty="0" smtClean="0"/>
              <a:t>At </a:t>
            </a:r>
            <a:r>
              <a:rPr lang="en-US" dirty="0"/>
              <a:t>α = 0.01 we fail to reject Ho. 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3024336" cy="26642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139" y="2348880"/>
            <a:ext cx="473128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8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Logistic </a:t>
            </a:r>
            <a:r>
              <a:rPr lang="en-CA" b="1" dirty="0"/>
              <a:t>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u="sng" dirty="0" smtClean="0"/>
              <a:t>Aim:</a:t>
            </a:r>
            <a:r>
              <a:rPr lang="en-US" sz="1800" dirty="0" smtClean="0"/>
              <a:t> To model the probability of death and correlate risk of death with other explanatory variables.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dirty="0"/>
              <a:t>Indicator  variables:   Edema (0 = reference)</a:t>
            </a:r>
          </a:p>
          <a:p>
            <a:pPr marL="114300" indent="0">
              <a:buNone/>
            </a:pPr>
            <a:r>
              <a:rPr lang="en-US" sz="1800" dirty="0"/>
              <a:t>                                   </a:t>
            </a:r>
            <a:r>
              <a:rPr lang="en-US" sz="1800" dirty="0" smtClean="0"/>
              <a:t>   Histologic </a:t>
            </a:r>
            <a:r>
              <a:rPr lang="en-US" sz="1800" dirty="0"/>
              <a:t>Stage (1 = reference)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b="1" u="sng" dirty="0" smtClean="0"/>
              <a:t>Model:</a:t>
            </a:r>
            <a:r>
              <a:rPr lang="en-US" sz="1800" dirty="0" smtClean="0"/>
              <a:t>  </a:t>
            </a:r>
            <a:r>
              <a:rPr lang="en-US" sz="1800" dirty="0" err="1" smtClean="0"/>
              <a:t>logit</a:t>
            </a:r>
            <a:r>
              <a:rPr lang="en-US" sz="1800" dirty="0" smtClean="0"/>
              <a:t>(π) = β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2 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3 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4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4 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5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5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6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6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logit</a:t>
            </a:r>
            <a:r>
              <a:rPr lang="en-US" sz="1800" dirty="0" smtClean="0"/>
              <a:t>(π) = log(π/(1-π))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 smtClean="0"/>
              <a:t>Where  p(y=1)= death = 1                    (censoring = 0)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= Age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x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= Bilirubin</a:t>
            </a:r>
            <a:endParaRPr lang="en-CA" sz="1800" dirty="0"/>
          </a:p>
          <a:p>
            <a:pPr marL="114300" indent="0">
              <a:buNone/>
            </a:pPr>
            <a:r>
              <a:rPr lang="en-CA" sz="1800" dirty="0" smtClean="0"/>
              <a:t>              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3 </a:t>
            </a:r>
            <a:r>
              <a:rPr lang="en-US" sz="1800" dirty="0" smtClean="0"/>
              <a:t>= Urine Copper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x</a:t>
            </a:r>
            <a:r>
              <a:rPr lang="en-US" sz="1800" baseline="-25000" dirty="0" smtClean="0"/>
              <a:t>4 </a:t>
            </a:r>
            <a:r>
              <a:rPr lang="en-US" sz="1800" dirty="0" smtClean="0"/>
              <a:t>= Alkaline Phosphatase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x</a:t>
            </a:r>
            <a:r>
              <a:rPr lang="en-US" sz="1800" baseline="-25000" dirty="0" smtClean="0"/>
              <a:t>5 </a:t>
            </a:r>
            <a:r>
              <a:rPr lang="en-US" sz="1800" dirty="0" smtClean="0"/>
              <a:t>= </a:t>
            </a:r>
            <a:r>
              <a:rPr lang="en-US" sz="1800" dirty="0" err="1" smtClean="0"/>
              <a:t>Prothrombin</a:t>
            </a:r>
            <a:r>
              <a:rPr lang="en-US" sz="1800" dirty="0" smtClean="0"/>
              <a:t> Time</a:t>
            </a:r>
            <a:endParaRPr lang="en-CA" sz="1800" dirty="0" smtClean="0"/>
          </a:p>
          <a:p>
            <a:pPr marL="114300" indent="0">
              <a:buNone/>
            </a:pPr>
            <a:endParaRPr lang="en-CA" sz="1800" dirty="0"/>
          </a:p>
          <a:p>
            <a:pPr marL="114300" lvl="0" indent="0">
              <a:buNone/>
            </a:pPr>
            <a:endParaRPr lang="en-GB" sz="1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9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7825680" cy="54920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u="sng" dirty="0"/>
              <a:t>Fitted Model:</a:t>
            </a:r>
            <a:r>
              <a:rPr lang="en-US" dirty="0"/>
              <a:t> </a:t>
            </a:r>
            <a:r>
              <a:rPr lang="en-US" dirty="0" err="1"/>
              <a:t>logit</a:t>
            </a:r>
            <a:r>
              <a:rPr lang="en-US" dirty="0"/>
              <a:t>(π) =</a:t>
            </a:r>
            <a:r>
              <a:rPr lang="en-US" b="1" dirty="0"/>
              <a:t> </a:t>
            </a:r>
            <a:r>
              <a:rPr lang="en-US" dirty="0"/>
              <a:t>-11.6860 + 0.0541x</a:t>
            </a:r>
            <a:r>
              <a:rPr lang="en-US" baseline="-25000" dirty="0"/>
              <a:t>1</a:t>
            </a:r>
            <a:r>
              <a:rPr lang="en-US" dirty="0"/>
              <a:t> + 0.2467x</a:t>
            </a:r>
            <a:r>
              <a:rPr lang="en-US" baseline="-25000" dirty="0"/>
              <a:t>2</a:t>
            </a:r>
            <a:r>
              <a:rPr lang="en-US" dirty="0"/>
              <a:t> + 0.00492x</a:t>
            </a:r>
            <a:r>
              <a:rPr lang="en-US" baseline="-25000" dirty="0"/>
              <a:t>3</a:t>
            </a:r>
            <a:r>
              <a:rPr lang="en-US" dirty="0"/>
              <a:t> + 0.000284x</a:t>
            </a:r>
            <a:r>
              <a:rPr lang="en-US" baseline="-25000" dirty="0"/>
              <a:t>4</a:t>
            </a:r>
            <a:r>
              <a:rPr lang="en-US" dirty="0"/>
              <a:t> + 0.6329x</a:t>
            </a:r>
            <a:r>
              <a:rPr lang="en-US" baseline="-25000" dirty="0"/>
              <a:t>5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US" b="1" dirty="0"/>
              <a:t> </a:t>
            </a:r>
            <a:endParaRPr lang="en-CA" dirty="0"/>
          </a:p>
          <a:p>
            <a:pPr marL="114300" indent="0">
              <a:buNone/>
            </a:pP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115616" y="50851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indent="0">
              <a:buNone/>
            </a:pPr>
            <a:r>
              <a:rPr lang="en-US" dirty="0" smtClean="0"/>
              <a:t>Significant explanatory variables that correlate the risk of death.</a:t>
            </a:r>
            <a:endParaRPr lang="en-US" baseline="-25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749437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Interpretations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65104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sz="2000" dirty="0" smtClean="0"/>
              <a:t>When </a:t>
            </a:r>
            <a:r>
              <a:rPr lang="en-US" sz="2000" dirty="0"/>
              <a:t>age is increased by 1 year, the odds of death is multiplied by 1.056 while all the other explanatory variables are fixed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We are 95% confident that with 1 year increase in age, the odds if death will be multiplied by between 1.023 and 1.089.</a:t>
            </a:r>
            <a:endParaRPr lang="en-CA" sz="2000" dirty="0"/>
          </a:p>
          <a:p>
            <a:endParaRPr lang="en-CA" sz="1800" dirty="0"/>
          </a:p>
          <a:p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7844155" cy="259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5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/>
              <a:t>Goodness-of-fit </a:t>
            </a:r>
            <a:r>
              <a:rPr lang="en-US" b="1" dirty="0" smtClean="0"/>
              <a:t>testing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7753672" cy="52040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The logistic regression model provides an adequate fit to the data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The logistic </a:t>
            </a:r>
            <a:r>
              <a:rPr lang="en-US" dirty="0" smtClean="0"/>
              <a:t>regression model does not  </a:t>
            </a:r>
            <a:r>
              <a:rPr lang="en-US" dirty="0"/>
              <a:t>provides an adequate fit to the data	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2400" dirty="0" smtClean="0"/>
              <a:t>At </a:t>
            </a:r>
            <a:r>
              <a:rPr lang="el-GR" sz="2400" dirty="0" smtClean="0"/>
              <a:t>α</a:t>
            </a:r>
            <a:r>
              <a:rPr lang="en-US" sz="2400" dirty="0" smtClean="0"/>
              <a:t> = 1% the </a:t>
            </a:r>
            <a:r>
              <a:rPr lang="en-US" sz="2400" dirty="0"/>
              <a:t>Deviance and Pearson Goodness of fit test </a:t>
            </a:r>
            <a:r>
              <a:rPr lang="en-US" sz="2400" dirty="0" smtClean="0"/>
              <a:t> </a:t>
            </a:r>
            <a:r>
              <a:rPr lang="en-US" sz="2400" dirty="0"/>
              <a:t>support H</a:t>
            </a:r>
            <a:r>
              <a:rPr lang="en-US" sz="2400" baseline="-25000" dirty="0"/>
              <a:t>o</a:t>
            </a:r>
            <a:r>
              <a:rPr lang="en-US" sz="2400" dirty="0"/>
              <a:t>. Therefore, the logistic regression model provides an adequate fit to the data. The </a:t>
            </a:r>
            <a:r>
              <a:rPr lang="en-US" sz="2400" dirty="0" err="1"/>
              <a:t>Hosmer</a:t>
            </a:r>
            <a:r>
              <a:rPr lang="en-US" sz="2400" dirty="0"/>
              <a:t> </a:t>
            </a:r>
            <a:r>
              <a:rPr lang="en-US" sz="2400" dirty="0" err="1"/>
              <a:t>Lemeshow</a:t>
            </a:r>
            <a:r>
              <a:rPr lang="en-US" sz="2400" dirty="0"/>
              <a:t> test </a:t>
            </a:r>
            <a:r>
              <a:rPr lang="en-US" sz="2400" dirty="0" smtClean="0"/>
              <a:t>also supports </a:t>
            </a:r>
            <a:r>
              <a:rPr lang="en-US" sz="2400" dirty="0"/>
              <a:t>H</a:t>
            </a:r>
            <a:r>
              <a:rPr lang="en-US" sz="2400" baseline="-25000" dirty="0"/>
              <a:t>o</a:t>
            </a:r>
            <a:r>
              <a:rPr lang="en-US" sz="2400" dirty="0"/>
              <a:t>.</a:t>
            </a:r>
            <a:endParaRPr lang="en-CA" sz="2400" dirty="0"/>
          </a:p>
          <a:p>
            <a:endParaRPr lang="en-CA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85" y="2833019"/>
            <a:ext cx="4087223" cy="100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20347"/>
            <a:ext cx="3764616" cy="101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4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Deviance test</a:t>
            </a:r>
            <a:endParaRPr lang="en-CA" b="1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1" y="1844824"/>
            <a:ext cx="5976664" cy="1206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1" y="3251808"/>
            <a:ext cx="61206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CA" sz="2000" dirty="0" err="1"/>
              <a:t>H</a:t>
            </a:r>
            <a:r>
              <a:rPr lang="en-CA" sz="2000" baseline="-25000" dirty="0" err="1"/>
              <a:t>o</a:t>
            </a:r>
            <a:r>
              <a:rPr lang="en-CA" sz="2000" dirty="0"/>
              <a:t>: </a:t>
            </a:r>
            <a:r>
              <a:rPr lang="en-CA" sz="2000" dirty="0" smtClean="0"/>
              <a:t>Restricted Model</a:t>
            </a:r>
            <a:endParaRPr lang="en-CA" sz="2000" dirty="0"/>
          </a:p>
          <a:p>
            <a:pPr marL="114300" indent="0">
              <a:buNone/>
            </a:pPr>
            <a:r>
              <a:rPr lang="en-CA" sz="2000" dirty="0"/>
              <a:t>H</a:t>
            </a:r>
            <a:r>
              <a:rPr lang="en-CA" sz="2000" baseline="-25000" dirty="0"/>
              <a:t>a</a:t>
            </a:r>
            <a:r>
              <a:rPr lang="en-CA" sz="2000" dirty="0"/>
              <a:t>: </a:t>
            </a:r>
            <a:r>
              <a:rPr lang="en-CA" sz="2000" dirty="0" smtClean="0"/>
              <a:t>Full Model</a:t>
            </a:r>
            <a:endParaRPr lang="en-CA" sz="2000" dirty="0"/>
          </a:p>
          <a:p>
            <a:pPr marL="114300" indent="0">
              <a:buNone/>
            </a:pPr>
            <a:r>
              <a:rPr lang="en-CA" sz="2000" dirty="0"/>
              <a:t> </a:t>
            </a:r>
          </a:p>
          <a:p>
            <a:pPr marL="114300" indent="0">
              <a:buNone/>
            </a:pPr>
            <a:r>
              <a:rPr lang="en-CA" sz="2000" dirty="0" smtClean="0"/>
              <a:t>G </a:t>
            </a:r>
            <a:r>
              <a:rPr lang="en-CA" sz="2000" dirty="0"/>
              <a:t>= 257.076 – 251.959= 5.117</a:t>
            </a:r>
          </a:p>
          <a:p>
            <a:pPr marL="114300" indent="0">
              <a:buNone/>
            </a:pPr>
            <a:r>
              <a:rPr lang="en-CA" sz="2000" dirty="0" err="1" smtClean="0"/>
              <a:t>df</a:t>
            </a:r>
            <a:r>
              <a:rPr lang="en-CA" sz="2000" dirty="0" smtClean="0"/>
              <a:t>=1</a:t>
            </a:r>
            <a:endParaRPr lang="en-CA" sz="2000" dirty="0"/>
          </a:p>
          <a:p>
            <a:pPr marL="114300" indent="0">
              <a:buNone/>
            </a:pPr>
            <a:endParaRPr lang="en-CA" sz="2000" dirty="0" smtClean="0"/>
          </a:p>
          <a:p>
            <a:pPr marL="114300" indent="0">
              <a:buNone/>
            </a:pPr>
            <a:r>
              <a:rPr lang="en-CA" sz="2000" dirty="0" smtClean="0"/>
              <a:t>P(Chi-square(</a:t>
            </a:r>
            <a:r>
              <a:rPr lang="en-CA" sz="2000" dirty="0" err="1" smtClean="0"/>
              <a:t>df</a:t>
            </a:r>
            <a:r>
              <a:rPr lang="en-CA" sz="2000" dirty="0" smtClean="0"/>
              <a:t>=1) &gt; 5.117) = </a:t>
            </a:r>
            <a:r>
              <a:rPr lang="en-CA" sz="2000" dirty="0"/>
              <a:t>.</a:t>
            </a:r>
            <a:r>
              <a:rPr lang="en-CA" sz="2000" dirty="0" smtClean="0"/>
              <a:t>0236</a:t>
            </a:r>
          </a:p>
          <a:p>
            <a:pPr marL="114300" indent="0">
              <a:buNone/>
            </a:pPr>
            <a:endParaRPr lang="en-CA" sz="2000" dirty="0"/>
          </a:p>
          <a:p>
            <a:pPr marL="114300" indent="0">
              <a:buNone/>
            </a:pPr>
            <a:r>
              <a:rPr lang="en-CA" sz="2000" dirty="0" smtClean="0"/>
              <a:t>Urine copper is  significant at </a:t>
            </a:r>
            <a:r>
              <a:rPr lang="el-GR" sz="2000" dirty="0" smtClean="0"/>
              <a:t>α</a:t>
            </a:r>
            <a:r>
              <a:rPr lang="en-US" sz="2000" dirty="0" smtClean="0"/>
              <a:t> =</a:t>
            </a:r>
            <a:r>
              <a:rPr lang="en-CA" sz="2000" dirty="0" smtClean="0"/>
              <a:t> 5% </a:t>
            </a:r>
          </a:p>
          <a:p>
            <a:pPr marL="114300"/>
            <a:r>
              <a:rPr lang="en-CA" sz="2000" dirty="0"/>
              <a:t>Urine copper is </a:t>
            </a:r>
            <a:r>
              <a:rPr lang="en-CA" sz="2000" dirty="0" smtClean="0"/>
              <a:t>not </a:t>
            </a:r>
            <a:r>
              <a:rPr lang="en-CA" sz="2000" dirty="0"/>
              <a:t>significant at </a:t>
            </a:r>
            <a:r>
              <a:rPr lang="el-GR" sz="2000" dirty="0" smtClean="0"/>
              <a:t>α</a:t>
            </a:r>
            <a:r>
              <a:rPr lang="en-US" sz="2000" dirty="0" smtClean="0"/>
              <a:t> = </a:t>
            </a:r>
            <a:r>
              <a:rPr lang="en-CA" sz="2000" dirty="0" smtClean="0"/>
              <a:t>1% </a:t>
            </a:r>
            <a:endParaRPr lang="en-CA" sz="2000" dirty="0"/>
          </a:p>
          <a:p>
            <a:pPr marL="114300" indent="0">
              <a:buNone/>
            </a:pPr>
            <a:endParaRPr lang="en-CA" sz="2000" dirty="0"/>
          </a:p>
        </p:txBody>
      </p:sp>
      <p:sp>
        <p:nvSpPr>
          <p:cNvPr id="3" name="Rectangle 2"/>
          <p:cNvSpPr/>
          <p:nvPr/>
        </p:nvSpPr>
        <p:spPr>
          <a:xfrm>
            <a:off x="469032" y="1341186"/>
            <a:ext cx="6779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CA" dirty="0" smtClean="0"/>
              <a:t>Test: Is urine </a:t>
            </a:r>
            <a:r>
              <a:rPr lang="en-CA" dirty="0"/>
              <a:t>copper </a:t>
            </a:r>
            <a:r>
              <a:rPr lang="en-CA" dirty="0" smtClean="0"/>
              <a:t>significant?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05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Survival Time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b="1" u="sng" dirty="0" smtClean="0"/>
              <a:t>Goal:</a:t>
            </a:r>
            <a:r>
              <a:rPr lang="en-US" dirty="0" smtClean="0"/>
              <a:t> </a:t>
            </a:r>
            <a:r>
              <a:rPr lang="en-US" dirty="0"/>
              <a:t>To model the survival time and identify the factors that are significant to hazard of death.</a:t>
            </a:r>
            <a:endParaRPr lang="en-CA" dirty="0"/>
          </a:p>
          <a:p>
            <a:pPr marL="114300" indent="0">
              <a:buNone/>
            </a:pPr>
            <a:endParaRPr lang="en-US" b="1" u="sng" dirty="0" smtClean="0"/>
          </a:p>
          <a:p>
            <a:pPr marL="114300" indent="0">
              <a:buNone/>
            </a:pPr>
            <a:r>
              <a:rPr lang="en-US" sz="2400" dirty="0"/>
              <a:t>Indicator  variables:   Edema (0 = reference)</a:t>
            </a:r>
          </a:p>
          <a:p>
            <a:pPr marL="114300" indent="0">
              <a:buNone/>
            </a:pPr>
            <a:r>
              <a:rPr lang="en-US" sz="2400" dirty="0"/>
              <a:t>                                   </a:t>
            </a:r>
            <a:r>
              <a:rPr lang="en-US" sz="2400" dirty="0" smtClean="0"/>
              <a:t>   Histologic </a:t>
            </a:r>
            <a:r>
              <a:rPr lang="en-US" sz="2400" dirty="0"/>
              <a:t>Stage (1 = reference</a:t>
            </a:r>
            <a:r>
              <a:rPr lang="en-US" sz="2400" dirty="0" smtClean="0"/>
              <a:t>)</a:t>
            </a:r>
          </a:p>
          <a:p>
            <a:pPr marL="114300" indent="0">
              <a:buNone/>
            </a:pPr>
            <a:endParaRPr lang="en-US" b="1" u="sng" dirty="0" smtClean="0"/>
          </a:p>
          <a:p>
            <a:pPr marL="114300" indent="0">
              <a:buNone/>
            </a:pPr>
            <a:r>
              <a:rPr lang="en-US" b="1" u="sng" dirty="0" smtClean="0"/>
              <a:t>Comparing </a:t>
            </a:r>
            <a:r>
              <a:rPr lang="en-US" b="1" u="sng" dirty="0"/>
              <a:t>survival functions: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(t) = survival function for D-</a:t>
            </a:r>
            <a:r>
              <a:rPr lang="en-US" dirty="0" err="1"/>
              <a:t>penicillamine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(t) = survival function for placebo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 smtClean="0"/>
              <a:t>: S</a:t>
            </a:r>
            <a:r>
              <a:rPr lang="en-US" baseline="-25000" dirty="0" smtClean="0"/>
              <a:t>1</a:t>
            </a:r>
            <a:r>
              <a:rPr lang="en-US" dirty="0" smtClean="0"/>
              <a:t>(t) = S</a:t>
            </a:r>
            <a:r>
              <a:rPr lang="en-US" baseline="-25000" dirty="0" smtClean="0"/>
              <a:t>2</a:t>
            </a:r>
            <a:r>
              <a:rPr lang="en-US" dirty="0" smtClean="0"/>
              <a:t>(t)</a:t>
            </a:r>
            <a:endParaRPr lang="en-CA" dirty="0" smtClean="0"/>
          </a:p>
          <a:p>
            <a:pPr marL="11430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S</a:t>
            </a:r>
            <a:r>
              <a:rPr lang="en-US" baseline="-25000" dirty="0" smtClean="0"/>
              <a:t>1</a:t>
            </a:r>
            <a:r>
              <a:rPr lang="en-US" dirty="0" smtClean="0"/>
              <a:t>(t) ≠ S</a:t>
            </a:r>
            <a:r>
              <a:rPr lang="en-US" baseline="-25000" dirty="0" smtClean="0"/>
              <a:t>2</a:t>
            </a:r>
            <a:r>
              <a:rPr lang="en-US" dirty="0" smtClean="0"/>
              <a:t>(t)</a:t>
            </a:r>
            <a:endParaRPr lang="en-CA" dirty="0" smtClean="0"/>
          </a:p>
          <a:p>
            <a:pPr marL="114300" indent="0">
              <a:buNone/>
            </a:pPr>
            <a:r>
              <a:rPr lang="en-US" dirty="0" smtClean="0"/>
              <a:t> </a:t>
            </a:r>
            <a:endParaRPr lang="en-CA" dirty="0"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9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Hypothesis Testing</a:t>
            </a:r>
            <a:endParaRPr lang="en-CA" b="1" dirty="0"/>
          </a:p>
        </p:txBody>
      </p:sp>
      <p:sp>
        <p:nvSpPr>
          <p:cNvPr id="5" name="Rectangle 4"/>
          <p:cNvSpPr/>
          <p:nvPr/>
        </p:nvSpPr>
        <p:spPr>
          <a:xfrm>
            <a:off x="467544" y="1484784"/>
            <a:ext cx="66967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/>
              <a:t>Log-Rank and Wilcoxon tests, both have large p-values (.7498, .9664) so we cannot reject H</a:t>
            </a:r>
            <a:r>
              <a:rPr lang="en-US" sz="2200" baseline="-25000" dirty="0"/>
              <a:t>o</a:t>
            </a:r>
            <a:r>
              <a:rPr lang="en-US" sz="2200" dirty="0"/>
              <a:t>. We conclude that there is no significant difference between the survival functions for patients given D-</a:t>
            </a:r>
            <a:r>
              <a:rPr lang="en-US" sz="2200" dirty="0" err="1"/>
              <a:t>penicillamine</a:t>
            </a:r>
            <a:r>
              <a:rPr lang="en-US" sz="2200" dirty="0"/>
              <a:t> and the survival function for patients given placebo.</a:t>
            </a:r>
            <a:endParaRPr lang="en-CA" sz="2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91" y="3645024"/>
            <a:ext cx="616343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8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95992"/>
            <a:ext cx="7416824" cy="49772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0" y="4869160"/>
            <a:ext cx="691276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There </a:t>
            </a:r>
            <a:r>
              <a:rPr lang="en-US" sz="2000" dirty="0"/>
              <a:t>is a lot of overlap of the survival </a:t>
            </a:r>
            <a:r>
              <a:rPr lang="en-US" sz="2000" dirty="0" smtClean="0"/>
              <a:t>functions. </a:t>
            </a:r>
            <a:r>
              <a:rPr lang="en-US" sz="2000" dirty="0"/>
              <a:t>D-</a:t>
            </a:r>
            <a:r>
              <a:rPr lang="en-US" sz="2000" dirty="0" err="1"/>
              <a:t>penicillamine</a:t>
            </a:r>
            <a:r>
              <a:rPr lang="en-US" sz="2000" dirty="0"/>
              <a:t> has a higher survival function until about 1700 days. After 1700 days the survival function for Placebo is higher until time 3200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72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Full Model</a:t>
            </a:r>
            <a:endParaRPr lang="en-CA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556792"/>
            <a:ext cx="7848106" cy="421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4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225" y="270738"/>
            <a:ext cx="7537648" cy="1138138"/>
          </a:xfrm>
        </p:spPr>
        <p:txBody>
          <a:bodyPr/>
          <a:lstStyle/>
          <a:p>
            <a:r>
              <a:rPr lang="en-CA" b="1" dirty="0"/>
              <a:t>Primary </a:t>
            </a:r>
            <a:r>
              <a:rPr lang="en-CA" b="1" dirty="0" smtClean="0"/>
              <a:t>Biliary </a:t>
            </a:r>
            <a:r>
              <a:rPr lang="en-CA" b="1" dirty="0"/>
              <a:t>C</a:t>
            </a:r>
            <a:r>
              <a:rPr lang="en-CA" b="1" dirty="0" smtClean="0"/>
              <a:t>irrhosis </a:t>
            </a:r>
            <a:r>
              <a:rPr lang="en-CA" b="1" dirty="0"/>
              <a:t>(PBC)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29" y="839806"/>
            <a:ext cx="7620000" cy="5541521"/>
          </a:xfrm>
        </p:spPr>
        <p:txBody>
          <a:bodyPr>
            <a:normAutofit/>
          </a:bodyPr>
          <a:lstStyle/>
          <a:p>
            <a:endParaRPr lang="en-US" sz="2000" dirty="0" smtClean="0">
              <a:latin typeface="+mj-lt"/>
            </a:endParaRPr>
          </a:p>
          <a:p>
            <a:pPr marL="114300" indent="0">
              <a:buNone/>
            </a:pPr>
            <a:endParaRPr lang="en-US" sz="20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Primary biliary cirrhosis (PBC) is a chronic liver </a:t>
            </a:r>
            <a:r>
              <a:rPr lang="en-US" sz="2000" dirty="0" smtClean="0">
                <a:latin typeface="+mj-lt"/>
              </a:rPr>
              <a:t>disease.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PBC </a:t>
            </a:r>
            <a:r>
              <a:rPr lang="en-US" sz="2000" dirty="0">
                <a:latin typeface="+mj-lt"/>
              </a:rPr>
              <a:t>is a rare but fatal chronic liver disease of unknown </a:t>
            </a:r>
            <a:r>
              <a:rPr lang="en-US" sz="2000" dirty="0" smtClean="0">
                <a:latin typeface="+mj-lt"/>
              </a:rPr>
              <a:t>cause</a:t>
            </a:r>
            <a:endParaRPr lang="en-US" sz="2000" dirty="0">
              <a:latin typeface="+mj-lt"/>
            </a:endParaRPr>
          </a:p>
          <a:p>
            <a:pPr marL="114300" indent="0">
              <a:buNone/>
            </a:pPr>
            <a:r>
              <a:rPr lang="en-US" sz="2000" dirty="0" smtClean="0">
                <a:latin typeface="+mj-lt"/>
              </a:rPr>
              <a:t>    with </a:t>
            </a:r>
            <a:r>
              <a:rPr lang="en-US" sz="2000" dirty="0">
                <a:latin typeface="+mj-lt"/>
              </a:rPr>
              <a:t>a prevalence of about 50-cases-per-million population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114300" indent="0">
              <a:buNone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It generally strikes women between the ages of 40 and 60, but it has been diagnosed outside of this age range as well as in </a:t>
            </a:r>
            <a:r>
              <a:rPr lang="en-US" sz="2000" dirty="0" smtClean="0">
                <a:latin typeface="+mj-lt"/>
              </a:rPr>
              <a:t>men.</a:t>
            </a:r>
          </a:p>
          <a:p>
            <a:pPr marL="114300" indent="0">
              <a:buNone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PBC </a:t>
            </a:r>
            <a:r>
              <a:rPr lang="en-US" sz="2000" dirty="0">
                <a:latin typeface="+mj-lt"/>
              </a:rPr>
              <a:t>eventually results in scarring of the </a:t>
            </a:r>
            <a:r>
              <a:rPr lang="en-US" sz="2000" dirty="0" smtClean="0">
                <a:latin typeface="+mj-lt"/>
              </a:rPr>
              <a:t>liver.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There is currently no known </a:t>
            </a:r>
            <a:r>
              <a:rPr lang="en-US" sz="2000" dirty="0" smtClean="0">
                <a:latin typeface="+mj-lt"/>
              </a:rPr>
              <a:t>cure </a:t>
            </a:r>
            <a:r>
              <a:rPr lang="en-US" sz="2000" dirty="0">
                <a:latin typeface="+mj-lt"/>
              </a:rPr>
              <a:t>for PBC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114300" indent="0">
              <a:buNone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Liver transplantation is now a common </a:t>
            </a:r>
            <a:r>
              <a:rPr lang="en-US" sz="2000" dirty="0" smtClean="0">
                <a:latin typeface="+mj-lt"/>
              </a:rPr>
              <a:t>treatment.</a:t>
            </a:r>
            <a:endParaRPr lang="en-US" sz="2000" dirty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666" y="116632"/>
            <a:ext cx="1072750" cy="119553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5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Hazard </a:t>
            </a:r>
            <a:r>
              <a:rPr lang="en-US" b="1" dirty="0"/>
              <a:t>ratio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When the age is increased by 1 year, the hazard function of survival time is multiplied by 1.033 while all the other explanatory variables are fixed.</a:t>
            </a:r>
            <a:endParaRPr lang="en-CA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We </a:t>
            </a:r>
            <a:r>
              <a:rPr lang="en-US" dirty="0"/>
              <a:t>are 95% confident, when the age is increased by 1 year the hazard function of survival time is multiplied by between </a:t>
            </a:r>
            <a:r>
              <a:rPr lang="en-US" dirty="0" smtClean="0"/>
              <a:t>1.014 </a:t>
            </a:r>
            <a:r>
              <a:rPr lang="en-US" dirty="0"/>
              <a:t>and </a:t>
            </a:r>
            <a:r>
              <a:rPr lang="en-US" dirty="0" smtClean="0"/>
              <a:t>1.052.</a:t>
            </a:r>
            <a:endParaRPr lang="en-CA" dirty="0"/>
          </a:p>
          <a:p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7407547" cy="225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3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err="1"/>
              <a:t>Propotional</a:t>
            </a:r>
            <a:r>
              <a:rPr lang="en-US" b="1" dirty="0"/>
              <a:t> hazard model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/>
              <a:t>Global </a:t>
            </a:r>
            <a:r>
              <a:rPr lang="en-US" sz="2400" b="1" dirty="0"/>
              <a:t>hypothesis test </a:t>
            </a:r>
            <a:endParaRPr lang="en-CA" sz="2400" dirty="0"/>
          </a:p>
          <a:p>
            <a:pPr marL="114300" indent="0">
              <a:buNone/>
            </a:pPr>
            <a:r>
              <a:rPr lang="en-US" sz="2400" dirty="0"/>
              <a:t>H</a:t>
            </a:r>
            <a:r>
              <a:rPr lang="en-US" sz="2400" baseline="-25000" dirty="0"/>
              <a:t>o </a:t>
            </a:r>
            <a:r>
              <a:rPr lang="en-US" sz="2400" dirty="0"/>
              <a:t>: The overall fitted model is not significant</a:t>
            </a:r>
            <a:endParaRPr lang="en-CA" sz="2400" dirty="0"/>
          </a:p>
          <a:p>
            <a:pPr marL="114300" indent="0">
              <a:buNone/>
            </a:pPr>
            <a:r>
              <a:rPr lang="en-US" sz="2400" dirty="0"/>
              <a:t>H</a:t>
            </a:r>
            <a:r>
              <a:rPr lang="en-US" sz="2400" baseline="-25000" dirty="0"/>
              <a:t>a </a:t>
            </a:r>
            <a:r>
              <a:rPr lang="en-US" sz="2400" dirty="0"/>
              <a:t>: The overall fitted model is </a:t>
            </a:r>
            <a:r>
              <a:rPr lang="en-US" sz="2400" dirty="0" smtClean="0"/>
              <a:t>significant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CA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/>
              <a:t> </a:t>
            </a:r>
            <a:endParaRPr lang="en-CA" sz="2400" dirty="0"/>
          </a:p>
          <a:p>
            <a:pPr marL="114300" indent="0">
              <a:buNone/>
            </a:pPr>
            <a:r>
              <a:rPr lang="en-US" sz="2400" dirty="0"/>
              <a:t>The small p-value(&lt;.001) for Likelihood Ratio, Score and Wald’s test  support H</a:t>
            </a:r>
            <a:r>
              <a:rPr lang="en-US" sz="2400" baseline="-25000" dirty="0"/>
              <a:t>a</a:t>
            </a:r>
            <a:r>
              <a:rPr lang="en-US" sz="2400" dirty="0"/>
              <a:t>. Therefore, it can be concluded that the overall fitted model is significant.</a:t>
            </a:r>
          </a:p>
          <a:p>
            <a:pPr marL="114300" indent="0">
              <a:buNone/>
            </a:pPr>
            <a:endParaRPr lang="en-CA" sz="2400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4029553" cy="126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7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Conclusion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CA" sz="3200" dirty="0"/>
              <a:t> </a:t>
            </a:r>
            <a:r>
              <a:rPr lang="en-CA" sz="3200" dirty="0" smtClean="0"/>
              <a:t>All four methods concluded that treatment does not have any effect on PBC patients.</a:t>
            </a:r>
          </a:p>
          <a:p>
            <a:pPr>
              <a:buFont typeface="Wingdings" pitchFamily="2" charset="2"/>
              <a:buChar char="Ø"/>
            </a:pPr>
            <a:r>
              <a:rPr lang="en-CA" sz="3200" dirty="0" smtClean="0"/>
              <a:t>The older the PBC patient, the higher the chance of dying.</a:t>
            </a:r>
            <a:endParaRPr lang="en-CA" sz="3200" dirty="0"/>
          </a:p>
          <a:p>
            <a:pPr>
              <a:buFont typeface="Wingdings" pitchFamily="2" charset="2"/>
              <a:buChar char="Ø"/>
            </a:pPr>
            <a:r>
              <a:rPr lang="en-CA" sz="3200" dirty="0" smtClean="0"/>
              <a:t> Future: Study can be used for predicting  survival time for PBC patients using other explanatory variables. </a:t>
            </a:r>
            <a:endParaRPr lang="en-CA" sz="3200" dirty="0"/>
          </a:p>
          <a:p>
            <a:pPr marL="114300" indent="0">
              <a:buNone/>
            </a:pPr>
            <a:endParaRPr lang="en-CA" dirty="0" smtClean="0"/>
          </a:p>
          <a:p>
            <a:pPr>
              <a:buFont typeface="Wingdings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79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THANK </a:t>
            </a:r>
            <a:r>
              <a:rPr lang="en-CA" b="1" dirty="0"/>
              <a:t>YOU 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7620000" cy="3052936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CA" sz="3200" dirty="0"/>
              <a:t>	</a:t>
            </a:r>
            <a:r>
              <a:rPr lang="en-CA" sz="3200" dirty="0" smtClean="0"/>
              <a:t>		</a:t>
            </a:r>
          </a:p>
          <a:p>
            <a:pPr marL="114300" indent="0">
              <a:buNone/>
            </a:pPr>
            <a:r>
              <a:rPr lang="en-CA" sz="3200" dirty="0"/>
              <a:t>	</a:t>
            </a:r>
            <a:r>
              <a:rPr lang="en-CA" sz="3200" dirty="0" smtClean="0"/>
              <a:t>	</a:t>
            </a:r>
          </a:p>
          <a:p>
            <a:pPr marL="114300" indent="0">
              <a:buNone/>
            </a:pPr>
            <a:r>
              <a:rPr lang="en-CA" sz="3200" dirty="0"/>
              <a:t>	</a:t>
            </a:r>
            <a:r>
              <a:rPr lang="en-CA" sz="3200" dirty="0" smtClean="0"/>
              <a:t>	            </a:t>
            </a:r>
            <a:r>
              <a:rPr lang="en-CA" sz="4000" dirty="0" smtClean="0"/>
              <a:t>QUESTIONS </a:t>
            </a:r>
          </a:p>
          <a:p>
            <a:pPr marL="114300" indent="0">
              <a:buNone/>
            </a:pPr>
            <a:r>
              <a:rPr lang="en-CA" sz="4000" dirty="0"/>
              <a:t>	</a:t>
            </a:r>
            <a:r>
              <a:rPr lang="en-CA" sz="4000" dirty="0" smtClean="0"/>
              <a:t>		         </a:t>
            </a:r>
            <a:r>
              <a:rPr lang="en-CA" sz="4000" dirty="0" smtClean="0">
                <a:sym typeface="Wingdings" panose="05000000000000000000" pitchFamily="2" charset="2"/>
              </a:rPr>
              <a:t> </a:t>
            </a:r>
            <a:endParaRPr lang="en-CA" sz="4000" dirty="0" smtClean="0"/>
          </a:p>
          <a:p>
            <a:pPr marL="114300" indent="0">
              <a:buNone/>
            </a:pPr>
            <a:r>
              <a:rPr lang="en-CA" sz="3200" dirty="0" smtClean="0"/>
              <a:t>	</a:t>
            </a:r>
            <a:endParaRPr lang="en-CA" sz="4800" dirty="0"/>
          </a:p>
          <a:p>
            <a:pPr marL="114300" indent="0">
              <a:buNone/>
            </a:pPr>
            <a:r>
              <a:rPr lang="en-CA" sz="3200" dirty="0" smtClean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78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8614"/>
            <a:ext cx="7537648" cy="1138138"/>
          </a:xfrm>
        </p:spPr>
        <p:txBody>
          <a:bodyPr/>
          <a:lstStyle/>
          <a:p>
            <a:r>
              <a:rPr lang="en-CA" b="1" dirty="0" smtClean="0"/>
              <a:t>Mayo Clinical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04664"/>
            <a:ext cx="7620000" cy="5832648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en-US" sz="2400" dirty="0">
              <a:latin typeface="+mj-lt"/>
            </a:endParaRPr>
          </a:p>
          <a:p>
            <a:pPr marL="114300" indent="0">
              <a:buNone/>
            </a:pPr>
            <a:endParaRPr lang="en-US" sz="24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The Mayo Clinic data set </a:t>
            </a:r>
            <a:r>
              <a:rPr lang="en-US" sz="2400" dirty="0" smtClean="0">
                <a:latin typeface="+mj-lt"/>
              </a:rPr>
              <a:t>is one </a:t>
            </a:r>
            <a:r>
              <a:rPr lang="en-US" sz="2400" dirty="0">
                <a:latin typeface="+mj-lt"/>
              </a:rPr>
              <a:t>of the last </a:t>
            </a:r>
            <a:r>
              <a:rPr lang="en-US" sz="2400" dirty="0" smtClean="0">
                <a:latin typeface="+mj-lt"/>
              </a:rPr>
              <a:t>study </a:t>
            </a:r>
            <a:r>
              <a:rPr lang="en-US" sz="2400" dirty="0">
                <a:latin typeface="+mj-lt"/>
              </a:rPr>
              <a:t>of the natural history of PBC in </a:t>
            </a:r>
            <a:r>
              <a:rPr lang="en-US" sz="2400" dirty="0" smtClean="0">
                <a:latin typeface="+mj-lt"/>
              </a:rPr>
              <a:t>patients.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Clinical </a:t>
            </a:r>
            <a:r>
              <a:rPr lang="en-US" sz="2400" dirty="0">
                <a:latin typeface="+mj-lt"/>
              </a:rPr>
              <a:t>trial in primary biliary cirrhosis (PBC) of the liver conducted between 1974 and 1984 by Mayo </a:t>
            </a:r>
            <a:r>
              <a:rPr lang="en-US" sz="2400" dirty="0" smtClean="0">
                <a:latin typeface="+mj-lt"/>
              </a:rPr>
              <a:t>clinic.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For </a:t>
            </a:r>
            <a:r>
              <a:rPr lang="en-US" sz="2400" dirty="0">
                <a:latin typeface="+mj-lt"/>
              </a:rPr>
              <a:t>that analysis, disease and </a:t>
            </a:r>
            <a:r>
              <a:rPr lang="en-US" sz="2400" dirty="0" smtClean="0">
                <a:latin typeface="+mj-lt"/>
              </a:rPr>
              <a:t>survival </a:t>
            </a:r>
            <a:r>
              <a:rPr lang="en-US" sz="2400" dirty="0">
                <a:latin typeface="+mj-lt"/>
              </a:rPr>
              <a:t>status as of July, 1986, </a:t>
            </a:r>
            <a:r>
              <a:rPr lang="en-US" sz="2400" dirty="0" smtClean="0">
                <a:latin typeface="+mj-lt"/>
              </a:rPr>
              <a:t>readings were </a:t>
            </a:r>
            <a:r>
              <a:rPr lang="en-US" sz="2400" dirty="0">
                <a:latin typeface="+mj-lt"/>
              </a:rPr>
              <a:t>recorded for as many patients as </a:t>
            </a:r>
            <a:r>
              <a:rPr lang="en-US" sz="2400" dirty="0" smtClean="0">
                <a:latin typeface="+mj-lt"/>
              </a:rPr>
              <a:t>possible.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A total of 424 PBC patients , Double blind experiment </a:t>
            </a:r>
            <a:endParaRPr lang="en-US" sz="2400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 marL="114300" lvl="0" indent="0">
              <a:buNone/>
            </a:pP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666" y="116632"/>
            <a:ext cx="1072750" cy="119553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Data Information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32813"/>
              </p:ext>
            </p:extLst>
          </p:nvPr>
        </p:nvGraphicFramePr>
        <p:xfrm>
          <a:off x="570384" y="1417638"/>
          <a:ext cx="7385992" cy="3163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2996"/>
                <a:gridCol w="3692996"/>
              </a:tblGrid>
              <a:tr h="287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Quantitative (10)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Qualitative (7)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Two levels Categorical Variables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Bilirubin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Cholesterol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Treatment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Albumin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Gender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Urine copper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Ascites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Alkaline phosphatase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Hepatomegaly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SGOT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Spiders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Triglycerides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More than two level Categorical Variables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Platelet count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Edema – 3 levels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Prothrombin 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Histologic stage -4levels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51562"/>
              </p:ext>
            </p:extLst>
          </p:nvPr>
        </p:nvGraphicFramePr>
        <p:xfrm>
          <a:off x="570384" y="4725144"/>
          <a:ext cx="7385992" cy="1122550"/>
        </p:xfrm>
        <a:graphic>
          <a:graphicData uri="http://schemas.openxmlformats.org/drawingml/2006/table">
            <a:tbl>
              <a:tblPr firstRow="1" firstCol="1" bandRow="1"/>
              <a:tblGrid>
                <a:gridCol w="3257865"/>
                <a:gridCol w="4128127"/>
              </a:tblGrid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Methodologies used</a:t>
                      </a:r>
                      <a:endParaRPr lang="en-CA" sz="1100" b="1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Response Variable</a:t>
                      </a:r>
                      <a:endParaRPr lang="en-CA" sz="1100" b="1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Linear Regression</a:t>
                      </a:r>
                      <a:endParaRPr lang="en-CA" sz="12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Survival Time</a:t>
                      </a:r>
                      <a:endParaRPr lang="en-CA" sz="11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ANOVA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Survival</a:t>
                      </a:r>
                      <a:r>
                        <a:rPr lang="en-CA" sz="1200" baseline="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 Time</a:t>
                      </a:r>
                      <a:endParaRPr lang="en-CA" sz="11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Logistic Regression</a:t>
                      </a:r>
                      <a:endParaRPr lang="en-CA" sz="12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Censoring</a:t>
                      </a:r>
                      <a:endParaRPr lang="en-CA" sz="11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Survival Analysis</a:t>
                      </a:r>
                      <a:endParaRPr lang="en-CA" sz="12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Survival</a:t>
                      </a:r>
                      <a:r>
                        <a:rPr lang="en-CA" sz="1200" baseline="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 Time</a:t>
                      </a:r>
                      <a:endParaRPr lang="en-CA" sz="11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05592" y="6165304"/>
            <a:ext cx="3023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418 observations, </a:t>
            </a:r>
            <a:r>
              <a:rPr lang="en-US" dirty="0" smtClean="0"/>
              <a:t>19 </a:t>
            </a:r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0434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Scatterplot Plot Matrix</a:t>
            </a:r>
            <a:endParaRPr lang="en-US" dirty="0"/>
          </a:p>
        </p:txBody>
      </p:sp>
      <p:sp>
        <p:nvSpPr>
          <p:cNvPr id="296" name="Rectangle 4"/>
          <p:cNvSpPr>
            <a:spLocks noChangeArrowheads="1"/>
          </p:cNvSpPr>
          <p:nvPr/>
        </p:nvSpPr>
        <p:spPr bwMode="auto">
          <a:xfrm>
            <a:off x="1187624" y="5157192"/>
            <a:ext cx="360040" cy="323165"/>
          </a:xfrm>
          <a:prstGeom prst="rect">
            <a:avLst/>
          </a:prstGeom>
          <a:solidFill>
            <a:srgbClr val="FFFF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9" name="Content Placeholder 2"/>
          <p:cNvSpPr txBox="1">
            <a:spLocks/>
          </p:cNvSpPr>
          <p:nvPr/>
        </p:nvSpPr>
        <p:spPr>
          <a:xfrm>
            <a:off x="914400" y="3250167"/>
            <a:ext cx="7245170" cy="3586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hlinkClick r:id="rId2" action="ppaction://hlinkfile"/>
            </a:endParaRPr>
          </a:p>
          <a:p>
            <a:endParaRPr lang="en-US" sz="2000" dirty="0"/>
          </a:p>
        </p:txBody>
      </p:sp>
      <p:pic>
        <p:nvPicPr>
          <p:cNvPr id="1026" name="Picture 2" descr="img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32177"/>
            <a:ext cx="6393904" cy="507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Correlation Matrix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11521"/>
            <a:ext cx="7620000" cy="488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620000" cy="1143000"/>
          </a:xfrm>
        </p:spPr>
        <p:txBody>
          <a:bodyPr/>
          <a:lstStyle/>
          <a:p>
            <a:r>
              <a:rPr lang="en-CA" b="1" dirty="0" smtClean="0"/>
              <a:t>Multicollinearity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7620000" cy="42484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u="sng" dirty="0" smtClean="0"/>
              <a:t>Goal:</a:t>
            </a:r>
            <a:r>
              <a:rPr lang="en-US" sz="1800" dirty="0" smtClean="0"/>
              <a:t> To check collinearity between explanatory variables.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Max r value : Urine Copper &amp; Bilirubin = 0.45692 </a:t>
            </a:r>
          </a:p>
          <a:p>
            <a:pPr marL="114300" indent="0">
              <a:buNone/>
            </a:pPr>
            <a:r>
              <a:rPr lang="en-US" sz="1800" dirty="0" smtClean="0"/>
              <a:t>     Min </a:t>
            </a:r>
            <a:r>
              <a:rPr lang="en-US" sz="1800" dirty="0"/>
              <a:t>r value : </a:t>
            </a:r>
            <a:r>
              <a:rPr lang="en-US" sz="1800" dirty="0" err="1"/>
              <a:t>Prothrombin</a:t>
            </a:r>
            <a:r>
              <a:rPr lang="en-US" sz="1800" dirty="0"/>
              <a:t> </a:t>
            </a:r>
            <a:r>
              <a:rPr lang="en-US" sz="1800" dirty="0" smtClean="0"/>
              <a:t>Time </a:t>
            </a:r>
            <a:r>
              <a:rPr lang="en-US" sz="1800" dirty="0"/>
              <a:t>&amp; Platelet </a:t>
            </a:r>
            <a:r>
              <a:rPr lang="en-US" sz="1800" dirty="0" smtClean="0"/>
              <a:t>Count = 0.00007</a:t>
            </a:r>
          </a:p>
          <a:p>
            <a:pPr marL="11430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We did not consider PCA since </a:t>
            </a:r>
            <a:r>
              <a:rPr lang="en-US" sz="1800" dirty="0" smtClean="0"/>
              <a:t>significant </a:t>
            </a:r>
            <a:r>
              <a:rPr lang="en-US" sz="1800" dirty="0"/>
              <a:t>correlation </a:t>
            </a:r>
            <a:r>
              <a:rPr lang="en-US" sz="1800" dirty="0" smtClean="0"/>
              <a:t>didn’t exist </a:t>
            </a:r>
            <a:r>
              <a:rPr lang="en-US" sz="1800" dirty="0"/>
              <a:t>among our </a:t>
            </a:r>
            <a:r>
              <a:rPr lang="en-US" sz="1800" dirty="0" smtClean="0"/>
              <a:t>explanatory </a:t>
            </a:r>
            <a:r>
              <a:rPr lang="en-US" sz="1800" dirty="0"/>
              <a:t>variables. 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dirty="0" smtClean="0"/>
              <a:t>    </a:t>
            </a:r>
            <a:r>
              <a:rPr lang="en-US" sz="1800" b="1" dirty="0" smtClean="0"/>
              <a:t>Decided </a:t>
            </a:r>
            <a:r>
              <a:rPr lang="en-US" sz="1800" b="1" dirty="0"/>
              <a:t>to keep all explanatory variables for our a</a:t>
            </a:r>
            <a:r>
              <a:rPr lang="en-US" sz="1800" b="1" dirty="0" smtClean="0"/>
              <a:t>nalysis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171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1143000"/>
          </a:xfrm>
        </p:spPr>
        <p:txBody>
          <a:bodyPr/>
          <a:lstStyle/>
          <a:p>
            <a:r>
              <a:rPr lang="en-CA" b="1" dirty="0" smtClean="0"/>
              <a:t>Linear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89" y="1052736"/>
            <a:ext cx="7620000" cy="4800600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endParaRPr lang="en-US" sz="1900" b="1" u="sng" dirty="0" smtClean="0"/>
          </a:p>
          <a:p>
            <a:pPr marL="114300" indent="0">
              <a:buNone/>
            </a:pPr>
            <a:r>
              <a:rPr lang="en-US" sz="8000" b="1" u="sng" dirty="0" smtClean="0"/>
              <a:t>Goal :</a:t>
            </a:r>
            <a:r>
              <a:rPr lang="en-US" sz="8000" dirty="0" smtClean="0"/>
              <a:t>  To develop a model to describe the relationship between multiple explanatory variables and survival time while keeping treatment in the model even if it is not significant.</a:t>
            </a:r>
          </a:p>
          <a:p>
            <a:pPr marL="114300" indent="0">
              <a:buNone/>
            </a:pPr>
            <a:endParaRPr lang="en-US" sz="8000" dirty="0" smtClean="0"/>
          </a:p>
          <a:p>
            <a:pPr marL="114300" indent="0">
              <a:buNone/>
            </a:pPr>
            <a:r>
              <a:rPr lang="en-US" sz="8000" dirty="0" smtClean="0"/>
              <a:t>Technique used :  Manual selection </a:t>
            </a:r>
          </a:p>
          <a:p>
            <a:pPr marL="114300" indent="0">
              <a:buNone/>
            </a:pPr>
            <a:r>
              <a:rPr lang="en-US" sz="8000" dirty="0" smtClean="0"/>
              <a:t>Indicator  variables:   Edema (0 = reference)</a:t>
            </a:r>
          </a:p>
          <a:p>
            <a:pPr marL="114300" indent="0">
              <a:buNone/>
            </a:pPr>
            <a:r>
              <a:rPr lang="en-US" sz="8000" dirty="0" smtClean="0"/>
              <a:t>                                      Histologic Stage (1 = reference)</a:t>
            </a:r>
          </a:p>
          <a:p>
            <a:pPr marL="114300" indent="0">
              <a:buNone/>
            </a:pPr>
            <a:endParaRPr lang="en-US" sz="8000" dirty="0" smtClean="0"/>
          </a:p>
          <a:p>
            <a:pPr marL="114300" indent="0">
              <a:buNone/>
            </a:pPr>
            <a:r>
              <a:rPr lang="en-US" sz="8000" b="1" u="sng" dirty="0" smtClean="0"/>
              <a:t>Model:</a:t>
            </a:r>
            <a:r>
              <a:rPr lang="en-US" sz="8000" dirty="0" smtClean="0"/>
              <a:t> y = β</a:t>
            </a:r>
            <a:r>
              <a:rPr lang="en-US" sz="8000" baseline="-25000" dirty="0" smtClean="0"/>
              <a:t>1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1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2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2 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3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3 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4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4 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5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5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6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6 </a:t>
            </a:r>
            <a:r>
              <a:rPr lang="en-US" sz="8000" dirty="0" smtClean="0"/>
              <a:t>+ ɛ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Where  y = Survival Time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1</a:t>
            </a:r>
            <a:r>
              <a:rPr lang="en-US" sz="8000" dirty="0" smtClean="0"/>
              <a:t> =Treatment (1 = D-</a:t>
            </a:r>
            <a:r>
              <a:rPr lang="en-US" sz="8000" dirty="0" err="1" smtClean="0"/>
              <a:t>penicillamine</a:t>
            </a:r>
            <a:r>
              <a:rPr lang="en-US" sz="8000" dirty="0" smtClean="0"/>
              <a:t>, 0 = Placebo)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2</a:t>
            </a:r>
            <a:r>
              <a:rPr lang="en-US" sz="8000" dirty="0" smtClean="0"/>
              <a:t> = bilirubin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3</a:t>
            </a:r>
            <a:r>
              <a:rPr lang="en-US" sz="8000" dirty="0" smtClean="0"/>
              <a:t> = Albumin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4</a:t>
            </a:r>
            <a:r>
              <a:rPr lang="en-US" sz="8000" dirty="0" smtClean="0"/>
              <a:t>=Urine Copper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5</a:t>
            </a:r>
            <a:r>
              <a:rPr lang="en-US" sz="8000" dirty="0" smtClean="0"/>
              <a:t>= Alkaline Phosphatase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6</a:t>
            </a:r>
            <a:r>
              <a:rPr lang="en-US" sz="8000" dirty="0" smtClean="0"/>
              <a:t>= Histologic Stage 4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ɛ</a:t>
            </a:r>
            <a:r>
              <a:rPr lang="en-US" sz="8000" baseline="-25000" dirty="0" smtClean="0"/>
              <a:t>  </a:t>
            </a:r>
            <a:r>
              <a:rPr lang="en-US" sz="8000" dirty="0" err="1" smtClean="0"/>
              <a:t>iidN</a:t>
            </a:r>
            <a:r>
              <a:rPr lang="en-US" sz="8000" dirty="0" smtClean="0"/>
              <a:t>(0,ơ</a:t>
            </a:r>
            <a:r>
              <a:rPr lang="en-US" sz="8000" baseline="30000" dirty="0" smtClean="0"/>
              <a:t>2</a:t>
            </a:r>
            <a:r>
              <a:rPr lang="en-US" sz="8000" dirty="0" smtClean="0"/>
              <a:t>)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3800" b="1" dirty="0" smtClean="0"/>
              <a:t> </a:t>
            </a:r>
            <a:endParaRPr lang="en-CA" sz="3800" dirty="0" smtClean="0"/>
          </a:p>
          <a:p>
            <a:pPr marL="114300" indent="0">
              <a:buNone/>
            </a:pPr>
            <a:endParaRPr lang="en-CA" sz="1800" dirty="0"/>
          </a:p>
          <a:p>
            <a:pPr marL="114300" indent="0">
              <a:buNone/>
            </a:pPr>
            <a:endParaRPr lang="en-CA" sz="1500" dirty="0"/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9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1058</TotalTime>
  <Words>1277</Words>
  <Application>Microsoft Office PowerPoint</Application>
  <PresentationFormat>On-screen Show (4:3)</PresentationFormat>
  <Paragraphs>282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MS Mincho</vt:lpstr>
      <vt:lpstr>Arial</vt:lpstr>
      <vt:lpstr>Calibri</vt:lpstr>
      <vt:lpstr>Cambria</vt:lpstr>
      <vt:lpstr>Times New Roman</vt:lpstr>
      <vt:lpstr>Wingdings</vt:lpstr>
      <vt:lpstr>Adjacency</vt:lpstr>
      <vt:lpstr>Analysis on PBC Data</vt:lpstr>
      <vt:lpstr>Topics covered </vt:lpstr>
      <vt:lpstr>Primary Biliary Cirrhosis (PBC)</vt:lpstr>
      <vt:lpstr>Mayo Clinical Study</vt:lpstr>
      <vt:lpstr> Data Information</vt:lpstr>
      <vt:lpstr>Scatterplot Plot Matrix</vt:lpstr>
      <vt:lpstr>Correlation Matrix</vt:lpstr>
      <vt:lpstr>Multicollinearity</vt:lpstr>
      <vt:lpstr>Linear Regression</vt:lpstr>
      <vt:lpstr>Full Model</vt:lpstr>
      <vt:lpstr>PowerPoint Presentation</vt:lpstr>
      <vt:lpstr>Global Hypothesis testing </vt:lpstr>
      <vt:lpstr>Assumptions </vt:lpstr>
      <vt:lpstr>PowerPoint Presentation</vt:lpstr>
      <vt:lpstr>ANOVA</vt:lpstr>
      <vt:lpstr>Full Model</vt:lpstr>
      <vt:lpstr>Significant Factors</vt:lpstr>
      <vt:lpstr>Hypothesis testing </vt:lpstr>
      <vt:lpstr>Assumptions </vt:lpstr>
      <vt:lpstr>PowerPoint Presentation</vt:lpstr>
      <vt:lpstr>Logistic Regression</vt:lpstr>
      <vt:lpstr>PowerPoint Presentation</vt:lpstr>
      <vt:lpstr>Interpretations</vt:lpstr>
      <vt:lpstr>Goodness-of-fit testing </vt:lpstr>
      <vt:lpstr>Deviance test</vt:lpstr>
      <vt:lpstr>Survival Time</vt:lpstr>
      <vt:lpstr>Hypothesis Testing</vt:lpstr>
      <vt:lpstr>PowerPoint Presentation</vt:lpstr>
      <vt:lpstr>Full Model</vt:lpstr>
      <vt:lpstr>Hazard ratio </vt:lpstr>
      <vt:lpstr>Propotional hazard model </vt:lpstr>
      <vt:lpstr>Conclusion</vt:lpstr>
      <vt:lpstr>THANK YOU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Sapna</dc:creator>
  <cp:lastModifiedBy>HP</cp:lastModifiedBy>
  <cp:revision>154</cp:revision>
  <dcterms:created xsi:type="dcterms:W3CDTF">2015-10-22T02:27:34Z</dcterms:created>
  <dcterms:modified xsi:type="dcterms:W3CDTF">2015-12-04T16:20:59Z</dcterms:modified>
</cp:coreProperties>
</file>