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79" r:id="rId3"/>
    <p:sldId id="260" r:id="rId4"/>
    <p:sldId id="283" r:id="rId5"/>
    <p:sldId id="278" r:id="rId6"/>
    <p:sldId id="285" r:id="rId7"/>
    <p:sldId id="286" r:id="rId8"/>
    <p:sldId id="261" r:id="rId9"/>
    <p:sldId id="288" r:id="rId10"/>
    <p:sldId id="264" r:id="rId11"/>
    <p:sldId id="273" r:id="rId12"/>
    <p:sldId id="265" r:id="rId13"/>
    <p:sldId id="266" r:id="rId14"/>
    <p:sldId id="257" r:id="rId15"/>
    <p:sldId id="289" r:id="rId16"/>
    <p:sldId id="284" r:id="rId17"/>
    <p:sldId id="274" r:id="rId18"/>
    <p:sldId id="262" r:id="rId19"/>
    <p:sldId id="263" r:id="rId20"/>
    <p:sldId id="258" r:id="rId21"/>
    <p:sldId id="267" r:id="rId22"/>
    <p:sldId id="268" r:id="rId23"/>
    <p:sldId id="275" r:id="rId24"/>
    <p:sldId id="276" r:id="rId25"/>
    <p:sldId id="259" r:id="rId26"/>
    <p:sldId id="277" r:id="rId27"/>
    <p:sldId id="269" r:id="rId28"/>
    <p:sldId id="272" r:id="rId29"/>
    <p:sldId id="291" r:id="rId30"/>
    <p:sldId id="271" r:id="rId31"/>
    <p:sldId id="292" r:id="rId32"/>
    <p:sldId id="293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6" autoAdjust="0"/>
    <p:restoredTop sz="94660"/>
  </p:normalViewPr>
  <p:slideViewPr>
    <p:cSldViewPr>
      <p:cViewPr varScale="1">
        <p:scale>
          <a:sx n="74" d="100"/>
          <a:sy n="74" d="100"/>
        </p:scale>
        <p:origin x="131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C642-FD14-4F74-B7C5-84EF36D6E273}" type="datetimeFigureOut">
              <a:rPr lang="en-GB" smtClean="0"/>
              <a:t>03/12/2015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4865-F3D8-4154-8A92-574F308BB04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C642-FD14-4F74-B7C5-84EF36D6E273}" type="datetimeFigureOut">
              <a:rPr lang="en-GB" smtClean="0"/>
              <a:t>03/12/2015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4865-F3D8-4154-8A92-574F308BB04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C642-FD14-4F74-B7C5-84EF36D6E273}" type="datetimeFigureOut">
              <a:rPr lang="en-GB" smtClean="0"/>
              <a:t>03/12/2015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4865-F3D8-4154-8A92-574F308BB04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C642-FD14-4F74-B7C5-84EF36D6E273}" type="datetimeFigureOut">
              <a:rPr lang="en-GB" smtClean="0"/>
              <a:t>03/12/2015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4865-F3D8-4154-8A92-574F308BB04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C642-FD14-4F74-B7C5-84EF36D6E273}" type="datetimeFigureOut">
              <a:rPr lang="en-GB" smtClean="0"/>
              <a:t>03/12/2015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4865-F3D8-4154-8A92-574F308BB04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C642-FD14-4F74-B7C5-84EF36D6E273}" type="datetimeFigureOut">
              <a:rPr lang="en-GB" smtClean="0"/>
              <a:t>03/12/2015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4865-F3D8-4154-8A92-574F308BB04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C642-FD14-4F74-B7C5-84EF36D6E273}" type="datetimeFigureOut">
              <a:rPr lang="en-GB" smtClean="0"/>
              <a:t>03/12/2015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4865-F3D8-4154-8A92-574F308BB04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C642-FD14-4F74-B7C5-84EF36D6E273}" type="datetimeFigureOut">
              <a:rPr lang="en-GB" smtClean="0"/>
              <a:t>03/12/2015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4865-F3D8-4154-8A92-574F308BB04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C642-FD14-4F74-B7C5-84EF36D6E273}" type="datetimeFigureOut">
              <a:rPr lang="en-GB" smtClean="0"/>
              <a:t>03/12/2015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4865-F3D8-4154-8A92-574F308BB04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C642-FD14-4F74-B7C5-84EF36D6E273}" type="datetimeFigureOut">
              <a:rPr lang="en-GB" smtClean="0"/>
              <a:t>03/12/2015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4865-F3D8-4154-8A92-574F308BB04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C642-FD14-4F74-B7C5-84EF36D6E273}" type="datetimeFigureOut">
              <a:rPr lang="en-GB" smtClean="0"/>
              <a:t>03/12/2015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624865-F3D8-4154-8A92-574F308BB043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C624865-F3D8-4154-8A92-574F308BB043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F4AC642-FD14-4F74-B7C5-84EF36D6E273}" type="datetimeFigureOut">
              <a:rPr lang="en-GB" smtClean="0"/>
              <a:t>03/12/2015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HP\Desktop\SAS%20Report%20-%20Correlations111.ht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../Desktop/SAS%20Report%20-%20Correlations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772815"/>
            <a:ext cx="7543800" cy="1512169"/>
          </a:xfrm>
        </p:spPr>
        <p:txBody>
          <a:bodyPr/>
          <a:lstStyle/>
          <a:p>
            <a:r>
              <a:rPr lang="en-GB" dirty="0"/>
              <a:t>Analysis on PBC 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520" y="4581128"/>
            <a:ext cx="2664296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cap="all" dirty="0"/>
              <a:t>Stat 271 fall 2015</a:t>
            </a:r>
            <a:endParaRPr lang="en-CA" sz="2400" dirty="0"/>
          </a:p>
          <a:p>
            <a:endParaRPr lang="en-CA" sz="2000" dirty="0" smtClean="0">
              <a:latin typeface="+mj-lt"/>
            </a:endParaRPr>
          </a:p>
          <a:p>
            <a:r>
              <a:rPr lang="en-CA" sz="2000" dirty="0" err="1" smtClean="0">
                <a:latin typeface="+mj-lt"/>
              </a:rPr>
              <a:t>Gurinder</a:t>
            </a:r>
            <a:r>
              <a:rPr lang="en-CA" sz="2000" dirty="0" smtClean="0">
                <a:latin typeface="+mj-lt"/>
              </a:rPr>
              <a:t> </a:t>
            </a:r>
            <a:r>
              <a:rPr lang="en-CA" sz="2000" dirty="0">
                <a:latin typeface="+mj-lt"/>
              </a:rPr>
              <a:t>Singh    </a:t>
            </a:r>
            <a:endParaRPr lang="en-CA" sz="2000" dirty="0" smtClean="0">
              <a:latin typeface="+mj-lt"/>
            </a:endParaRPr>
          </a:p>
          <a:p>
            <a:r>
              <a:rPr lang="en-CA" sz="2000" dirty="0" err="1" smtClean="0">
                <a:latin typeface="+mj-lt"/>
              </a:rPr>
              <a:t>Prash</a:t>
            </a:r>
            <a:r>
              <a:rPr lang="en-CA" sz="2000" dirty="0" smtClean="0">
                <a:latin typeface="+mj-lt"/>
              </a:rPr>
              <a:t> </a:t>
            </a:r>
            <a:r>
              <a:rPr lang="en-CA" sz="2000" dirty="0" err="1" smtClean="0">
                <a:latin typeface="+mj-lt"/>
              </a:rPr>
              <a:t>Medirattaa</a:t>
            </a:r>
            <a:r>
              <a:rPr lang="en-CA" sz="2000" dirty="0" smtClean="0">
                <a:latin typeface="+mj-lt"/>
              </a:rPr>
              <a:t>                                                                                     </a:t>
            </a:r>
            <a:r>
              <a:rPr lang="en-CA" sz="2000" dirty="0" err="1" smtClean="0">
                <a:latin typeface="+mj-lt"/>
              </a:rPr>
              <a:t>Kuldeep</a:t>
            </a:r>
            <a:r>
              <a:rPr lang="en-CA" sz="2000" dirty="0" smtClean="0">
                <a:latin typeface="+mj-lt"/>
              </a:rPr>
              <a:t> </a:t>
            </a:r>
            <a:r>
              <a:rPr lang="en-CA" sz="2000" dirty="0">
                <a:latin typeface="+mj-lt"/>
              </a:rPr>
              <a:t>Kaur       </a:t>
            </a:r>
            <a:endParaRPr lang="en-GB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405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73224"/>
            <a:ext cx="7753672" cy="606814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1" u="sng" dirty="0" smtClean="0"/>
              <a:t>Fitted </a:t>
            </a:r>
            <a:r>
              <a:rPr lang="en-US" sz="2400" b="1" u="sng" dirty="0"/>
              <a:t>Model:</a:t>
            </a:r>
            <a:r>
              <a:rPr lang="en-US" sz="2400" b="1" dirty="0"/>
              <a:t> </a:t>
            </a:r>
            <a:r>
              <a:rPr lang="en-US" sz="2400" dirty="0"/>
              <a:t>ŷ =</a:t>
            </a:r>
            <a:r>
              <a:rPr lang="en-US" sz="2400" b="1" dirty="0"/>
              <a:t> </a:t>
            </a:r>
            <a:r>
              <a:rPr lang="en-US" sz="2400" dirty="0"/>
              <a:t>-180.34407 - 35.12471x</a:t>
            </a:r>
            <a:r>
              <a:rPr lang="en-US" sz="2400" baseline="-25000" dirty="0"/>
              <a:t>1</a:t>
            </a:r>
            <a:r>
              <a:rPr lang="en-US" sz="2400" dirty="0"/>
              <a:t> - 66.88416x</a:t>
            </a:r>
            <a:r>
              <a:rPr lang="en-US" sz="2400" baseline="-25000" dirty="0"/>
              <a:t>2</a:t>
            </a:r>
            <a:r>
              <a:rPr lang="en-US" sz="2400" dirty="0"/>
              <a:t>+ 714.95866x</a:t>
            </a:r>
            <a:r>
              <a:rPr lang="en-US" sz="2400" baseline="-25000" dirty="0"/>
              <a:t>3</a:t>
            </a:r>
            <a:r>
              <a:rPr lang="en-US" sz="2400" dirty="0"/>
              <a:t> - 2.39953x</a:t>
            </a:r>
            <a:r>
              <a:rPr lang="en-US" sz="2400" baseline="-25000" dirty="0"/>
              <a:t>4</a:t>
            </a:r>
            <a:r>
              <a:rPr lang="en-US" sz="2400" dirty="0"/>
              <a:t> + 0.12762x</a:t>
            </a:r>
            <a:r>
              <a:rPr lang="en-US" sz="2400" baseline="-25000" dirty="0"/>
              <a:t>5</a:t>
            </a:r>
            <a:r>
              <a:rPr lang="en-US" sz="2400" dirty="0"/>
              <a:t> </a:t>
            </a:r>
            <a:r>
              <a:rPr lang="en-US" sz="2400" dirty="0" smtClean="0"/>
              <a:t>- 314.99749x</a:t>
            </a:r>
            <a:r>
              <a:rPr lang="en-US" sz="2400" baseline="-25000" dirty="0" smtClean="0"/>
              <a:t>6</a:t>
            </a:r>
          </a:p>
          <a:p>
            <a:pPr marL="114300" indent="0">
              <a:buNone/>
            </a:pPr>
            <a:endParaRPr lang="en-US" sz="2400" baseline="-25000" dirty="0"/>
          </a:p>
          <a:p>
            <a:pPr marL="114300" indent="0">
              <a:buNone/>
            </a:pP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71" y="1916832"/>
            <a:ext cx="6038682" cy="223224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83568" y="4687352"/>
            <a:ext cx="66247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3200" baseline="-25000" dirty="0" smtClean="0"/>
              <a:t>All </a:t>
            </a:r>
            <a:r>
              <a:rPr lang="en-US" sz="3200" baseline="-25000" dirty="0"/>
              <a:t>the explanatory variables have a significant effect on the survival time, except for treatment which has a p-value = 0.7303.</a:t>
            </a:r>
          </a:p>
        </p:txBody>
      </p:sp>
    </p:spTree>
    <p:extLst>
      <p:ext uri="{BB962C8B-B14F-4D97-AF65-F5344CB8AC3E}">
        <p14:creationId xmlns:p14="http://schemas.microsoft.com/office/powerpoint/2010/main" val="122284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3496"/>
            <a:ext cx="7283152" cy="634082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Global Hypothesis </a:t>
            </a:r>
            <a:r>
              <a:rPr lang="en-US" b="1" dirty="0" smtClean="0"/>
              <a:t>testing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H</a:t>
            </a:r>
            <a:r>
              <a:rPr lang="en-US" baseline="-25000" dirty="0" smtClean="0"/>
              <a:t>o</a:t>
            </a:r>
            <a:r>
              <a:rPr lang="en-US" dirty="0"/>
              <a:t>: β</a:t>
            </a:r>
            <a:r>
              <a:rPr lang="en-US" baseline="-25000" dirty="0"/>
              <a:t>1</a:t>
            </a:r>
            <a:r>
              <a:rPr lang="en-US" dirty="0"/>
              <a:t> = β</a:t>
            </a:r>
            <a:r>
              <a:rPr lang="en-US" baseline="-25000" dirty="0"/>
              <a:t>2 </a:t>
            </a:r>
            <a:r>
              <a:rPr lang="en-US" dirty="0"/>
              <a:t>= β</a:t>
            </a:r>
            <a:r>
              <a:rPr lang="en-US" baseline="-25000" dirty="0"/>
              <a:t>3</a:t>
            </a:r>
            <a:r>
              <a:rPr lang="en-US" dirty="0"/>
              <a:t>= β</a:t>
            </a:r>
            <a:r>
              <a:rPr lang="en-US" baseline="-25000" dirty="0"/>
              <a:t>4</a:t>
            </a:r>
            <a:r>
              <a:rPr lang="en-US" dirty="0"/>
              <a:t> = β</a:t>
            </a:r>
            <a:r>
              <a:rPr lang="en-US" baseline="-25000" dirty="0"/>
              <a:t>5</a:t>
            </a:r>
            <a:r>
              <a:rPr lang="en-US" dirty="0"/>
              <a:t>= β</a:t>
            </a:r>
            <a:r>
              <a:rPr lang="en-US" baseline="-25000" dirty="0"/>
              <a:t>6 </a:t>
            </a:r>
            <a:r>
              <a:rPr lang="en-US" dirty="0"/>
              <a:t>=0</a:t>
            </a:r>
            <a:endParaRPr lang="en-CA" dirty="0"/>
          </a:p>
          <a:p>
            <a:pPr marL="114300" indent="0">
              <a:buNone/>
            </a:pPr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Regression model is overall </a:t>
            </a:r>
            <a:r>
              <a:rPr lang="en-US" dirty="0" smtClean="0"/>
              <a:t>significant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CA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sz="2400" dirty="0" smtClean="0"/>
          </a:p>
          <a:p>
            <a:pPr marL="114300" indent="0">
              <a:buNone/>
            </a:pPr>
            <a:r>
              <a:rPr lang="en-US" sz="2400" dirty="0" smtClean="0"/>
              <a:t>The </a:t>
            </a:r>
            <a:r>
              <a:rPr lang="en-US" sz="2400" dirty="0"/>
              <a:t>p-value (&lt;0.001) is small, therefore the regression model is overall significant. </a:t>
            </a:r>
            <a:endParaRPr lang="en-CA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342"/>
          <a:stretch/>
        </p:blipFill>
        <p:spPr>
          <a:xfrm>
            <a:off x="1178560" y="2780928"/>
            <a:ext cx="5625688" cy="142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48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7620000" cy="1143000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Assumptions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4264"/>
            <a:ext cx="7620000" cy="4800600"/>
          </a:xfrm>
        </p:spPr>
        <p:txBody>
          <a:bodyPr/>
          <a:lstStyle/>
          <a:p>
            <a:pPr marL="114300" lvl="0" indent="0">
              <a:buNone/>
            </a:pPr>
            <a:r>
              <a:rPr lang="en-CA" sz="3200" u="sng" dirty="0"/>
              <a:t>Constancy of variance</a:t>
            </a:r>
          </a:p>
          <a:p>
            <a:pPr marL="114300" indent="0">
              <a:buNone/>
            </a:pPr>
            <a:r>
              <a:rPr lang="en-US" dirty="0"/>
              <a:t>By looking at the residuals vs. predicted value graph, we conclude that the constancy of variance is </a:t>
            </a:r>
            <a:r>
              <a:rPr lang="en-US" dirty="0" smtClean="0"/>
              <a:t>obtained.</a:t>
            </a:r>
            <a:endParaRPr lang="en-CA" dirty="0"/>
          </a:p>
          <a:p>
            <a:pPr marL="114300" indent="0">
              <a:buNone/>
            </a:pPr>
            <a:endParaRPr lang="en-CA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924944"/>
            <a:ext cx="4824536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84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7571184" cy="6192688"/>
          </a:xfrm>
        </p:spPr>
        <p:txBody>
          <a:bodyPr>
            <a:normAutofit/>
          </a:bodyPr>
          <a:lstStyle/>
          <a:p>
            <a:pPr marL="114300" lvl="0" indent="0">
              <a:buNone/>
            </a:pPr>
            <a:r>
              <a:rPr lang="en-US" sz="3200" u="sng" dirty="0"/>
              <a:t>Normality test for residuals</a:t>
            </a:r>
            <a:endParaRPr lang="en-CA" sz="3200" u="sng" dirty="0"/>
          </a:p>
          <a:p>
            <a:pPr marL="114300" indent="0">
              <a:buNone/>
            </a:pPr>
            <a:r>
              <a:rPr lang="en-CA" dirty="0"/>
              <a:t>By looking at the Q-Q plot graph, we conclude that the residuals follow a normal distribution with a few outliers.</a:t>
            </a:r>
          </a:p>
          <a:p>
            <a:pPr marL="114300" indent="0">
              <a:buNone/>
            </a:pPr>
            <a:endParaRPr lang="en-CA" dirty="0" smtClean="0"/>
          </a:p>
          <a:p>
            <a:pPr marL="114300" indent="0">
              <a:buNone/>
            </a:pPr>
            <a:endParaRPr lang="en-CA" dirty="0"/>
          </a:p>
          <a:p>
            <a:pPr marL="114300" indent="0">
              <a:buNone/>
            </a:pPr>
            <a:endParaRPr lang="en-CA" dirty="0" smtClean="0"/>
          </a:p>
          <a:p>
            <a:pPr marL="114300" indent="0">
              <a:buNone/>
            </a:pPr>
            <a:endParaRPr lang="en-CA" dirty="0"/>
          </a:p>
          <a:p>
            <a:pPr marL="114300" indent="0">
              <a:buNone/>
            </a:pPr>
            <a:endParaRPr lang="en-CA" dirty="0" smtClean="0"/>
          </a:p>
          <a:p>
            <a:pPr marL="114300" indent="0">
              <a:buNone/>
            </a:pPr>
            <a:endParaRPr lang="en-CA" dirty="0"/>
          </a:p>
          <a:p>
            <a:pPr marL="114300" indent="0">
              <a:buNone/>
            </a:pPr>
            <a:endParaRPr lang="en-CA" sz="2000" dirty="0" smtClean="0"/>
          </a:p>
          <a:p>
            <a:pPr marL="114300" indent="0">
              <a:buNone/>
            </a:pPr>
            <a:r>
              <a:rPr lang="en-CA" sz="2000" dirty="0" smtClean="0"/>
              <a:t>H</a:t>
            </a:r>
            <a:r>
              <a:rPr lang="en-CA" sz="2000" baseline="-25000" dirty="0" smtClean="0"/>
              <a:t>o</a:t>
            </a:r>
            <a:r>
              <a:rPr lang="en-CA" sz="2000" dirty="0"/>
              <a:t>: Residuals are normally distributed</a:t>
            </a:r>
          </a:p>
          <a:p>
            <a:pPr marL="114300" indent="0">
              <a:buNone/>
            </a:pPr>
            <a:r>
              <a:rPr lang="en-CA" sz="2000" dirty="0"/>
              <a:t>H</a:t>
            </a:r>
            <a:r>
              <a:rPr lang="en-CA" sz="2000" baseline="-25000" dirty="0"/>
              <a:t>a</a:t>
            </a:r>
            <a:r>
              <a:rPr lang="en-CA" sz="2000" dirty="0"/>
              <a:t>: Residuals are not normally </a:t>
            </a:r>
            <a:r>
              <a:rPr lang="en-CA" sz="2000" dirty="0" smtClean="0"/>
              <a:t>distributed</a:t>
            </a:r>
          </a:p>
          <a:p>
            <a:pPr marL="114300" indent="0">
              <a:buNone/>
            </a:pPr>
            <a:r>
              <a:rPr lang="en-US" sz="2000" dirty="0" smtClean="0"/>
              <a:t>At α </a:t>
            </a:r>
            <a:r>
              <a:rPr lang="en-US" sz="2000" dirty="0"/>
              <a:t>= 0.01 we fail to reject </a:t>
            </a:r>
            <a:r>
              <a:rPr lang="en-US" sz="2000" dirty="0" smtClean="0"/>
              <a:t>H</a:t>
            </a:r>
            <a:r>
              <a:rPr lang="en-US" sz="2000" baseline="-25000" dirty="0" smtClean="0"/>
              <a:t>o</a:t>
            </a:r>
            <a:r>
              <a:rPr lang="en-US" sz="2000" dirty="0"/>
              <a:t> </a:t>
            </a:r>
            <a:r>
              <a:rPr lang="en-US" sz="2000" dirty="0" smtClean="0"/>
              <a:t>and at  </a:t>
            </a:r>
            <a:r>
              <a:rPr lang="en-US" sz="2000" dirty="0"/>
              <a:t>α = </a:t>
            </a:r>
            <a:r>
              <a:rPr lang="en-US" sz="2000" dirty="0" smtClean="0"/>
              <a:t>0.05, </a:t>
            </a:r>
            <a:r>
              <a:rPr lang="en-US" sz="2000" dirty="0"/>
              <a:t>all the 4 tests have a </a:t>
            </a:r>
            <a:r>
              <a:rPr lang="en-US" sz="2000" dirty="0" smtClean="0"/>
              <a:t>p-value &lt; </a:t>
            </a:r>
            <a:r>
              <a:rPr lang="en-US" sz="2000" dirty="0"/>
              <a:t>α, so we reject Ho.</a:t>
            </a:r>
            <a:endParaRPr lang="en-CA" sz="2000" dirty="0"/>
          </a:p>
          <a:p>
            <a:pPr marL="114300" indent="0">
              <a:buNone/>
            </a:pPr>
            <a:endParaRPr lang="en-CA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72816"/>
            <a:ext cx="3303012" cy="25810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119" y="2564904"/>
            <a:ext cx="35052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66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3528" y="116632"/>
            <a:ext cx="7620000" cy="1143000"/>
          </a:xfrm>
        </p:spPr>
        <p:txBody>
          <a:bodyPr/>
          <a:lstStyle/>
          <a:p>
            <a:r>
              <a:rPr lang="en-CA" b="1" dirty="0" smtClean="0"/>
              <a:t>ANOVA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48680"/>
            <a:ext cx="7776864" cy="501662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1" u="sng" dirty="0" smtClean="0"/>
              <a:t>Goal:</a:t>
            </a:r>
            <a:r>
              <a:rPr lang="en-US" sz="2400" dirty="0" smtClean="0"/>
              <a:t> To select the significant factors which effect survival time. </a:t>
            </a:r>
          </a:p>
          <a:p>
            <a:pPr marL="114300" indent="0">
              <a:buNone/>
            </a:pPr>
            <a:r>
              <a:rPr lang="en-US" sz="2400" dirty="0" smtClean="0"/>
              <a:t>Technique </a:t>
            </a:r>
            <a:r>
              <a:rPr lang="en-US" sz="2400" dirty="0"/>
              <a:t>used :  Manual selection </a:t>
            </a:r>
          </a:p>
          <a:p>
            <a:pPr marL="114300" indent="0">
              <a:buNone/>
            </a:pPr>
            <a:endParaRPr lang="en-US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50964" y="2707173"/>
            <a:ext cx="716512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Model:</a:t>
            </a:r>
            <a:r>
              <a:rPr lang="en-US" sz="2000" dirty="0"/>
              <a:t> </a:t>
            </a:r>
            <a:r>
              <a:rPr lang="en-US" sz="2000" dirty="0" err="1"/>
              <a:t>y</a:t>
            </a:r>
            <a:r>
              <a:rPr lang="en-US" sz="2000" baseline="-25000" dirty="0" err="1"/>
              <a:t>ijklm</a:t>
            </a:r>
            <a:r>
              <a:rPr lang="en-US" sz="2000" dirty="0"/>
              <a:t>= µ + α</a:t>
            </a:r>
            <a:r>
              <a:rPr lang="en-US" sz="2000" baseline="-25000" dirty="0" err="1"/>
              <a:t>i</a:t>
            </a:r>
            <a:r>
              <a:rPr lang="en-US" sz="2000" dirty="0"/>
              <a:t> + β</a:t>
            </a:r>
            <a:r>
              <a:rPr lang="en-US" sz="2000" baseline="-25000" dirty="0"/>
              <a:t>j</a:t>
            </a:r>
            <a:r>
              <a:rPr lang="en-US" sz="2000" dirty="0"/>
              <a:t> + </a:t>
            </a:r>
            <a:r>
              <a:rPr lang="en-US" sz="2000" dirty="0" err="1"/>
              <a:t>ɼ</a:t>
            </a:r>
            <a:r>
              <a:rPr lang="en-US" sz="2000" baseline="-25000" dirty="0" err="1"/>
              <a:t>k</a:t>
            </a:r>
            <a:r>
              <a:rPr lang="en-US" sz="2000" baseline="-25000" dirty="0"/>
              <a:t> </a:t>
            </a:r>
            <a:r>
              <a:rPr lang="en-US" sz="2000" dirty="0"/>
              <a:t>+ </a:t>
            </a:r>
            <a:r>
              <a:rPr lang="en-US" sz="2000" dirty="0" err="1"/>
              <a:t>ɳ</a:t>
            </a:r>
            <a:r>
              <a:rPr lang="en-US" sz="2000" baseline="-25000" dirty="0" err="1"/>
              <a:t>l</a:t>
            </a:r>
            <a:r>
              <a:rPr lang="en-US" sz="2000" dirty="0"/>
              <a:t> + </a:t>
            </a:r>
            <a:r>
              <a:rPr lang="en-US" sz="2000" dirty="0" err="1"/>
              <a:t>ƥ</a:t>
            </a:r>
            <a:r>
              <a:rPr lang="en-US" sz="2000" baseline="-25000" dirty="0" err="1"/>
              <a:t>m</a:t>
            </a:r>
            <a:r>
              <a:rPr lang="en-US" sz="2000" dirty="0"/>
              <a:t> + </a:t>
            </a:r>
            <a:r>
              <a:rPr lang="en-US" sz="2000" dirty="0" err="1"/>
              <a:t>ƛ</a:t>
            </a:r>
            <a:r>
              <a:rPr lang="en-US" sz="2000" baseline="-25000" dirty="0" err="1"/>
              <a:t>n</a:t>
            </a:r>
            <a:r>
              <a:rPr lang="en-US" sz="2000" dirty="0"/>
              <a:t> + </a:t>
            </a:r>
            <a:r>
              <a:rPr lang="en-US" sz="2000" dirty="0" err="1"/>
              <a:t>ɛ</a:t>
            </a:r>
            <a:r>
              <a:rPr lang="en-US" sz="2000" baseline="-25000" dirty="0" err="1"/>
              <a:t>ijklm</a:t>
            </a:r>
            <a:endParaRPr lang="en-CA" sz="2000" dirty="0"/>
          </a:p>
          <a:p>
            <a:r>
              <a:rPr lang="en-US" sz="2000" dirty="0"/>
              <a:t>Where  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ijklm</a:t>
            </a:r>
            <a:r>
              <a:rPr lang="en-US" sz="2000" dirty="0" smtClean="0"/>
              <a:t> </a:t>
            </a:r>
            <a:r>
              <a:rPr lang="en-US" sz="2000" dirty="0"/>
              <a:t>= Survival Time</a:t>
            </a:r>
            <a:endParaRPr lang="en-CA" sz="2000" dirty="0"/>
          </a:p>
          <a:p>
            <a:r>
              <a:rPr lang="en-US" sz="2000" dirty="0" smtClean="0"/>
              <a:t>              α</a:t>
            </a:r>
            <a:r>
              <a:rPr lang="en-US" sz="2000" baseline="-25000" dirty="0" smtClean="0"/>
              <a:t>i </a:t>
            </a:r>
            <a:r>
              <a:rPr lang="en-US" sz="2000" dirty="0"/>
              <a:t>= effect of </a:t>
            </a:r>
            <a:r>
              <a:rPr lang="en-US" sz="2000" dirty="0" err="1" smtClean="0"/>
              <a:t>Bilirubi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          β</a:t>
            </a:r>
            <a:r>
              <a:rPr lang="en-US" sz="2000" baseline="-25000" dirty="0" smtClean="0"/>
              <a:t>j </a:t>
            </a:r>
            <a:r>
              <a:rPr lang="en-US" sz="2000" dirty="0"/>
              <a:t>= effect of Albumin</a:t>
            </a:r>
            <a:endParaRPr lang="en-CA" sz="2000" dirty="0"/>
          </a:p>
          <a:p>
            <a:r>
              <a:rPr lang="en-US" sz="2000" dirty="0"/>
              <a:t> </a:t>
            </a:r>
            <a:r>
              <a:rPr lang="en-US" sz="2000" dirty="0" smtClean="0"/>
              <a:t>             </a:t>
            </a:r>
            <a:r>
              <a:rPr lang="en-US" sz="2000" dirty="0" err="1" smtClean="0"/>
              <a:t>ɼ</a:t>
            </a:r>
            <a:r>
              <a:rPr lang="en-US" sz="2000" baseline="-25000" dirty="0" err="1" smtClean="0"/>
              <a:t>k</a:t>
            </a:r>
            <a:r>
              <a:rPr lang="en-US" sz="2000" baseline="-25000" dirty="0" smtClean="0"/>
              <a:t> </a:t>
            </a:r>
            <a:r>
              <a:rPr lang="en-US" sz="2000" dirty="0"/>
              <a:t>= effect of Urine Copper</a:t>
            </a:r>
            <a:endParaRPr lang="en-CA" sz="2000" dirty="0"/>
          </a:p>
          <a:p>
            <a:r>
              <a:rPr lang="en-US" sz="2000" dirty="0"/>
              <a:t> </a:t>
            </a:r>
            <a:r>
              <a:rPr lang="en-US" sz="2000" dirty="0" smtClean="0"/>
              <a:t>             </a:t>
            </a:r>
            <a:r>
              <a:rPr lang="en-US" sz="2000" dirty="0" err="1" smtClean="0"/>
              <a:t>ɳ</a:t>
            </a:r>
            <a:r>
              <a:rPr lang="en-US" sz="2000" baseline="-25000" dirty="0" err="1" smtClean="0"/>
              <a:t>l</a:t>
            </a:r>
            <a:r>
              <a:rPr lang="en-US" sz="2000" baseline="-25000" dirty="0" smtClean="0"/>
              <a:t> </a:t>
            </a:r>
            <a:r>
              <a:rPr lang="en-US" sz="2000" dirty="0"/>
              <a:t>= effect of Alkaline Phosphatase</a:t>
            </a:r>
            <a:endParaRPr lang="en-CA" sz="2000" dirty="0"/>
          </a:p>
          <a:p>
            <a:r>
              <a:rPr lang="en-US" sz="2000" dirty="0"/>
              <a:t> </a:t>
            </a:r>
            <a:r>
              <a:rPr lang="en-US" sz="2000" dirty="0" smtClean="0"/>
              <a:t>             </a:t>
            </a:r>
            <a:r>
              <a:rPr lang="en-US" sz="2000" dirty="0" err="1" smtClean="0"/>
              <a:t>ƥ</a:t>
            </a:r>
            <a:r>
              <a:rPr lang="en-US" sz="2000" baseline="-25000" dirty="0" err="1" smtClean="0"/>
              <a:t>m</a:t>
            </a:r>
            <a:r>
              <a:rPr lang="en-US" sz="2000" baseline="-25000" dirty="0" smtClean="0"/>
              <a:t> </a:t>
            </a:r>
            <a:r>
              <a:rPr lang="en-US" sz="2000" dirty="0"/>
              <a:t>= effect if m-</a:t>
            </a:r>
            <a:r>
              <a:rPr lang="en-US" sz="2000" dirty="0" err="1"/>
              <a:t>th</a:t>
            </a:r>
            <a:r>
              <a:rPr lang="en-US" sz="2000" dirty="0"/>
              <a:t> level of Treatment              m=1, </a:t>
            </a:r>
            <a:r>
              <a:rPr lang="en-US" sz="2000" dirty="0" smtClean="0"/>
              <a:t>2</a:t>
            </a:r>
            <a:endParaRPr lang="en-CA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          </a:t>
            </a:r>
            <a:r>
              <a:rPr lang="en-US" sz="2000" dirty="0" err="1" smtClean="0"/>
              <a:t>ƛ</a:t>
            </a:r>
            <a:r>
              <a:rPr lang="en-US" sz="2000" baseline="-25000" dirty="0" err="1" smtClean="0"/>
              <a:t>n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= effect of n-</a:t>
            </a:r>
            <a:r>
              <a:rPr lang="en-US" sz="2000" dirty="0" err="1" smtClean="0"/>
              <a:t>th</a:t>
            </a:r>
            <a:r>
              <a:rPr lang="en-US" sz="2000" dirty="0" smtClean="0"/>
              <a:t> level of Histologic Stage      n=1, 2, 3, 4</a:t>
            </a:r>
            <a:endParaRPr lang="en-CA" sz="2000" dirty="0" smtClean="0"/>
          </a:p>
          <a:p>
            <a:r>
              <a:rPr lang="en-US" sz="2000" dirty="0" smtClean="0"/>
              <a:t>              </a:t>
            </a:r>
            <a:r>
              <a:rPr lang="en-US" sz="2000" dirty="0" err="1" smtClean="0"/>
              <a:t>ɛ</a:t>
            </a:r>
            <a:r>
              <a:rPr lang="en-US" sz="2000" baseline="-25000" dirty="0" err="1" smtClean="0"/>
              <a:t>ijklm</a:t>
            </a:r>
            <a:r>
              <a:rPr lang="en-US" sz="2000" baseline="-25000" dirty="0" smtClean="0"/>
              <a:t>  </a:t>
            </a:r>
            <a:r>
              <a:rPr lang="en-US" sz="2000" dirty="0" err="1"/>
              <a:t>iidN</a:t>
            </a:r>
            <a:r>
              <a:rPr lang="en-US" sz="2000" dirty="0"/>
              <a:t>(0,ơ</a:t>
            </a:r>
            <a:r>
              <a:rPr lang="en-US" sz="2000" baseline="30000" dirty="0"/>
              <a:t>2</a:t>
            </a:r>
            <a:r>
              <a:rPr lang="en-US" sz="2000" dirty="0" smtClean="0"/>
              <a:t>)</a:t>
            </a:r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31367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 smtClean="0"/>
              <a:t>Full Model</a:t>
            </a:r>
            <a:endParaRPr lang="en-CA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62" y="1484785"/>
            <a:ext cx="6951482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402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131024" cy="706090"/>
          </a:xfrm>
        </p:spPr>
        <p:txBody>
          <a:bodyPr>
            <a:noAutofit/>
          </a:bodyPr>
          <a:lstStyle/>
          <a:p>
            <a:r>
              <a:rPr lang="en-CA" b="1" dirty="0" smtClean="0"/>
              <a:t>Significant Factors</a:t>
            </a:r>
            <a:endParaRPr lang="en-CA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28" t="4112" r="703"/>
          <a:stretch/>
        </p:blipFill>
        <p:spPr>
          <a:xfrm>
            <a:off x="611560" y="1700808"/>
            <a:ext cx="6969760" cy="251106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7200" y="4941168"/>
            <a:ext cx="65527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All the factors have </a:t>
            </a:r>
            <a:r>
              <a:rPr lang="en-US" sz="2000" dirty="0" smtClean="0"/>
              <a:t>a significant </a:t>
            </a:r>
            <a:r>
              <a:rPr lang="en-US" sz="2000" dirty="0"/>
              <a:t>effect on survival time, except </a:t>
            </a:r>
            <a:r>
              <a:rPr lang="en-US" sz="2000" dirty="0" smtClean="0"/>
              <a:t>for treatment.</a:t>
            </a:r>
            <a:endParaRPr lang="en-CA" sz="2000" dirty="0" smtClean="0"/>
          </a:p>
        </p:txBody>
      </p:sp>
    </p:spTree>
    <p:extLst>
      <p:ext uri="{BB962C8B-B14F-4D97-AF65-F5344CB8AC3E}">
        <p14:creationId xmlns:p14="http://schemas.microsoft.com/office/powerpoint/2010/main" val="7833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dirty="0" smtClean="0"/>
              <a:t>Hypothesis testing</a:t>
            </a:r>
            <a:r>
              <a:rPr lang="en-CA" b="1" dirty="0"/>
              <a:t/>
            </a:r>
            <a:br>
              <a:rPr lang="en-CA" b="1" dirty="0"/>
            </a:b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5584"/>
            <a:ext cx="7620000" cy="531373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/>
              <a:t>H</a:t>
            </a:r>
            <a:r>
              <a:rPr lang="en-US" baseline="-25000" dirty="0"/>
              <a:t>o</a:t>
            </a:r>
            <a:r>
              <a:rPr lang="en-US" dirty="0"/>
              <a:t>: α</a:t>
            </a:r>
            <a:r>
              <a:rPr lang="en-US" baseline="-25000" dirty="0" err="1"/>
              <a:t>i</a:t>
            </a:r>
            <a:r>
              <a:rPr lang="en-US" dirty="0"/>
              <a:t> = β</a:t>
            </a:r>
            <a:r>
              <a:rPr lang="en-US" baseline="-25000" dirty="0"/>
              <a:t>j</a:t>
            </a:r>
            <a:r>
              <a:rPr lang="en-US" dirty="0"/>
              <a:t> = </a:t>
            </a:r>
            <a:r>
              <a:rPr lang="en-US" dirty="0" err="1"/>
              <a:t>ɼ</a:t>
            </a:r>
            <a:r>
              <a:rPr lang="en-US" baseline="-25000" dirty="0" err="1"/>
              <a:t>k</a:t>
            </a:r>
            <a:r>
              <a:rPr lang="en-US" baseline="-25000" dirty="0"/>
              <a:t> </a:t>
            </a:r>
            <a:r>
              <a:rPr lang="en-US" dirty="0"/>
              <a:t>= </a:t>
            </a:r>
            <a:r>
              <a:rPr lang="en-US" dirty="0" err="1"/>
              <a:t>ɳ</a:t>
            </a:r>
            <a:r>
              <a:rPr lang="en-US" baseline="-25000" dirty="0" err="1"/>
              <a:t>l</a:t>
            </a:r>
            <a:r>
              <a:rPr lang="en-US" dirty="0"/>
              <a:t> = </a:t>
            </a:r>
            <a:r>
              <a:rPr lang="en-US" dirty="0" err="1"/>
              <a:t>ƥ</a:t>
            </a:r>
            <a:r>
              <a:rPr lang="en-US" baseline="-25000" dirty="0" err="1"/>
              <a:t>m</a:t>
            </a:r>
            <a:r>
              <a:rPr lang="en-US" dirty="0"/>
              <a:t> = </a:t>
            </a:r>
            <a:r>
              <a:rPr lang="en-US" dirty="0" err="1"/>
              <a:t>ƛ</a:t>
            </a:r>
            <a:r>
              <a:rPr lang="en-US" baseline="-25000" dirty="0" err="1"/>
              <a:t>n</a:t>
            </a:r>
            <a:r>
              <a:rPr lang="en-US" baseline="-25000" dirty="0"/>
              <a:t> </a:t>
            </a:r>
            <a:r>
              <a:rPr lang="en-US" dirty="0"/>
              <a:t>= 0</a:t>
            </a:r>
            <a:endParaRPr lang="en-CA" dirty="0"/>
          </a:p>
          <a:p>
            <a:pPr marL="114300" indent="0">
              <a:buNone/>
            </a:pPr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ANOVA model is overall significant</a:t>
            </a:r>
            <a:endParaRPr lang="en-CA" dirty="0"/>
          </a:p>
          <a:p>
            <a:pPr marL="114300" indent="0">
              <a:buNone/>
            </a:pPr>
            <a:r>
              <a:rPr lang="en-US" dirty="0"/>
              <a:t> 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CA" dirty="0"/>
          </a:p>
          <a:p>
            <a:pPr marL="114300" indent="0">
              <a:buNone/>
            </a:pPr>
            <a:r>
              <a:rPr lang="en-US" dirty="0" smtClean="0"/>
              <a:t>The </a:t>
            </a:r>
            <a:r>
              <a:rPr lang="en-US" dirty="0"/>
              <a:t>p-value (&lt; 0.001) is small, therefore ANOVA model is overall significant. 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679030"/>
            <a:ext cx="6696745" cy="176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32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7620000" cy="1143000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/>
              <a:t>Assumptions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7620000" cy="4800600"/>
          </a:xfrm>
        </p:spPr>
        <p:txBody>
          <a:bodyPr/>
          <a:lstStyle/>
          <a:p>
            <a:pPr marL="114300" lvl="0" indent="0">
              <a:buNone/>
            </a:pPr>
            <a:r>
              <a:rPr lang="en-CA" sz="3200" u="sng" dirty="0"/>
              <a:t>Constancy of variance</a:t>
            </a:r>
          </a:p>
          <a:p>
            <a:pPr marL="114300" indent="0">
              <a:buNone/>
            </a:pPr>
            <a:r>
              <a:rPr lang="en-US" dirty="0"/>
              <a:t>By looking at the residuals vs. predicted value graph, we conclude that the constancy of variance is obtained.</a:t>
            </a:r>
            <a:endParaRPr lang="en-CA" dirty="0"/>
          </a:p>
          <a:p>
            <a:pPr marL="114300" indent="0">
              <a:buNone/>
            </a:pPr>
            <a:endParaRPr lang="en-CA" dirty="0"/>
          </a:p>
          <a:p>
            <a:endParaRPr lang="en-CA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832146"/>
            <a:ext cx="4267944" cy="347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6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20688"/>
            <a:ext cx="7825680" cy="5780112"/>
          </a:xfrm>
        </p:spPr>
        <p:txBody>
          <a:bodyPr>
            <a:normAutofit/>
          </a:bodyPr>
          <a:lstStyle/>
          <a:p>
            <a:pPr marL="114300" lvl="0" indent="0">
              <a:buNone/>
            </a:pPr>
            <a:r>
              <a:rPr lang="en-US" sz="3200" u="sng" dirty="0"/>
              <a:t>Normality test for residuals</a:t>
            </a:r>
            <a:endParaRPr lang="en-CA" sz="3200" u="sng" dirty="0"/>
          </a:p>
          <a:p>
            <a:pPr marL="114300" indent="0">
              <a:buNone/>
            </a:pPr>
            <a:r>
              <a:rPr lang="en-US" dirty="0"/>
              <a:t>By looking at the Q-Q plot graph, we conclude that the residuals follow a normal distribution with a few outliers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11430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114300" indent="0">
              <a:buNone/>
            </a:pPr>
            <a:r>
              <a:rPr lang="en-CA" dirty="0" err="1"/>
              <a:t>H</a:t>
            </a:r>
            <a:r>
              <a:rPr lang="en-CA" baseline="-25000" dirty="0" err="1"/>
              <a:t>o</a:t>
            </a:r>
            <a:r>
              <a:rPr lang="en-CA" dirty="0"/>
              <a:t>: Residuals are normally distributed</a:t>
            </a:r>
          </a:p>
          <a:p>
            <a:pPr marL="114300" indent="0">
              <a:buNone/>
            </a:pPr>
            <a:r>
              <a:rPr lang="en-CA" dirty="0"/>
              <a:t>H</a:t>
            </a:r>
            <a:r>
              <a:rPr lang="en-CA" baseline="-25000" dirty="0"/>
              <a:t>a</a:t>
            </a:r>
            <a:r>
              <a:rPr lang="en-CA" dirty="0"/>
              <a:t>: Residuals are not normally distributed</a:t>
            </a:r>
          </a:p>
          <a:p>
            <a:pPr marL="114300" indent="0">
              <a:buNone/>
            </a:pPr>
            <a:r>
              <a:rPr lang="en-US" dirty="0" smtClean="0"/>
              <a:t>At </a:t>
            </a:r>
            <a:r>
              <a:rPr lang="en-US" dirty="0"/>
              <a:t>α = 0.01 we fail to reject Ho. </a:t>
            </a:r>
            <a:endParaRPr lang="en-US" dirty="0" smtClean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88840"/>
            <a:ext cx="3024336" cy="266429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139" y="2348880"/>
            <a:ext cx="4731281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382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-35566"/>
            <a:ext cx="7620000" cy="1143000"/>
          </a:xfrm>
        </p:spPr>
        <p:txBody>
          <a:bodyPr/>
          <a:lstStyle/>
          <a:p>
            <a:r>
              <a:rPr lang="en-US" b="1" dirty="0" smtClean="0"/>
              <a:t>Topics covered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92696"/>
            <a:ext cx="7620000" cy="6453336"/>
          </a:xfrm>
        </p:spPr>
        <p:txBody>
          <a:bodyPr>
            <a:normAutofit/>
          </a:bodyPr>
          <a:lstStyle/>
          <a:p>
            <a:pPr marL="114300" indent="0" fontAlgn="t">
              <a:buNone/>
            </a:pPr>
            <a:endParaRPr lang="en-CA" b="1" dirty="0" smtClean="0"/>
          </a:p>
          <a:p>
            <a:pPr fontAlgn="t">
              <a:buFont typeface="Wingdings" panose="05000000000000000000" pitchFamily="2" charset="2"/>
              <a:buChar char="Ø"/>
            </a:pPr>
            <a:r>
              <a:rPr lang="en-US" sz="2000" b="1" dirty="0" smtClean="0"/>
              <a:t>Study </a:t>
            </a:r>
          </a:p>
          <a:p>
            <a:pPr fontAlgn="t">
              <a:buFont typeface="Wingdings" panose="05000000000000000000" pitchFamily="2" charset="2"/>
              <a:buChar char="Ø"/>
            </a:pPr>
            <a:endParaRPr lang="en-US" sz="2000" b="1" dirty="0"/>
          </a:p>
          <a:p>
            <a:pPr fontAlgn="t">
              <a:buFont typeface="Wingdings" panose="05000000000000000000" pitchFamily="2" charset="2"/>
              <a:buChar char="Ø"/>
            </a:pPr>
            <a:r>
              <a:rPr lang="en-US" sz="2000" b="1" dirty="0" smtClean="0"/>
              <a:t>Data</a:t>
            </a:r>
          </a:p>
          <a:p>
            <a:pPr fontAlgn="t">
              <a:buFont typeface="Wingdings" panose="05000000000000000000" pitchFamily="2" charset="2"/>
              <a:buChar char="Ø"/>
            </a:pPr>
            <a:endParaRPr lang="en-US" sz="2000" b="1" dirty="0" smtClean="0"/>
          </a:p>
          <a:p>
            <a:pPr fontAlgn="t">
              <a:buFont typeface="Wingdings" panose="05000000000000000000" pitchFamily="2" charset="2"/>
              <a:buChar char="Ø"/>
            </a:pPr>
            <a:r>
              <a:rPr lang="en-US" sz="2000" b="1" dirty="0"/>
              <a:t>C</a:t>
            </a:r>
            <a:r>
              <a:rPr lang="en-US" sz="2000" b="1" dirty="0" smtClean="0"/>
              <a:t>ollinearity </a:t>
            </a:r>
            <a:endParaRPr lang="en-US" sz="2000" b="1" dirty="0" smtClean="0"/>
          </a:p>
          <a:p>
            <a:pPr marL="114300" indent="0" fontAlgn="t">
              <a:buNone/>
            </a:pPr>
            <a:endParaRPr lang="en-US" sz="2000" b="1" dirty="0"/>
          </a:p>
          <a:p>
            <a:pPr fontAlgn="t">
              <a:buFont typeface="Wingdings" panose="05000000000000000000" pitchFamily="2" charset="2"/>
              <a:buChar char="Ø"/>
            </a:pPr>
            <a:r>
              <a:rPr lang="en-CA" sz="2000" b="1" dirty="0" smtClean="0"/>
              <a:t> Analysis       Linear </a:t>
            </a:r>
            <a:r>
              <a:rPr lang="en-CA" sz="2000" b="1" dirty="0" smtClean="0"/>
              <a:t>Regression</a:t>
            </a:r>
          </a:p>
          <a:p>
            <a:pPr marL="11430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                    </a:t>
            </a:r>
            <a:r>
              <a:rPr lang="en-CA" sz="2000" b="1" dirty="0" smtClean="0"/>
              <a:t>ANOVA</a:t>
            </a:r>
          </a:p>
          <a:p>
            <a:pPr marL="114300" indent="0">
              <a:buNone/>
            </a:pPr>
            <a:r>
              <a:rPr lang="en-CA" sz="2000" b="1" dirty="0"/>
              <a:t> </a:t>
            </a:r>
            <a:r>
              <a:rPr lang="en-CA" sz="2000" b="1" dirty="0" smtClean="0"/>
              <a:t>                          </a:t>
            </a:r>
            <a:r>
              <a:rPr lang="en-CA" sz="2000" b="1" dirty="0" smtClean="0"/>
              <a:t>Logistic Regression</a:t>
            </a:r>
          </a:p>
          <a:p>
            <a:pPr marL="114300" indent="0" fontAlgn="t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                   </a:t>
            </a:r>
            <a:r>
              <a:rPr lang="en-CA" sz="2000" b="1" dirty="0" smtClean="0"/>
              <a:t> </a:t>
            </a:r>
            <a:r>
              <a:rPr lang="en-CA" sz="2000" b="1" dirty="0" smtClean="0"/>
              <a:t>Survival Time </a:t>
            </a:r>
            <a:r>
              <a:rPr lang="en-CA" sz="2000" b="1" dirty="0" smtClean="0"/>
              <a:t>Analysis</a:t>
            </a:r>
          </a:p>
          <a:p>
            <a:pPr marL="114300" indent="0" fontAlgn="t">
              <a:buNone/>
            </a:pPr>
            <a:r>
              <a:rPr lang="en-CA" sz="2000" b="1" dirty="0" smtClean="0"/>
              <a:t> </a:t>
            </a:r>
          </a:p>
          <a:p>
            <a:pPr fontAlgn="t">
              <a:buFont typeface="Wingdings" panose="05000000000000000000" pitchFamily="2" charset="2"/>
              <a:buChar char="Ø"/>
            </a:pPr>
            <a:r>
              <a:rPr lang="en-CA" sz="2000" b="1" dirty="0" smtClean="0"/>
              <a:t>Conclusion &amp; Future References </a:t>
            </a:r>
          </a:p>
          <a:p>
            <a:pPr marL="114300" indent="0" fontAlgn="t">
              <a:buNone/>
            </a:pPr>
            <a:endParaRPr lang="en-CA" sz="2000" b="1" dirty="0" smtClean="0"/>
          </a:p>
          <a:p>
            <a:pPr fontAlgn="t">
              <a:buFont typeface="Wingdings" panose="05000000000000000000" pitchFamily="2" charset="2"/>
              <a:buChar char="Ø"/>
            </a:pPr>
            <a:r>
              <a:rPr lang="en-CA" sz="2000" b="1" dirty="0" smtClean="0"/>
              <a:t>Questions </a:t>
            </a:r>
          </a:p>
          <a:p>
            <a:pPr marL="114300" indent="0" fontAlgn="t">
              <a:buNone/>
            </a:pPr>
            <a:endParaRPr lang="en-CA" sz="2000" b="1" dirty="0" smtClean="0"/>
          </a:p>
          <a:p>
            <a:pPr fontAlgn="t"/>
            <a:endParaRPr lang="en-US" sz="2000" b="1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8029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Logistic </a:t>
            </a:r>
            <a:r>
              <a:rPr lang="en-CA" b="1" dirty="0"/>
              <a:t>Regression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b="1" u="sng" dirty="0" smtClean="0"/>
              <a:t>Aim:</a:t>
            </a:r>
            <a:r>
              <a:rPr lang="en-US" sz="1800" dirty="0" smtClean="0"/>
              <a:t> To model the probability of death and correlate risk of death with other explanatory variables.</a:t>
            </a:r>
          </a:p>
          <a:p>
            <a:pPr marL="114300" indent="0">
              <a:buNone/>
            </a:pPr>
            <a:endParaRPr lang="en-US" sz="1800" dirty="0" smtClean="0"/>
          </a:p>
          <a:p>
            <a:pPr marL="114300" indent="0">
              <a:buNone/>
            </a:pPr>
            <a:r>
              <a:rPr lang="en-US" sz="1800" dirty="0"/>
              <a:t>Indicator  variables:   Edema (0 = reference)</a:t>
            </a:r>
          </a:p>
          <a:p>
            <a:pPr marL="114300" indent="0">
              <a:buNone/>
            </a:pPr>
            <a:r>
              <a:rPr lang="en-US" sz="1800" dirty="0"/>
              <a:t>                                   Histologic Stage (1 = reference)</a:t>
            </a:r>
          </a:p>
          <a:p>
            <a:pPr marL="114300" indent="0">
              <a:buNone/>
            </a:pPr>
            <a:endParaRPr lang="en-US" sz="1800" dirty="0" smtClean="0"/>
          </a:p>
          <a:p>
            <a:pPr marL="114300" indent="0">
              <a:buNone/>
            </a:pPr>
            <a:r>
              <a:rPr lang="en-US" sz="1800" b="1" u="sng" dirty="0" smtClean="0"/>
              <a:t>Model:</a:t>
            </a:r>
            <a:r>
              <a:rPr lang="en-US" sz="1800" dirty="0" smtClean="0"/>
              <a:t>  </a:t>
            </a:r>
            <a:r>
              <a:rPr lang="en-US" sz="1800" dirty="0" err="1" smtClean="0"/>
              <a:t>logit</a:t>
            </a:r>
            <a:r>
              <a:rPr lang="en-US" sz="1800" dirty="0" smtClean="0"/>
              <a:t>(π) = β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x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+ β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x</a:t>
            </a:r>
            <a:r>
              <a:rPr lang="en-US" sz="1800" baseline="-25000" dirty="0" smtClean="0"/>
              <a:t>2 </a:t>
            </a:r>
            <a:r>
              <a:rPr lang="en-US" sz="1800" dirty="0" smtClean="0"/>
              <a:t>+ β</a:t>
            </a:r>
            <a:r>
              <a:rPr lang="en-US" sz="1800" baseline="-25000" dirty="0" smtClean="0"/>
              <a:t>3</a:t>
            </a:r>
            <a:r>
              <a:rPr lang="en-US" sz="1800" dirty="0" smtClean="0"/>
              <a:t>x</a:t>
            </a:r>
            <a:r>
              <a:rPr lang="en-US" sz="1800" baseline="-25000" dirty="0" smtClean="0"/>
              <a:t>3 </a:t>
            </a:r>
            <a:r>
              <a:rPr lang="en-US" sz="1800" dirty="0" smtClean="0"/>
              <a:t>+ β</a:t>
            </a:r>
            <a:r>
              <a:rPr lang="en-US" sz="1800" baseline="-25000" dirty="0" smtClean="0"/>
              <a:t>4</a:t>
            </a:r>
            <a:r>
              <a:rPr lang="en-US" sz="1800" dirty="0" smtClean="0"/>
              <a:t>x</a:t>
            </a:r>
            <a:r>
              <a:rPr lang="en-US" sz="1800" baseline="-25000" dirty="0" smtClean="0"/>
              <a:t>4 </a:t>
            </a:r>
            <a:r>
              <a:rPr lang="en-US" sz="1800" dirty="0" smtClean="0"/>
              <a:t>+ β</a:t>
            </a:r>
            <a:r>
              <a:rPr lang="en-US" sz="1800" baseline="-25000" dirty="0" smtClean="0"/>
              <a:t>5</a:t>
            </a:r>
            <a:r>
              <a:rPr lang="en-US" sz="1800" dirty="0" smtClean="0"/>
              <a:t>x</a:t>
            </a:r>
            <a:r>
              <a:rPr lang="en-US" sz="1800" baseline="-25000" dirty="0" smtClean="0"/>
              <a:t>5</a:t>
            </a:r>
            <a:r>
              <a:rPr lang="en-US" sz="1800" dirty="0" smtClean="0"/>
              <a:t>+ β</a:t>
            </a:r>
            <a:r>
              <a:rPr lang="en-US" sz="1800" baseline="-25000" dirty="0" smtClean="0"/>
              <a:t>6</a:t>
            </a:r>
            <a:r>
              <a:rPr lang="en-US" sz="1800" dirty="0" smtClean="0"/>
              <a:t>x</a:t>
            </a:r>
            <a:r>
              <a:rPr lang="en-US" sz="1800" baseline="-25000" dirty="0" smtClean="0"/>
              <a:t>6</a:t>
            </a:r>
            <a:endParaRPr lang="en-CA" sz="1800" dirty="0" smtClean="0"/>
          </a:p>
          <a:p>
            <a:pPr marL="11430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logit</a:t>
            </a:r>
            <a:r>
              <a:rPr lang="en-US" sz="1800" dirty="0" smtClean="0"/>
              <a:t>(π) = log(π/(1-π))</a:t>
            </a:r>
            <a:endParaRPr lang="en-CA" sz="1800" dirty="0" smtClean="0"/>
          </a:p>
          <a:p>
            <a:pPr marL="114300" indent="0">
              <a:buNone/>
            </a:pPr>
            <a:r>
              <a:rPr lang="en-US" sz="1800" dirty="0" smtClean="0"/>
              <a:t>Where  p(y=1)= death = 1                    (censoring = 0)</a:t>
            </a:r>
            <a:endParaRPr lang="en-CA" sz="1800" dirty="0" smtClean="0"/>
          </a:p>
          <a:p>
            <a:pPr marL="11430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x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 = Age</a:t>
            </a:r>
            <a:endParaRPr lang="en-CA" sz="1800" dirty="0" smtClean="0"/>
          </a:p>
          <a:p>
            <a:pPr marL="11430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x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 = Bilirubin</a:t>
            </a:r>
            <a:endParaRPr lang="en-CA" sz="1800" dirty="0"/>
          </a:p>
          <a:p>
            <a:pPr marL="114300" indent="0">
              <a:buNone/>
            </a:pPr>
            <a:r>
              <a:rPr lang="en-CA" sz="1800" dirty="0" smtClean="0"/>
              <a:t>              </a:t>
            </a:r>
            <a:r>
              <a:rPr lang="en-US" sz="1800" dirty="0" smtClean="0"/>
              <a:t>x</a:t>
            </a:r>
            <a:r>
              <a:rPr lang="en-US" sz="1800" baseline="-25000" dirty="0" smtClean="0"/>
              <a:t>3 </a:t>
            </a:r>
            <a:r>
              <a:rPr lang="en-US" sz="1800" dirty="0" smtClean="0"/>
              <a:t>= Urine Copper</a:t>
            </a:r>
            <a:endParaRPr lang="en-CA" sz="1800" dirty="0" smtClean="0"/>
          </a:p>
          <a:p>
            <a:pPr marL="11430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x</a:t>
            </a:r>
            <a:r>
              <a:rPr lang="en-US" sz="1800" baseline="-25000" dirty="0" smtClean="0"/>
              <a:t>4 </a:t>
            </a:r>
            <a:r>
              <a:rPr lang="en-US" sz="1800" dirty="0" smtClean="0"/>
              <a:t>= Alkaline Phosphatase</a:t>
            </a:r>
            <a:endParaRPr lang="en-CA" sz="1800" dirty="0" smtClean="0"/>
          </a:p>
          <a:p>
            <a:pPr marL="11430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x</a:t>
            </a:r>
            <a:r>
              <a:rPr lang="en-US" sz="1800" baseline="-25000" dirty="0" smtClean="0"/>
              <a:t>5 </a:t>
            </a:r>
            <a:r>
              <a:rPr lang="en-US" sz="1800" dirty="0" smtClean="0"/>
              <a:t>= </a:t>
            </a:r>
            <a:r>
              <a:rPr lang="en-US" sz="1800" dirty="0" err="1" smtClean="0"/>
              <a:t>Prothrombin</a:t>
            </a:r>
            <a:r>
              <a:rPr lang="en-US" sz="1800" dirty="0" smtClean="0"/>
              <a:t> Time</a:t>
            </a:r>
            <a:endParaRPr lang="en-CA" sz="1800" dirty="0" smtClean="0"/>
          </a:p>
          <a:p>
            <a:pPr marL="114300" indent="0">
              <a:buNone/>
            </a:pPr>
            <a:endParaRPr lang="en-CA" sz="1800" dirty="0"/>
          </a:p>
          <a:p>
            <a:pPr marL="114300" lvl="0" indent="0">
              <a:buNone/>
            </a:pPr>
            <a:endParaRPr lang="en-GB" sz="1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791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7825680" cy="549208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b="1" u="sng" dirty="0"/>
              <a:t>Fitted Model:</a:t>
            </a:r>
            <a:r>
              <a:rPr lang="en-US" dirty="0"/>
              <a:t> </a:t>
            </a:r>
            <a:r>
              <a:rPr lang="en-US" dirty="0" err="1"/>
              <a:t>logit</a:t>
            </a:r>
            <a:r>
              <a:rPr lang="en-US" dirty="0"/>
              <a:t>(π) =</a:t>
            </a:r>
            <a:r>
              <a:rPr lang="en-US" b="1" dirty="0"/>
              <a:t> </a:t>
            </a:r>
            <a:r>
              <a:rPr lang="en-US" dirty="0"/>
              <a:t>-11.6860 + 0.0541x</a:t>
            </a:r>
            <a:r>
              <a:rPr lang="en-US" baseline="-25000" dirty="0"/>
              <a:t>1</a:t>
            </a:r>
            <a:r>
              <a:rPr lang="en-US" dirty="0"/>
              <a:t> + 0.2467x</a:t>
            </a:r>
            <a:r>
              <a:rPr lang="en-US" baseline="-25000" dirty="0"/>
              <a:t>2</a:t>
            </a:r>
            <a:r>
              <a:rPr lang="en-US" dirty="0"/>
              <a:t> + 0.00492x</a:t>
            </a:r>
            <a:r>
              <a:rPr lang="en-US" baseline="-25000" dirty="0"/>
              <a:t>3</a:t>
            </a:r>
            <a:r>
              <a:rPr lang="en-US" dirty="0"/>
              <a:t> + 0.000284x</a:t>
            </a:r>
            <a:r>
              <a:rPr lang="en-US" baseline="-25000" dirty="0"/>
              <a:t>4</a:t>
            </a:r>
            <a:r>
              <a:rPr lang="en-US" dirty="0"/>
              <a:t> + 0.6329x</a:t>
            </a:r>
            <a:r>
              <a:rPr lang="en-US" baseline="-25000" dirty="0"/>
              <a:t>5</a:t>
            </a:r>
            <a:r>
              <a:rPr lang="en-US" dirty="0"/>
              <a:t> </a:t>
            </a:r>
            <a:endParaRPr lang="en-US" dirty="0" smtClean="0"/>
          </a:p>
          <a:p>
            <a:pPr marL="114300" indent="0">
              <a:buNone/>
            </a:pPr>
            <a:endParaRPr lang="en-CA" dirty="0"/>
          </a:p>
          <a:p>
            <a:pPr marL="114300" indent="0">
              <a:buNone/>
            </a:pPr>
            <a:r>
              <a:rPr lang="en-US" b="1" dirty="0"/>
              <a:t> </a:t>
            </a:r>
            <a:endParaRPr lang="en-CA" dirty="0"/>
          </a:p>
          <a:p>
            <a:pPr marL="114300" indent="0">
              <a:buNone/>
            </a:pP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56" y="2204864"/>
            <a:ext cx="7116942" cy="23042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15616" y="508518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4300" indent="0">
              <a:buNone/>
            </a:pPr>
            <a:r>
              <a:rPr lang="en-US" dirty="0" smtClean="0"/>
              <a:t>Significant explanatory variables that correlate the risk of death.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7248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 smtClean="0"/>
              <a:t>Interpretations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565104"/>
          </a:xfrm>
        </p:spPr>
        <p:txBody>
          <a:bodyPr>
            <a:normAutofit/>
          </a:bodyPr>
          <a:lstStyle/>
          <a:p>
            <a:endParaRPr lang="en-CA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r>
              <a:rPr lang="en-US" sz="2000" dirty="0" smtClean="0"/>
              <a:t>When </a:t>
            </a:r>
            <a:r>
              <a:rPr lang="en-US" sz="2000" dirty="0"/>
              <a:t>age is increased by 1 year, the odds of death is multiplied by 1.056 while all the other explanatory variables are fixed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/>
              <a:t>We are 95% confident that with 1 year increase in age, the odds if death will be multiplied by between 1.023 and 1.089.</a:t>
            </a:r>
            <a:endParaRPr lang="en-CA" sz="2000" dirty="0"/>
          </a:p>
          <a:p>
            <a:endParaRPr lang="en-CA" sz="1800" dirty="0"/>
          </a:p>
          <a:p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/>
        </p:nvPicPr>
        <p:blipFill rotWithShape="1">
          <a:blip r:embed="rId2"/>
          <a:srcRect l="226" r="-1"/>
          <a:stretch/>
        </p:blipFill>
        <p:spPr>
          <a:xfrm>
            <a:off x="985520" y="1693218"/>
            <a:ext cx="6148640" cy="215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57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dirty="0"/>
              <a:t>Goodness-of-fit </a:t>
            </a:r>
            <a:r>
              <a:rPr lang="en-US" b="1" dirty="0" smtClean="0"/>
              <a:t>testing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7753672" cy="520404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H</a:t>
            </a:r>
            <a:r>
              <a:rPr lang="en-US" baseline="-25000" dirty="0" smtClean="0"/>
              <a:t>o</a:t>
            </a:r>
            <a:r>
              <a:rPr lang="en-US" dirty="0"/>
              <a:t>: The logistic regression model provides an adequate fit to the data</a:t>
            </a:r>
            <a:endParaRPr lang="en-CA" dirty="0"/>
          </a:p>
          <a:p>
            <a:pPr marL="114300" indent="0">
              <a:buNone/>
            </a:pPr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The logistic regression model provides an adequate fit to the data	</a:t>
            </a:r>
          </a:p>
          <a:p>
            <a:pPr marL="114300" indent="0">
              <a:buNone/>
            </a:pPr>
            <a:endParaRPr lang="en-CA" dirty="0"/>
          </a:p>
          <a:p>
            <a:pPr marL="114300" indent="0">
              <a:buNone/>
            </a:pPr>
            <a:r>
              <a:rPr lang="en-US" dirty="0"/>
              <a:t> </a:t>
            </a:r>
            <a:endParaRPr lang="en-US" dirty="0" smtClean="0"/>
          </a:p>
          <a:p>
            <a:pPr marL="114300" indent="0">
              <a:buNone/>
            </a:pPr>
            <a:endParaRPr lang="en-US" sz="1800" dirty="0"/>
          </a:p>
          <a:p>
            <a:pPr marL="114300" indent="0">
              <a:buNone/>
            </a:pPr>
            <a:endParaRPr lang="en-US" sz="1800" dirty="0" smtClean="0"/>
          </a:p>
          <a:p>
            <a:pPr marL="114300" indent="0">
              <a:buNone/>
            </a:pPr>
            <a:r>
              <a:rPr lang="en-US" sz="2400" dirty="0" smtClean="0"/>
              <a:t>At </a:t>
            </a:r>
            <a:r>
              <a:rPr lang="el-GR" sz="2400" dirty="0" smtClean="0"/>
              <a:t>α</a:t>
            </a:r>
            <a:r>
              <a:rPr lang="en-US" sz="2400" dirty="0" smtClean="0"/>
              <a:t> = 1% the </a:t>
            </a:r>
            <a:r>
              <a:rPr lang="en-US" sz="2400" dirty="0"/>
              <a:t>Deviance and Pearson Goodness of fit test </a:t>
            </a:r>
            <a:r>
              <a:rPr lang="en-US" sz="2400" dirty="0" smtClean="0"/>
              <a:t> </a:t>
            </a:r>
            <a:r>
              <a:rPr lang="en-US" sz="2400" dirty="0"/>
              <a:t>support H</a:t>
            </a:r>
            <a:r>
              <a:rPr lang="en-US" sz="2400" baseline="-25000" dirty="0"/>
              <a:t>o</a:t>
            </a:r>
            <a:r>
              <a:rPr lang="en-US" sz="2400" dirty="0"/>
              <a:t>. Therefore, the logistic regression model provides an adequate fit to the data. The </a:t>
            </a:r>
            <a:r>
              <a:rPr lang="en-US" sz="2400" dirty="0" err="1"/>
              <a:t>Hosmer</a:t>
            </a:r>
            <a:r>
              <a:rPr lang="en-US" sz="2400" dirty="0"/>
              <a:t> </a:t>
            </a:r>
            <a:r>
              <a:rPr lang="en-US" sz="2400" dirty="0" err="1"/>
              <a:t>Lemeshow</a:t>
            </a:r>
            <a:r>
              <a:rPr lang="en-US" sz="2400" dirty="0"/>
              <a:t> test </a:t>
            </a:r>
            <a:r>
              <a:rPr lang="en-US" sz="2400" dirty="0" smtClean="0"/>
              <a:t>also supports </a:t>
            </a:r>
            <a:r>
              <a:rPr lang="en-US" sz="2400" dirty="0"/>
              <a:t>H</a:t>
            </a:r>
            <a:r>
              <a:rPr lang="en-US" sz="2400" baseline="-25000" dirty="0"/>
              <a:t>o</a:t>
            </a:r>
            <a:r>
              <a:rPr lang="en-US" sz="2400" dirty="0"/>
              <a:t>.</a:t>
            </a:r>
            <a:endParaRPr lang="en-CA" sz="2400" dirty="0"/>
          </a:p>
          <a:p>
            <a:endParaRPr lang="en-CA" sz="2400" dirty="0"/>
          </a:p>
        </p:txBody>
      </p:sp>
      <p:pic>
        <p:nvPicPr>
          <p:cNvPr id="5" name="Content Placeholder 3"/>
          <p:cNvPicPr>
            <a:picLocks noGrp="1"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611560" y="2730896"/>
            <a:ext cx="3535716" cy="12741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2852936"/>
            <a:ext cx="3709950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41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 smtClean="0"/>
              <a:t>Deviance test</a:t>
            </a:r>
            <a:endParaRPr lang="en-CA" b="1" dirty="0"/>
          </a:p>
        </p:txBody>
      </p:sp>
      <p:pic>
        <p:nvPicPr>
          <p:cNvPr id="4" name="tabl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1" y="1844824"/>
            <a:ext cx="5976664" cy="12060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1561" y="3251808"/>
            <a:ext cx="612068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CA" sz="2000" dirty="0" err="1"/>
              <a:t>H</a:t>
            </a:r>
            <a:r>
              <a:rPr lang="en-CA" sz="2000" baseline="-25000" dirty="0" err="1"/>
              <a:t>o</a:t>
            </a:r>
            <a:r>
              <a:rPr lang="en-CA" sz="2000" dirty="0"/>
              <a:t>: </a:t>
            </a:r>
            <a:r>
              <a:rPr lang="en-CA" sz="2000" dirty="0" smtClean="0"/>
              <a:t>Restricted Model</a:t>
            </a:r>
            <a:endParaRPr lang="en-CA" sz="2000" dirty="0"/>
          </a:p>
          <a:p>
            <a:pPr marL="114300" indent="0">
              <a:buNone/>
            </a:pPr>
            <a:r>
              <a:rPr lang="en-CA" sz="2000" dirty="0"/>
              <a:t>H</a:t>
            </a:r>
            <a:r>
              <a:rPr lang="en-CA" sz="2000" baseline="-25000" dirty="0"/>
              <a:t>a</a:t>
            </a:r>
            <a:r>
              <a:rPr lang="en-CA" sz="2000" dirty="0"/>
              <a:t>: </a:t>
            </a:r>
            <a:r>
              <a:rPr lang="en-CA" sz="2000" dirty="0" smtClean="0"/>
              <a:t>Full Model</a:t>
            </a:r>
            <a:endParaRPr lang="en-CA" sz="2000" dirty="0"/>
          </a:p>
          <a:p>
            <a:pPr marL="114300" indent="0">
              <a:buNone/>
            </a:pPr>
            <a:r>
              <a:rPr lang="en-CA" sz="2000" dirty="0"/>
              <a:t> </a:t>
            </a:r>
          </a:p>
          <a:p>
            <a:pPr marL="114300" indent="0">
              <a:buNone/>
            </a:pPr>
            <a:r>
              <a:rPr lang="en-CA" sz="2000" dirty="0" smtClean="0"/>
              <a:t>G </a:t>
            </a:r>
            <a:r>
              <a:rPr lang="en-CA" sz="2000" dirty="0"/>
              <a:t>= 257.076 – 251.959= 5.117</a:t>
            </a:r>
          </a:p>
          <a:p>
            <a:pPr marL="114300" indent="0">
              <a:buNone/>
            </a:pPr>
            <a:r>
              <a:rPr lang="en-CA" sz="2000" dirty="0" err="1" smtClean="0"/>
              <a:t>df</a:t>
            </a:r>
            <a:r>
              <a:rPr lang="en-CA" sz="2000" dirty="0" smtClean="0"/>
              <a:t>=1</a:t>
            </a:r>
            <a:endParaRPr lang="en-CA" sz="2000" dirty="0"/>
          </a:p>
          <a:p>
            <a:pPr marL="114300" indent="0">
              <a:buNone/>
            </a:pPr>
            <a:endParaRPr lang="en-CA" sz="2000" dirty="0" smtClean="0"/>
          </a:p>
          <a:p>
            <a:pPr marL="114300" indent="0">
              <a:buNone/>
            </a:pPr>
            <a:r>
              <a:rPr lang="en-CA" sz="2000" dirty="0" smtClean="0"/>
              <a:t>P(Chi-square(</a:t>
            </a:r>
            <a:r>
              <a:rPr lang="en-CA" sz="2000" dirty="0" err="1" smtClean="0"/>
              <a:t>df</a:t>
            </a:r>
            <a:r>
              <a:rPr lang="en-CA" sz="2000" dirty="0" smtClean="0"/>
              <a:t>=1) &gt; 5.117) = </a:t>
            </a:r>
            <a:r>
              <a:rPr lang="en-CA" sz="2000" dirty="0"/>
              <a:t>.</a:t>
            </a:r>
            <a:r>
              <a:rPr lang="en-CA" sz="2000" dirty="0" smtClean="0"/>
              <a:t>0236</a:t>
            </a:r>
          </a:p>
          <a:p>
            <a:pPr marL="114300" indent="0">
              <a:buNone/>
            </a:pPr>
            <a:endParaRPr lang="en-CA" sz="2000" dirty="0"/>
          </a:p>
          <a:p>
            <a:pPr marL="114300" indent="0">
              <a:buNone/>
            </a:pPr>
            <a:r>
              <a:rPr lang="en-CA" sz="2000" dirty="0" smtClean="0"/>
              <a:t>Urine copper is  significant at </a:t>
            </a:r>
            <a:r>
              <a:rPr lang="el-GR" sz="2000" dirty="0" smtClean="0"/>
              <a:t>α</a:t>
            </a:r>
            <a:r>
              <a:rPr lang="en-US" sz="2000" dirty="0" smtClean="0"/>
              <a:t> =</a:t>
            </a:r>
            <a:r>
              <a:rPr lang="en-CA" sz="2000" dirty="0" smtClean="0"/>
              <a:t> 5% </a:t>
            </a:r>
          </a:p>
          <a:p>
            <a:pPr marL="114300"/>
            <a:r>
              <a:rPr lang="en-CA" sz="2000" dirty="0"/>
              <a:t>Urine copper is </a:t>
            </a:r>
            <a:r>
              <a:rPr lang="en-CA" sz="2000" dirty="0" smtClean="0"/>
              <a:t>not </a:t>
            </a:r>
            <a:r>
              <a:rPr lang="en-CA" sz="2000" dirty="0"/>
              <a:t>significant at </a:t>
            </a:r>
            <a:r>
              <a:rPr lang="el-GR" sz="2000" dirty="0" smtClean="0"/>
              <a:t>α</a:t>
            </a:r>
            <a:r>
              <a:rPr lang="en-US" sz="2000" dirty="0" smtClean="0"/>
              <a:t> = </a:t>
            </a:r>
            <a:r>
              <a:rPr lang="en-CA" sz="2000" dirty="0" smtClean="0"/>
              <a:t>1% </a:t>
            </a:r>
            <a:endParaRPr lang="en-CA" sz="2000" dirty="0"/>
          </a:p>
          <a:p>
            <a:pPr marL="114300" indent="0">
              <a:buNone/>
            </a:pPr>
            <a:endParaRPr lang="en-CA" sz="2000" dirty="0"/>
          </a:p>
        </p:txBody>
      </p:sp>
      <p:sp>
        <p:nvSpPr>
          <p:cNvPr id="3" name="Rectangle 2"/>
          <p:cNvSpPr/>
          <p:nvPr/>
        </p:nvSpPr>
        <p:spPr>
          <a:xfrm>
            <a:off x="469032" y="1341186"/>
            <a:ext cx="6779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CA" dirty="0"/>
              <a:t>Test Urine copper is significant or not?</a:t>
            </a:r>
          </a:p>
        </p:txBody>
      </p:sp>
    </p:spTree>
    <p:extLst>
      <p:ext uri="{BB962C8B-B14F-4D97-AF65-F5344CB8AC3E}">
        <p14:creationId xmlns:p14="http://schemas.microsoft.com/office/powerpoint/2010/main" val="127059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Survival Time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14300" indent="0">
              <a:buNone/>
            </a:pPr>
            <a:r>
              <a:rPr lang="en-US" b="1" u="sng" dirty="0" smtClean="0"/>
              <a:t>Goal:</a:t>
            </a:r>
            <a:r>
              <a:rPr lang="en-US" dirty="0" smtClean="0"/>
              <a:t> </a:t>
            </a:r>
            <a:r>
              <a:rPr lang="en-US" dirty="0"/>
              <a:t>To model the survival time and identify the factors that are significant to hazard of death.</a:t>
            </a:r>
            <a:endParaRPr lang="en-CA" dirty="0"/>
          </a:p>
          <a:p>
            <a:pPr marL="114300" indent="0">
              <a:buNone/>
            </a:pPr>
            <a:endParaRPr lang="en-US" b="1" u="sng" dirty="0" smtClean="0"/>
          </a:p>
          <a:p>
            <a:pPr marL="114300" indent="0">
              <a:buNone/>
            </a:pPr>
            <a:r>
              <a:rPr lang="en-US" sz="2400" dirty="0"/>
              <a:t>Indicator  variables:   Edema (0 = reference)</a:t>
            </a:r>
          </a:p>
          <a:p>
            <a:pPr marL="114300" indent="0">
              <a:buNone/>
            </a:pPr>
            <a:r>
              <a:rPr lang="en-US" sz="2400" dirty="0"/>
              <a:t>                                   Histologic Stage (1 = reference</a:t>
            </a:r>
            <a:r>
              <a:rPr lang="en-US" sz="2400" dirty="0" smtClean="0"/>
              <a:t>)</a:t>
            </a:r>
          </a:p>
          <a:p>
            <a:pPr marL="114300" indent="0">
              <a:buNone/>
            </a:pPr>
            <a:endParaRPr lang="en-US" b="1" u="sng" dirty="0" smtClean="0"/>
          </a:p>
          <a:p>
            <a:pPr marL="114300" indent="0">
              <a:buNone/>
            </a:pPr>
            <a:r>
              <a:rPr lang="en-US" b="1" u="sng" dirty="0" smtClean="0"/>
              <a:t>Comparing </a:t>
            </a:r>
            <a:r>
              <a:rPr lang="en-US" b="1" u="sng" dirty="0"/>
              <a:t>survival functions:</a:t>
            </a:r>
            <a:endParaRPr lang="en-CA" dirty="0"/>
          </a:p>
          <a:p>
            <a:pPr marL="114300" indent="0">
              <a:buNone/>
            </a:pP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(t) = survival function for D-</a:t>
            </a:r>
            <a:r>
              <a:rPr lang="en-US" dirty="0" err="1"/>
              <a:t>penicillamine</a:t>
            </a:r>
            <a:endParaRPr lang="en-CA" dirty="0"/>
          </a:p>
          <a:p>
            <a:pPr marL="114300" indent="0">
              <a:buNone/>
            </a:pPr>
            <a:r>
              <a:rPr lang="en-US" dirty="0"/>
              <a:t>S</a:t>
            </a:r>
            <a:r>
              <a:rPr lang="en-US" baseline="-25000" dirty="0"/>
              <a:t>2</a:t>
            </a:r>
            <a:r>
              <a:rPr lang="en-US" dirty="0"/>
              <a:t>(t) = survival function for placebo</a:t>
            </a:r>
            <a:endParaRPr lang="en-CA" dirty="0"/>
          </a:p>
          <a:p>
            <a:pPr marL="114300" indent="0">
              <a:buNone/>
            </a:pPr>
            <a:r>
              <a:rPr lang="en-US" dirty="0"/>
              <a:t> 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H</a:t>
            </a:r>
            <a:r>
              <a:rPr lang="en-US" baseline="-25000" dirty="0" smtClean="0"/>
              <a:t>o</a:t>
            </a:r>
            <a:r>
              <a:rPr lang="en-US" dirty="0" smtClean="0"/>
              <a:t>: S</a:t>
            </a:r>
            <a:r>
              <a:rPr lang="en-US" baseline="-25000" dirty="0" smtClean="0"/>
              <a:t>1</a:t>
            </a:r>
            <a:r>
              <a:rPr lang="en-US" dirty="0" smtClean="0"/>
              <a:t>(t) = S</a:t>
            </a:r>
            <a:r>
              <a:rPr lang="en-US" baseline="-25000" dirty="0" smtClean="0"/>
              <a:t>2</a:t>
            </a:r>
            <a:r>
              <a:rPr lang="en-US" dirty="0" smtClean="0"/>
              <a:t>(t)</a:t>
            </a:r>
            <a:endParaRPr lang="en-CA" dirty="0" smtClean="0"/>
          </a:p>
          <a:p>
            <a:pPr marL="114300" indent="0">
              <a:buNone/>
            </a:pPr>
            <a:r>
              <a:rPr lang="en-US" dirty="0" smtClean="0"/>
              <a:t>H</a:t>
            </a:r>
            <a:r>
              <a:rPr lang="en-US" baseline="-25000" dirty="0" smtClean="0"/>
              <a:t>a</a:t>
            </a:r>
            <a:r>
              <a:rPr lang="en-US" dirty="0" smtClean="0"/>
              <a:t>: S</a:t>
            </a:r>
            <a:r>
              <a:rPr lang="en-US" baseline="-25000" dirty="0" smtClean="0"/>
              <a:t>1</a:t>
            </a:r>
            <a:r>
              <a:rPr lang="en-US" dirty="0" smtClean="0"/>
              <a:t>(t) ≠ S</a:t>
            </a:r>
            <a:r>
              <a:rPr lang="en-US" baseline="-25000" dirty="0" smtClean="0"/>
              <a:t>2</a:t>
            </a:r>
            <a:r>
              <a:rPr lang="en-US" dirty="0" smtClean="0"/>
              <a:t>(t)</a:t>
            </a:r>
            <a:endParaRPr lang="en-CA" dirty="0" smtClean="0"/>
          </a:p>
          <a:p>
            <a:pPr marL="114300" indent="0">
              <a:buNone/>
            </a:pPr>
            <a:r>
              <a:rPr lang="en-US" dirty="0" smtClean="0"/>
              <a:t> </a:t>
            </a:r>
            <a:endParaRPr lang="en-CA" dirty="0">
              <a:latin typeface="+mj-lt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498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 smtClean="0"/>
              <a:t>Hypothesis Testing</a:t>
            </a:r>
            <a:endParaRPr lang="en-CA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624" y="3789040"/>
            <a:ext cx="5145745" cy="19568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7544" y="1628800"/>
            <a:ext cx="669674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200" dirty="0"/>
              <a:t>Log-Rank and Wilcoxon tests, both have large p-values (.7498, .9664) so we cannot reject H</a:t>
            </a:r>
            <a:r>
              <a:rPr lang="en-US" sz="2200" baseline="-25000" dirty="0"/>
              <a:t>o</a:t>
            </a:r>
            <a:r>
              <a:rPr lang="en-US" sz="2200" dirty="0"/>
              <a:t>. We conclude that there is no significant difference between the survival functions for patients given D-</a:t>
            </a:r>
            <a:r>
              <a:rPr lang="en-US" sz="2200" dirty="0" err="1"/>
              <a:t>penicillamine</a:t>
            </a:r>
            <a:r>
              <a:rPr lang="en-US" sz="2200" dirty="0"/>
              <a:t> and the survival function for patients given placebo.</a:t>
            </a: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365584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95992"/>
            <a:ext cx="7416824" cy="49772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5576" y="4959166"/>
            <a:ext cx="69127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There </a:t>
            </a:r>
            <a:r>
              <a:rPr lang="en-US" dirty="0"/>
              <a:t>is a lot of overlap of the survival function in the graph. D-</a:t>
            </a:r>
            <a:r>
              <a:rPr lang="en-US" dirty="0" err="1"/>
              <a:t>penicillamine</a:t>
            </a:r>
            <a:r>
              <a:rPr lang="en-US" dirty="0"/>
              <a:t> has a higher survival function until about 1700 days. After 1700 days the survival function for Placebo is higher until time 3200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7721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dirty="0" err="1"/>
              <a:t>Propotional</a:t>
            </a:r>
            <a:r>
              <a:rPr lang="en-US" b="1" dirty="0"/>
              <a:t> hazard model</a:t>
            </a:r>
            <a:r>
              <a:rPr lang="en-CA" b="1" dirty="0"/>
              <a:t/>
            </a:r>
            <a:br>
              <a:rPr lang="en-CA" b="1" dirty="0"/>
            </a:b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1" dirty="0" smtClean="0"/>
              <a:t>Global </a:t>
            </a:r>
            <a:r>
              <a:rPr lang="en-US" sz="2400" b="1" dirty="0"/>
              <a:t>hypothesis test </a:t>
            </a:r>
            <a:endParaRPr lang="en-CA" sz="2400" dirty="0"/>
          </a:p>
          <a:p>
            <a:pPr marL="114300" indent="0">
              <a:buNone/>
            </a:pPr>
            <a:r>
              <a:rPr lang="en-US" sz="2400" dirty="0"/>
              <a:t>H</a:t>
            </a:r>
            <a:r>
              <a:rPr lang="en-US" sz="2400" baseline="-25000" dirty="0"/>
              <a:t>o </a:t>
            </a:r>
            <a:r>
              <a:rPr lang="en-US" sz="2400" dirty="0"/>
              <a:t>: The overall fitted model is not significant</a:t>
            </a:r>
            <a:endParaRPr lang="en-CA" sz="2400" dirty="0"/>
          </a:p>
          <a:p>
            <a:pPr marL="114300" indent="0">
              <a:buNone/>
            </a:pPr>
            <a:r>
              <a:rPr lang="en-US" sz="2400" dirty="0"/>
              <a:t>H</a:t>
            </a:r>
            <a:r>
              <a:rPr lang="en-US" sz="2400" baseline="-25000" dirty="0"/>
              <a:t>a </a:t>
            </a:r>
            <a:r>
              <a:rPr lang="en-US" sz="2400" dirty="0"/>
              <a:t>: The overall fitted model is </a:t>
            </a:r>
            <a:r>
              <a:rPr lang="en-US" sz="2400" dirty="0" smtClean="0"/>
              <a:t>significant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endParaRPr lang="en-CA" sz="2400" dirty="0"/>
          </a:p>
          <a:p>
            <a:pPr marL="114300" indent="0">
              <a:buNone/>
            </a:pPr>
            <a:endParaRPr lang="en-US" sz="2400" dirty="0" smtClean="0"/>
          </a:p>
          <a:p>
            <a:pPr marL="114300" indent="0">
              <a:buNone/>
            </a:pPr>
            <a:r>
              <a:rPr lang="en-US" sz="2400" dirty="0"/>
              <a:t> </a:t>
            </a:r>
            <a:endParaRPr lang="en-CA" sz="2400" dirty="0"/>
          </a:p>
          <a:p>
            <a:pPr marL="114300" indent="0">
              <a:buNone/>
            </a:pPr>
            <a:r>
              <a:rPr lang="en-US" sz="2400" dirty="0"/>
              <a:t>The small p-value(&lt;.001) for Likelihood Ratio, Score and Wald’s test  support H</a:t>
            </a:r>
            <a:r>
              <a:rPr lang="en-US" sz="2400" baseline="-25000" dirty="0"/>
              <a:t>a</a:t>
            </a:r>
            <a:r>
              <a:rPr lang="en-US" sz="2400" dirty="0"/>
              <a:t>. Therefore, it can be concluded that the overall fitted model is significant.</a:t>
            </a:r>
          </a:p>
          <a:p>
            <a:pPr marL="114300" indent="0">
              <a:buNone/>
            </a:pPr>
            <a:endParaRPr lang="en-CA" sz="2400" dirty="0"/>
          </a:p>
          <a:p>
            <a:pPr marL="114300" indent="0">
              <a:buNone/>
            </a:pP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284984"/>
            <a:ext cx="3571875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277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 smtClean="0"/>
              <a:t>Full Model</a:t>
            </a:r>
            <a:endParaRPr lang="en-CA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1556792"/>
            <a:ext cx="7848106" cy="4215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843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225" y="270738"/>
            <a:ext cx="7537648" cy="1138138"/>
          </a:xfrm>
        </p:spPr>
        <p:txBody>
          <a:bodyPr/>
          <a:lstStyle/>
          <a:p>
            <a:r>
              <a:rPr lang="en-CA" b="1" dirty="0"/>
              <a:t>Primary </a:t>
            </a:r>
            <a:r>
              <a:rPr lang="en-CA" b="1" dirty="0" smtClean="0"/>
              <a:t>Biliary </a:t>
            </a:r>
            <a:r>
              <a:rPr lang="en-CA" b="1" dirty="0"/>
              <a:t>C</a:t>
            </a:r>
            <a:r>
              <a:rPr lang="en-CA" b="1" dirty="0" smtClean="0"/>
              <a:t>irrhosis </a:t>
            </a:r>
            <a:r>
              <a:rPr lang="en-CA" b="1" dirty="0"/>
              <a:t>(PBC)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529" y="839806"/>
            <a:ext cx="7620000" cy="5541521"/>
          </a:xfrm>
        </p:spPr>
        <p:txBody>
          <a:bodyPr>
            <a:normAutofit/>
          </a:bodyPr>
          <a:lstStyle/>
          <a:p>
            <a:endParaRPr lang="en-US" sz="2000" dirty="0" smtClean="0">
              <a:latin typeface="+mj-lt"/>
            </a:endParaRPr>
          </a:p>
          <a:p>
            <a:pPr marL="114300" indent="0">
              <a:buNone/>
            </a:pPr>
            <a:endParaRPr lang="en-US" sz="2000" dirty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Primary biliary cirrhosis (PBC) is a chronic liver </a:t>
            </a:r>
            <a:r>
              <a:rPr lang="en-US" sz="2000" dirty="0" smtClean="0">
                <a:latin typeface="+mj-lt"/>
              </a:rPr>
              <a:t>disease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j-lt"/>
              </a:rPr>
              <a:t>PBC </a:t>
            </a:r>
            <a:r>
              <a:rPr lang="en-US" sz="2000" dirty="0">
                <a:latin typeface="+mj-lt"/>
              </a:rPr>
              <a:t>is a rare but fatal chronic liver disease of unknown </a:t>
            </a:r>
            <a:r>
              <a:rPr lang="en-US" sz="2000" dirty="0" smtClean="0">
                <a:latin typeface="+mj-lt"/>
              </a:rPr>
              <a:t>cause</a:t>
            </a:r>
            <a:endParaRPr lang="en-US" sz="2000" dirty="0">
              <a:latin typeface="+mj-lt"/>
            </a:endParaRPr>
          </a:p>
          <a:p>
            <a:pPr marL="114300" indent="0">
              <a:buNone/>
            </a:pPr>
            <a:r>
              <a:rPr lang="en-US" sz="2000" dirty="0" smtClean="0">
                <a:latin typeface="+mj-lt"/>
              </a:rPr>
              <a:t>    with </a:t>
            </a:r>
            <a:r>
              <a:rPr lang="en-US" sz="2000" dirty="0">
                <a:latin typeface="+mj-lt"/>
              </a:rPr>
              <a:t>a prevalence of about 50-cases-per-million population</a:t>
            </a:r>
            <a:r>
              <a:rPr lang="en-US" sz="2000" dirty="0" smtClean="0">
                <a:latin typeface="+mj-lt"/>
              </a:rPr>
              <a:t>.</a:t>
            </a:r>
          </a:p>
          <a:p>
            <a:pPr marL="114300" indent="0">
              <a:buNone/>
            </a:pPr>
            <a:endParaRPr lang="en-US" sz="2000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It generally strikes women between the ages of 40 and 60, but it has been diagnosed outside of this age range as well as in </a:t>
            </a:r>
            <a:r>
              <a:rPr lang="en-US" sz="2000" dirty="0" smtClean="0">
                <a:latin typeface="+mj-lt"/>
              </a:rPr>
              <a:t>men.</a:t>
            </a:r>
          </a:p>
          <a:p>
            <a:pPr marL="114300" indent="0">
              <a:buNone/>
            </a:pPr>
            <a:endParaRPr lang="en-US" sz="2000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j-lt"/>
              </a:rPr>
              <a:t>PBC </a:t>
            </a:r>
            <a:r>
              <a:rPr lang="en-US" sz="2000" dirty="0">
                <a:latin typeface="+mj-lt"/>
              </a:rPr>
              <a:t>eventually results in scarring of the </a:t>
            </a:r>
            <a:r>
              <a:rPr lang="en-US" sz="2000" dirty="0" smtClean="0">
                <a:latin typeface="+mj-lt"/>
              </a:rPr>
              <a:t>liver.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There is currently no known specific treatment for PBC</a:t>
            </a:r>
            <a:r>
              <a:rPr lang="en-US" sz="2000" dirty="0" smtClean="0">
                <a:latin typeface="+mj-lt"/>
              </a:rPr>
              <a:t>.</a:t>
            </a:r>
          </a:p>
          <a:p>
            <a:pPr marL="114300" indent="0">
              <a:buNone/>
            </a:pPr>
            <a:endParaRPr lang="en-US" sz="2000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Liver transplantation is now a common treatment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en-US" dirty="0" smtClean="0">
              <a:latin typeface="+mj-lt"/>
            </a:endParaRPr>
          </a:p>
          <a:p>
            <a:pPr lvl="0">
              <a:buFont typeface="Wingdings" panose="05000000000000000000" pitchFamily="2" charset="2"/>
              <a:buChar char="Ø"/>
            </a:pP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666" y="116632"/>
            <a:ext cx="1072750" cy="1195535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057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dirty="0" smtClean="0"/>
              <a:t>Hazard </a:t>
            </a:r>
            <a:r>
              <a:rPr lang="en-US" b="1" dirty="0"/>
              <a:t>ratio</a:t>
            </a:r>
            <a:r>
              <a:rPr lang="en-CA" b="1" dirty="0"/>
              <a:t/>
            </a:r>
            <a:br>
              <a:rPr lang="en-CA" b="1" dirty="0"/>
            </a:b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When the age is increased by 1 year, the hazard function of survival time is multiplied by 1.033 while all the other explanatory variables are fixed.</a:t>
            </a:r>
            <a:endParaRPr lang="en-CA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We </a:t>
            </a:r>
            <a:r>
              <a:rPr lang="en-US" dirty="0"/>
              <a:t>are 95% confident, when the age is increased by 1 year the hazard function of survival time is multiplied by between </a:t>
            </a:r>
            <a:r>
              <a:rPr lang="en-US" dirty="0" smtClean="0"/>
              <a:t>1.014 </a:t>
            </a:r>
            <a:r>
              <a:rPr lang="en-US" dirty="0"/>
              <a:t>and </a:t>
            </a:r>
            <a:r>
              <a:rPr lang="en-US" dirty="0" smtClean="0"/>
              <a:t>1.052.</a:t>
            </a:r>
            <a:endParaRPr lang="en-CA" dirty="0"/>
          </a:p>
          <a:p>
            <a:endParaRPr lang="en-CA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05064"/>
            <a:ext cx="7407547" cy="2251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530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Conclusion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CA" sz="3200" dirty="0"/>
              <a:t> </a:t>
            </a:r>
            <a:r>
              <a:rPr lang="en-CA" sz="3200" dirty="0" smtClean="0"/>
              <a:t>All four methods concluded that treatment does not have any effect on PBC patients.</a:t>
            </a:r>
          </a:p>
          <a:p>
            <a:pPr>
              <a:buFont typeface="Wingdings" pitchFamily="2" charset="2"/>
              <a:buChar char="Ø"/>
            </a:pPr>
            <a:r>
              <a:rPr lang="en-CA" sz="3200" dirty="0" smtClean="0"/>
              <a:t>The older the PBC patient, the higher the chance of dying.</a:t>
            </a:r>
            <a:endParaRPr lang="en-CA" sz="3200" dirty="0"/>
          </a:p>
          <a:p>
            <a:pPr>
              <a:buFont typeface="Wingdings" pitchFamily="2" charset="2"/>
              <a:buChar char="Ø"/>
            </a:pPr>
            <a:r>
              <a:rPr lang="en-CA" sz="3200" dirty="0" smtClean="0"/>
              <a:t> Future: Study can be used for predicting  survival time for PBC patients using other explanatory variables. </a:t>
            </a:r>
            <a:endParaRPr lang="en-CA" sz="3200" dirty="0"/>
          </a:p>
          <a:p>
            <a:pPr marL="114300" indent="0">
              <a:buNone/>
            </a:pPr>
            <a:endParaRPr lang="en-CA" dirty="0" smtClean="0"/>
          </a:p>
          <a:p>
            <a:pPr>
              <a:buFont typeface="Wingdings" pitchFamily="2" charset="2"/>
              <a:buChar char="Ø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790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800" dirty="0"/>
              <a:t>	</a:t>
            </a:r>
            <a:r>
              <a:rPr lang="en-CA" sz="2800" dirty="0" smtClean="0"/>
              <a:t>            </a:t>
            </a:r>
            <a:r>
              <a:rPr lang="en-CA" sz="4400" dirty="0"/>
              <a:t>THANK YOU !!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204864"/>
            <a:ext cx="7620000" cy="3052936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CA" sz="3200" dirty="0"/>
              <a:t>	</a:t>
            </a:r>
            <a:r>
              <a:rPr lang="en-CA" sz="3200" dirty="0" smtClean="0"/>
              <a:t>		</a:t>
            </a:r>
          </a:p>
          <a:p>
            <a:pPr marL="114300" indent="0">
              <a:buNone/>
            </a:pPr>
            <a:r>
              <a:rPr lang="en-CA" sz="3200" dirty="0"/>
              <a:t>	</a:t>
            </a:r>
            <a:r>
              <a:rPr lang="en-CA" sz="3200" dirty="0" smtClean="0"/>
              <a:t>	</a:t>
            </a:r>
          </a:p>
          <a:p>
            <a:pPr marL="114300" indent="0">
              <a:buNone/>
            </a:pPr>
            <a:r>
              <a:rPr lang="en-CA" sz="3200" dirty="0"/>
              <a:t>	</a:t>
            </a:r>
            <a:r>
              <a:rPr lang="en-CA" sz="3200" dirty="0" smtClean="0"/>
              <a:t>	            </a:t>
            </a:r>
            <a:r>
              <a:rPr lang="en-CA" sz="4000" dirty="0" smtClean="0"/>
              <a:t>QUESTIONS </a:t>
            </a:r>
          </a:p>
          <a:p>
            <a:pPr marL="114300" indent="0">
              <a:buNone/>
            </a:pPr>
            <a:r>
              <a:rPr lang="en-CA" sz="4000" dirty="0"/>
              <a:t>	</a:t>
            </a:r>
            <a:r>
              <a:rPr lang="en-CA" sz="4000" dirty="0" smtClean="0"/>
              <a:t>		          </a:t>
            </a:r>
            <a:r>
              <a:rPr lang="en-CA" sz="4000" dirty="0" smtClean="0">
                <a:sym typeface="Wingdings" panose="05000000000000000000" pitchFamily="2" charset="2"/>
              </a:rPr>
              <a:t> </a:t>
            </a:r>
            <a:endParaRPr lang="en-CA" sz="4000" dirty="0" smtClean="0"/>
          </a:p>
          <a:p>
            <a:pPr marL="114300" indent="0">
              <a:buNone/>
            </a:pPr>
            <a:r>
              <a:rPr lang="en-CA" sz="3200" dirty="0" smtClean="0"/>
              <a:t>	</a:t>
            </a:r>
            <a:endParaRPr lang="en-CA" sz="4800" dirty="0"/>
          </a:p>
          <a:p>
            <a:pPr marL="114300" indent="0">
              <a:buNone/>
            </a:pPr>
            <a:r>
              <a:rPr lang="en-CA" sz="3200" dirty="0" smtClean="0"/>
              <a:t>	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4780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7537648" cy="1138138"/>
          </a:xfrm>
        </p:spPr>
        <p:txBody>
          <a:bodyPr/>
          <a:lstStyle/>
          <a:p>
            <a:r>
              <a:rPr lang="en-CA" b="1" dirty="0" smtClean="0"/>
              <a:t>Mayo Clinical Study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64704"/>
            <a:ext cx="7620000" cy="583264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2000" dirty="0">
              <a:latin typeface="+mj-lt"/>
            </a:endParaRPr>
          </a:p>
          <a:p>
            <a:pPr marL="114300" indent="0">
              <a:buNone/>
            </a:pPr>
            <a:endParaRPr lang="en-US" sz="2000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The Mayo Clinic data set </a:t>
            </a:r>
            <a:r>
              <a:rPr lang="en-US" sz="2000" dirty="0" smtClean="0">
                <a:latin typeface="+mj-lt"/>
              </a:rPr>
              <a:t>is one </a:t>
            </a:r>
            <a:r>
              <a:rPr lang="en-US" sz="2000" dirty="0">
                <a:latin typeface="+mj-lt"/>
              </a:rPr>
              <a:t>of the last allowing a study of the natural history of PBC in patients, controlled clinical </a:t>
            </a:r>
            <a:r>
              <a:rPr lang="en-US" sz="2000" dirty="0" smtClean="0">
                <a:latin typeface="+mj-lt"/>
              </a:rPr>
              <a:t>trials difficult for rare disease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j-lt"/>
              </a:rPr>
              <a:t>Clinical </a:t>
            </a:r>
            <a:r>
              <a:rPr lang="en-US" sz="2000" dirty="0">
                <a:latin typeface="+mj-lt"/>
              </a:rPr>
              <a:t>trial in primary biliary cirrhosis (PBC) of the liver conducted between 1974 and 1984 by Mayo </a:t>
            </a:r>
            <a:r>
              <a:rPr lang="en-US" sz="2000" dirty="0" smtClean="0">
                <a:latin typeface="+mj-lt"/>
              </a:rPr>
              <a:t>clinic.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For that analysis, disease and </a:t>
            </a:r>
            <a:r>
              <a:rPr lang="en-US" sz="2000" dirty="0" smtClean="0">
                <a:latin typeface="+mj-lt"/>
              </a:rPr>
              <a:t>survival </a:t>
            </a:r>
            <a:r>
              <a:rPr lang="en-US" sz="2000" dirty="0">
                <a:latin typeface="+mj-lt"/>
              </a:rPr>
              <a:t>status as of July, 1986, </a:t>
            </a:r>
            <a:r>
              <a:rPr lang="en-US" sz="2000" dirty="0" smtClean="0">
                <a:latin typeface="+mj-lt"/>
              </a:rPr>
              <a:t>readings were </a:t>
            </a:r>
            <a:r>
              <a:rPr lang="en-US" sz="2000" dirty="0">
                <a:latin typeface="+mj-lt"/>
              </a:rPr>
              <a:t>recorded for as many patients as </a:t>
            </a:r>
            <a:r>
              <a:rPr lang="en-US" sz="2000" dirty="0" smtClean="0">
                <a:latin typeface="+mj-lt"/>
              </a:rPr>
              <a:t>possible.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000" dirty="0">
              <a:latin typeface="+mj-lt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A total of 424 PBC patients , Double blind experiment </a:t>
            </a:r>
            <a:endParaRPr lang="en-US" sz="2000" dirty="0" smtClean="0">
              <a:latin typeface="+mj-lt"/>
            </a:endParaRPr>
          </a:p>
          <a:p>
            <a:pPr lvl="0">
              <a:buFont typeface="Wingdings" panose="05000000000000000000" pitchFamily="2" charset="2"/>
              <a:buChar char="Ø"/>
            </a:pPr>
            <a:endParaRPr lang="en-US" sz="2000" dirty="0" smtClean="0">
              <a:latin typeface="+mj-lt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M</a:t>
            </a:r>
            <a:r>
              <a:rPr lang="en-US" sz="2000" dirty="0" smtClean="0">
                <a:latin typeface="+mj-lt"/>
              </a:rPr>
              <a:t>et </a:t>
            </a:r>
            <a:r>
              <a:rPr lang="en-US" sz="2000" dirty="0">
                <a:latin typeface="+mj-lt"/>
              </a:rPr>
              <a:t>eligibility criteria for the randomized placebo </a:t>
            </a:r>
            <a:r>
              <a:rPr lang="en-US" sz="2000" dirty="0" smtClean="0">
                <a:latin typeface="+mj-lt"/>
              </a:rPr>
              <a:t>controlled </a:t>
            </a:r>
            <a:r>
              <a:rPr lang="en-US" sz="2000" dirty="0">
                <a:latin typeface="+mj-lt"/>
              </a:rPr>
              <a:t>trial of the drug </a:t>
            </a:r>
            <a:r>
              <a:rPr lang="en-US" sz="2000" dirty="0" smtClean="0">
                <a:latin typeface="+mj-lt"/>
              </a:rPr>
              <a:t>D-</a:t>
            </a:r>
            <a:r>
              <a:rPr lang="en-US" sz="2000" dirty="0" err="1" smtClean="0">
                <a:latin typeface="+mj-lt"/>
              </a:rPr>
              <a:t>penicillamine</a:t>
            </a:r>
            <a:endParaRPr lang="en-US" b="1" dirty="0" smtClean="0">
              <a:latin typeface="+mj-lt"/>
            </a:endParaRPr>
          </a:p>
          <a:p>
            <a:pPr lvl="0">
              <a:buFont typeface="Wingdings" panose="05000000000000000000" pitchFamily="2" charset="2"/>
              <a:buChar char="Ø"/>
            </a:pP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666" y="116632"/>
            <a:ext cx="1072750" cy="1195535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318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Data Information</a:t>
            </a:r>
            <a:endParaRPr lang="en-US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1732813"/>
              </p:ext>
            </p:extLst>
          </p:nvPr>
        </p:nvGraphicFramePr>
        <p:xfrm>
          <a:off x="570384" y="1417638"/>
          <a:ext cx="7385992" cy="31634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92996"/>
                <a:gridCol w="3692996"/>
              </a:tblGrid>
              <a:tr h="287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Quantitative (10)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Qualitative (7)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75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Age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Two levels Categorical Variables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75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Bilirubin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75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Cholesterol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Treatment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75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Albumin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Gender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75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Urine copper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Ascites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75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Alkaline phosphatase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Hepatomegaly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75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SGOT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Spiders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75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Triglycerides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        More than two level Categorical Variables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75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Platelet count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Edema – 3 levels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75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Prothrombin time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Histologic stage -4levels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051562"/>
              </p:ext>
            </p:extLst>
          </p:nvPr>
        </p:nvGraphicFramePr>
        <p:xfrm>
          <a:off x="570384" y="4725144"/>
          <a:ext cx="7385992" cy="1122550"/>
        </p:xfrm>
        <a:graphic>
          <a:graphicData uri="http://schemas.openxmlformats.org/drawingml/2006/table">
            <a:tbl>
              <a:tblPr firstRow="1" firstCol="1" bandRow="1"/>
              <a:tblGrid>
                <a:gridCol w="3257865"/>
                <a:gridCol w="4128127"/>
              </a:tblGrid>
              <a:tr h="2245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itchFamily="34" charset="0"/>
                        </a:rPr>
                        <a:t>Methodologies used</a:t>
                      </a:r>
                      <a:endParaRPr lang="en-CA" sz="1100" b="1" dirty="0">
                        <a:effectLst/>
                        <a:latin typeface="Arial" pitchFamily="34" charset="0"/>
                        <a:ea typeface="MS Mincho" panose="02020609040205080304" pitchFamily="49" charset="-128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itchFamily="34" charset="0"/>
                        </a:rPr>
                        <a:t>Response Variable</a:t>
                      </a:r>
                      <a:endParaRPr lang="en-CA" sz="1100" b="1" dirty="0">
                        <a:effectLst/>
                        <a:latin typeface="Arial" pitchFamily="34" charset="0"/>
                        <a:ea typeface="MS Mincho" panose="02020609040205080304" pitchFamily="49" charset="-128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245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  <a:latin typeface="Arial" pitchFamily="34" charset="0"/>
                          <a:ea typeface="MS Mincho" panose="02020609040205080304" pitchFamily="49" charset="-128"/>
                          <a:cs typeface="Arial" pitchFamily="34" charset="0"/>
                        </a:rPr>
                        <a:t>Linear Regression</a:t>
                      </a:r>
                      <a:endParaRPr lang="en-CA" sz="1200" dirty="0">
                        <a:effectLst/>
                        <a:latin typeface="Arial" pitchFamily="34" charset="0"/>
                        <a:ea typeface="MS Mincho" panose="02020609040205080304" pitchFamily="49" charset="-128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itchFamily="34" charset="0"/>
                        </a:rPr>
                        <a:t>Survival Time</a:t>
                      </a:r>
                      <a:endParaRPr lang="en-CA" sz="1100" dirty="0">
                        <a:effectLst/>
                        <a:latin typeface="Arial" pitchFamily="34" charset="0"/>
                        <a:ea typeface="MS Mincho" panose="02020609040205080304" pitchFamily="49" charset="-128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5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 smtClean="0">
                          <a:effectLst/>
                          <a:latin typeface="Arial" pitchFamily="34" charset="0"/>
                          <a:ea typeface="MS Mincho" panose="02020609040205080304" pitchFamily="49" charset="-128"/>
                          <a:cs typeface="Arial" pitchFamily="34" charset="0"/>
                        </a:rPr>
                        <a:t>ANOVA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itchFamily="34" charset="0"/>
                        </a:rPr>
                        <a:t>Survival</a:t>
                      </a:r>
                      <a:r>
                        <a:rPr lang="en-CA" sz="1200" baseline="0" dirty="0" smtClean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itchFamily="34" charset="0"/>
                        </a:rPr>
                        <a:t> Time</a:t>
                      </a:r>
                      <a:endParaRPr lang="en-CA" sz="1100" dirty="0">
                        <a:effectLst/>
                        <a:latin typeface="Arial" pitchFamily="34" charset="0"/>
                        <a:ea typeface="MS Mincho" panose="02020609040205080304" pitchFamily="49" charset="-128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5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  <a:latin typeface="Arial" pitchFamily="34" charset="0"/>
                          <a:ea typeface="MS Mincho" panose="02020609040205080304" pitchFamily="49" charset="-128"/>
                          <a:cs typeface="Arial" pitchFamily="34" charset="0"/>
                        </a:rPr>
                        <a:t>Logistic Regression</a:t>
                      </a:r>
                      <a:endParaRPr lang="en-CA" sz="1200" dirty="0">
                        <a:effectLst/>
                        <a:latin typeface="Arial" pitchFamily="34" charset="0"/>
                        <a:ea typeface="MS Mincho" panose="02020609040205080304" pitchFamily="49" charset="-128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itchFamily="34" charset="0"/>
                        </a:rPr>
                        <a:t>Censoring</a:t>
                      </a:r>
                      <a:endParaRPr lang="en-CA" sz="1100" dirty="0">
                        <a:effectLst/>
                        <a:latin typeface="Arial" pitchFamily="34" charset="0"/>
                        <a:ea typeface="MS Mincho" panose="02020609040205080304" pitchFamily="49" charset="-128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5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  <a:latin typeface="Arial" pitchFamily="34" charset="0"/>
                          <a:ea typeface="MS Mincho" panose="02020609040205080304" pitchFamily="49" charset="-128"/>
                          <a:cs typeface="Arial" pitchFamily="34" charset="0"/>
                        </a:rPr>
                        <a:t>Survival </a:t>
                      </a:r>
                      <a:r>
                        <a:rPr lang="en-CA" sz="1200" dirty="0" smtClean="0">
                          <a:effectLst/>
                          <a:latin typeface="Arial" pitchFamily="34" charset="0"/>
                          <a:ea typeface="MS Mincho" panose="02020609040205080304" pitchFamily="49" charset="-128"/>
                          <a:cs typeface="Arial" pitchFamily="34" charset="0"/>
                        </a:rPr>
                        <a:t>Analysis</a:t>
                      </a:r>
                      <a:endParaRPr lang="en-CA" sz="1200" dirty="0">
                        <a:effectLst/>
                        <a:latin typeface="Arial" pitchFamily="34" charset="0"/>
                        <a:ea typeface="MS Mincho" panose="02020609040205080304" pitchFamily="49" charset="-128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itchFamily="34" charset="0"/>
                        </a:rPr>
                        <a:t>Survival</a:t>
                      </a:r>
                      <a:r>
                        <a:rPr lang="en-CA" sz="1200" baseline="0" dirty="0" smtClean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itchFamily="34" charset="0"/>
                        </a:rPr>
                        <a:t> Time</a:t>
                      </a:r>
                      <a:endParaRPr lang="en-CA" sz="1100" dirty="0">
                        <a:effectLst/>
                        <a:latin typeface="Arial" pitchFamily="34" charset="0"/>
                        <a:ea typeface="MS Mincho" panose="02020609040205080304" pitchFamily="49" charset="-128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605592" y="6165304"/>
            <a:ext cx="3023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418 observations, </a:t>
            </a:r>
            <a:r>
              <a:rPr lang="en-US" dirty="0" smtClean="0"/>
              <a:t>19 </a:t>
            </a:r>
            <a:r>
              <a:rPr lang="en-US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304348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7620000" cy="1143000"/>
          </a:xfrm>
        </p:spPr>
        <p:txBody>
          <a:bodyPr/>
          <a:lstStyle/>
          <a:p>
            <a:r>
              <a:rPr lang="en-CA" b="1" dirty="0" err="1" smtClean="0"/>
              <a:t>Multicollinearity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7620000" cy="424847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b="1" u="sng" dirty="0" smtClean="0"/>
              <a:t>Goal:</a:t>
            </a:r>
            <a:r>
              <a:rPr lang="en-US" sz="1800" dirty="0" smtClean="0"/>
              <a:t> To check collinearity between explanatory variables.</a:t>
            </a:r>
          </a:p>
          <a:p>
            <a:pPr marL="114300" indent="0"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 </a:t>
            </a:r>
            <a:r>
              <a:rPr lang="en-US" sz="1800" dirty="0">
                <a:hlinkClick r:id="rId2" action="ppaction://hlinkfile"/>
              </a:rPr>
              <a:t>file:///C:/Users/HP/Desktop/SAS%20Report%20-%</a:t>
            </a:r>
            <a:r>
              <a:rPr lang="en-US" sz="1800" dirty="0" smtClean="0">
                <a:hlinkClick r:id="rId2" action="ppaction://hlinkfile"/>
              </a:rPr>
              <a:t>20Correlations111.htm</a:t>
            </a:r>
            <a:endParaRPr lang="en-US" sz="1800" dirty="0"/>
          </a:p>
          <a:p>
            <a:pPr marL="114300" indent="0">
              <a:buNone/>
            </a:pPr>
            <a:r>
              <a:rPr lang="en-US" sz="1800" dirty="0" smtClean="0"/>
              <a:t> </a:t>
            </a:r>
            <a:endParaRPr lang="en-US" sz="1800" dirty="0"/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Max r value : Urine Copper &amp; Bilirubin = 0.45692 </a:t>
            </a:r>
          </a:p>
          <a:p>
            <a:pPr marL="114300" indent="0">
              <a:buNone/>
            </a:pPr>
            <a:r>
              <a:rPr lang="en-US" sz="1800" dirty="0" smtClean="0"/>
              <a:t>     Min </a:t>
            </a:r>
            <a:r>
              <a:rPr lang="en-US" sz="1800" dirty="0"/>
              <a:t>r value : </a:t>
            </a:r>
            <a:r>
              <a:rPr lang="en-US" sz="1800" dirty="0" err="1"/>
              <a:t>Prothrombin</a:t>
            </a:r>
            <a:r>
              <a:rPr lang="en-US" sz="1800" dirty="0"/>
              <a:t> time &amp; Platelet </a:t>
            </a:r>
            <a:r>
              <a:rPr lang="en-US" sz="1800" dirty="0" smtClean="0"/>
              <a:t>count=0.00007</a:t>
            </a:r>
          </a:p>
          <a:p>
            <a:pPr marL="114300" indent="0"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We did not consider PCA since </a:t>
            </a:r>
            <a:r>
              <a:rPr lang="en-US" sz="1800" dirty="0" smtClean="0"/>
              <a:t>significant </a:t>
            </a:r>
            <a:r>
              <a:rPr lang="en-US" sz="1800" dirty="0"/>
              <a:t>correlation </a:t>
            </a:r>
            <a:r>
              <a:rPr lang="en-US" sz="1800" dirty="0" smtClean="0"/>
              <a:t>didn’t exist </a:t>
            </a:r>
            <a:r>
              <a:rPr lang="en-US" sz="1800" dirty="0"/>
              <a:t>among our Explanatory variables. </a:t>
            </a:r>
          </a:p>
          <a:p>
            <a:pPr marL="114300" indent="0">
              <a:buNone/>
            </a:pPr>
            <a:endParaRPr lang="en-US" sz="1800" dirty="0" smtClean="0"/>
          </a:p>
          <a:p>
            <a:pPr marL="114300" indent="0">
              <a:buNone/>
            </a:pPr>
            <a:r>
              <a:rPr lang="en-US" sz="1800" dirty="0" smtClean="0"/>
              <a:t>    Decided </a:t>
            </a:r>
            <a:r>
              <a:rPr lang="en-US" sz="1800" dirty="0"/>
              <a:t>to keep all explanatory variables for our a</a:t>
            </a:r>
            <a:r>
              <a:rPr lang="en-US" sz="1800" dirty="0" smtClean="0"/>
              <a:t>nalysis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1712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Scatterplot </a:t>
            </a:r>
            <a:r>
              <a:rPr lang="en-CA" b="1" dirty="0" smtClean="0"/>
              <a:t>Plot Matrix</a:t>
            </a:r>
            <a:endParaRPr lang="en-US" dirty="0"/>
          </a:p>
        </p:txBody>
      </p:sp>
      <p:sp>
        <p:nvSpPr>
          <p:cNvPr id="296" name="Rectangle 4"/>
          <p:cNvSpPr>
            <a:spLocks noChangeArrowheads="1"/>
          </p:cNvSpPr>
          <p:nvPr/>
        </p:nvSpPr>
        <p:spPr bwMode="auto">
          <a:xfrm>
            <a:off x="1187624" y="5157192"/>
            <a:ext cx="360040" cy="323165"/>
          </a:xfrm>
          <a:prstGeom prst="rect">
            <a:avLst/>
          </a:prstGeom>
          <a:solidFill>
            <a:srgbClr val="FFFF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 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≠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9" name="Content Placeholder 2"/>
          <p:cNvSpPr txBox="1">
            <a:spLocks/>
          </p:cNvSpPr>
          <p:nvPr/>
        </p:nvSpPr>
        <p:spPr>
          <a:xfrm>
            <a:off x="914400" y="3250167"/>
            <a:ext cx="7245170" cy="3586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>
              <a:hlinkClick r:id="rId2" action="ppaction://hlinkfile"/>
            </a:endParaRPr>
          </a:p>
          <a:p>
            <a:endParaRPr lang="en-US" sz="2000" dirty="0"/>
          </a:p>
        </p:txBody>
      </p:sp>
      <p:pic>
        <p:nvPicPr>
          <p:cNvPr id="1026" name="Picture 2" descr="img0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32177"/>
            <a:ext cx="6393904" cy="507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67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620000" cy="1143000"/>
          </a:xfrm>
        </p:spPr>
        <p:txBody>
          <a:bodyPr/>
          <a:lstStyle/>
          <a:p>
            <a:r>
              <a:rPr lang="en-CA" b="1" dirty="0" smtClean="0"/>
              <a:t>Linear Regression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289" y="1052736"/>
            <a:ext cx="7620000" cy="4800600"/>
          </a:xfrm>
        </p:spPr>
        <p:txBody>
          <a:bodyPr>
            <a:normAutofit fontScale="25000" lnSpcReduction="20000"/>
          </a:bodyPr>
          <a:lstStyle/>
          <a:p>
            <a:pPr marL="114300" indent="0">
              <a:buNone/>
            </a:pPr>
            <a:endParaRPr lang="en-US" sz="1900" b="1" u="sng" dirty="0" smtClean="0"/>
          </a:p>
          <a:p>
            <a:pPr marL="114300" indent="0">
              <a:buNone/>
            </a:pPr>
            <a:r>
              <a:rPr lang="en-US" sz="8000" b="1" u="sng" dirty="0" smtClean="0"/>
              <a:t>Goal :</a:t>
            </a:r>
            <a:r>
              <a:rPr lang="en-US" sz="8000" dirty="0" smtClean="0"/>
              <a:t>  To develop a model to describe the relationship between multiple explanatory variables and survival time while keeping treatment in the model even if it is not significant.</a:t>
            </a:r>
          </a:p>
          <a:p>
            <a:pPr marL="114300" indent="0">
              <a:buNone/>
            </a:pPr>
            <a:endParaRPr lang="en-US" sz="8000" dirty="0" smtClean="0"/>
          </a:p>
          <a:p>
            <a:pPr marL="114300" indent="0">
              <a:buNone/>
            </a:pPr>
            <a:r>
              <a:rPr lang="en-US" sz="8000" dirty="0" smtClean="0"/>
              <a:t>Technique used :  Manual selection </a:t>
            </a:r>
          </a:p>
          <a:p>
            <a:pPr marL="114300" indent="0">
              <a:buNone/>
            </a:pPr>
            <a:r>
              <a:rPr lang="en-US" sz="8000" dirty="0" smtClean="0"/>
              <a:t>Indicator  variables:   Edema (0 = reference)</a:t>
            </a:r>
          </a:p>
          <a:p>
            <a:pPr marL="114300" indent="0">
              <a:buNone/>
            </a:pPr>
            <a:r>
              <a:rPr lang="en-US" sz="8000" dirty="0" smtClean="0"/>
              <a:t>                                      Histologic Stage (1 = reference)</a:t>
            </a:r>
          </a:p>
          <a:p>
            <a:pPr marL="114300" indent="0">
              <a:buNone/>
            </a:pPr>
            <a:endParaRPr lang="en-US" sz="8000" dirty="0" smtClean="0"/>
          </a:p>
          <a:p>
            <a:pPr marL="114300" indent="0">
              <a:buNone/>
            </a:pPr>
            <a:r>
              <a:rPr lang="en-US" sz="8000" b="1" u="sng" dirty="0" smtClean="0"/>
              <a:t>Model:</a:t>
            </a:r>
            <a:r>
              <a:rPr lang="en-US" sz="8000" dirty="0" smtClean="0"/>
              <a:t> y = β</a:t>
            </a:r>
            <a:r>
              <a:rPr lang="en-US" sz="8000" baseline="-25000" dirty="0" smtClean="0"/>
              <a:t>1</a:t>
            </a:r>
            <a:r>
              <a:rPr lang="en-US" sz="8000" dirty="0" smtClean="0"/>
              <a:t>x</a:t>
            </a:r>
            <a:r>
              <a:rPr lang="en-US" sz="8000" baseline="-25000" dirty="0" smtClean="0"/>
              <a:t>1</a:t>
            </a:r>
            <a:r>
              <a:rPr lang="en-US" sz="8000" dirty="0" smtClean="0"/>
              <a:t>+ β</a:t>
            </a:r>
            <a:r>
              <a:rPr lang="en-US" sz="8000" baseline="-25000" dirty="0" smtClean="0"/>
              <a:t>2</a:t>
            </a:r>
            <a:r>
              <a:rPr lang="en-US" sz="8000" dirty="0" smtClean="0"/>
              <a:t>x</a:t>
            </a:r>
            <a:r>
              <a:rPr lang="en-US" sz="8000" baseline="-25000" dirty="0" smtClean="0"/>
              <a:t>2 </a:t>
            </a:r>
            <a:r>
              <a:rPr lang="en-US" sz="8000" dirty="0" smtClean="0"/>
              <a:t>+ β</a:t>
            </a:r>
            <a:r>
              <a:rPr lang="en-US" sz="8000" baseline="-25000" dirty="0" smtClean="0"/>
              <a:t>3</a:t>
            </a:r>
            <a:r>
              <a:rPr lang="en-US" sz="8000" dirty="0" smtClean="0"/>
              <a:t>x</a:t>
            </a:r>
            <a:r>
              <a:rPr lang="en-US" sz="8000" baseline="-25000" dirty="0" smtClean="0"/>
              <a:t>3 </a:t>
            </a:r>
            <a:r>
              <a:rPr lang="en-US" sz="8000" dirty="0" smtClean="0"/>
              <a:t>+ β</a:t>
            </a:r>
            <a:r>
              <a:rPr lang="en-US" sz="8000" baseline="-25000" dirty="0" smtClean="0"/>
              <a:t>4</a:t>
            </a:r>
            <a:r>
              <a:rPr lang="en-US" sz="8000" dirty="0" smtClean="0"/>
              <a:t>x</a:t>
            </a:r>
            <a:r>
              <a:rPr lang="en-US" sz="8000" baseline="-25000" dirty="0" smtClean="0"/>
              <a:t>4 </a:t>
            </a:r>
            <a:r>
              <a:rPr lang="en-US" sz="8000" dirty="0" smtClean="0"/>
              <a:t>+ β</a:t>
            </a:r>
            <a:r>
              <a:rPr lang="en-US" sz="8000" baseline="-25000" dirty="0" smtClean="0"/>
              <a:t>5</a:t>
            </a:r>
            <a:r>
              <a:rPr lang="en-US" sz="8000" dirty="0" smtClean="0"/>
              <a:t>x</a:t>
            </a:r>
            <a:r>
              <a:rPr lang="en-US" sz="8000" baseline="-25000" dirty="0" smtClean="0"/>
              <a:t>5</a:t>
            </a:r>
            <a:r>
              <a:rPr lang="en-US" sz="8000" dirty="0" smtClean="0"/>
              <a:t>+ β</a:t>
            </a:r>
            <a:r>
              <a:rPr lang="en-US" sz="8000" baseline="-25000" dirty="0" smtClean="0"/>
              <a:t>6</a:t>
            </a:r>
            <a:r>
              <a:rPr lang="en-US" sz="8000" dirty="0" smtClean="0"/>
              <a:t>x</a:t>
            </a:r>
            <a:r>
              <a:rPr lang="en-US" sz="8000" baseline="-25000" dirty="0" smtClean="0"/>
              <a:t>6 </a:t>
            </a:r>
            <a:r>
              <a:rPr lang="en-US" sz="8000" dirty="0" smtClean="0"/>
              <a:t>+ ɛ</a:t>
            </a:r>
            <a:endParaRPr lang="en-CA" sz="8000" dirty="0" smtClean="0"/>
          </a:p>
          <a:p>
            <a:pPr marL="114300" indent="0">
              <a:buNone/>
            </a:pPr>
            <a:r>
              <a:rPr lang="en-US" sz="8000" dirty="0" smtClean="0"/>
              <a:t>Where  y = Survival Time</a:t>
            </a:r>
            <a:endParaRPr lang="en-CA" sz="8000" dirty="0" smtClean="0"/>
          </a:p>
          <a:p>
            <a:pPr marL="114300" indent="0">
              <a:buNone/>
            </a:pPr>
            <a:r>
              <a:rPr lang="en-US" sz="8000" dirty="0" smtClean="0"/>
              <a:t>	x</a:t>
            </a:r>
            <a:r>
              <a:rPr lang="en-US" sz="8000" baseline="-25000" dirty="0" smtClean="0"/>
              <a:t>1</a:t>
            </a:r>
            <a:r>
              <a:rPr lang="en-US" sz="8000" dirty="0" smtClean="0"/>
              <a:t> =Treatment (1 = D-</a:t>
            </a:r>
            <a:r>
              <a:rPr lang="en-US" sz="8000" dirty="0" err="1" smtClean="0"/>
              <a:t>penicillamine</a:t>
            </a:r>
            <a:r>
              <a:rPr lang="en-US" sz="8000" dirty="0" smtClean="0"/>
              <a:t>, 0 = Placebo)</a:t>
            </a:r>
            <a:endParaRPr lang="en-CA" sz="8000" dirty="0" smtClean="0"/>
          </a:p>
          <a:p>
            <a:pPr marL="114300" indent="0">
              <a:buNone/>
            </a:pPr>
            <a:r>
              <a:rPr lang="en-US" sz="8000" dirty="0" smtClean="0"/>
              <a:t>	x</a:t>
            </a:r>
            <a:r>
              <a:rPr lang="en-US" sz="8000" baseline="-25000" dirty="0" smtClean="0"/>
              <a:t>2</a:t>
            </a:r>
            <a:r>
              <a:rPr lang="en-US" sz="8000" dirty="0" smtClean="0"/>
              <a:t> = bilirubin</a:t>
            </a:r>
            <a:endParaRPr lang="en-CA" sz="8000" dirty="0" smtClean="0"/>
          </a:p>
          <a:p>
            <a:pPr marL="114300" indent="0">
              <a:buNone/>
            </a:pPr>
            <a:r>
              <a:rPr lang="en-US" sz="8000" dirty="0" smtClean="0"/>
              <a:t>	x</a:t>
            </a:r>
            <a:r>
              <a:rPr lang="en-US" sz="8000" baseline="-25000" dirty="0" smtClean="0"/>
              <a:t>3</a:t>
            </a:r>
            <a:r>
              <a:rPr lang="en-US" sz="8000" dirty="0" smtClean="0"/>
              <a:t> = Albumin</a:t>
            </a:r>
            <a:endParaRPr lang="en-CA" sz="8000" dirty="0" smtClean="0"/>
          </a:p>
          <a:p>
            <a:pPr marL="114300" indent="0">
              <a:buNone/>
            </a:pPr>
            <a:r>
              <a:rPr lang="en-US" sz="8000" dirty="0" smtClean="0"/>
              <a:t>	x</a:t>
            </a:r>
            <a:r>
              <a:rPr lang="en-US" sz="8000" baseline="-25000" dirty="0" smtClean="0"/>
              <a:t>4</a:t>
            </a:r>
            <a:r>
              <a:rPr lang="en-US" sz="8000" dirty="0" smtClean="0"/>
              <a:t>=Urine Copper</a:t>
            </a:r>
            <a:endParaRPr lang="en-CA" sz="8000" dirty="0" smtClean="0"/>
          </a:p>
          <a:p>
            <a:pPr marL="114300" indent="0">
              <a:buNone/>
            </a:pPr>
            <a:r>
              <a:rPr lang="en-US" sz="8000" dirty="0" smtClean="0"/>
              <a:t>	x</a:t>
            </a:r>
            <a:r>
              <a:rPr lang="en-US" sz="8000" baseline="-25000" dirty="0" smtClean="0"/>
              <a:t>5</a:t>
            </a:r>
            <a:r>
              <a:rPr lang="en-US" sz="8000" dirty="0" smtClean="0"/>
              <a:t>= Alkaline Phosphatase</a:t>
            </a:r>
            <a:endParaRPr lang="en-CA" sz="8000" dirty="0" smtClean="0"/>
          </a:p>
          <a:p>
            <a:pPr marL="114300" indent="0">
              <a:buNone/>
            </a:pPr>
            <a:r>
              <a:rPr lang="en-US" sz="8000" dirty="0" smtClean="0"/>
              <a:t>	x</a:t>
            </a:r>
            <a:r>
              <a:rPr lang="en-US" sz="8000" baseline="-25000" dirty="0" smtClean="0"/>
              <a:t>6</a:t>
            </a:r>
            <a:r>
              <a:rPr lang="en-US" sz="8000" dirty="0" smtClean="0"/>
              <a:t>= Histologic Stage 4</a:t>
            </a:r>
            <a:endParaRPr lang="en-CA" sz="8000" dirty="0" smtClean="0"/>
          </a:p>
          <a:p>
            <a:pPr marL="114300" indent="0">
              <a:buNone/>
            </a:pPr>
            <a:r>
              <a:rPr lang="en-US" sz="8000" dirty="0" smtClean="0"/>
              <a:t>	ɛ</a:t>
            </a:r>
            <a:r>
              <a:rPr lang="en-US" sz="8000" baseline="-25000" dirty="0" smtClean="0"/>
              <a:t>  </a:t>
            </a:r>
            <a:r>
              <a:rPr lang="en-US" sz="8000" dirty="0" err="1" smtClean="0"/>
              <a:t>iidN</a:t>
            </a:r>
            <a:r>
              <a:rPr lang="en-US" sz="8000" dirty="0" smtClean="0"/>
              <a:t>(0,ơ</a:t>
            </a:r>
            <a:r>
              <a:rPr lang="en-US" sz="8000" baseline="30000" dirty="0" smtClean="0"/>
              <a:t>2</a:t>
            </a:r>
            <a:r>
              <a:rPr lang="en-US" sz="8000" dirty="0" smtClean="0"/>
              <a:t>)</a:t>
            </a:r>
            <a:endParaRPr lang="en-CA" sz="8000" dirty="0" smtClean="0"/>
          </a:p>
          <a:p>
            <a:pPr marL="114300" indent="0">
              <a:buNone/>
            </a:pPr>
            <a:r>
              <a:rPr lang="en-US" sz="3800" b="1" dirty="0" smtClean="0"/>
              <a:t> </a:t>
            </a:r>
            <a:endParaRPr lang="en-CA" sz="3800" dirty="0" smtClean="0"/>
          </a:p>
          <a:p>
            <a:pPr marL="114300" indent="0">
              <a:buNone/>
            </a:pPr>
            <a:endParaRPr lang="en-CA" sz="1800" dirty="0"/>
          </a:p>
          <a:p>
            <a:pPr marL="114300" indent="0">
              <a:buNone/>
            </a:pPr>
            <a:endParaRPr lang="en-CA" sz="1500" dirty="0"/>
          </a:p>
          <a:p>
            <a:pPr marL="114300" indent="0">
              <a:buNone/>
            </a:pPr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592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 smtClean="0"/>
              <a:t>Full Model</a:t>
            </a:r>
            <a:endParaRPr lang="en-CA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6305550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736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990</TotalTime>
  <Words>1295</Words>
  <Application>Microsoft Office PowerPoint</Application>
  <PresentationFormat>On-screen Show (4:3)</PresentationFormat>
  <Paragraphs>283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MS Mincho</vt:lpstr>
      <vt:lpstr>Arial</vt:lpstr>
      <vt:lpstr>Calibri</vt:lpstr>
      <vt:lpstr>Cambria</vt:lpstr>
      <vt:lpstr>Times New Roman</vt:lpstr>
      <vt:lpstr>Wingdings</vt:lpstr>
      <vt:lpstr>Adjacency</vt:lpstr>
      <vt:lpstr>Analysis on PBC Data</vt:lpstr>
      <vt:lpstr>Topics covered </vt:lpstr>
      <vt:lpstr>Primary Biliary Cirrhosis (PBC)</vt:lpstr>
      <vt:lpstr>Mayo Clinical Study</vt:lpstr>
      <vt:lpstr> Data Information</vt:lpstr>
      <vt:lpstr>Multicollinearity</vt:lpstr>
      <vt:lpstr>Scatterplot Plot Matrix</vt:lpstr>
      <vt:lpstr>Linear Regression</vt:lpstr>
      <vt:lpstr>Full Model</vt:lpstr>
      <vt:lpstr>PowerPoint Presentation</vt:lpstr>
      <vt:lpstr>Global Hypothesis testing </vt:lpstr>
      <vt:lpstr>Assumptions </vt:lpstr>
      <vt:lpstr>PowerPoint Presentation</vt:lpstr>
      <vt:lpstr>ANOVA</vt:lpstr>
      <vt:lpstr>Full Model</vt:lpstr>
      <vt:lpstr>Significant Factors</vt:lpstr>
      <vt:lpstr>Hypothesis testing </vt:lpstr>
      <vt:lpstr>Assumptions </vt:lpstr>
      <vt:lpstr>PowerPoint Presentation</vt:lpstr>
      <vt:lpstr>Logistic Regression</vt:lpstr>
      <vt:lpstr>PowerPoint Presentation</vt:lpstr>
      <vt:lpstr>Interpretations</vt:lpstr>
      <vt:lpstr>Goodness-of-fit testing </vt:lpstr>
      <vt:lpstr>Deviance test</vt:lpstr>
      <vt:lpstr>Survival Time</vt:lpstr>
      <vt:lpstr>Hypothesis Testing</vt:lpstr>
      <vt:lpstr>PowerPoint Presentation</vt:lpstr>
      <vt:lpstr>Propotional hazard model </vt:lpstr>
      <vt:lpstr>Full Model</vt:lpstr>
      <vt:lpstr>Hazard ratio </vt:lpstr>
      <vt:lpstr>Conclusion</vt:lpstr>
      <vt:lpstr>             THANK YOU 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Sapna</dc:creator>
  <cp:lastModifiedBy>HP</cp:lastModifiedBy>
  <cp:revision>139</cp:revision>
  <dcterms:created xsi:type="dcterms:W3CDTF">2015-10-22T02:27:34Z</dcterms:created>
  <dcterms:modified xsi:type="dcterms:W3CDTF">2015-12-04T02:56:54Z</dcterms:modified>
</cp:coreProperties>
</file>