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4AC642-FD14-4F74-B7C5-84EF36D6E273}" type="datetimeFigureOut">
              <a:rPr lang="en-GB" smtClean="0"/>
              <a:t>22/10/2015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384884"/>
            <a:ext cx="7772400" cy="1470025"/>
          </a:xfrm>
        </p:spPr>
        <p:txBody>
          <a:bodyPr/>
          <a:lstStyle/>
          <a:p>
            <a:r>
              <a:rPr lang="en-GB" dirty="0" smtClean="0"/>
              <a:t>Project </a:t>
            </a:r>
            <a:br>
              <a:rPr lang="en-GB" dirty="0" smtClean="0"/>
            </a:br>
            <a:r>
              <a:rPr lang="en-GB" dirty="0" smtClean="0"/>
              <a:t>Proposal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5085184"/>
            <a:ext cx="2592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dirty="0" smtClean="0">
              <a:latin typeface="+mj-lt"/>
            </a:endParaRPr>
          </a:p>
          <a:p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Gurinder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Singh    </a:t>
            </a:r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Prash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 err="1" smtClean="0">
                <a:latin typeface="+mj-lt"/>
              </a:rPr>
              <a:t>Medirattaa</a:t>
            </a:r>
            <a:r>
              <a:rPr lang="en-CA" sz="2000" dirty="0" smtClean="0">
                <a:latin typeface="+mj-lt"/>
              </a:rPr>
              <a:t>                                                                                     </a:t>
            </a:r>
            <a:r>
              <a:rPr lang="en-CA" sz="2000" dirty="0" err="1" smtClean="0">
                <a:latin typeface="+mj-lt"/>
              </a:rPr>
              <a:t>Kuldeep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Kaur       </a:t>
            </a:r>
            <a:endParaRPr lang="en-GB" sz="2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91" y="4900518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4357609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Presented By </a:t>
            </a:r>
            <a:endParaRPr 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0648"/>
            <a:ext cx="3381375" cy="1352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3989" y="4471749"/>
            <a:ext cx="25922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CA" sz="2000" dirty="0" smtClean="0">
                <a:latin typeface="+mj-lt"/>
              </a:rPr>
              <a:t>Data Analytic Student </a:t>
            </a:r>
          </a:p>
          <a:p>
            <a:r>
              <a:rPr lang="en-CA" sz="2000" dirty="0" smtClean="0">
                <a:latin typeface="+mj-lt"/>
              </a:rPr>
              <a:t>Fall 2015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PBC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Clinical trial in primary biliary cirrhosis (PBC) of the liver conducted between 1974 and 1984 by Mayo clinic </a:t>
            </a:r>
            <a:endParaRPr lang="en-GB" dirty="0">
              <a:latin typeface="+mj-lt"/>
            </a:endParaRPr>
          </a:p>
          <a:p>
            <a:pPr lvl="0"/>
            <a:r>
              <a:rPr lang="en-US" dirty="0">
                <a:latin typeface="+mj-lt"/>
              </a:rPr>
              <a:t>A total of 424 PBC patients , Double blind experiment </a:t>
            </a:r>
            <a:endParaRPr lang="en-GB" dirty="0">
              <a:latin typeface="+mj-lt"/>
            </a:endParaRPr>
          </a:p>
          <a:p>
            <a:pPr lvl="0"/>
            <a:r>
              <a:rPr lang="en-US" dirty="0">
                <a:latin typeface="+mj-lt"/>
              </a:rPr>
              <a:t>A randomized placebo controlled trial of the drug </a:t>
            </a:r>
            <a:r>
              <a:rPr lang="en-US" dirty="0" smtClean="0">
                <a:latin typeface="+mj-lt"/>
              </a:rPr>
              <a:t>D-</a:t>
            </a:r>
            <a:r>
              <a:rPr lang="en-US" dirty="0" err="1" smtClean="0">
                <a:latin typeface="+mj-lt"/>
              </a:rPr>
              <a:t>penicillamine</a:t>
            </a:r>
            <a:endParaRPr lang="en-US" dirty="0" smtClean="0">
              <a:latin typeface="+mj-lt"/>
            </a:endParaRPr>
          </a:p>
          <a:p>
            <a:pPr lvl="0"/>
            <a:endParaRPr lang="en-US" dirty="0" smtClean="0">
              <a:latin typeface="+mj-lt"/>
            </a:endParaRPr>
          </a:p>
          <a:p>
            <a:pPr lvl="0"/>
            <a:endParaRPr lang="en-US" dirty="0"/>
          </a:p>
          <a:p>
            <a:pPr marL="114300" lv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7973"/>
              </p:ext>
            </p:extLst>
          </p:nvPr>
        </p:nvGraphicFramePr>
        <p:xfrm>
          <a:off x="899592" y="3573014"/>
          <a:ext cx="6515730" cy="672028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3257865"/>
              </a:tblGrid>
              <a:tr h="336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Quantitative variable (</a:t>
                      </a:r>
                      <a:r>
                        <a:rPr lang="en-CA" sz="1400" b="1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10 –</a:t>
                      </a: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Variables)</a:t>
                      </a:r>
                      <a:endParaRPr lang="en-GB" sz="14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Qualitative Variable  (</a:t>
                      </a:r>
                      <a:r>
                        <a:rPr lang="en-CA" sz="1400" b="1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7 –</a:t>
                      </a: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Variables)</a:t>
                      </a:r>
                      <a:endParaRPr lang="en-GB" sz="14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6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Z2 ,</a:t>
                      </a:r>
                      <a:r>
                        <a:rPr lang="en-CA" sz="1400" dirty="0" smtClean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Z8,Z9,Z10,Z11,Z12,Z13,Z14,Z15,Z16</a:t>
                      </a:r>
                      <a:endParaRPr lang="en-GB" sz="14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+mj-lt"/>
                          <a:ea typeface="MS Mincho"/>
                          <a:cs typeface="Times New Roman"/>
                        </a:rPr>
                        <a:t>Z1,Z3,Z4,Z5,Z6,Z7,Z17</a:t>
                      </a:r>
                      <a:endParaRPr lang="en-GB" sz="14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84359"/>
              </p:ext>
            </p:extLst>
          </p:nvPr>
        </p:nvGraphicFramePr>
        <p:xfrm>
          <a:off x="899592" y="5278250"/>
          <a:ext cx="6515730" cy="1122550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3257865"/>
              </a:tblGrid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Methodologies used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Response Variable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CA" sz="12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One Way 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CA" sz="12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Survival Time</a:t>
                      </a:r>
                      <a:endParaRPr lang="en-CA" sz="12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12891"/>
              </p:ext>
            </p:extLst>
          </p:nvPr>
        </p:nvGraphicFramePr>
        <p:xfrm>
          <a:off x="899592" y="4437113"/>
          <a:ext cx="6515730" cy="649067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3257865"/>
              </a:tblGrid>
              <a:tr h="2191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Categorical Variable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Level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4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Z17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2596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09656" cy="70609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Cambria" panose="02040503050406030204" pitchFamily="18" charset="0"/>
              </a:rPr>
              <a:t>Linear Regression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82762"/>
            <a:ext cx="7620000" cy="519856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Aim</a:t>
            </a:r>
            <a:r>
              <a:rPr lang="en-US" dirty="0"/>
              <a:t>: To </a:t>
            </a:r>
            <a:r>
              <a:rPr lang="en-GB" dirty="0"/>
              <a:t>describe the relationship between multiple explanatory  variables and a response variable (X).</a:t>
            </a:r>
          </a:p>
          <a:p>
            <a:pPr lvl="0"/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 </a:t>
            </a:r>
            <a:r>
              <a:rPr lang="en-US" dirty="0">
                <a:latin typeface="+mj-lt"/>
              </a:rPr>
              <a:t>variable: X (time period from start of the trial to either of death/ liver transplant/ study analysis completion)</a:t>
            </a:r>
            <a:r>
              <a:rPr lang="en-GB" dirty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Explanatory Variables: Z1 </a:t>
            </a:r>
            <a:r>
              <a:rPr lang="en-US" dirty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Z17 </a:t>
            </a:r>
            <a:endParaRPr lang="en-GB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Variable selection method :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Backward and Forward Selection </a:t>
            </a:r>
            <a:endParaRPr lang="en-GB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Fit multiple linear regression model</a:t>
            </a:r>
          </a:p>
          <a:p>
            <a:r>
              <a:rPr lang="en-US" dirty="0" smtClean="0">
                <a:latin typeface="+mj-lt"/>
              </a:rPr>
              <a:t>Interpret the effect of each predictor on the </a:t>
            </a:r>
            <a:r>
              <a:rPr lang="en-US" dirty="0">
                <a:latin typeface="+mj-lt"/>
              </a:rPr>
              <a:t>response variable 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regression techniques </a:t>
            </a:r>
            <a:r>
              <a:rPr lang="en-US" dirty="0" smtClean="0"/>
              <a:t>(ex </a:t>
            </a:r>
            <a:r>
              <a:rPr lang="en-US" dirty="0"/>
              <a:t>transformation) and </a:t>
            </a:r>
            <a:r>
              <a:rPr lang="en-US" dirty="0" smtClean="0"/>
              <a:t>will possibly </a:t>
            </a:r>
            <a:r>
              <a:rPr lang="en-US" dirty="0"/>
              <a:t>include interaction </a:t>
            </a:r>
            <a:r>
              <a:rPr lang="en-US" dirty="0" smtClean="0"/>
              <a:t>terms during analysis to find best fit model</a:t>
            </a:r>
            <a:endParaRPr lang="en-GB" dirty="0"/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114300" lvl="0" indent="0">
              <a:buNone/>
            </a:pPr>
            <a:endParaRPr lang="en-US" dirty="0" smtClean="0">
              <a:latin typeface="+mj-lt"/>
            </a:endParaRPr>
          </a:p>
          <a:p>
            <a:endParaRPr lang="en-GB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r>
              <a:rPr lang="en-GB" sz="4400" dirty="0" smtClean="0"/>
              <a:t>ANOVA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b="1" dirty="0" smtClean="0"/>
              <a:t>Aim</a:t>
            </a:r>
            <a:r>
              <a:rPr lang="en-US" dirty="0"/>
              <a:t>: To test the effect of Z1 on the response variable and see whether the treatment is a significant figure to change </a:t>
            </a:r>
            <a:r>
              <a:rPr lang="en-US" dirty="0" smtClean="0"/>
              <a:t>X.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 </a:t>
            </a:r>
            <a:r>
              <a:rPr lang="en-US" dirty="0">
                <a:latin typeface="+mj-lt"/>
              </a:rPr>
              <a:t>variable: X (time period from start of the trial to either </a:t>
            </a:r>
            <a:r>
              <a:rPr lang="en-US" dirty="0" smtClean="0">
                <a:latin typeface="+mj-lt"/>
              </a:rPr>
              <a:t>of death/ liver transplant/ </a:t>
            </a:r>
            <a:r>
              <a:rPr lang="en-US" dirty="0">
                <a:latin typeface="+mj-lt"/>
              </a:rPr>
              <a:t>study analysis completion)</a:t>
            </a:r>
            <a:r>
              <a:rPr lang="en-GB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Explanatory </a:t>
            </a:r>
            <a:r>
              <a:rPr lang="en-US" dirty="0" smtClean="0">
                <a:latin typeface="+mj-lt"/>
              </a:rPr>
              <a:t>Variable: Z1 (</a:t>
            </a:r>
            <a:r>
              <a:rPr lang="fr-FR" dirty="0" err="1">
                <a:latin typeface="+mj-lt"/>
              </a:rPr>
              <a:t>Treatment</a:t>
            </a:r>
            <a:r>
              <a:rPr lang="fr-FR" dirty="0">
                <a:latin typeface="+mj-lt"/>
              </a:rPr>
              <a:t> Code, 1 = D-</a:t>
            </a:r>
            <a:r>
              <a:rPr lang="fr-FR" dirty="0" err="1">
                <a:latin typeface="+mj-lt"/>
              </a:rPr>
              <a:t>penicillamine</a:t>
            </a:r>
            <a:r>
              <a:rPr lang="fr-FR" dirty="0">
                <a:latin typeface="+mj-lt"/>
              </a:rPr>
              <a:t>, 2 = </a:t>
            </a:r>
            <a:r>
              <a:rPr lang="fr-FR" dirty="0" smtClean="0">
                <a:latin typeface="+mj-lt"/>
              </a:rPr>
              <a:t>placebo)</a:t>
            </a:r>
          </a:p>
          <a:p>
            <a:r>
              <a:rPr lang="en-US" dirty="0" smtClean="0">
                <a:latin typeface="+mj-lt"/>
              </a:rPr>
              <a:t>Introduce a One-Way ANOVA model</a:t>
            </a:r>
          </a:p>
          <a:p>
            <a:r>
              <a:rPr lang="en-US" dirty="0" smtClean="0">
                <a:latin typeface="+mj-lt"/>
              </a:rPr>
              <a:t>Check the constancy of variance</a:t>
            </a:r>
          </a:p>
        </p:txBody>
      </p:sp>
    </p:spTree>
    <p:extLst>
      <p:ext uri="{BB962C8B-B14F-4D97-AF65-F5344CB8AC3E}">
        <p14:creationId xmlns:p14="http://schemas.microsoft.com/office/powerpoint/2010/main" val="3655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Logistic Regression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GB" b="1" dirty="0" smtClean="0"/>
              <a:t>Aim</a:t>
            </a:r>
            <a:r>
              <a:rPr lang="en-GB" dirty="0"/>
              <a:t>: To model the probability of death </a:t>
            </a:r>
            <a:r>
              <a:rPr lang="en-US" dirty="0"/>
              <a:t>and correlate risk of death with other explanatory </a:t>
            </a:r>
            <a:r>
              <a:rPr lang="en-US" dirty="0" smtClean="0"/>
              <a:t>variables.</a:t>
            </a:r>
            <a:endParaRPr lang="en-GB" dirty="0"/>
          </a:p>
          <a:p>
            <a:pPr marL="114300" lv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Response </a:t>
            </a:r>
            <a:r>
              <a:rPr lang="en-GB" dirty="0">
                <a:latin typeface="+mj-lt"/>
              </a:rPr>
              <a:t>variable: D (1 if X is time to death, 0 if time to censoring) </a:t>
            </a:r>
          </a:p>
          <a:p>
            <a:pPr lvl="0"/>
            <a:r>
              <a:rPr lang="en-GB" dirty="0">
                <a:latin typeface="+mj-lt"/>
              </a:rPr>
              <a:t>Explanatory </a:t>
            </a:r>
            <a:r>
              <a:rPr lang="en-GB" dirty="0" smtClean="0">
                <a:latin typeface="+mj-lt"/>
              </a:rPr>
              <a:t>Variables: Z1 - Z17</a:t>
            </a:r>
          </a:p>
          <a:p>
            <a:pPr lvl="0"/>
            <a:r>
              <a:rPr lang="en-US" dirty="0" smtClean="0">
                <a:latin typeface="+mj-lt"/>
              </a:rPr>
              <a:t>Using </a:t>
            </a:r>
            <a:r>
              <a:rPr lang="en-US" dirty="0">
                <a:latin typeface="+mj-lt"/>
              </a:rPr>
              <a:t>logistic regression, all diagnostic plots will be created and assumptions verified</a:t>
            </a:r>
            <a:r>
              <a:rPr lang="en-US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pPr lvl="0"/>
            <a:r>
              <a:rPr lang="en-US" dirty="0">
                <a:latin typeface="+mj-lt"/>
              </a:rPr>
              <a:t>For Z7 we will re code as 0 1 and 2 to get proper odds ratio (output of logistic regression</a:t>
            </a:r>
            <a:r>
              <a:rPr lang="en-US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0"/>
            <a:endParaRPr lang="en-GB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91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Survival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b="1" dirty="0" smtClean="0"/>
              <a:t>Aim</a:t>
            </a:r>
            <a:r>
              <a:rPr lang="en-CA" dirty="0"/>
              <a:t>: To model the survival time and identify the factors that are significant to hazard of death. </a:t>
            </a:r>
            <a:endParaRPr lang="en-GB" dirty="0"/>
          </a:p>
          <a:p>
            <a:pPr lvl="0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 </a:t>
            </a:r>
            <a:r>
              <a:rPr lang="en-US" dirty="0">
                <a:latin typeface="+mj-lt"/>
              </a:rPr>
              <a:t>variable: X (time period from start of the trial to either of death/ liver transplant/ study analysis completion)</a:t>
            </a:r>
            <a:r>
              <a:rPr lang="en-GB" dirty="0">
                <a:latin typeface="+mj-lt"/>
              </a:rPr>
              <a:t> </a:t>
            </a:r>
          </a:p>
          <a:p>
            <a:r>
              <a:rPr lang="en-US" dirty="0"/>
              <a:t>We will compare the survival </a:t>
            </a:r>
            <a:r>
              <a:rPr lang="en-US" dirty="0" smtClean="0"/>
              <a:t>between, treatment </a:t>
            </a:r>
            <a:r>
              <a:rPr lang="en-US" dirty="0"/>
              <a:t>and placebo </a:t>
            </a:r>
            <a:r>
              <a:rPr lang="en-US" dirty="0" smtClean="0"/>
              <a:t>group</a:t>
            </a:r>
          </a:p>
          <a:p>
            <a:r>
              <a:rPr lang="en-US" dirty="0" smtClean="0">
                <a:latin typeface="+mj-lt"/>
              </a:rPr>
              <a:t>We </a:t>
            </a:r>
            <a:r>
              <a:rPr lang="en-US" dirty="0" smtClean="0">
                <a:latin typeface="+mj-lt"/>
              </a:rPr>
              <a:t>will be using the </a:t>
            </a:r>
            <a:r>
              <a:rPr lang="en-GB" dirty="0" smtClean="0">
                <a:latin typeface="+mj-lt"/>
              </a:rPr>
              <a:t>Kaplan-Meier </a:t>
            </a:r>
            <a:r>
              <a:rPr lang="en-GB" dirty="0">
                <a:latin typeface="+mj-lt"/>
              </a:rPr>
              <a:t>estimator </a:t>
            </a:r>
            <a:r>
              <a:rPr lang="en-GB" dirty="0" smtClean="0">
                <a:latin typeface="+mj-lt"/>
              </a:rPr>
              <a:t> for estimating </a:t>
            </a:r>
            <a:r>
              <a:rPr lang="en-GB" dirty="0">
                <a:latin typeface="+mj-lt"/>
              </a:rPr>
              <a:t>survival functions.</a:t>
            </a:r>
            <a:endParaRPr lang="en-CA" dirty="0" smtClean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8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414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Mincho</vt:lpstr>
      <vt:lpstr>Arial</vt:lpstr>
      <vt:lpstr>Calibri</vt:lpstr>
      <vt:lpstr>Cambria</vt:lpstr>
      <vt:lpstr>Times New Roman</vt:lpstr>
      <vt:lpstr>Adjacency</vt:lpstr>
      <vt:lpstr>Project  Proposal</vt:lpstr>
      <vt:lpstr>PBC</vt:lpstr>
      <vt:lpstr>Linear Regression  </vt:lpstr>
      <vt:lpstr>ANOVA</vt:lpstr>
      <vt:lpstr>Logistic Regression</vt:lpstr>
      <vt:lpstr>Survival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</dc:creator>
  <cp:lastModifiedBy>HP</cp:lastModifiedBy>
  <cp:revision>24</cp:revision>
  <dcterms:created xsi:type="dcterms:W3CDTF">2015-10-22T02:27:34Z</dcterms:created>
  <dcterms:modified xsi:type="dcterms:W3CDTF">2015-10-23T01:39:56Z</dcterms:modified>
</cp:coreProperties>
</file>