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8847" autoAdjust="0"/>
  </p:normalViewPr>
  <p:slideViewPr>
    <p:cSldViewPr showGuides="1">
      <p:cViewPr>
        <p:scale>
          <a:sx n="150" d="100"/>
          <a:sy n="150" d="100"/>
        </p:scale>
        <p:origin x="5862" y="3708"/>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a:t>
            </a:r>
            <a:r>
              <a:rPr lang="en-US" dirty="0" smtClean="0"/>
              <a:t>the right </a:t>
            </a:r>
            <a:r>
              <a:rPr lang="en-US" dirty="0"/>
              <a:t>eye. Therefore, the final </a:t>
            </a:r>
            <a:r>
              <a:rPr lang="en-US" dirty="0" smtClean="0"/>
              <a:t>results </a:t>
            </a:r>
            <a:r>
              <a:rPr lang="en-US" dirty="0"/>
              <a:t>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smtClean="0"/>
              <a:t>ϴ</a:t>
            </a:r>
            <a:r>
              <a:rPr lang="en-US" dirty="0" smtClean="0"/>
              <a:t> (fig. 1) </a:t>
            </a:r>
            <a:r>
              <a:rPr lang="en-US" dirty="0"/>
              <a:t>and vertical angle </a:t>
            </a:r>
            <a:r>
              <a:rPr lang="el-GR" dirty="0" smtClean="0"/>
              <a:t>Φ</a:t>
            </a:r>
            <a:r>
              <a:rPr lang="en-US" dirty="0" smtClean="0"/>
              <a:t> (fig. 2) </a:t>
            </a:r>
            <a:r>
              <a:rPr lang="en-US" dirty="0"/>
              <a:t>of the corresponding camera ray with respect to the camera </a:t>
            </a:r>
            <a:r>
              <a:rPr lang="en-US" dirty="0" smtClean="0"/>
              <a:t>center.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t>
            </a:r>
            <a:r>
              <a:rPr lang="en-US" dirty="0" smtClean="0"/>
              <a:t>is</a:t>
            </a:r>
            <a:r>
              <a:rPr lang="en-US" dirty="0" smtClean="0"/>
              <a:t> </a:t>
            </a:r>
            <a:r>
              <a:rPr lang="en-US" dirty="0"/>
              <a:t>calculated. The values of the pixels in between the original and the shifted pixel are obtained by a simple interpolation. All the RGB- values of the pixels are stored in the new panorama image at the corresponding </a:t>
            </a:r>
            <a:r>
              <a:rPr lang="en-US" dirty="0" smtClean="0"/>
              <a:t>position: </a:t>
            </a:r>
            <a:r>
              <a:rPr lang="en-US" dirty="0"/>
              <a:t>(</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4),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smtClean="0"/>
              <a:t> </a:t>
            </a:r>
            <a:r>
              <a:rPr lang="de-CH" dirty="0" err="1" smtClean="0"/>
              <a:t>for</a:t>
            </a:r>
            <a:r>
              <a:rPr lang="de-CH" dirty="0" smtClean="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smtClean="0"/>
              <a:t>flow</a:t>
            </a:r>
            <a:r>
              <a:rPr lang="de-CH" dirty="0" smtClean="0"/>
              <a:t>. </a:t>
            </a:r>
            <a:r>
              <a:rPr lang="de-CH" dirty="0" err="1" smtClean="0"/>
              <a:t>Because</a:t>
            </a:r>
            <a:r>
              <a:rPr lang="de-CH" dirty="0" smtClean="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smtClean="0"/>
              <a:t>paper</a:t>
            </a:r>
            <a:r>
              <a:rPr lang="de-CH" dirty="0" smtClean="0"/>
              <a:t>, </a:t>
            </a:r>
            <a:r>
              <a:rPr lang="de-CH" dirty="0" err="1" smtClean="0"/>
              <a:t>we</a:t>
            </a:r>
            <a:r>
              <a:rPr lang="de-CH" dirty="0" smtClean="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a:t>
            </a:r>
            <a:r>
              <a:rPr lang="de-CH" dirty="0" smtClean="0"/>
              <a:t>classic </a:t>
            </a:r>
            <a:r>
              <a:rPr lang="de-CH" dirty="0"/>
              <a:t>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smtClean="0"/>
              <a:t>procedure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smtClean="0"/>
              <a:t>have</a:t>
            </a:r>
            <a:r>
              <a:rPr lang="de-CH" dirty="0" smtClean="0"/>
              <a:t> </a:t>
            </a:r>
            <a:r>
              <a:rPr lang="de-CH" dirty="0" err="1" smtClean="0"/>
              <a:t>of</a:t>
            </a:r>
            <a:r>
              <a:rPr lang="de-CH" dirty="0" smtClean="0"/>
              <a:t> </a:t>
            </a:r>
            <a:r>
              <a:rPr lang="de-CH" dirty="0" err="1" smtClean="0"/>
              <a:t>course</a:t>
            </a:r>
            <a:r>
              <a:rPr lang="de-CH" dirty="0" smtClean="0"/>
              <a:t> </a:t>
            </a:r>
            <a:r>
              <a:rPr lang="de-CH" dirty="0" err="1"/>
              <a:t>the</a:t>
            </a:r>
            <a:r>
              <a:rPr lang="de-CH" dirty="0"/>
              <a:t> same </a:t>
            </a:r>
            <a:r>
              <a:rPr lang="de-CH" smtClean="0"/>
              <a:t>drawbacks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50" y="9019108"/>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r>
              <a:rPr lang="de-CH" dirty="0"/>
              <a:t/>
            </a: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0502" y="7780510"/>
            <a:ext cx="1363713" cy="137714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4.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5" y="4640073"/>
            <a:ext cx="2610410" cy="202571"/>
          </a:xfrm>
          <a:prstGeom prst="rect">
            <a:avLst/>
          </a:prstGeom>
          <a:noFill/>
        </p:spPr>
        <p:txBody>
          <a:bodyPr wrap="square" lIns="0" tIns="72000" rIns="0" bIns="0" rtlCol="0">
            <a:noAutofit/>
          </a:bodyPr>
          <a:lstStyle/>
          <a:p>
            <a:r>
              <a:rPr lang="en-US" sz="600" b="1" dirty="0">
                <a:solidFill>
                  <a:schemeClr val="accent1"/>
                </a:solidFill>
              </a:rPr>
              <a:t>Fig. 3. This image shows the optical flow between </a:t>
            </a:r>
            <a:r>
              <a:rPr lang="en-US" sz="600" b="1">
                <a:solidFill>
                  <a:schemeClr val="accent1"/>
                </a:solidFill>
              </a:rPr>
              <a:t>two images. </a:t>
            </a:r>
            <a:endParaRPr lang="de-CH" sz="600" b="1" dirty="0">
              <a:solidFill>
                <a:schemeClr val="accent1"/>
              </a:solidFill>
            </a:endParaRPr>
          </a:p>
        </p:txBody>
      </p:sp>
      <p:pic>
        <p:nvPicPr>
          <p:cNvPr id="22" name="Grafik 21"/>
          <p:cNvPicPr>
            <a:picLocks noChangeAspect="1"/>
          </p:cNvPicPr>
          <p:nvPr/>
        </p:nvPicPr>
        <p:blipFill rotWithShape="1">
          <a:blip r:embed="rId3" cstate="print">
            <a:extLst>
              <a:ext uri="{28A0092B-C50C-407E-A947-70E740481C1C}">
                <a14:useLocalDpi xmlns:a14="http://schemas.microsoft.com/office/drawing/2010/main" val="0"/>
              </a:ext>
            </a:extLst>
          </a:blip>
          <a:srcRect l="50166" t="-696"/>
          <a:stretch/>
        </p:blipFill>
        <p:spPr>
          <a:xfrm>
            <a:off x="2768148" y="7780510"/>
            <a:ext cx="1359091" cy="1307041"/>
          </a:xfrm>
          <a:prstGeom prst="rect">
            <a:avLst/>
          </a:prstGeom>
        </p:spPr>
      </p:pic>
      <p:sp>
        <p:nvSpPr>
          <p:cNvPr id="26" name="Textfeld 25"/>
          <p:cNvSpPr txBox="1"/>
          <p:nvPr/>
        </p:nvSpPr>
        <p:spPr>
          <a:xfrm>
            <a:off x="2764714" y="9019108"/>
            <a:ext cx="1362525"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pic>
        <p:nvPicPr>
          <p:cNvPr id="4" name="Grafik 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41393" y="5202684"/>
            <a:ext cx="2441243" cy="1372531"/>
          </a:xfrm>
          <a:prstGeom prst="rect">
            <a:avLst/>
          </a:prstGeom>
        </p:spPr>
      </p:pic>
      <p:sp>
        <p:nvSpPr>
          <p:cNvPr id="27" name="Textfeld 26"/>
          <p:cNvSpPr txBox="1"/>
          <p:nvPr/>
        </p:nvSpPr>
        <p:spPr>
          <a:xfrm>
            <a:off x="7245612" y="6525806"/>
            <a:ext cx="2437024" cy="318052"/>
          </a:xfrm>
          <a:prstGeom prst="rect">
            <a:avLst/>
          </a:prstGeom>
          <a:noFill/>
        </p:spPr>
        <p:txBody>
          <a:bodyPr wrap="square" lIns="0" tIns="72000" rIns="0" bIns="0" rtlCol="0">
            <a:noAutofit/>
          </a:bodyPr>
          <a:lstStyle/>
          <a:p>
            <a:r>
              <a:rPr lang="en-US" sz="600" b="1" dirty="0">
                <a:solidFill>
                  <a:schemeClr val="accent1"/>
                </a:solidFill>
              </a:rPr>
              <a:t>Fig. </a:t>
            </a:r>
            <a:r>
              <a:rPr lang="en-US" sz="600" b="1" dirty="0" smtClean="0">
                <a:solidFill>
                  <a:schemeClr val="accent1"/>
                </a:solidFill>
              </a:rPr>
              <a:t>5.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smtClean="0">
                <a:solidFill>
                  <a:schemeClr val="accent1"/>
                </a:solidFill>
              </a:rPr>
              <a:t>omni-directional</a:t>
            </a:r>
            <a:r>
              <a:rPr lang="de-CH" sz="600" b="1" dirty="0" smtClean="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viewed</a:t>
            </a:r>
            <a:r>
              <a:rPr lang="de-CH" sz="600" b="1" dirty="0">
                <a:solidFill>
                  <a:schemeClr val="accent1"/>
                </a:solidFill>
              </a:rPr>
              <a:t> in </a:t>
            </a:r>
            <a:r>
              <a:rPr lang="de-CH" sz="600" b="1" dirty="0" err="1">
                <a:solidFill>
                  <a:schemeClr val="accent1"/>
                </a:solidFill>
              </a:rPr>
              <a:t>the</a:t>
            </a:r>
            <a:r>
              <a:rPr lang="de-CH" sz="600" b="1" dirty="0">
                <a:solidFill>
                  <a:schemeClr val="accent1"/>
                </a:solidFill>
              </a:rPr>
              <a:t> Google </a:t>
            </a:r>
            <a:r>
              <a:rPr lang="de-CH" sz="600" b="1" dirty="0" err="1">
                <a:solidFill>
                  <a:schemeClr val="accent1"/>
                </a:solidFill>
              </a:rPr>
              <a:t>C</a:t>
            </a:r>
            <a:r>
              <a:rPr lang="de-CH" sz="600" b="1" dirty="0" err="1" smtClean="0">
                <a:solidFill>
                  <a:schemeClr val="accent1"/>
                </a:solidFill>
              </a:rPr>
              <a:t>ardboard</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34</TotalTime>
  <Words>672</Words>
  <Application>Microsoft Office PowerPoint</Application>
  <PresentationFormat>Personalizzato</PresentationFormat>
  <Paragraphs>56</Paragraphs>
  <Slides>1</Slides>
  <Notes>0</Notes>
  <HiddenSlides>0</HiddenSlides>
  <MMClips>0</MMClips>
  <ScaleCrop>false</ScaleCrop>
  <HeadingPairs>
    <vt:vector size="4" baseType="variant">
      <vt:variant>
        <vt:lpstr>Tema</vt:lpstr>
      </vt:variant>
      <vt:variant>
        <vt:i4>14</vt:i4>
      </vt:variant>
      <vt:variant>
        <vt:lpstr>Titoli diapositive</vt:lpstr>
      </vt:variant>
      <vt:variant>
        <vt:i4>1</vt:i4>
      </vt:variant>
    </vt:vector>
  </HeadingPairs>
  <TitlesOfParts>
    <vt:vector size="15" baseType="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Sasha</cp:lastModifiedBy>
  <cp:revision>46</cp:revision>
  <cp:lastPrinted>2014-08-26T11:03:41Z</cp:lastPrinted>
  <dcterms:created xsi:type="dcterms:W3CDTF">2017-05-21T11:57:59Z</dcterms:created>
  <dcterms:modified xsi:type="dcterms:W3CDTF">2017-05-24T18:52:58Z</dcterms:modified>
</cp:coreProperties>
</file>