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5" r:id="rId9"/>
    <p:sldMasterId id="2147483661" r:id="rId10"/>
    <p:sldMasterId id="2147483667" r:id="rId11"/>
    <p:sldMasterId id="2147483655" r:id="rId12"/>
    <p:sldMasterId id="2147483669" r:id="rId13"/>
    <p:sldMasterId id="2147483663" r:id="rId14"/>
  </p:sldMasterIdLst>
  <p:sldIdLst>
    <p:sldId id="256" r:id="rId15"/>
  </p:sldIdLst>
  <p:sldSz cx="15122525" cy="10693400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">
          <p15:clr>
            <a:srgbClr val="A4A3A4"/>
          </p15:clr>
        </p15:guide>
        <p15:guide id="2" orient="horz" pos="2030">
          <p15:clr>
            <a:srgbClr val="A4A3A4"/>
          </p15:clr>
        </p15:guide>
        <p15:guide id="3" orient="horz" pos="760">
          <p15:clr>
            <a:srgbClr val="A4A3A4"/>
          </p15:clr>
        </p15:guide>
        <p15:guide id="4" orient="horz" pos="1894">
          <p15:clr>
            <a:srgbClr val="A4A3A4"/>
          </p15:clr>
        </p15:guide>
        <p15:guide id="5" orient="horz" pos="6022">
          <p15:clr>
            <a:srgbClr val="A4A3A4"/>
          </p15:clr>
        </p15:guide>
        <p15:guide id="6" pos="4650">
          <p15:clr>
            <a:srgbClr val="A4A3A4"/>
          </p15:clr>
        </p15:guide>
        <p15:guide id="7" pos="9276">
          <p15:clr>
            <a:srgbClr val="A4A3A4"/>
          </p15:clr>
        </p15:guide>
        <p15:guide id="8" pos="4876">
          <p15:clr>
            <a:srgbClr val="A4A3A4"/>
          </p15:clr>
        </p15:guide>
        <p15:guide id="9" pos="250">
          <p15:clr>
            <a:srgbClr val="A4A3A4"/>
          </p15:clr>
        </p15:guide>
        <p15:guide id="10" pos="3107">
          <p15:clr>
            <a:srgbClr val="A4A3A4"/>
          </p15:clr>
        </p15:guide>
        <p15:guide id="11" pos="3334">
          <p15:clr>
            <a:srgbClr val="A4A3A4"/>
          </p15:clr>
        </p15:guide>
        <p15:guide id="12" pos="6192">
          <p15:clr>
            <a:srgbClr val="A4A3A4"/>
          </p15:clr>
        </p15:guide>
        <p15:guide id="13" pos="6419">
          <p15:clr>
            <a:srgbClr val="A4A3A4"/>
          </p15:clr>
        </p15:guide>
        <p15:guide id="14" pos="2336">
          <p15:clr>
            <a:srgbClr val="A4A3A4"/>
          </p15:clr>
        </p15:guide>
        <p15:guide id="15" pos="2563">
          <p15:clr>
            <a:srgbClr val="A4A3A4"/>
          </p15:clr>
        </p15:guide>
        <p15:guide id="16" pos="6963">
          <p15:clr>
            <a:srgbClr val="A4A3A4"/>
          </p15:clr>
        </p15:guide>
        <p15:guide id="17" pos="71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howGuides="1">
      <p:cViewPr>
        <p:scale>
          <a:sx n="100" d="100"/>
          <a:sy n="100" d="100"/>
        </p:scale>
        <p:origin x="-5717" y="-3187"/>
      </p:cViewPr>
      <p:guideLst>
        <p:guide orient="horz" pos="261"/>
        <p:guide orient="horz" pos="2030"/>
        <p:guide orient="horz" pos="760"/>
        <p:guide orient="horz" pos="1894"/>
        <p:guide orient="horz" pos="6022"/>
        <p:guide pos="4650"/>
        <p:guide pos="9276"/>
        <p:guide pos="4876"/>
        <p:guide pos="250"/>
        <p:guide pos="3107"/>
        <p:guide pos="3334"/>
        <p:guide pos="6192"/>
        <p:guide pos="6419"/>
        <p:guide pos="2336"/>
        <p:guide pos="2563"/>
        <p:guide pos="6963"/>
        <p:guide pos="71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Textfeld 1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43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Textfeld 1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208578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58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27" name="Textfeld 2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33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27" name="Textfeld 2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1798263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763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310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272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864926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377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280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292938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343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9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20973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0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14185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78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0872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6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0730" y="3209453"/>
            <a:ext cx="1433492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0730" y="3209453"/>
            <a:ext cx="1433492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855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1" y="3222625"/>
            <a:ext cx="14329650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3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1" y="3222625"/>
            <a:ext cx="14329650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02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98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7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85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8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875" y="3222625"/>
            <a:ext cx="14328775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875" y="3222625"/>
            <a:ext cx="14328775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78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000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8"/>
            <a:ext cx="1432965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000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8"/>
            <a:ext cx="1432965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06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platzhalter 3"/>
          <p:cNvSpPr txBox="1">
            <a:spLocks/>
          </p:cNvSpPr>
          <p:nvPr/>
        </p:nvSpPr>
        <p:spPr>
          <a:xfrm>
            <a:off x="398403" y="6392915"/>
            <a:ext cx="4535488" cy="3956242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dummy text. Far </a:t>
            </a:r>
            <a:r>
              <a:rPr lang="en-US" dirty="0" err="1"/>
              <a:t>far</a:t>
            </a:r>
            <a:r>
              <a:rPr lang="en-US" dirty="0"/>
              <a:t> away, behind the word mountains, far from the countries </a:t>
            </a:r>
            <a:r>
              <a:rPr lang="en-US" dirty="0" err="1"/>
              <a:t>Vokalia</a:t>
            </a:r>
            <a:r>
              <a:rPr lang="en-US" dirty="0"/>
              <a:t> and </a:t>
            </a:r>
            <a:r>
              <a:rPr lang="en-US" dirty="0" err="1"/>
              <a:t>Consonantia</a:t>
            </a:r>
            <a:r>
              <a:rPr lang="en-US" dirty="0"/>
              <a:t>, there live the blind texts. Separated they live in </a:t>
            </a:r>
            <a:r>
              <a:rPr lang="en-US" dirty="0" err="1"/>
              <a:t>Bookmarksgrove</a:t>
            </a:r>
            <a:r>
              <a:rPr lang="en-US" dirty="0"/>
              <a:t> right at the coast of the Semantics, a large language ocean. A small river named </a:t>
            </a:r>
            <a:r>
              <a:rPr lang="en-US" dirty="0" err="1"/>
              <a:t>Duden</a:t>
            </a:r>
            <a:r>
              <a:rPr lang="en-US" dirty="0"/>
              <a:t> flows by their place and supplies it with the necessary </a:t>
            </a:r>
            <a:r>
              <a:rPr lang="en-US" dirty="0" err="1"/>
              <a:t>regelialia</a:t>
            </a:r>
            <a:r>
              <a:rPr lang="en-US" dirty="0"/>
              <a:t>. It is a </a:t>
            </a:r>
            <a:r>
              <a:rPr lang="en-US" dirty="0" err="1"/>
              <a:t>paradisematic</a:t>
            </a:r>
            <a:r>
              <a:rPr lang="en-US" dirty="0"/>
              <a:t> country, in which roasted parts of sentences fly into your mouth. Even the all-powerful Pointing has no control about the blind texts it is an almost </a:t>
            </a:r>
            <a:r>
              <a:rPr lang="en-US" dirty="0" err="1"/>
              <a:t>unorthographic</a:t>
            </a:r>
            <a:r>
              <a:rPr lang="en-US" dirty="0"/>
              <a:t> life One day however a small line of blind text by the name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decided to leave for the far World of Grammar. </a:t>
            </a:r>
          </a:p>
        </p:txBody>
      </p:sp>
      <p:sp>
        <p:nvSpPr>
          <p:cNvPr id="20" name="Textplatzhalter 8"/>
          <p:cNvSpPr txBox="1">
            <a:spLocks/>
          </p:cNvSpPr>
          <p:nvPr/>
        </p:nvSpPr>
        <p:spPr>
          <a:xfrm>
            <a:off x="5292725" y="3481119"/>
            <a:ext cx="4537075" cy="6868038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dummy text. Far </a:t>
            </a:r>
            <a:r>
              <a:rPr lang="en-US" dirty="0" err="1"/>
              <a:t>far</a:t>
            </a:r>
            <a:r>
              <a:rPr lang="en-US" dirty="0"/>
              <a:t> away, behind the word mountains, far from the countries </a:t>
            </a:r>
            <a:r>
              <a:rPr lang="en-US" dirty="0" err="1"/>
              <a:t>Vokalia</a:t>
            </a:r>
            <a:r>
              <a:rPr lang="en-US" dirty="0"/>
              <a:t> and </a:t>
            </a:r>
            <a:r>
              <a:rPr lang="en-US" dirty="0" err="1"/>
              <a:t>Consonantia</a:t>
            </a:r>
            <a:r>
              <a:rPr lang="en-US" dirty="0"/>
              <a:t>, there live the blind texts. Separated they live in </a:t>
            </a:r>
            <a:r>
              <a:rPr lang="en-US" dirty="0" err="1"/>
              <a:t>Bookmarksgrove</a:t>
            </a:r>
            <a:r>
              <a:rPr lang="en-US" dirty="0"/>
              <a:t> right at the coast of the Semantics, a large language ocean. A small river named </a:t>
            </a:r>
            <a:r>
              <a:rPr lang="en-US" dirty="0" err="1"/>
              <a:t>Duden</a:t>
            </a:r>
            <a:r>
              <a:rPr lang="en-US" dirty="0"/>
              <a:t> flows by their place and supplies it with the necessary </a:t>
            </a:r>
            <a:r>
              <a:rPr lang="en-US" dirty="0" err="1"/>
              <a:t>regelialia</a:t>
            </a:r>
            <a:r>
              <a:rPr lang="en-US" dirty="0"/>
              <a:t>. It is a </a:t>
            </a:r>
            <a:r>
              <a:rPr lang="en-US" dirty="0" err="1"/>
              <a:t>paradisematic</a:t>
            </a:r>
            <a:r>
              <a:rPr lang="en-US" dirty="0"/>
              <a:t> country, in which roasted parts of sentences fly into your mouth. Even the all-powerful Pointing has no control about the blind texts it is an almost </a:t>
            </a:r>
            <a:r>
              <a:rPr lang="en-US" dirty="0" err="1"/>
              <a:t>unorthge</a:t>
            </a:r>
            <a:r>
              <a:rPr lang="en-US" dirty="0"/>
              <a:t> ocean. A small river named </a:t>
            </a:r>
            <a:r>
              <a:rPr lang="en-US" dirty="0" err="1"/>
              <a:t>Duden</a:t>
            </a:r>
            <a:r>
              <a:rPr lang="en-US" dirty="0"/>
              <a:t> flows by their place and supplies it with the necessary </a:t>
            </a:r>
            <a:r>
              <a:rPr lang="en-US" dirty="0" err="1"/>
              <a:t>regelialia</a:t>
            </a:r>
            <a:r>
              <a:rPr lang="en-US" dirty="0"/>
              <a:t>. It is a </a:t>
            </a:r>
            <a:r>
              <a:rPr lang="en-US" dirty="0" err="1"/>
              <a:t>paradisematic</a:t>
            </a:r>
            <a:r>
              <a:rPr lang="en-US" dirty="0"/>
              <a:t> country, in which roasted parts of sentences fly into your mouth. Even the all-powerful Pointing has no control about the blind texts it is an almost </a:t>
            </a:r>
            <a:r>
              <a:rPr lang="en-US" dirty="0" err="1"/>
              <a:t>unorthographic</a:t>
            </a:r>
            <a:r>
              <a:rPr lang="en-US" dirty="0"/>
              <a:t> life One day however a small line of blind text by the name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decided to leave for the far World of Grammar. </a:t>
            </a:r>
          </a:p>
          <a:p>
            <a:endParaRPr lang="en-US" dirty="0"/>
          </a:p>
          <a:p>
            <a:r>
              <a:rPr lang="en-US" b="1" dirty="0"/>
              <a:t>Inner title</a:t>
            </a:r>
          </a:p>
          <a:p>
            <a:r>
              <a:rPr lang="en-US" dirty="0"/>
              <a:t>This is a dummy text. Far </a:t>
            </a:r>
            <a:r>
              <a:rPr lang="en-US" dirty="0" err="1"/>
              <a:t>far</a:t>
            </a:r>
            <a:r>
              <a:rPr lang="en-US" dirty="0"/>
              <a:t> away, behind the word mountains, far from the countries </a:t>
            </a:r>
            <a:r>
              <a:rPr lang="en-US" dirty="0" err="1"/>
              <a:t>Vokalia</a:t>
            </a:r>
            <a:r>
              <a:rPr lang="en-US" dirty="0"/>
              <a:t> and </a:t>
            </a:r>
            <a:r>
              <a:rPr lang="en-US" dirty="0" err="1"/>
              <a:t>Consonantia</a:t>
            </a:r>
            <a:r>
              <a:rPr lang="en-US" dirty="0"/>
              <a:t>, there live the blind texts. Separated they live in </a:t>
            </a:r>
            <a:r>
              <a:rPr lang="en-US" dirty="0" err="1"/>
              <a:t>Bookmarksgrove</a:t>
            </a:r>
            <a:r>
              <a:rPr lang="en-US" dirty="0"/>
              <a:t> right at the coast of the Semantics, a large language ocean. A small river named </a:t>
            </a:r>
            <a:r>
              <a:rPr lang="en-US" dirty="0" err="1"/>
              <a:t>Duden</a:t>
            </a:r>
            <a:r>
              <a:rPr lang="en-US" dirty="0"/>
              <a:t> flows by their place and supplies it with the necessary </a:t>
            </a:r>
            <a:r>
              <a:rPr lang="en-US" dirty="0" err="1"/>
              <a:t>regelialia</a:t>
            </a:r>
            <a:r>
              <a:rPr lang="en-US" dirty="0"/>
              <a:t>. It is a </a:t>
            </a:r>
            <a:r>
              <a:rPr lang="en-US" dirty="0" err="1"/>
              <a:t>paradisematic</a:t>
            </a:r>
            <a:r>
              <a:rPr lang="en-US" dirty="0"/>
              <a:t> country, in which roasted parts of sentences fly into your mouth. Even the all-powerful Pointing</a:t>
            </a:r>
          </a:p>
          <a:p>
            <a:endParaRPr lang="de-CH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/>
              <a:t>Omni-directional stereo for 360° 3D virtual reality video</a:t>
            </a:r>
            <a:endParaRPr lang="en-US" dirty="0"/>
          </a:p>
          <a:p>
            <a:pPr lvl="1"/>
            <a:r>
              <a:rPr lang="en-US" b="1" dirty="0"/>
              <a:t>Sasha Pagani</a:t>
            </a:r>
            <a:r>
              <a:rPr lang="en-US" b="1" baseline="30000" dirty="0"/>
              <a:t>1</a:t>
            </a:r>
            <a:r>
              <a:rPr lang="en-US" dirty="0"/>
              <a:t>, </a:t>
            </a:r>
            <a:r>
              <a:rPr lang="en-US" b="1" dirty="0"/>
              <a:t>Julia Giger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b="1" dirty="0"/>
              <a:t>Prashanth Chandran</a:t>
            </a:r>
            <a:r>
              <a:rPr lang="en-US" baseline="30000" dirty="0"/>
              <a:t>1</a:t>
            </a:r>
            <a:r>
              <a:rPr lang="en-US" dirty="0"/>
              <a:t> supervised by </a:t>
            </a:r>
            <a:r>
              <a:rPr lang="en-US" b="1" dirty="0"/>
              <a:t>Johannes </a:t>
            </a:r>
            <a:r>
              <a:rPr lang="en-US" b="1" dirty="0" err="1"/>
              <a:t>Schönberger</a:t>
            </a:r>
            <a:r>
              <a:rPr lang="en-US" dirty="0"/>
              <a:t> </a:t>
            </a:r>
            <a:r>
              <a:rPr lang="en-US" baseline="30000" dirty="0"/>
              <a:t>2</a:t>
            </a:r>
          </a:p>
          <a:p>
            <a:pPr lvl="1"/>
            <a:r>
              <a:rPr lang="en-US" b="1" baseline="30000" dirty="0"/>
              <a:t>1</a:t>
            </a:r>
            <a:r>
              <a:rPr lang="en-US" b="1" dirty="0"/>
              <a:t>Master Students, ETH Zurich</a:t>
            </a:r>
            <a:r>
              <a:rPr lang="en-US" dirty="0"/>
              <a:t>; </a:t>
            </a:r>
            <a:r>
              <a:rPr lang="en-US" baseline="30000" dirty="0"/>
              <a:t>2</a:t>
            </a:r>
            <a:r>
              <a:rPr lang="en-US" b="1" dirty="0"/>
              <a:t>Computer Vision and Geometry Group, ETH Zürich</a:t>
            </a:r>
            <a:endParaRPr lang="de-CH" b="1" dirty="0"/>
          </a:p>
        </p:txBody>
      </p:sp>
      <p:sp>
        <p:nvSpPr>
          <p:cNvPr id="101" name="Bildplatzhalter 100"/>
          <p:cNvSpPr>
            <a:spLocks noGrp="1"/>
          </p:cNvSpPr>
          <p:nvPr>
            <p:ph type="pic" sz="quarter" idx="29"/>
          </p:nvPr>
        </p:nvSpPr>
        <p:spPr/>
      </p:sp>
      <p:pic>
        <p:nvPicPr>
          <p:cNvPr id="8" name="Segnaposto immagine 7"/>
          <p:cNvPicPr>
            <a:picLocks noGrp="1" noChangeAspect="1"/>
          </p:cNvPicPr>
          <p:nvPr>
            <p:ph type="pic" sz="quarter" idx="3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0" b="35200"/>
          <a:stretch>
            <a:fillRect/>
          </a:stretch>
        </p:blipFill>
        <p:spPr/>
      </p:pic>
      <p:sp>
        <p:nvSpPr>
          <p:cNvPr id="19" name="Textplatzhalter 4"/>
          <p:cNvSpPr txBox="1">
            <a:spLocks/>
          </p:cNvSpPr>
          <p:nvPr/>
        </p:nvSpPr>
        <p:spPr>
          <a:xfrm>
            <a:off x="5292725" y="3006725"/>
            <a:ext cx="4537075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2"/>
                </a:solidFill>
              </a:rPr>
              <a:t>3	</a:t>
            </a:r>
            <a:r>
              <a:rPr lang="de-CH" dirty="0" err="1">
                <a:solidFill>
                  <a:schemeClr val="tx2"/>
                </a:solidFill>
              </a:rPr>
              <a:t>Results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and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discussion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17046" y="8371036"/>
            <a:ext cx="3852428" cy="178213"/>
          </a:xfrm>
          <a:prstGeom prst="rect">
            <a:avLst/>
          </a:prstGeom>
          <a:noFill/>
        </p:spPr>
        <p:txBody>
          <a:bodyPr wrap="square" lIns="0" tIns="72000" rIns="0" bIns="0" rtlCol="0">
            <a:no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Fig. 2.  </a:t>
            </a:r>
            <a:r>
              <a:rPr lang="en-US" sz="600" dirty="0">
                <a:solidFill>
                  <a:schemeClr val="accent1"/>
                </a:solidFill>
              </a:rPr>
              <a:t>This is a dummy text. Far </a:t>
            </a:r>
            <a:r>
              <a:rPr lang="en-US" sz="600" dirty="0" err="1">
                <a:solidFill>
                  <a:schemeClr val="accent1"/>
                </a:solidFill>
              </a:rPr>
              <a:t>far</a:t>
            </a:r>
            <a:r>
              <a:rPr lang="en-US" sz="600" dirty="0">
                <a:solidFill>
                  <a:schemeClr val="accent1"/>
                </a:solidFill>
              </a:rPr>
              <a:t> away, behind the word mountains, far from the countries </a:t>
            </a:r>
            <a:r>
              <a:rPr lang="en-US" sz="600" dirty="0" err="1">
                <a:solidFill>
                  <a:schemeClr val="accent1"/>
                </a:solidFill>
              </a:rPr>
              <a:t>Vokalia</a:t>
            </a:r>
            <a:r>
              <a:rPr lang="en-US" sz="600" dirty="0">
                <a:solidFill>
                  <a:schemeClr val="accent1"/>
                </a:solidFill>
              </a:rPr>
              <a:t> and Con</a:t>
            </a:r>
            <a:endParaRPr lang="de-CH" sz="600" dirty="0">
              <a:solidFill>
                <a:schemeClr val="accent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20502" y="8918188"/>
            <a:ext cx="1874377" cy="280940"/>
          </a:xfrm>
          <a:prstGeom prst="rect">
            <a:avLst/>
          </a:prstGeom>
          <a:noFill/>
        </p:spPr>
        <p:txBody>
          <a:bodyPr wrap="square" lIns="0" tIns="72000" rIns="0" bIns="0" rtlCol="0">
            <a:no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Fig. 1. </a:t>
            </a:r>
            <a:r>
              <a:rPr lang="en-US" sz="600" dirty="0">
                <a:solidFill>
                  <a:schemeClr val="accent1"/>
                </a:solidFill>
              </a:rPr>
              <a:t>This is a dummy text. Far </a:t>
            </a:r>
            <a:r>
              <a:rPr lang="en-US" sz="600" dirty="0" err="1">
                <a:solidFill>
                  <a:schemeClr val="accent1"/>
                </a:solidFill>
              </a:rPr>
              <a:t>far</a:t>
            </a:r>
            <a:r>
              <a:rPr lang="en-US" sz="600" dirty="0">
                <a:solidFill>
                  <a:schemeClr val="accent1"/>
                </a:solidFill>
              </a:rPr>
              <a:t> away, behind the word mountains, far from the countries </a:t>
            </a:r>
            <a:r>
              <a:rPr lang="en-US" sz="600" dirty="0" err="1">
                <a:solidFill>
                  <a:schemeClr val="accent1"/>
                </a:solidFill>
              </a:rPr>
              <a:t>Vokalia</a:t>
            </a:r>
            <a:r>
              <a:rPr lang="en-US" sz="600" dirty="0">
                <a:solidFill>
                  <a:schemeClr val="accent1"/>
                </a:solidFill>
              </a:rPr>
              <a:t> and</a:t>
            </a:r>
            <a:endParaRPr lang="de-CH" sz="600" dirty="0">
              <a:solidFill>
                <a:schemeClr val="accent1"/>
              </a:solidFill>
            </a:endParaRPr>
          </a:p>
        </p:txBody>
      </p:sp>
      <p:graphicFrame>
        <p:nvGraphicFramePr>
          <p:cNvPr id="49" name="Bild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126008"/>
              </p:ext>
            </p:extLst>
          </p:nvPr>
        </p:nvGraphicFramePr>
        <p:xfrm>
          <a:off x="5617046" y="7542944"/>
          <a:ext cx="3852429" cy="83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1027">
                <a:tc>
                  <a:txBody>
                    <a:bodyPr/>
                    <a:lstStyle/>
                    <a:p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Table title </a:t>
                      </a:r>
                      <a:r>
                        <a:rPr lang="de-CH" sz="600" dirty="0" err="1">
                          <a:solidFill>
                            <a:schemeClr val="accent1"/>
                          </a:solidFill>
                        </a:rPr>
                        <a:t>left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511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334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372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76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98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124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119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1218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027">
                <a:tc>
                  <a:txBody>
                    <a:bodyPr/>
                    <a:lstStyle/>
                    <a:p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Table title </a:t>
                      </a:r>
                      <a:r>
                        <a:rPr lang="de-CH" sz="600" dirty="0" err="1">
                          <a:solidFill>
                            <a:schemeClr val="accent1"/>
                          </a:solidFill>
                        </a:rPr>
                        <a:t>left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64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64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41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14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22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45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73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415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027">
                <a:tc>
                  <a:txBody>
                    <a:bodyPr/>
                    <a:lstStyle/>
                    <a:p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Table title </a:t>
                      </a:r>
                      <a:r>
                        <a:rPr lang="de-CH" sz="600" dirty="0" err="1">
                          <a:solidFill>
                            <a:schemeClr val="accent1"/>
                          </a:solidFill>
                        </a:rPr>
                        <a:t>left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51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32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22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45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73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182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027">
                <a:tc>
                  <a:txBody>
                    <a:bodyPr/>
                    <a:lstStyle/>
                    <a:p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Table title </a:t>
                      </a:r>
                      <a:r>
                        <a:rPr lang="de-CH" sz="600" dirty="0" err="1">
                          <a:solidFill>
                            <a:schemeClr val="accent1"/>
                          </a:solidFill>
                        </a:rPr>
                        <a:t>left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38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6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9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45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76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63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027">
                <a:tc>
                  <a:txBody>
                    <a:bodyPr/>
                    <a:lstStyle/>
                    <a:p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Table title </a:t>
                      </a:r>
                      <a:r>
                        <a:rPr lang="de-CH" sz="600" dirty="0" err="1">
                          <a:solidFill>
                            <a:schemeClr val="accent1"/>
                          </a:solidFill>
                        </a:rPr>
                        <a:t>left</a:t>
                      </a:r>
                      <a:endParaRPr lang="de-CH" sz="600" dirty="0">
                        <a:solidFill>
                          <a:schemeClr val="accent1"/>
                        </a:solidFill>
                      </a:endParaRP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23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6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45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20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600" dirty="0">
                          <a:solidFill>
                            <a:schemeClr val="accent1"/>
                          </a:solidFill>
                        </a:rPr>
                        <a:t>45</a:t>
                      </a:r>
                    </a:p>
                  </a:txBody>
                  <a:tcPr marL="50911" marR="50911" marT="25456" marB="5091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" name="Textplatzhalter 2"/>
          <p:cNvSpPr txBox="1">
            <a:spLocks/>
          </p:cNvSpPr>
          <p:nvPr/>
        </p:nvSpPr>
        <p:spPr>
          <a:xfrm>
            <a:off x="10190163" y="4897567"/>
            <a:ext cx="4535487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5 	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51" name="Textplatzhalter 3"/>
          <p:cNvSpPr txBox="1">
            <a:spLocks/>
          </p:cNvSpPr>
          <p:nvPr/>
        </p:nvSpPr>
        <p:spPr>
          <a:xfrm>
            <a:off x="10190164" y="5383933"/>
            <a:ext cx="4556602" cy="3165316"/>
          </a:xfrm>
          <a:prstGeom prst="rect">
            <a:avLst/>
          </a:prstGeom>
          <a:solidFill>
            <a:schemeClr val="accent6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dummy text. Far </a:t>
            </a:r>
            <a:r>
              <a:rPr lang="en-US" dirty="0" err="1"/>
              <a:t>far</a:t>
            </a:r>
            <a:r>
              <a:rPr lang="en-US" dirty="0"/>
              <a:t> away, behind the word mountains, far from the countries </a:t>
            </a:r>
            <a:r>
              <a:rPr lang="en-US" dirty="0" err="1"/>
              <a:t>Vokalia</a:t>
            </a:r>
            <a:r>
              <a:rPr lang="en-US" dirty="0"/>
              <a:t> and </a:t>
            </a:r>
            <a:r>
              <a:rPr lang="en-US" dirty="0" err="1"/>
              <a:t>Consonantia</a:t>
            </a:r>
            <a:r>
              <a:rPr lang="en-US" dirty="0"/>
              <a:t>, there live the blind texts. </a:t>
            </a:r>
          </a:p>
          <a:p>
            <a:endParaRPr lang="en-US" dirty="0"/>
          </a:p>
          <a:p>
            <a:pPr lvl="1"/>
            <a:r>
              <a:rPr lang="en-US" dirty="0"/>
              <a:t>Separated they live in </a:t>
            </a:r>
            <a:r>
              <a:rPr lang="en-US" dirty="0" err="1"/>
              <a:t>Bookmarksgrove</a:t>
            </a:r>
            <a:r>
              <a:rPr lang="en-US" dirty="0"/>
              <a:t> right at the coast of the Semantics, a large language ocean. </a:t>
            </a:r>
          </a:p>
          <a:p>
            <a:pPr lvl="1"/>
            <a:r>
              <a:rPr lang="en-US" dirty="0"/>
              <a:t>This is a dummy text. Far </a:t>
            </a:r>
            <a:r>
              <a:rPr lang="en-US" dirty="0" err="1"/>
              <a:t>far</a:t>
            </a:r>
            <a:r>
              <a:rPr lang="en-US" dirty="0"/>
              <a:t> away, behind the word mountains, far from the countries </a:t>
            </a:r>
            <a:r>
              <a:rPr lang="en-US" dirty="0" err="1"/>
              <a:t>Vokalia</a:t>
            </a:r>
            <a:r>
              <a:rPr lang="en-US" dirty="0"/>
              <a:t> and </a:t>
            </a:r>
            <a:r>
              <a:rPr lang="en-US" dirty="0" err="1"/>
              <a:t>Consonantia</a:t>
            </a:r>
            <a:r>
              <a:rPr lang="en-US" dirty="0"/>
              <a:t>, there live the blind texts. </a:t>
            </a:r>
          </a:p>
          <a:p>
            <a:pPr lvl="1"/>
            <a:r>
              <a:rPr lang="en-US" dirty="0"/>
              <a:t>Separated they live in </a:t>
            </a:r>
            <a:r>
              <a:rPr lang="en-US" dirty="0" err="1"/>
              <a:t>Bookmarksgrove</a:t>
            </a:r>
            <a:r>
              <a:rPr lang="en-US" dirty="0"/>
              <a:t> right at the coast of the Semantics, a large language ocean. A small river named </a:t>
            </a:r>
            <a:r>
              <a:rPr lang="en-US" dirty="0" err="1"/>
              <a:t>Duden</a:t>
            </a:r>
            <a:r>
              <a:rPr lang="en-US" dirty="0"/>
              <a:t> flows by their place and supplies it with the necessary </a:t>
            </a:r>
            <a:r>
              <a:rPr lang="en-US" dirty="0" err="1"/>
              <a:t>regelialia</a:t>
            </a:r>
            <a:r>
              <a:rPr lang="en-US" dirty="0"/>
              <a:t>. It </a:t>
            </a:r>
            <a:endParaRPr lang="de-CH" dirty="0"/>
          </a:p>
        </p:txBody>
      </p:sp>
      <p:sp>
        <p:nvSpPr>
          <p:cNvPr id="52" name="Textplatzhalter 2"/>
          <p:cNvSpPr txBox="1">
            <a:spLocks/>
          </p:cNvSpPr>
          <p:nvPr/>
        </p:nvSpPr>
        <p:spPr>
          <a:xfrm>
            <a:off x="10181879" y="8535178"/>
            <a:ext cx="4543769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6 	References</a:t>
            </a:r>
          </a:p>
        </p:txBody>
      </p:sp>
      <p:sp>
        <p:nvSpPr>
          <p:cNvPr id="53" name="Textplatzhalter 3"/>
          <p:cNvSpPr txBox="1">
            <a:spLocks/>
          </p:cNvSpPr>
          <p:nvPr/>
        </p:nvSpPr>
        <p:spPr>
          <a:xfrm>
            <a:off x="10181880" y="9003178"/>
            <a:ext cx="4543769" cy="1345979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ts val="900"/>
              </a:lnSpc>
              <a:buFont typeface="+mj-lt"/>
              <a:buAutoNum type="arabicPeriod"/>
            </a:pPr>
            <a:r>
              <a:rPr lang="en-US" b="1" dirty="0"/>
              <a:t>Robert Anderson, David Gallup, Jonathan T. Barron, </a:t>
            </a:r>
            <a:r>
              <a:rPr lang="en-US" b="1" dirty="0" err="1"/>
              <a:t>Janne</a:t>
            </a:r>
            <a:r>
              <a:rPr lang="en-US" b="1" dirty="0"/>
              <a:t> </a:t>
            </a:r>
            <a:r>
              <a:rPr lang="en-US" b="1" dirty="0" err="1"/>
              <a:t>Kontkanen</a:t>
            </a:r>
            <a:r>
              <a:rPr lang="en-US" b="1" dirty="0"/>
              <a:t>, Noah </a:t>
            </a:r>
            <a:r>
              <a:rPr lang="en-US" b="1" dirty="0" err="1"/>
              <a:t>Snavely</a:t>
            </a:r>
            <a:r>
              <a:rPr lang="en-US" b="1" dirty="0"/>
              <a:t>, Carlos Hernandez Esteban, Sameer Agarwal, and Steven M. Seitz. Jump: Virtual reality video. 2016.</a:t>
            </a:r>
          </a:p>
          <a:p>
            <a:pPr marL="177800" indent="-177800">
              <a:lnSpc>
                <a:spcPts val="900"/>
              </a:lnSpc>
              <a:buFont typeface="+mj-lt"/>
              <a:buAutoNum type="arabicPeriod"/>
            </a:pPr>
            <a:r>
              <a:rPr lang="en-US" b="1" dirty="0"/>
              <a:t>Google Inc. Rendering Omni-directional </a:t>
            </a:r>
            <a:r>
              <a:rPr lang="en-US" b="1"/>
              <a:t>Stereo Content</a:t>
            </a:r>
            <a:endParaRPr lang="en-US" b="1" dirty="0"/>
          </a:p>
          <a:p>
            <a:pPr marL="177800" indent="-177800">
              <a:lnSpc>
                <a:spcPts val="900"/>
              </a:lnSpc>
              <a:buFont typeface="+mj-lt"/>
              <a:buAutoNum type="arabicPeriod"/>
            </a:pPr>
            <a:endParaRPr lang="de-CH" b="1" dirty="0"/>
          </a:p>
        </p:txBody>
      </p:sp>
      <p:sp>
        <p:nvSpPr>
          <p:cNvPr id="54" name="Textplatzhalter 2"/>
          <p:cNvSpPr txBox="1">
            <a:spLocks/>
          </p:cNvSpPr>
          <p:nvPr/>
        </p:nvSpPr>
        <p:spPr>
          <a:xfrm>
            <a:off x="10190163" y="3006725"/>
            <a:ext cx="4535487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4	Technical </a:t>
            </a:r>
            <a:r>
              <a:rPr lang="de-CH" dirty="0" err="1"/>
              <a:t>details</a:t>
            </a:r>
            <a:endParaRPr lang="de-CH" dirty="0"/>
          </a:p>
        </p:txBody>
      </p:sp>
      <p:sp>
        <p:nvSpPr>
          <p:cNvPr id="55" name="Textplatzhalter 3"/>
          <p:cNvSpPr txBox="1">
            <a:spLocks/>
          </p:cNvSpPr>
          <p:nvPr/>
        </p:nvSpPr>
        <p:spPr>
          <a:xfrm>
            <a:off x="10190163" y="3474726"/>
            <a:ext cx="4535487" cy="142284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implemented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Python 2.7.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generating</a:t>
            </a:r>
            <a:r>
              <a:rPr lang="de-CH" dirty="0"/>
              <a:t> an </a:t>
            </a:r>
            <a:r>
              <a:rPr lang="de-CH" dirty="0" err="1"/>
              <a:t>output</a:t>
            </a:r>
            <a:r>
              <a:rPr lang="de-CH" dirty="0"/>
              <a:t> </a:t>
            </a:r>
            <a:r>
              <a:rPr lang="de-CH" dirty="0" err="1"/>
              <a:t>usable</a:t>
            </a:r>
            <a:r>
              <a:rPr lang="de-CH" dirty="0"/>
              <a:t> on an Android </a:t>
            </a:r>
            <a:r>
              <a:rPr lang="de-CH" dirty="0" err="1"/>
              <a:t>smartphone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Unity</a:t>
            </a:r>
            <a:r>
              <a:rPr lang="de-CH" dirty="0"/>
              <a:t> 5.6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Google VR SDK </a:t>
            </a:r>
            <a:r>
              <a:rPr lang="de-CH" dirty="0" err="1"/>
              <a:t>provided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Google.</a:t>
            </a:r>
            <a:br>
              <a:rPr lang="de-CH" dirty="0"/>
            </a:br>
            <a:r>
              <a:rPr lang="de-CH" dirty="0"/>
              <a:t>A Google </a:t>
            </a:r>
            <a:r>
              <a:rPr lang="de-CH" dirty="0" err="1"/>
              <a:t>Cardboard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necessary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better</a:t>
            </a:r>
            <a:r>
              <a:rPr lang="de-CH" dirty="0"/>
              <a:t> VR </a:t>
            </a:r>
            <a:r>
              <a:rPr lang="de-CH" dirty="0" err="1"/>
              <a:t>feeling</a:t>
            </a:r>
            <a:r>
              <a:rPr lang="de-CH" dirty="0"/>
              <a:t>.</a:t>
            </a:r>
          </a:p>
        </p:txBody>
      </p:sp>
      <p:sp>
        <p:nvSpPr>
          <p:cNvPr id="68" name="Textplatzhalter 2"/>
          <p:cNvSpPr txBox="1">
            <a:spLocks/>
          </p:cNvSpPr>
          <p:nvPr/>
        </p:nvSpPr>
        <p:spPr>
          <a:xfrm>
            <a:off x="398403" y="3006725"/>
            <a:ext cx="4533960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1	Motivation</a:t>
            </a:r>
          </a:p>
        </p:txBody>
      </p:sp>
      <p:sp>
        <p:nvSpPr>
          <p:cNvPr id="69" name="Textplatzhalter 3"/>
          <p:cNvSpPr txBox="1">
            <a:spLocks/>
          </p:cNvSpPr>
          <p:nvPr/>
        </p:nvSpPr>
        <p:spPr>
          <a:xfrm>
            <a:off x="398403" y="3476778"/>
            <a:ext cx="4533960" cy="2448137"/>
          </a:xfrm>
          <a:prstGeom prst="rect">
            <a:avLst/>
          </a:prstGeom>
          <a:solidFill>
            <a:schemeClr val="accent6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Recently, Google introduced Jump </a:t>
            </a:r>
            <a:r>
              <a:rPr lang="en-US" baseline="30000" dirty="0"/>
              <a:t>1</a:t>
            </a:r>
            <a:r>
              <a:rPr lang="en-US" dirty="0"/>
              <a:t>, a hardware and software framework for the offline rendering of omnidirectional</a:t>
            </a:r>
          </a:p>
          <a:p>
            <a:r>
              <a:rPr lang="en-US" dirty="0"/>
              <a:t>stereo (ODS) videos for virtual reality(VR). Since Jump is designed as a complete solution, the vision</a:t>
            </a:r>
          </a:p>
          <a:p>
            <a:r>
              <a:rPr lang="en-US" dirty="0"/>
              <a:t>algorithms it employs are optimized for a specific camera rig: the GoPro Odyssey. The goal of this project is to</a:t>
            </a:r>
          </a:p>
          <a:p>
            <a:r>
              <a:rPr lang="en-US" dirty="0"/>
              <a:t>implement their ODS capture and composting algorithm and analyze its ability to render stereo images and videos</a:t>
            </a:r>
          </a:p>
          <a:p>
            <a:r>
              <a:rPr lang="en-US" dirty="0"/>
              <a:t>captured through other means. At the end of the project, we hope to be able to render ODS content that can be</a:t>
            </a:r>
          </a:p>
          <a:p>
            <a:r>
              <a:rPr lang="en-US" dirty="0"/>
              <a:t>viewed on the Google Cardboard; a cost effective head mounted display (HMD) for VR.</a:t>
            </a:r>
          </a:p>
        </p:txBody>
      </p:sp>
      <p:sp>
        <p:nvSpPr>
          <p:cNvPr id="70" name="Textplatzhalter 2"/>
          <p:cNvSpPr txBox="1">
            <a:spLocks/>
          </p:cNvSpPr>
          <p:nvPr/>
        </p:nvSpPr>
        <p:spPr>
          <a:xfrm>
            <a:off x="396875" y="5924915"/>
            <a:ext cx="4535488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2	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overview</a:t>
            </a:r>
            <a:endParaRPr lang="de-CH" dirty="0"/>
          </a:p>
        </p:txBody>
      </p:sp>
      <p:pic>
        <p:nvPicPr>
          <p:cNvPr id="60" name="Bildplatzhalter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3" b="850"/>
          <a:stretch/>
        </p:blipFill>
        <p:spPr>
          <a:xfrm>
            <a:off x="720502" y="7754223"/>
            <a:ext cx="1874377" cy="1163964"/>
          </a:xfrm>
          <a:prstGeom prst="rect">
            <a:avLst/>
          </a:prstGeom>
        </p:spPr>
      </p:pic>
      <p:pic>
        <p:nvPicPr>
          <p:cNvPr id="61" name="Bildplatzhalter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3" b="850"/>
          <a:stretch/>
        </p:blipFill>
        <p:spPr>
          <a:xfrm>
            <a:off x="2736726" y="7754223"/>
            <a:ext cx="1874377" cy="1163964"/>
          </a:xfrm>
          <a:prstGeom prst="rect">
            <a:avLst/>
          </a:prstGeom>
        </p:spPr>
      </p:pic>
      <p:sp>
        <p:nvSpPr>
          <p:cNvPr id="62" name="Textfeld 61"/>
          <p:cNvSpPr txBox="1"/>
          <p:nvPr/>
        </p:nvSpPr>
        <p:spPr>
          <a:xfrm>
            <a:off x="2736937" y="8918188"/>
            <a:ext cx="1874377" cy="280940"/>
          </a:xfrm>
          <a:prstGeom prst="rect">
            <a:avLst/>
          </a:prstGeom>
          <a:noFill/>
        </p:spPr>
        <p:txBody>
          <a:bodyPr wrap="square" lIns="0" tIns="72000" rIns="0" bIns="0" rtlCol="0">
            <a:no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Fig. 1. </a:t>
            </a:r>
            <a:r>
              <a:rPr lang="en-US" sz="600" dirty="0">
                <a:solidFill>
                  <a:schemeClr val="accent1"/>
                </a:solidFill>
              </a:rPr>
              <a:t>This is a dummy text. Far </a:t>
            </a:r>
            <a:r>
              <a:rPr lang="en-US" sz="600" dirty="0" err="1">
                <a:solidFill>
                  <a:schemeClr val="accent1"/>
                </a:solidFill>
              </a:rPr>
              <a:t>far</a:t>
            </a:r>
            <a:r>
              <a:rPr lang="en-US" sz="600" dirty="0">
                <a:solidFill>
                  <a:schemeClr val="accent1"/>
                </a:solidFill>
              </a:rPr>
              <a:t> away, behind the word mountains, far from the countries </a:t>
            </a:r>
            <a:r>
              <a:rPr lang="en-US" sz="600" dirty="0" err="1">
                <a:solidFill>
                  <a:schemeClr val="accent1"/>
                </a:solidFill>
              </a:rPr>
              <a:t>Vokalia</a:t>
            </a:r>
            <a:r>
              <a:rPr lang="en-US" sz="600" dirty="0">
                <a:solidFill>
                  <a:schemeClr val="accent1"/>
                </a:solidFill>
              </a:rPr>
              <a:t> and</a:t>
            </a:r>
            <a:endParaRPr lang="de-CH" sz="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</p:sld>
</file>

<file path=ppt/theme/theme1.xml><?xml version="1.0" encoding="utf-8"?>
<a:theme xmlns:a="http://schemas.openxmlformats.org/drawingml/2006/main" name="Group_9_Poster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2.xml><?xml version="1.0" encoding="utf-8"?>
<a:theme xmlns:a="http://schemas.openxmlformats.org/drawingml/2006/main" name="ETH Grü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Group_9_Poster</Template>
  <TotalTime>0</TotalTime>
  <Words>865</Words>
  <Application>Microsoft Office PowerPoint</Application>
  <PresentationFormat>Benutzerdefiniert</PresentationFormat>
  <Paragraphs>76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14</vt:i4>
      </vt:variant>
      <vt:variant>
        <vt:lpstr>Folientitel</vt:lpstr>
      </vt:variant>
      <vt:variant>
        <vt:i4>1</vt:i4>
      </vt:variant>
    </vt:vector>
  </HeadingPairs>
  <TitlesOfParts>
    <vt:vector size="17" baseType="lpstr">
      <vt:lpstr>Arial</vt:lpstr>
      <vt:lpstr>Symbol</vt:lpstr>
      <vt:lpstr>Group_9_Poster</vt:lpstr>
      <vt:lpstr>ETH Grün negativ</vt:lpstr>
      <vt:lpstr>ETH Violett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Sasha</dc:creator>
  <cp:lastModifiedBy>Julia Giger</cp:lastModifiedBy>
  <cp:revision>4</cp:revision>
  <cp:lastPrinted>2014-08-26T11:03:41Z</cp:lastPrinted>
  <dcterms:created xsi:type="dcterms:W3CDTF">2017-05-21T11:57:59Z</dcterms:created>
  <dcterms:modified xsi:type="dcterms:W3CDTF">2017-05-23T14:11:23Z</dcterms:modified>
</cp:coreProperties>
</file>