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howGuides="1">
      <p:cViewPr>
        <p:scale>
          <a:sx n="300" d="100"/>
          <a:sy n="300" d="100"/>
        </p:scale>
        <p:origin x="-10272" y="-9010"/>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right eye. Therefore, the final result are two different panoramas. For meeting the required image format for the Google Cardboard, the panorama of the left eye is stacked on top of the right.</a:t>
            </a:r>
            <a:br>
              <a:rPr lang="en-US" dirty="0"/>
            </a:br>
            <a:r>
              <a:rPr lang="en-US" dirty="0"/>
              <a:t>The main idea of the stitching procedure is to compute for each pixel the horizontal angle </a:t>
            </a:r>
            <a:r>
              <a:rPr lang="el-GR" dirty="0"/>
              <a:t>ϴ</a:t>
            </a:r>
            <a:r>
              <a:rPr lang="en-US" dirty="0"/>
              <a:t> and vertical angle </a:t>
            </a:r>
            <a:r>
              <a:rPr lang="el-GR" dirty="0"/>
              <a:t>Φ</a:t>
            </a:r>
            <a:r>
              <a:rPr lang="en-US" dirty="0"/>
              <a:t> of the corresponding camera ray with respect to the camera center (see figure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are calculated. The values of the pixels in between the original and the shifted pixel are obtained by a simple interpolation. All the RGB- values of the pixels are stored in the new panorama image at the corresponding position, (</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One intermediate result is the per pixel optical flow computation.</a:t>
            </a:r>
          </a:p>
          <a:p>
            <a:endParaRPr lang="en-US" dirty="0"/>
          </a:p>
          <a:p>
            <a:endParaRPr lang="en-US" dirty="0"/>
          </a:p>
          <a:p>
            <a:endParaRPr lang="en-US" dirty="0"/>
          </a:p>
          <a:p>
            <a:endParaRPr lang="en-US" dirty="0"/>
          </a:p>
          <a:p>
            <a:endParaRPr lang="en-US" dirty="0"/>
          </a:p>
          <a:p>
            <a:r>
              <a:rPr lang="en-US" dirty="0"/>
              <a:t>The final results of the described method are omni-directional stereo images (see figure 4), which can be viewed in the Google Cardboard.</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en-US" b="1" dirty="0"/>
          </a:p>
          <a:p>
            <a:endParaRPr lang="en-US" b="1"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quality</a:t>
            </a:r>
            <a:r>
              <a:rPr lang="de-CH" dirty="0"/>
              <a:t> </a:t>
            </a:r>
            <a:r>
              <a:rPr lang="de-CH" dirty="0" err="1"/>
              <a:t>as</a:t>
            </a:r>
            <a:r>
              <a:rPr lang="de-CH" dirty="0"/>
              <a:t> in Jump. </a:t>
            </a:r>
            <a:r>
              <a:rPr lang="de-CH" dirty="0" err="1"/>
              <a:t>One</a:t>
            </a:r>
            <a:r>
              <a:rPr lang="de-CH" dirty="0"/>
              <a:t> </a:t>
            </a:r>
            <a:r>
              <a:rPr lang="de-CH" dirty="0" err="1"/>
              <a:t>main</a:t>
            </a:r>
            <a:r>
              <a:rPr lang="de-CH" dirty="0"/>
              <a:t> </a:t>
            </a:r>
            <a:r>
              <a:rPr lang="de-CH" dirty="0" err="1"/>
              <a:t>reason</a:t>
            </a:r>
            <a:r>
              <a:rPr lang="de-CH" dirty="0"/>
              <a:t> </a:t>
            </a:r>
            <a:r>
              <a:rPr lang="de-CH" dirty="0" err="1"/>
              <a:t>for</a:t>
            </a:r>
            <a:r>
              <a:rPr lang="de-CH" dirty="0"/>
              <a:t> </a:t>
            </a:r>
            <a:r>
              <a:rPr lang="de-CH" dirty="0" err="1"/>
              <a:t>the</a:t>
            </a:r>
            <a:r>
              <a:rPr lang="de-CH" dirty="0"/>
              <a:t> </a:t>
            </a:r>
            <a:r>
              <a:rPr lang="de-CH" dirty="0" err="1"/>
              <a:t>lower</a:t>
            </a:r>
            <a:r>
              <a:rPr lang="de-CH" dirty="0"/>
              <a:t> </a:t>
            </a:r>
            <a:r>
              <a:rPr lang="de-CH" dirty="0" err="1"/>
              <a:t>visual</a:t>
            </a:r>
            <a:r>
              <a:rPr lang="de-CH" dirty="0"/>
              <a:t> </a:t>
            </a:r>
            <a:r>
              <a:rPr lang="de-CH" dirty="0" err="1"/>
              <a:t>quality</a:t>
            </a:r>
            <a:r>
              <a:rPr lang="de-CH" dirty="0"/>
              <a:t> </a:t>
            </a:r>
            <a:r>
              <a:rPr lang="de-CH" dirty="0" err="1"/>
              <a:t>of</a:t>
            </a:r>
            <a:r>
              <a:rPr lang="de-CH" dirty="0"/>
              <a:t> </a:t>
            </a:r>
            <a:r>
              <a:rPr lang="de-CH" dirty="0" err="1"/>
              <a:t>our</a:t>
            </a:r>
            <a:r>
              <a:rPr lang="de-CH" dirty="0"/>
              <a:t> </a:t>
            </a:r>
            <a:r>
              <a:rPr lang="de-CH" dirty="0" err="1"/>
              <a:t>panoramas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Because</a:t>
            </a:r>
            <a:r>
              <a:rPr lang="de-CH" dirty="0"/>
              <a:t> </a:t>
            </a:r>
            <a:r>
              <a:rPr lang="de-CH" dirty="0" err="1"/>
              <a:t>our</a:t>
            </a:r>
            <a:r>
              <a:rPr lang="de-CH" dirty="0"/>
              <a:t> </a:t>
            </a:r>
            <a:r>
              <a:rPr lang="de-CH" dirty="0" err="1"/>
              <a:t>method</a:t>
            </a:r>
            <a:r>
              <a:rPr lang="de-CH" dirty="0"/>
              <a:t> </a:t>
            </a:r>
            <a:r>
              <a:rPr lang="de-CH" dirty="0" err="1"/>
              <a:t>is</a:t>
            </a:r>
            <a:r>
              <a:rPr lang="de-CH" dirty="0"/>
              <a:t> not </a:t>
            </a:r>
            <a:r>
              <a:rPr lang="de-CH" dirty="0" err="1"/>
              <a:t>based</a:t>
            </a:r>
            <a:r>
              <a:rPr lang="de-CH" dirty="0"/>
              <a:t> on a </a:t>
            </a:r>
            <a:r>
              <a:rPr lang="de-CH" dirty="0" err="1"/>
              <a:t>coarse</a:t>
            </a:r>
            <a:r>
              <a:rPr lang="de-CH" dirty="0"/>
              <a:t>-</a:t>
            </a:r>
            <a:r>
              <a:rPr lang="de-CH" dirty="0" err="1"/>
              <a:t>to</a:t>
            </a:r>
            <a:r>
              <a:rPr lang="de-CH" dirty="0"/>
              <a:t>-fine </a:t>
            </a:r>
            <a:r>
              <a:rPr lang="de-CH" dirty="0" err="1"/>
              <a:t>approach</a:t>
            </a:r>
            <a:r>
              <a:rPr lang="de-CH" dirty="0"/>
              <a:t> like </a:t>
            </a:r>
            <a:r>
              <a:rPr lang="de-CH" dirty="0" err="1"/>
              <a:t>the</a:t>
            </a:r>
            <a:r>
              <a:rPr lang="de-CH" dirty="0"/>
              <a:t> </a:t>
            </a:r>
            <a:r>
              <a:rPr lang="de-CH" dirty="0" err="1"/>
              <a:t>procedure</a:t>
            </a:r>
            <a:r>
              <a:rPr lang="de-CH" dirty="0"/>
              <a:t> </a:t>
            </a:r>
            <a:r>
              <a:rPr lang="de-CH" dirty="0" err="1"/>
              <a:t>presented</a:t>
            </a:r>
            <a:r>
              <a:rPr lang="de-CH" dirty="0"/>
              <a:t> in </a:t>
            </a:r>
            <a:r>
              <a:rPr lang="de-CH" dirty="0" err="1"/>
              <a:t>the</a:t>
            </a:r>
            <a:r>
              <a:rPr lang="de-CH" dirty="0"/>
              <a:t> Jump </a:t>
            </a:r>
            <a:r>
              <a:rPr lang="de-CH" dirty="0" err="1"/>
              <a:t>paper</a:t>
            </a:r>
            <a:r>
              <a:rPr lang="de-CH" dirty="0"/>
              <a:t>. </a:t>
            </a:r>
            <a:r>
              <a:rPr lang="de-CH" dirty="0" err="1"/>
              <a:t>We</a:t>
            </a:r>
            <a:r>
              <a:rPr lang="de-CH" dirty="0"/>
              <a:t> </a:t>
            </a:r>
            <a:r>
              <a:rPr lang="de-CH" dirty="0" err="1"/>
              <a:t>adapted</a:t>
            </a:r>
            <a:r>
              <a:rPr lang="de-CH" dirty="0"/>
              <a:t> </a:t>
            </a:r>
            <a:r>
              <a:rPr lang="de-CH" dirty="0" err="1"/>
              <a:t>the</a:t>
            </a:r>
            <a:r>
              <a:rPr lang="de-CH" dirty="0"/>
              <a:t> </a:t>
            </a:r>
            <a:r>
              <a:rPr lang="de-CH" dirty="0" err="1"/>
              <a:t>standard</a:t>
            </a:r>
            <a:r>
              <a:rPr lang="de-CH" dirty="0"/>
              <a:t> per-pixel </a:t>
            </a:r>
            <a:r>
              <a:rPr lang="de-CH" dirty="0" err="1"/>
              <a:t>optical</a:t>
            </a:r>
            <a:r>
              <a:rPr lang="de-CH" dirty="0"/>
              <a:t> </a:t>
            </a:r>
            <a:r>
              <a:rPr lang="de-CH" dirty="0" err="1"/>
              <a:t>flow</a:t>
            </a:r>
            <a:r>
              <a:rPr lang="de-CH" dirty="0"/>
              <a:t> </a:t>
            </a:r>
            <a:r>
              <a:rPr lang="de-CH" dirty="0" err="1"/>
              <a:t>method</a:t>
            </a:r>
            <a:r>
              <a:rPr lang="de-CH" dirty="0"/>
              <a:t> </a:t>
            </a:r>
            <a:r>
              <a:rPr lang="de-CH" dirty="0" err="1"/>
              <a:t>of</a:t>
            </a:r>
            <a:r>
              <a:rPr lang="de-CH" dirty="0"/>
              <a:t> </a:t>
            </a:r>
            <a:r>
              <a:rPr lang="de-CH" dirty="0" err="1"/>
              <a:t>the</a:t>
            </a:r>
            <a:r>
              <a:rPr lang="de-CH" dirty="0"/>
              <a:t> </a:t>
            </a:r>
            <a:r>
              <a:rPr lang="de-CH" dirty="0" err="1"/>
              <a:t>OpenCV</a:t>
            </a:r>
            <a:r>
              <a:rPr lang="de-CH" dirty="0"/>
              <a:t> </a:t>
            </a:r>
            <a:r>
              <a:rPr lang="de-CH" dirty="0" err="1"/>
              <a:t>libary</a:t>
            </a:r>
            <a:r>
              <a:rPr lang="de-CH" dirty="0"/>
              <a:t>. </a:t>
            </a:r>
            <a:r>
              <a:rPr lang="de-CH" dirty="0" err="1"/>
              <a:t>Additionally</a:t>
            </a:r>
            <a:r>
              <a:rPr lang="de-CH" dirty="0"/>
              <a:t>, </a:t>
            </a:r>
            <a:r>
              <a:rPr lang="de-CH" dirty="0" err="1"/>
              <a:t>this</a:t>
            </a:r>
            <a:r>
              <a:rPr lang="de-CH" dirty="0"/>
              <a:t> </a:t>
            </a:r>
            <a:r>
              <a:rPr lang="de-CH" dirty="0" err="1"/>
              <a:t>approach</a:t>
            </a:r>
            <a:r>
              <a:rPr lang="de-CH" dirty="0"/>
              <a:t> </a:t>
            </a:r>
            <a:r>
              <a:rPr lang="de-CH" dirty="0" err="1"/>
              <a:t>does</a:t>
            </a:r>
            <a:r>
              <a:rPr lang="de-CH" dirty="0"/>
              <a:t> not </a:t>
            </a:r>
            <a:r>
              <a:rPr lang="de-CH" dirty="0" err="1"/>
              <a:t>take</a:t>
            </a:r>
            <a:r>
              <a:rPr lang="de-CH" dirty="0"/>
              <a:t> </a:t>
            </a:r>
            <a:r>
              <a:rPr lang="de-CH" dirty="0" err="1"/>
              <a:t>into</a:t>
            </a:r>
            <a:r>
              <a:rPr lang="de-CH" dirty="0"/>
              <a:t> </a:t>
            </a:r>
            <a:r>
              <a:rPr lang="de-CH" dirty="0" err="1"/>
              <a:t>account</a:t>
            </a:r>
            <a:r>
              <a:rPr lang="de-CH" dirty="0"/>
              <a:t> </a:t>
            </a:r>
            <a:r>
              <a:rPr lang="de-CH" dirty="0" err="1"/>
              <a:t>the</a:t>
            </a:r>
            <a:r>
              <a:rPr lang="de-CH" dirty="0"/>
              <a:t> </a:t>
            </a:r>
            <a:r>
              <a:rPr lang="de-CH" dirty="0" err="1"/>
              <a:t>borders</a:t>
            </a:r>
            <a:r>
              <a:rPr lang="de-CH" dirty="0"/>
              <a:t> </a:t>
            </a:r>
            <a:r>
              <a:rPr lang="de-CH" dirty="0" err="1"/>
              <a:t>of</a:t>
            </a:r>
            <a:r>
              <a:rPr lang="de-CH" dirty="0"/>
              <a:t> an </a:t>
            </a:r>
            <a:r>
              <a:rPr lang="de-CH" dirty="0" err="1"/>
              <a:t>object</a:t>
            </a:r>
            <a:r>
              <a:rPr lang="de-CH" dirty="0"/>
              <a:t> </a:t>
            </a:r>
            <a:r>
              <a:rPr lang="de-CH" dirty="0" err="1"/>
              <a:t>and</a:t>
            </a:r>
            <a:r>
              <a:rPr lang="de-CH" dirty="0"/>
              <a:t> </a:t>
            </a:r>
            <a:r>
              <a:rPr lang="de-CH" dirty="0" err="1"/>
              <a:t>is</a:t>
            </a:r>
            <a:r>
              <a:rPr lang="de-CH" dirty="0"/>
              <a:t> </a:t>
            </a:r>
            <a:r>
              <a:rPr lang="de-CH" dirty="0" err="1"/>
              <a:t>therefore</a:t>
            </a:r>
            <a:r>
              <a:rPr lang="de-CH" dirty="0"/>
              <a:t> not </a:t>
            </a:r>
            <a:r>
              <a:rPr lang="de-CH" dirty="0" err="1"/>
              <a:t>edge</a:t>
            </a:r>
            <a:r>
              <a:rPr lang="de-CH" dirty="0"/>
              <a:t> </a:t>
            </a:r>
            <a:r>
              <a:rPr lang="de-CH" dirty="0" err="1"/>
              <a:t>preserving</a:t>
            </a:r>
            <a:r>
              <a:rPr lang="de-CH" dirty="0"/>
              <a:t> in </a:t>
            </a:r>
            <a:r>
              <a:rPr lang="de-CH" dirty="0" err="1"/>
              <a:t>contrast</a:t>
            </a:r>
            <a:r>
              <a:rPr lang="de-CH" dirty="0"/>
              <a:t> </a:t>
            </a:r>
            <a:r>
              <a:rPr lang="de-CH" dirty="0" err="1"/>
              <a:t>to</a:t>
            </a:r>
            <a:r>
              <a:rPr lang="de-CH" dirty="0"/>
              <a:t> </a:t>
            </a:r>
            <a:r>
              <a:rPr lang="de-CH" dirty="0" err="1"/>
              <a:t>the</a:t>
            </a:r>
            <a:r>
              <a:rPr lang="de-CH" dirty="0"/>
              <a:t> bilateral-</a:t>
            </a:r>
            <a:r>
              <a:rPr lang="de-CH" dirty="0" err="1"/>
              <a:t>solver</a:t>
            </a:r>
            <a:r>
              <a:rPr lang="de-CH" dirty="0"/>
              <a:t> </a:t>
            </a:r>
            <a:r>
              <a:rPr lang="de-CH" dirty="0" err="1"/>
              <a:t>used</a:t>
            </a:r>
            <a:r>
              <a:rPr lang="de-CH" dirty="0"/>
              <a:t> in </a:t>
            </a:r>
            <a:r>
              <a:rPr lang="de-CH" dirty="0" err="1"/>
              <a:t>the</a:t>
            </a:r>
            <a:r>
              <a:rPr lang="de-CH" dirty="0"/>
              <a:t> Jump </a:t>
            </a:r>
            <a:r>
              <a:rPr lang="de-CH" dirty="0" err="1"/>
              <a:t>paper</a:t>
            </a:r>
            <a:r>
              <a:rPr lang="de-CH" dirty="0"/>
              <a:t>, </a:t>
            </a:r>
            <a:r>
              <a:rPr lang="de-CH" dirty="0" err="1"/>
              <a:t>which</a:t>
            </a:r>
            <a:r>
              <a:rPr lang="de-CH" dirty="0"/>
              <a:t> also </a:t>
            </a:r>
            <a:r>
              <a:rPr lang="de-CH" dirty="0" err="1"/>
              <a:t>respects</a:t>
            </a:r>
            <a:r>
              <a:rPr lang="de-CH" dirty="0"/>
              <a:t> </a:t>
            </a:r>
            <a:r>
              <a:rPr lang="de-CH" dirty="0" err="1"/>
              <a:t>the</a:t>
            </a:r>
            <a:r>
              <a:rPr lang="de-CH" dirty="0"/>
              <a:t> </a:t>
            </a:r>
            <a:r>
              <a:rPr lang="de-CH" dirty="0" err="1"/>
              <a:t>edges</a:t>
            </a:r>
            <a:r>
              <a:rPr lang="de-CH" dirty="0"/>
              <a:t> in </a:t>
            </a:r>
            <a:r>
              <a:rPr lang="de-CH" dirty="0" err="1"/>
              <a:t>the</a:t>
            </a:r>
            <a:r>
              <a:rPr lang="de-CH" dirty="0"/>
              <a:t> </a:t>
            </a:r>
            <a:r>
              <a:rPr lang="de-CH" dirty="0" err="1"/>
              <a:t>image</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based</a:t>
            </a:r>
            <a:r>
              <a:rPr lang="de-CH" dirty="0"/>
              <a:t> on a simple linear </a:t>
            </a:r>
            <a:r>
              <a:rPr lang="de-CH" dirty="0" err="1"/>
              <a:t>interpolation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prodcedure</a:t>
            </a:r>
            <a:r>
              <a:rPr lang="de-CH" dirty="0"/>
              <a:t>. </a:t>
            </a:r>
            <a:r>
              <a:rPr lang="de-CH" dirty="0" err="1"/>
              <a:t>Moreover</a:t>
            </a:r>
            <a:r>
              <a:rPr lang="de-CH" dirty="0"/>
              <a:t>, </a:t>
            </a:r>
            <a:r>
              <a:rPr lang="de-CH" dirty="0" err="1"/>
              <a:t>our</a:t>
            </a:r>
            <a:r>
              <a:rPr lang="de-CH" dirty="0"/>
              <a:t> </a:t>
            </a:r>
            <a:r>
              <a:rPr lang="de-CH" dirty="0" err="1"/>
              <a:t>results</a:t>
            </a:r>
            <a:r>
              <a:rPr lang="de-CH" dirty="0"/>
              <a:t> </a:t>
            </a:r>
            <a:r>
              <a:rPr lang="de-CH" dirty="0" err="1"/>
              <a:t>of</a:t>
            </a:r>
            <a:r>
              <a:rPr lang="de-CH" dirty="0"/>
              <a:t> </a:t>
            </a:r>
            <a:r>
              <a:rPr lang="de-CH" dirty="0" err="1"/>
              <a:t>course</a:t>
            </a:r>
            <a:r>
              <a:rPr lang="de-CH" dirty="0"/>
              <a:t> </a:t>
            </a:r>
            <a:r>
              <a:rPr lang="de-CH" dirty="0" err="1"/>
              <a:t>have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a:t>In </a:t>
            </a:r>
            <a:r>
              <a:rPr lang="de-CH" dirty="0" err="1"/>
              <a:t>addition</a:t>
            </a:r>
            <a:r>
              <a:rPr lang="de-CH" dirty="0"/>
              <a:t>, </a:t>
            </a:r>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725950" y="9019108"/>
            <a:ext cx="1362704" cy="307241"/>
          </a:xfrm>
          <a:prstGeom prst="rect">
            <a:avLst/>
          </a:prstGeom>
          <a:noFill/>
        </p:spPr>
        <p:txBody>
          <a:bodyPr wrap="square" lIns="0" tIns="72000" rIns="0" bIns="0" rtlCol="0">
            <a:noAutofit/>
          </a:bodyPr>
          <a:lstStyle/>
          <a:p>
            <a:r>
              <a:rPr lang="en-US" sz="600" b="1" dirty="0">
                <a:solidFill>
                  <a:schemeClr val="accent1"/>
                </a:solidFill>
              </a:rPr>
              <a:t>Fig. 1 This figure shows the horizontal angle </a:t>
            </a:r>
            <a:r>
              <a:rPr lang="el-GR" sz="600" b="1" dirty="0"/>
              <a:t>ϴ</a:t>
            </a:r>
            <a:endParaRPr lang="de-CH" sz="600" b="1" dirty="0">
              <a:solidFill>
                <a:schemeClr val="accent1"/>
              </a:solidFill>
            </a:endParaRPr>
          </a:p>
        </p:txBody>
      </p:sp>
      <p:sp>
        <p:nvSpPr>
          <p:cNvPr id="50" name="Textplatzhalter 2"/>
          <p:cNvSpPr txBox="1">
            <a:spLocks/>
          </p:cNvSpPr>
          <p:nvPr/>
        </p:nvSpPr>
        <p:spPr>
          <a:xfrm>
            <a:off x="10179605" y="5735111"/>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79605" y="6203111"/>
            <a:ext cx="4556602" cy="233206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We were able to implement a similar system like the Jump from Google for viewing omni-directional stereo images on the Google Cardboard. However, we did not use such sophisticated methods for the different </a:t>
            </a:r>
            <a:r>
              <a:rPr lang="en-US" dirty="0" err="1"/>
              <a:t>subproblems</a:t>
            </a:r>
            <a:r>
              <a:rPr lang="en-US" dirty="0"/>
              <a:t>, like for example the optical flow computation, the exposure correction and the compositing step. Therefore, we only achieved a much lower visual quality with some artefacts.</a:t>
            </a:r>
            <a:br>
              <a:rPr lang="en-US" dirty="0"/>
            </a:br>
            <a:r>
              <a:rPr lang="en-US" dirty="0"/>
              <a:t>Moreover, the quality of our produced panoramas is lower because our dataset only contained images from 10 different cameras, which additionally were not equally distributed onto the rig. Whereas in the Jump paper, they used a camera rig with 16 equally-distant GoPro cameras with a larger vertical field of view.</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2260385"/>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br>
              <a:rPr lang="de-CH" dirty="0"/>
            </a:br>
            <a:br>
              <a:rPr lang="de-CH" dirty="0"/>
            </a:br>
            <a:r>
              <a:rPr lang="de-CH" dirty="0" err="1"/>
              <a:t>During</a:t>
            </a:r>
            <a:r>
              <a:rPr lang="de-CH" dirty="0"/>
              <a:t> </a:t>
            </a:r>
            <a:r>
              <a:rPr lang="de-CH" dirty="0" err="1"/>
              <a:t>the</a:t>
            </a:r>
            <a:r>
              <a:rPr lang="de-CH" dirty="0"/>
              <a:t> </a:t>
            </a:r>
            <a:r>
              <a:rPr lang="de-CH" dirty="0" err="1"/>
              <a:t>testing</a:t>
            </a:r>
            <a:r>
              <a:rPr lang="de-CH" dirty="0"/>
              <a:t> </a:t>
            </a:r>
            <a:r>
              <a:rPr lang="de-CH" dirty="0" err="1"/>
              <a:t>part</a:t>
            </a:r>
            <a:r>
              <a:rPr lang="de-CH" dirty="0"/>
              <a:t> </a:t>
            </a:r>
            <a:r>
              <a:rPr lang="de-CH" dirty="0" err="1"/>
              <a:t>we</a:t>
            </a:r>
            <a:r>
              <a:rPr lang="de-CH" dirty="0"/>
              <a:t> </a:t>
            </a:r>
            <a:r>
              <a:rPr lang="de-CH" dirty="0" err="1"/>
              <a:t>used</a:t>
            </a:r>
            <a:r>
              <a:rPr lang="de-CH" dirty="0"/>
              <a:t> different </a:t>
            </a:r>
            <a:r>
              <a:rPr lang="de-CH" dirty="0" err="1"/>
              <a:t>datasets</a:t>
            </a:r>
            <a:r>
              <a:rPr lang="de-CH" dirty="0"/>
              <a:t>. The </a:t>
            </a:r>
            <a:r>
              <a:rPr lang="de-CH" dirty="0" err="1"/>
              <a:t>one</a:t>
            </a:r>
            <a:r>
              <a:rPr lang="de-CH" dirty="0"/>
              <a:t> </a:t>
            </a:r>
            <a:r>
              <a:rPr lang="de-CH" dirty="0" err="1"/>
              <a:t>provided</a:t>
            </a:r>
            <a:r>
              <a:rPr lang="de-CH" dirty="0"/>
              <a:t> </a:t>
            </a:r>
            <a:r>
              <a:rPr lang="de-CH" dirty="0" err="1"/>
              <a:t>from</a:t>
            </a:r>
            <a:r>
              <a:rPr lang="de-CH" dirty="0"/>
              <a:t> </a:t>
            </a:r>
            <a:r>
              <a:rPr lang="de-CH" dirty="0" err="1"/>
              <a:t>our</a:t>
            </a:r>
            <a:r>
              <a:rPr lang="de-CH" dirty="0"/>
              <a:t> </a:t>
            </a:r>
            <a:r>
              <a:rPr lang="de-CH" dirty="0" err="1"/>
              <a:t>supervisor</a:t>
            </a:r>
            <a:r>
              <a:rPr lang="de-CH" dirty="0"/>
              <a:t> </a:t>
            </a:r>
            <a:r>
              <a:rPr lang="de-CH" dirty="0" err="1"/>
              <a:t>is</a:t>
            </a:r>
            <a:r>
              <a:rPr lang="de-CH" dirty="0"/>
              <a:t> </a:t>
            </a:r>
            <a:r>
              <a:rPr lang="de-CH" dirty="0" err="1"/>
              <a:t>obtained</a:t>
            </a:r>
            <a:r>
              <a:rPr lang="de-CH" dirty="0"/>
              <a:t> </a:t>
            </a:r>
            <a:r>
              <a:rPr lang="de-CH" dirty="0" err="1"/>
              <a:t>from</a:t>
            </a:r>
            <a:r>
              <a:rPr lang="de-CH" dirty="0"/>
              <a:t> 10 </a:t>
            </a:r>
            <a:r>
              <a:rPr lang="de-CH" dirty="0" err="1"/>
              <a:t>cameras</a:t>
            </a:r>
            <a:r>
              <a:rPr lang="de-CH" dirty="0"/>
              <a:t> </a:t>
            </a:r>
            <a:r>
              <a:rPr lang="de-CH" dirty="0" err="1"/>
              <a:t>mounted</a:t>
            </a:r>
            <a:r>
              <a:rPr lang="de-CH" dirty="0"/>
              <a:t> on a </a:t>
            </a:r>
            <a:r>
              <a:rPr lang="de-CH" dirty="0" err="1"/>
              <a:t>robot</a:t>
            </a:r>
            <a:r>
              <a:rPr lang="de-CH" dirty="0"/>
              <a:t>. The </a:t>
            </a:r>
            <a:r>
              <a:rPr lang="de-CH" dirty="0" err="1"/>
              <a:t>calibration</a:t>
            </a:r>
            <a:r>
              <a:rPr lang="de-CH" dirty="0"/>
              <a:t> </a:t>
            </a:r>
            <a:r>
              <a:rPr lang="de-CH" dirty="0" err="1"/>
              <a:t>information</a:t>
            </a:r>
            <a:r>
              <a:rPr lang="de-CH" dirty="0"/>
              <a:t> </a:t>
            </a:r>
            <a:r>
              <a:rPr lang="de-CH" dirty="0" err="1"/>
              <a:t>of</a:t>
            </a:r>
            <a:r>
              <a:rPr lang="de-CH" dirty="0"/>
              <a:t> </a:t>
            </a:r>
            <a:r>
              <a:rPr lang="de-CH" dirty="0" err="1"/>
              <a:t>every</a:t>
            </a:r>
            <a:r>
              <a:rPr lang="de-CH" dirty="0"/>
              <a:t> </a:t>
            </a:r>
            <a:r>
              <a:rPr lang="de-CH" dirty="0" err="1"/>
              <a:t>camera</a:t>
            </a:r>
            <a:r>
              <a:rPr lang="de-CH" dirty="0"/>
              <a:t> was also </a:t>
            </a:r>
            <a:r>
              <a:rPr lang="de-CH" dirty="0" err="1"/>
              <a:t>made</a:t>
            </a:r>
            <a:r>
              <a:rPr lang="de-CH" dirty="0"/>
              <a:t> </a:t>
            </a:r>
            <a:r>
              <a:rPr lang="de-CH" dirty="0" err="1"/>
              <a:t>available</a:t>
            </a:r>
            <a:r>
              <a:rPr lang="de-CH" dirty="0"/>
              <a:t> </a:t>
            </a:r>
            <a:r>
              <a:rPr lang="de-CH" dirty="0" err="1"/>
              <a:t>to</a:t>
            </a:r>
            <a:r>
              <a:rPr lang="de-CH" dirty="0"/>
              <a:t> </a:t>
            </a:r>
            <a:r>
              <a:rPr lang="de-CH" dirty="0" err="1"/>
              <a:t>us</a:t>
            </a:r>
            <a:r>
              <a:rPr lang="de-CH" dirty="0"/>
              <a:t>.</a:t>
            </a:r>
            <a:br>
              <a:rPr lang="de-CH" dirty="0"/>
            </a:br>
            <a:r>
              <a:rPr lang="de-CH" dirty="0" err="1"/>
              <a:t>Furthermore</a:t>
            </a:r>
            <a:r>
              <a:rPr lang="de-CH" dirty="0"/>
              <a:t>, </a:t>
            </a:r>
            <a:r>
              <a:rPr lang="de-CH" dirty="0" err="1"/>
              <a:t>we</a:t>
            </a:r>
            <a:r>
              <a:rPr lang="de-CH" dirty="0"/>
              <a:t> also </a:t>
            </a:r>
            <a:r>
              <a:rPr lang="de-CH" dirty="0" err="1"/>
              <a:t>produced</a:t>
            </a:r>
            <a:r>
              <a:rPr lang="de-CH" dirty="0"/>
              <a:t> </a:t>
            </a:r>
            <a:r>
              <a:rPr lang="de-CH" dirty="0" err="1"/>
              <a:t>some</a:t>
            </a:r>
            <a:r>
              <a:rPr lang="de-CH" dirty="0"/>
              <a:t> simple </a:t>
            </a:r>
            <a:r>
              <a:rPr lang="de-CH" dirty="0" err="1"/>
              <a:t>datasets</a:t>
            </a:r>
            <a:r>
              <a:rPr lang="de-CH" dirty="0"/>
              <a:t> </a:t>
            </a:r>
            <a:r>
              <a:rPr lang="de-CH" dirty="0" err="1"/>
              <a:t>by</a:t>
            </a:r>
            <a:r>
              <a:rPr lang="de-CH" dirty="0"/>
              <a:t> </a:t>
            </a:r>
            <a:r>
              <a:rPr lang="de-CH" dirty="0" err="1"/>
              <a:t>ourselves</a:t>
            </a:r>
            <a:r>
              <a:rPr lang="de-CH" dirty="0"/>
              <a:t> </a:t>
            </a:r>
            <a:r>
              <a:rPr lang="de-CH" dirty="0" err="1"/>
              <a:t>with</a:t>
            </a:r>
            <a:r>
              <a:rPr lang="de-CH" dirty="0"/>
              <a:t> </a:t>
            </a:r>
            <a:r>
              <a:rPr lang="de-CH" dirty="0" err="1"/>
              <a:t>our</a:t>
            </a:r>
            <a:r>
              <a:rPr lang="de-CH" dirty="0"/>
              <a:t> </a:t>
            </a:r>
            <a:r>
              <a:rPr lang="de-CH" dirty="0" err="1"/>
              <a:t>smartphone</a:t>
            </a:r>
            <a:r>
              <a:rPr lang="de-CH" dirty="0"/>
              <a:t> </a:t>
            </a:r>
            <a:r>
              <a:rPr lang="de-CH" dirty="0" err="1"/>
              <a:t>cameras</a:t>
            </a:r>
            <a:r>
              <a:rPr lang="de-CH"/>
              <a:t>.</a:t>
            </a:r>
            <a:endParaRPr lang="de-CH" dirty="0"/>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 </a:t>
            </a:r>
            <a:r>
              <a:rPr lang="en-US" baseline="30000" dirty="0"/>
              <a:t>1</a:t>
            </a:r>
            <a:r>
              <a:rPr lang="en-US" dirty="0"/>
              <a:t>, a hardware and software framework for the offline rendering of </a:t>
            </a:r>
            <a:r>
              <a:rPr lang="en-US" dirty="0" err="1"/>
              <a:t>omni</a:t>
            </a:r>
            <a:r>
              <a:rPr lang="en-US" dirty="0"/>
              <a:t>-directional stereo (ODS) videos for virtual reality(VR). Since Jump is designed as a complete solution, the vision algorithms it employs are optimized for a specific camera rig: the GoPro Odyssey. The goal of this project is to implement their ODS capture and composting algorithm and analyze its ability to render stereo images and videos captured through other means. At the end of the project, we hope to be able to render ODS content that can be 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rotWithShape="1">
          <a:blip r:embed="rId3" cstate="print">
            <a:extLst>
              <a:ext uri="{28A0092B-C50C-407E-A947-70E740481C1C}">
                <a14:useLocalDpi xmlns:a14="http://schemas.microsoft.com/office/drawing/2010/main" val="0"/>
              </a:ext>
            </a:extLst>
          </a:blip>
          <a:srcRect t="-1" r="49996" b="-6097"/>
          <a:stretch/>
        </p:blipFill>
        <p:spPr>
          <a:xfrm>
            <a:off x="720502" y="7780510"/>
            <a:ext cx="1363713" cy="137714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8924" y="5202684"/>
            <a:ext cx="1530290" cy="1530290"/>
          </a:xfrm>
          <a:prstGeom prst="rect">
            <a:avLst/>
          </a:prstGeom>
        </p:spPr>
      </p:pic>
      <p:sp>
        <p:nvSpPr>
          <p:cNvPr id="21" name="Textfeld 20"/>
          <p:cNvSpPr txBox="1"/>
          <p:nvPr/>
        </p:nvSpPr>
        <p:spPr>
          <a:xfrm>
            <a:off x="5592026" y="6684832"/>
            <a:ext cx="1537188" cy="318052"/>
          </a:xfrm>
          <a:prstGeom prst="rect">
            <a:avLst/>
          </a:prstGeom>
          <a:noFill/>
        </p:spPr>
        <p:txBody>
          <a:bodyPr wrap="square" lIns="0" tIns="72000" rIns="0" bIns="0" rtlCol="0">
            <a:noAutofit/>
          </a:bodyPr>
          <a:lstStyle/>
          <a:p>
            <a:r>
              <a:rPr lang="en-US" sz="600" b="1" dirty="0">
                <a:solidFill>
                  <a:schemeClr val="accent1"/>
                </a:solidFill>
              </a:rPr>
              <a:t>Fig. 4.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dirty="0"/>
              <a:t>3</a:t>
            </a:r>
            <a:r>
              <a:rPr lang="de-CH" sz="600" b="1" dirty="0">
                <a:solidFill>
                  <a:schemeClr val="accent1"/>
                </a:solidFill>
              </a:rPr>
              <a:t>.</a:t>
            </a:r>
          </a:p>
        </p:txBody>
      </p:sp>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925" y="4122564"/>
            <a:ext cx="2610409" cy="555278"/>
          </a:xfrm>
          <a:prstGeom prst="rect">
            <a:avLst/>
          </a:prstGeom>
        </p:spPr>
      </p:pic>
      <p:sp>
        <p:nvSpPr>
          <p:cNvPr id="25" name="Textfeld 24"/>
          <p:cNvSpPr txBox="1"/>
          <p:nvPr/>
        </p:nvSpPr>
        <p:spPr>
          <a:xfrm>
            <a:off x="5598925" y="4640073"/>
            <a:ext cx="2610410" cy="202571"/>
          </a:xfrm>
          <a:prstGeom prst="rect">
            <a:avLst/>
          </a:prstGeom>
          <a:noFill/>
        </p:spPr>
        <p:txBody>
          <a:bodyPr wrap="square" lIns="0" tIns="72000" rIns="0" bIns="0" rtlCol="0">
            <a:noAutofit/>
          </a:bodyPr>
          <a:lstStyle/>
          <a:p>
            <a:r>
              <a:rPr lang="en-US" sz="600" b="1" dirty="0">
                <a:solidFill>
                  <a:schemeClr val="accent1"/>
                </a:solidFill>
              </a:rPr>
              <a:t>Fig. 3. This image shows the optical flow between </a:t>
            </a:r>
            <a:r>
              <a:rPr lang="en-US" sz="600" b="1">
                <a:solidFill>
                  <a:schemeClr val="accent1"/>
                </a:solidFill>
              </a:rPr>
              <a:t>two images. </a:t>
            </a:r>
            <a:endParaRPr lang="de-CH" sz="600" b="1" dirty="0">
              <a:solidFill>
                <a:schemeClr val="accent1"/>
              </a:solidFill>
            </a:endParaRPr>
          </a:p>
        </p:txBody>
      </p:sp>
      <p:pic>
        <p:nvPicPr>
          <p:cNvPr id="22" name="Grafik 21"/>
          <p:cNvPicPr>
            <a:picLocks noChangeAspect="1"/>
          </p:cNvPicPr>
          <p:nvPr/>
        </p:nvPicPr>
        <p:blipFill rotWithShape="1">
          <a:blip r:embed="rId3" cstate="print">
            <a:extLst>
              <a:ext uri="{28A0092B-C50C-407E-A947-70E740481C1C}">
                <a14:useLocalDpi xmlns:a14="http://schemas.microsoft.com/office/drawing/2010/main" val="0"/>
              </a:ext>
            </a:extLst>
          </a:blip>
          <a:srcRect l="50166" t="-696"/>
          <a:stretch/>
        </p:blipFill>
        <p:spPr>
          <a:xfrm>
            <a:off x="2768148" y="7780510"/>
            <a:ext cx="1359091" cy="1307041"/>
          </a:xfrm>
          <a:prstGeom prst="rect">
            <a:avLst/>
          </a:prstGeom>
        </p:spPr>
      </p:pic>
      <p:sp>
        <p:nvSpPr>
          <p:cNvPr id="26" name="Textfeld 25"/>
          <p:cNvSpPr txBox="1"/>
          <p:nvPr/>
        </p:nvSpPr>
        <p:spPr>
          <a:xfrm>
            <a:off x="2764714" y="9019108"/>
            <a:ext cx="1362525" cy="369569"/>
          </a:xfrm>
          <a:prstGeom prst="rect">
            <a:avLst/>
          </a:prstGeom>
          <a:noFill/>
        </p:spPr>
        <p:txBody>
          <a:bodyPr wrap="square" lIns="0" tIns="72000" rIns="0" bIns="0" rtlCol="0">
            <a:noAutofit/>
          </a:bodyPr>
          <a:lstStyle/>
          <a:p>
            <a:r>
              <a:rPr lang="en-US" sz="600" b="1" dirty="0">
                <a:solidFill>
                  <a:schemeClr val="accent1"/>
                </a:solidFill>
              </a:rPr>
              <a:t>Fig. 2: This figure shows the vertical angle</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pic>
        <p:nvPicPr>
          <p:cNvPr id="4" name="Grafik 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241393" y="5202684"/>
            <a:ext cx="2441243" cy="1372531"/>
          </a:xfrm>
          <a:prstGeom prst="rect">
            <a:avLst/>
          </a:prstGeom>
        </p:spPr>
      </p:pic>
      <p:sp>
        <p:nvSpPr>
          <p:cNvPr id="27" name="Textfeld 26"/>
          <p:cNvSpPr txBox="1"/>
          <p:nvPr/>
        </p:nvSpPr>
        <p:spPr>
          <a:xfrm>
            <a:off x="7245612" y="6525806"/>
            <a:ext cx="2437024" cy="318052"/>
          </a:xfrm>
          <a:prstGeom prst="rect">
            <a:avLst/>
          </a:prstGeom>
          <a:noFill/>
        </p:spPr>
        <p:txBody>
          <a:bodyPr wrap="square" lIns="0" tIns="72000" rIns="0" bIns="0" rtlCol="0">
            <a:noAutofit/>
          </a:bodyPr>
          <a:lstStyle/>
          <a:p>
            <a:r>
              <a:rPr lang="en-US" sz="600" b="1" dirty="0">
                <a:solidFill>
                  <a:schemeClr val="accent1"/>
                </a:solidFill>
              </a:rPr>
              <a:t>Fig. 5.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viewed</a:t>
            </a:r>
            <a:r>
              <a:rPr lang="de-CH" sz="600" b="1" dirty="0">
                <a:solidFill>
                  <a:schemeClr val="accent1"/>
                </a:solidFill>
              </a:rPr>
              <a:t> in </a:t>
            </a:r>
            <a:r>
              <a:rPr lang="de-CH" sz="600" b="1" dirty="0" err="1">
                <a:solidFill>
                  <a:schemeClr val="accent1"/>
                </a:solidFill>
              </a:rPr>
              <a:t>the</a:t>
            </a:r>
            <a:r>
              <a:rPr lang="de-CH" sz="600" b="1" dirty="0">
                <a:solidFill>
                  <a:schemeClr val="accent1"/>
                </a:solidFill>
              </a:rPr>
              <a:t> Google </a:t>
            </a:r>
            <a:r>
              <a:rPr lang="de-CH" sz="600" b="1" dirty="0" err="1">
                <a:solidFill>
                  <a:schemeClr val="accent1"/>
                </a:solidFill>
              </a:rPr>
              <a:t>cardboard</a:t>
            </a:r>
            <a:r>
              <a:rPr lang="de-CH" sz="600" b="1" dirty="0">
                <a:solidFill>
                  <a:schemeClr val="accent1"/>
                </a:solidFill>
              </a:rPr>
              <a:t>.</a:t>
            </a: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0</TotalTime>
  <Words>672</Words>
  <Application>Microsoft Office PowerPoint</Application>
  <PresentationFormat>Benutzerdefiniert</PresentationFormat>
  <Paragraphs>56</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14</vt:i4>
      </vt:variant>
      <vt:variant>
        <vt:lpstr>Folientitel</vt:lpstr>
      </vt:variant>
      <vt:variant>
        <vt:i4>1</vt:i4>
      </vt:variant>
    </vt:vector>
  </HeadingPairs>
  <TitlesOfParts>
    <vt:vector size="17" baseType="lpstr">
      <vt:lpstr>Arial</vt:lpstr>
      <vt:lpstr>Symbol</vt: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Julia Giger</cp:lastModifiedBy>
  <cp:revision>44</cp:revision>
  <cp:lastPrinted>2014-08-26T11:03:41Z</cp:lastPrinted>
  <dcterms:created xsi:type="dcterms:W3CDTF">2017-05-21T11:57:59Z</dcterms:created>
  <dcterms:modified xsi:type="dcterms:W3CDTF">2017-05-24T14:07:13Z</dcterms:modified>
</cp:coreProperties>
</file>